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10080625" cy="7559675"/>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558">
          <p15:clr>
            <a:srgbClr val="A4A3A4"/>
          </p15:clr>
        </p15:guide>
        <p15:guide id="2" pos="3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4" roundtripDataSignature="AMtx7mgD/P4PmYJFFE0sV/i6XQlv9ZjK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6AAE3B-53C0-4BCB-997B-96A6A20EA142}">
  <a:tblStyle styleId="{C36AAE3B-53C0-4BCB-997B-96A6A20EA14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2B6ED99-0275-4953-B469-6EB53145B86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188" y="45"/>
      </p:cViewPr>
      <p:guideLst>
        <p:guide orient="horz" pos="4558"/>
        <p:guide pos="363"/>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772400" cy="100584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4" name="Google Shape;4;n"/>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a:spLocks noGrp="1"/>
          </p:cNvSpPr>
          <p:nvPr>
            <p:ph type="body" idx="1"/>
          </p:nvPr>
        </p:nvSpPr>
        <p:spPr>
          <a:xfrm>
            <a:off x="777875" y="4776788"/>
            <a:ext cx="6215063" cy="4522787"/>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hdr" idx="3"/>
          </p:nvPr>
        </p:nvSpPr>
        <p:spPr>
          <a:xfrm>
            <a:off x="0" y="0"/>
            <a:ext cx="3370263" cy="500063"/>
          </a:xfrm>
          <a:prstGeom prst="rect">
            <a:avLst/>
          </a:prstGeom>
          <a:noFill/>
          <a:ln>
            <a:noFill/>
          </a:ln>
        </p:spPr>
        <p:txBody>
          <a:bodyPr spcFirstLastPara="1" wrap="square" lIns="0" tIns="0" rIns="0" bIns="0" anchor="t"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 name="Google Shape;7;n"/>
          <p:cNvSpPr txBox="1">
            <a:spLocks noGrp="1"/>
          </p:cNvSpPr>
          <p:nvPr>
            <p:ph type="dt" idx="10"/>
          </p:nvPr>
        </p:nvSpPr>
        <p:spPr>
          <a:xfrm>
            <a:off x="4398963" y="0"/>
            <a:ext cx="3370262" cy="500063"/>
          </a:xfrm>
          <a:prstGeom prst="rect">
            <a:avLst/>
          </a:prstGeom>
          <a:noFill/>
          <a:ln>
            <a:noFill/>
          </a:ln>
        </p:spPr>
        <p:txBody>
          <a:bodyPr spcFirstLastPara="1" wrap="square" lIns="0" tIns="0" rIns="0" bIns="0" anchor="t" anchorCtr="0">
            <a:noAutofit/>
          </a:bodyPr>
          <a:lstStyle>
            <a:lvl1pPr marR="0" lvl="0" algn="r"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8" name="Google Shape;8;n"/>
          <p:cNvSpPr txBox="1">
            <a:spLocks noGrp="1"/>
          </p:cNvSpPr>
          <p:nvPr>
            <p:ph type="ftr" idx="11"/>
          </p:nvPr>
        </p:nvSpPr>
        <p:spPr>
          <a:xfrm>
            <a:off x="0" y="9555163"/>
            <a:ext cx="3370263" cy="500062"/>
          </a:xfrm>
          <a:prstGeom prst="rect">
            <a:avLst/>
          </a:prstGeom>
          <a:noFill/>
          <a:ln>
            <a:noFill/>
          </a:ln>
        </p:spPr>
        <p:txBody>
          <a:bodyPr spcFirstLastPara="1" wrap="square" lIns="0" tIns="0" rIns="0" bIns="0" anchor="b"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n"/>
          <p:cNvSpPr txBox="1">
            <a:spLocks noGrp="1"/>
          </p:cNvSpPr>
          <p:nvPr>
            <p:ph type="sldNum" idx="12"/>
          </p:nvPr>
        </p:nvSpPr>
        <p:spPr>
          <a:xfrm>
            <a:off x="4398963" y="9555163"/>
            <a:ext cx="3370262" cy="50006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nl-NL" sz="1400" b="0" i="0" u="none" strike="noStrike" cap="none">
                <a:solidFill>
                  <a:srgbClr val="000000"/>
                </a:solidFill>
                <a:latin typeface="Times New Roman"/>
                <a:ea typeface="Times New Roman"/>
                <a:cs typeface="Times New Roman"/>
                <a:sym typeface="Times New Roman"/>
              </a:rPr>
              <a:t>‹nr.›</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5" name="Google Shape;35;p1: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1f625324a_0_11:notes"/>
          <p:cNvSpPr txBox="1">
            <a:spLocks noGrp="1"/>
          </p:cNvSpPr>
          <p:nvPr>
            <p:ph type="body" idx="1"/>
          </p:nvPr>
        </p:nvSpPr>
        <p:spPr>
          <a:xfrm>
            <a:off x="777875" y="4776788"/>
            <a:ext cx="6215100" cy="45228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39" name="Google Shape;139;g221f625324a_0_11:notes"/>
          <p:cNvSpPr>
            <a:spLocks noGrp="1" noRot="1" noChangeAspect="1"/>
          </p:cNvSpPr>
          <p:nvPr>
            <p:ph type="sldImg" idx="2"/>
          </p:nvPr>
        </p:nvSpPr>
        <p:spPr>
          <a:xfrm>
            <a:off x="1371600" y="763588"/>
            <a:ext cx="5025900" cy="3768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72" name="Google Shape;172;p9: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95" name="Google Shape;195;p10: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1: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17" name="Google Shape;217;p11: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24" name="Google Shape;224;p12: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31" name="Google Shape;231;p13: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38" name="Google Shape;238;p14: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5: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45" name="Google Shape;245;p15: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6: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52" name="Google Shape;252;p16: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59" name="Google Shape;259;p17: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 name="Google Shape;41;p2:notes"/>
          <p:cNvSpPr txBox="1">
            <a:spLocks noGrp="1"/>
          </p:cNvSpPr>
          <p:nvPr>
            <p:ph type="body" idx="1"/>
          </p:nvPr>
        </p:nvSpPr>
        <p:spPr>
          <a:xfrm>
            <a:off x="777875" y="4776788"/>
            <a:ext cx="6215063" cy="4522787"/>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2" name="Google Shape;42;p2:notes"/>
          <p:cNvSpPr txBox="1">
            <a:spLocks noGrp="1"/>
          </p:cNvSpPr>
          <p:nvPr>
            <p:ph type="sldNum" idx="12"/>
          </p:nvPr>
        </p:nvSpPr>
        <p:spPr>
          <a:xfrm>
            <a:off x="4398963" y="9555163"/>
            <a:ext cx="3370262" cy="500062"/>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nl-N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8: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65" name="Google Shape;265;p18: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71" name="Google Shape;271;p19: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20:notes"/>
          <p:cNvSpPr txBox="1">
            <a:spLocks noGrp="1"/>
          </p:cNvSpPr>
          <p:nvPr>
            <p:ph type="body" idx="1"/>
          </p:nvPr>
        </p:nvSpPr>
        <p:spPr>
          <a:xfrm>
            <a:off x="777875" y="4776788"/>
            <a:ext cx="6215063" cy="4522787"/>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nl-NL"/>
              <a:t>Decorators</a:t>
            </a:r>
            <a:endParaRPr/>
          </a:p>
        </p:txBody>
      </p:sp>
      <p:sp>
        <p:nvSpPr>
          <p:cNvPr id="279" name="Google Shape;279;p20:notes"/>
          <p:cNvSpPr txBox="1">
            <a:spLocks noGrp="1"/>
          </p:cNvSpPr>
          <p:nvPr>
            <p:ph type="sldNum" idx="12"/>
          </p:nvPr>
        </p:nvSpPr>
        <p:spPr>
          <a:xfrm>
            <a:off x="4398963" y="9555163"/>
            <a:ext cx="3370262" cy="500062"/>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nl-N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1: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86" name="Google Shape;286;p21: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92" name="Google Shape;292;p22: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03" name="Google Shape;303;p23: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09" name="Google Shape;309;p24: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c4acff3156_0_0:notes"/>
          <p:cNvSpPr txBox="1">
            <a:spLocks noGrp="1"/>
          </p:cNvSpPr>
          <p:nvPr>
            <p:ph type="body" idx="1"/>
          </p:nvPr>
        </p:nvSpPr>
        <p:spPr>
          <a:xfrm>
            <a:off x="777875" y="4776788"/>
            <a:ext cx="6215100" cy="45228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17" name="Google Shape;317;g2c4acff3156_0_0: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5: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23" name="Google Shape;323;p25: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33" name="Google Shape;333;p26: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1" name="Google Shape;51;p3: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41" name="Google Shape;341;p27: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47" name="Google Shape;347;p28: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9: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55" name="Google Shape;355;p29: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0: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63" name="Google Shape;363;p30: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1: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69" name="Google Shape;369;p31: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2: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76" name="Google Shape;376;p32: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84" name="Google Shape;384;p33: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4: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91" name="Google Shape;391;p34: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5: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97" name="Google Shape;397;p35: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6: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06" name="Google Shape;406;p36: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1f625324a_0_76:notes"/>
          <p:cNvSpPr txBox="1">
            <a:spLocks noGrp="1"/>
          </p:cNvSpPr>
          <p:nvPr>
            <p:ph type="body" idx="1"/>
          </p:nvPr>
        </p:nvSpPr>
        <p:spPr>
          <a:xfrm>
            <a:off x="777875" y="4776788"/>
            <a:ext cx="6215100" cy="45228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nl-NL"/>
              <a:t>Alle afbeeldingen op deze slide zijn intellectueel eigendom van CodeCafé.</a:t>
            </a:r>
            <a:endParaRPr/>
          </a:p>
        </p:txBody>
      </p:sp>
      <p:sp>
        <p:nvSpPr>
          <p:cNvPr id="58" name="Google Shape;58;g221f625324a_0_76:notes"/>
          <p:cNvSpPr>
            <a:spLocks noGrp="1" noRot="1" noChangeAspect="1"/>
          </p:cNvSpPr>
          <p:nvPr>
            <p:ph type="sldImg" idx="2"/>
          </p:nvPr>
        </p:nvSpPr>
        <p:spPr>
          <a:xfrm>
            <a:off x="1371600" y="763588"/>
            <a:ext cx="5025900" cy="3768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7: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12" name="Google Shape;412;p37: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8: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22" name="Google Shape;422;p38: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9: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30" name="Google Shape;430;p39: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0: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36" name="Google Shape;436;p40: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1: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45" name="Google Shape;445;p41: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2: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53" name="Google Shape;453;p42: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3: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61" name="Google Shape;461;p43: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4: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69" name="Google Shape;469;p44: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5: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75" name="Google Shape;475;p45: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46: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82" name="Google Shape;482;p46: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1f625324a_0_92:notes"/>
          <p:cNvSpPr txBox="1">
            <a:spLocks noGrp="1"/>
          </p:cNvSpPr>
          <p:nvPr>
            <p:ph type="body" idx="1"/>
          </p:nvPr>
        </p:nvSpPr>
        <p:spPr>
          <a:xfrm>
            <a:off x="777875" y="4776788"/>
            <a:ext cx="6215100" cy="4522800"/>
          </a:xfrm>
          <a:prstGeom prst="rect">
            <a:avLst/>
          </a:prstGeom>
        </p:spPr>
        <p:txBody>
          <a:bodyPr spcFirstLastPara="1" wrap="square" lIns="0" tIns="0" rIns="0" bIns="0" anchor="t" anchorCtr="0">
            <a:noAutofit/>
          </a:bodyPr>
          <a:lstStyle/>
          <a:p>
            <a:pPr marL="0" lvl="0" indent="0" algn="l" rtl="0">
              <a:spcBef>
                <a:spcPts val="360"/>
              </a:spcBef>
              <a:spcAft>
                <a:spcPts val="0"/>
              </a:spcAft>
              <a:buClr>
                <a:schemeClr val="dk1"/>
              </a:buClr>
              <a:buSzPts val="1100"/>
              <a:buFont typeface="Arial"/>
              <a:buNone/>
            </a:pPr>
            <a:r>
              <a:rPr lang="nl-NL">
                <a:solidFill>
                  <a:schemeClr val="dk1"/>
                </a:solidFill>
              </a:rPr>
              <a:t>Alle afbeeldingen op deze slide zijn intellectueel eigendom van CodeCafé.</a:t>
            </a:r>
            <a:endParaRPr>
              <a:solidFill>
                <a:schemeClr val="dk1"/>
              </a:solidFill>
            </a:endParaRPr>
          </a:p>
          <a:p>
            <a:pPr marL="0" lvl="0" indent="0" algn="l" rtl="0">
              <a:spcBef>
                <a:spcPts val="360"/>
              </a:spcBef>
              <a:spcAft>
                <a:spcPts val="0"/>
              </a:spcAft>
              <a:buNone/>
            </a:pPr>
            <a:endParaRPr/>
          </a:p>
        </p:txBody>
      </p:sp>
      <p:sp>
        <p:nvSpPr>
          <p:cNvPr id="72" name="Google Shape;72;g221f625324a_0_92:notes"/>
          <p:cNvSpPr>
            <a:spLocks noGrp="1" noRot="1" noChangeAspect="1"/>
          </p:cNvSpPr>
          <p:nvPr>
            <p:ph type="sldImg" idx="2"/>
          </p:nvPr>
        </p:nvSpPr>
        <p:spPr>
          <a:xfrm>
            <a:off x="1371600" y="763588"/>
            <a:ext cx="5025900" cy="3768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7: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489" name="Google Shape;489;p47: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8: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48:notes"/>
          <p:cNvSpPr txBox="1">
            <a:spLocks noGrp="1"/>
          </p:cNvSpPr>
          <p:nvPr>
            <p:ph type="body" idx="1"/>
          </p:nvPr>
        </p:nvSpPr>
        <p:spPr>
          <a:xfrm>
            <a:off x="777875" y="4776788"/>
            <a:ext cx="6215063" cy="4522787"/>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01" name="Google Shape;501;p48:notes"/>
          <p:cNvSpPr txBox="1">
            <a:spLocks noGrp="1"/>
          </p:cNvSpPr>
          <p:nvPr>
            <p:ph type="sldNum" idx="12"/>
          </p:nvPr>
        </p:nvSpPr>
        <p:spPr>
          <a:xfrm>
            <a:off x="4398963" y="9555163"/>
            <a:ext cx="3370262" cy="500062"/>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nl-NL"/>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9: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07" name="Google Shape;507;p49: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0: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14" name="Google Shape;514;p50: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51: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20" name="Google Shape;520;p51: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2: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28" name="Google Shape;528;p52: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3: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36" name="Google Shape;536;p53: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4: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43" name="Google Shape;543;p54: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5: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50" name="Google Shape;550;p55: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6: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7" name="Google Shape;557;p56:notes"/>
          <p:cNvSpPr txBox="1">
            <a:spLocks noGrp="1"/>
          </p:cNvSpPr>
          <p:nvPr>
            <p:ph type="body" idx="1"/>
          </p:nvPr>
        </p:nvSpPr>
        <p:spPr>
          <a:xfrm>
            <a:off x="777875" y="4776788"/>
            <a:ext cx="6215063" cy="4522787"/>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8" name="Google Shape;558;p56:notes"/>
          <p:cNvSpPr txBox="1">
            <a:spLocks noGrp="1"/>
          </p:cNvSpPr>
          <p:nvPr>
            <p:ph type="sldNum" idx="12"/>
          </p:nvPr>
        </p:nvSpPr>
        <p:spPr>
          <a:xfrm>
            <a:off x="4398963" y="9555163"/>
            <a:ext cx="3370262" cy="500062"/>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nl-NL"/>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82" name="Google Shape;82;p4: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57: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76" name="Google Shape;576;p57: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8: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82" name="Google Shape;582;p58: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59: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89" name="Google Shape;589;p59: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60: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595" name="Google Shape;595;p60: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61: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03" name="Google Shape;603;p61: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62: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10" name="Google Shape;610;p62: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63: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17" name="Google Shape;617;p63: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64: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24" name="Google Shape;624;p64: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65: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31" name="Google Shape;631;p65: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66: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38" name="Google Shape;638;p66: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nl-NL"/>
              <a:t>Afbeeldingen van Adobe Stock</a:t>
            </a:r>
            <a:endParaRPr/>
          </a:p>
        </p:txBody>
      </p:sp>
      <p:sp>
        <p:nvSpPr>
          <p:cNvPr id="91" name="Google Shape;91;p5: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67: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45" name="Google Shape;645;p67: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68: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51" name="Google Shape;651;p68: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9: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59" name="Google Shape;659;p69: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81: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66" name="Google Shape;666;p81: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70: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74" name="Google Shape;674;p70: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71: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81" name="Google Shape;681;p71: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72: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88" name="Google Shape;688;p72: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73: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695" name="Google Shape;695;p73: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74: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703" name="Google Shape;703;p74: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76: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714" name="Google Shape;714;p76: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0" name="Google Shape;100;p6: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c789325103_0_12:notes"/>
          <p:cNvSpPr txBox="1">
            <a:spLocks noGrp="1"/>
          </p:cNvSpPr>
          <p:nvPr>
            <p:ph type="body" idx="1"/>
          </p:nvPr>
        </p:nvSpPr>
        <p:spPr>
          <a:xfrm>
            <a:off x="777875" y="4776788"/>
            <a:ext cx="6215100" cy="45228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720" name="Google Shape;720;g2c789325103_0_12:notes"/>
          <p:cNvSpPr>
            <a:spLocks noGrp="1" noRot="1" noChangeAspect="1"/>
          </p:cNvSpPr>
          <p:nvPr>
            <p:ph type="sldImg" idx="2"/>
          </p:nvPr>
        </p:nvSpPr>
        <p:spPr>
          <a:xfrm>
            <a:off x="1371600" y="763588"/>
            <a:ext cx="5025900" cy="3768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75: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726" name="Google Shape;726;p75: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77: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733" name="Google Shape;733;p77: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78: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741" name="Google Shape;741;p78: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79: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747" name="Google Shape;747;p79: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80: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3" name="Google Shape;753;p80:notes"/>
          <p:cNvSpPr txBox="1">
            <a:spLocks noGrp="1"/>
          </p:cNvSpPr>
          <p:nvPr>
            <p:ph type="body" idx="1"/>
          </p:nvPr>
        </p:nvSpPr>
        <p:spPr>
          <a:xfrm>
            <a:off x="777875" y="4776788"/>
            <a:ext cx="6215063" cy="45227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nl-NL"/>
              <a:t>Python Enhancement Proposals (PEPs)</a:t>
            </a:r>
            <a:endParaRPr/>
          </a:p>
          <a:p>
            <a:pPr marL="0" lvl="0" indent="0" algn="l" rtl="0">
              <a:spcBef>
                <a:spcPts val="360"/>
              </a:spcBef>
              <a:spcAft>
                <a:spcPts val="0"/>
              </a:spcAft>
              <a:buNone/>
            </a:pPr>
            <a:endParaRPr/>
          </a:p>
        </p:txBody>
      </p:sp>
      <p:sp>
        <p:nvSpPr>
          <p:cNvPr id="754" name="Google Shape;754;p80:notes"/>
          <p:cNvSpPr txBox="1">
            <a:spLocks noGrp="1"/>
          </p:cNvSpPr>
          <p:nvPr>
            <p:ph type="sldNum" idx="12"/>
          </p:nvPr>
        </p:nvSpPr>
        <p:spPr>
          <a:xfrm>
            <a:off x="4398963" y="9555163"/>
            <a:ext cx="3370262" cy="500062"/>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nl-NL"/>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82: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760" name="Google Shape;760;p82: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83: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766" name="Google Shape;766;p83: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777875" y="4776788"/>
            <a:ext cx="6215063" cy="4522787"/>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13" name="Google Shape;113;p7:notes"/>
          <p:cNvSpPr>
            <a:spLocks noGrp="1" noRot="1" noChangeAspect="1"/>
          </p:cNvSpPr>
          <p:nvPr>
            <p:ph type="sldImg" idx="2"/>
          </p:nvPr>
        </p:nvSpPr>
        <p:spPr>
          <a:xfrm>
            <a:off x="1371600" y="763588"/>
            <a:ext cx="5026025" cy="3768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5_Titel en object">
  <p:cSld name="5_Titel en object">
    <p:spTree>
      <p:nvGrpSpPr>
        <p:cNvPr id="1" name="Shape 14"/>
        <p:cNvGrpSpPr/>
        <p:nvPr/>
      </p:nvGrpSpPr>
      <p:grpSpPr>
        <a:xfrm>
          <a:off x="0" y="0"/>
          <a:ext cx="0" cy="0"/>
          <a:chOff x="0" y="0"/>
          <a:chExt cx="0" cy="0"/>
        </a:xfrm>
      </p:grpSpPr>
      <p:sp>
        <p:nvSpPr>
          <p:cNvPr id="15" name="Google Shape;15;p85"/>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16"/>
        <p:cNvGrpSpPr/>
        <p:nvPr/>
      </p:nvGrpSpPr>
      <p:grpSpPr>
        <a:xfrm>
          <a:off x="0" y="0"/>
          <a:ext cx="0" cy="0"/>
          <a:chOff x="0" y="0"/>
          <a:chExt cx="0" cy="0"/>
        </a:xfrm>
      </p:grpSpPr>
      <p:sp>
        <p:nvSpPr>
          <p:cNvPr id="17" name="Google Shape;17;p86"/>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86"/>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102"/>
              </a:spcBef>
              <a:spcAft>
                <a:spcPts val="0"/>
              </a:spcAft>
              <a:buClr>
                <a:srgbClr val="595959"/>
              </a:buClr>
              <a:buSzPts val="2000"/>
              <a:buChar char="•"/>
              <a:defRPr sz="2000"/>
            </a:lvl1pPr>
            <a:lvl2pPr marL="914400" lvl="1" indent="-342900" algn="l">
              <a:lnSpc>
                <a:spcPct val="90000"/>
              </a:lnSpc>
              <a:spcBef>
                <a:spcPts val="551"/>
              </a:spcBef>
              <a:spcAft>
                <a:spcPts val="0"/>
              </a:spcAft>
              <a:buClr>
                <a:srgbClr val="595959"/>
              </a:buClr>
              <a:buSzPts val="1800"/>
              <a:buChar char="•"/>
              <a:defRPr sz="1800"/>
            </a:lvl2pPr>
            <a:lvl3pPr marL="1371600" lvl="2" indent="-330200" algn="l">
              <a:lnSpc>
                <a:spcPct val="90000"/>
              </a:lnSpc>
              <a:spcBef>
                <a:spcPts val="551"/>
              </a:spcBef>
              <a:spcAft>
                <a:spcPts val="0"/>
              </a:spcAft>
              <a:buClr>
                <a:srgbClr val="595959"/>
              </a:buClr>
              <a:buSzPts val="1600"/>
              <a:buChar char="•"/>
              <a:defRPr sz="1600"/>
            </a:lvl3pPr>
            <a:lvl4pPr marL="1828800" lvl="3" indent="-317500" algn="l">
              <a:lnSpc>
                <a:spcPct val="90000"/>
              </a:lnSpc>
              <a:spcBef>
                <a:spcPts val="551"/>
              </a:spcBef>
              <a:spcAft>
                <a:spcPts val="0"/>
              </a:spcAft>
              <a:buClr>
                <a:srgbClr val="595959"/>
              </a:buClr>
              <a:buSzPts val="1400"/>
              <a:buChar char="•"/>
              <a:defRPr sz="1400"/>
            </a:lvl4pPr>
            <a:lvl5pPr marL="2286000" lvl="4" indent="-317500" algn="l">
              <a:lnSpc>
                <a:spcPct val="90000"/>
              </a:lnSpc>
              <a:spcBef>
                <a:spcPts val="551"/>
              </a:spcBef>
              <a:spcAft>
                <a:spcPts val="0"/>
              </a:spcAft>
              <a:buClr>
                <a:srgbClr val="595959"/>
              </a:buClr>
              <a:buSzPts val="1400"/>
              <a:buChar char="•"/>
              <a:defRPr sz="1400"/>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el en object">
  <p:cSld name="2_Titel en object">
    <p:spTree>
      <p:nvGrpSpPr>
        <p:cNvPr id="1" name="Shape 19"/>
        <p:cNvGrpSpPr/>
        <p:nvPr/>
      </p:nvGrpSpPr>
      <p:grpSpPr>
        <a:xfrm>
          <a:off x="0" y="0"/>
          <a:ext cx="0" cy="0"/>
          <a:chOff x="0" y="0"/>
          <a:chExt cx="0" cy="0"/>
        </a:xfrm>
      </p:grpSpPr>
      <p:sp>
        <p:nvSpPr>
          <p:cNvPr id="20" name="Google Shape;20;p87"/>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87"/>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102"/>
              </a:spcBef>
              <a:spcAft>
                <a:spcPts val="0"/>
              </a:spcAft>
              <a:buClr>
                <a:srgbClr val="595959"/>
              </a:buClr>
              <a:buSzPts val="2000"/>
              <a:buChar char="•"/>
              <a:defRPr sz="2000"/>
            </a:lvl1pPr>
            <a:lvl2pPr marL="914400" lvl="1" indent="-342900" algn="l">
              <a:lnSpc>
                <a:spcPct val="90000"/>
              </a:lnSpc>
              <a:spcBef>
                <a:spcPts val="551"/>
              </a:spcBef>
              <a:spcAft>
                <a:spcPts val="0"/>
              </a:spcAft>
              <a:buClr>
                <a:srgbClr val="595959"/>
              </a:buClr>
              <a:buSzPts val="1800"/>
              <a:buChar char="•"/>
              <a:defRPr sz="1800"/>
            </a:lvl2pPr>
            <a:lvl3pPr marL="1371600" lvl="2" indent="-330200" algn="l">
              <a:lnSpc>
                <a:spcPct val="90000"/>
              </a:lnSpc>
              <a:spcBef>
                <a:spcPts val="551"/>
              </a:spcBef>
              <a:spcAft>
                <a:spcPts val="0"/>
              </a:spcAft>
              <a:buClr>
                <a:srgbClr val="595959"/>
              </a:buClr>
              <a:buSzPts val="1600"/>
              <a:buChar char="•"/>
              <a:defRPr sz="1600"/>
            </a:lvl3pPr>
            <a:lvl4pPr marL="1828800" lvl="3" indent="-317500" algn="l">
              <a:lnSpc>
                <a:spcPct val="90000"/>
              </a:lnSpc>
              <a:spcBef>
                <a:spcPts val="551"/>
              </a:spcBef>
              <a:spcAft>
                <a:spcPts val="0"/>
              </a:spcAft>
              <a:buClr>
                <a:srgbClr val="595959"/>
              </a:buClr>
              <a:buSzPts val="1400"/>
              <a:buChar char="•"/>
              <a:defRPr sz="1400"/>
            </a:lvl4pPr>
            <a:lvl5pPr marL="2286000" lvl="4" indent="-317500" algn="l">
              <a:lnSpc>
                <a:spcPct val="90000"/>
              </a:lnSpc>
              <a:spcBef>
                <a:spcPts val="551"/>
              </a:spcBef>
              <a:spcAft>
                <a:spcPts val="0"/>
              </a:spcAft>
              <a:buClr>
                <a:srgbClr val="595959"/>
              </a:buClr>
              <a:buSzPts val="1400"/>
              <a:buChar char="•"/>
              <a:defRPr sz="1400"/>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pic>
        <p:nvPicPr>
          <p:cNvPr id="22" name="Google Shape;22;p87"/>
          <p:cNvPicPr preferRelativeResize="0"/>
          <p:nvPr/>
        </p:nvPicPr>
        <p:blipFill rotWithShape="1">
          <a:blip r:embed="rId2">
            <a:alphaModFix/>
          </a:blip>
          <a:srcRect/>
          <a:stretch/>
        </p:blipFill>
        <p:spPr>
          <a:xfrm>
            <a:off x="359792" y="438292"/>
            <a:ext cx="1440160" cy="13895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el en object">
  <p:cSld name="1_Titel en object">
    <p:spTree>
      <p:nvGrpSpPr>
        <p:cNvPr id="1" name="Shape 23"/>
        <p:cNvGrpSpPr/>
        <p:nvPr/>
      </p:nvGrpSpPr>
      <p:grpSpPr>
        <a:xfrm>
          <a:off x="0" y="0"/>
          <a:ext cx="0" cy="0"/>
          <a:chOff x="0" y="0"/>
          <a:chExt cx="0" cy="0"/>
        </a:xfrm>
      </p:grpSpPr>
      <p:sp>
        <p:nvSpPr>
          <p:cNvPr id="24" name="Google Shape;24;p88"/>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8"/>
          <p:cNvSpPr txBox="1">
            <a:spLocks noGrp="1"/>
          </p:cNvSpPr>
          <p:nvPr>
            <p:ph type="body" idx="1"/>
          </p:nvPr>
        </p:nvSpPr>
        <p:spPr>
          <a:xfrm>
            <a:off x="575817" y="2012414"/>
            <a:ext cx="8928990" cy="4215695"/>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102"/>
              </a:spcBef>
              <a:spcAft>
                <a:spcPts val="0"/>
              </a:spcAft>
              <a:buClr>
                <a:srgbClr val="595959"/>
              </a:buClr>
              <a:buSzPts val="2000"/>
              <a:buChar char="•"/>
              <a:defRPr sz="2000"/>
            </a:lvl1pPr>
            <a:lvl2pPr marL="914400" lvl="1" indent="-342900" algn="l">
              <a:lnSpc>
                <a:spcPct val="90000"/>
              </a:lnSpc>
              <a:spcBef>
                <a:spcPts val="551"/>
              </a:spcBef>
              <a:spcAft>
                <a:spcPts val="0"/>
              </a:spcAft>
              <a:buClr>
                <a:srgbClr val="595959"/>
              </a:buClr>
              <a:buSzPts val="1800"/>
              <a:buChar char="•"/>
              <a:defRPr sz="1800"/>
            </a:lvl2pPr>
            <a:lvl3pPr marL="1371600" lvl="2" indent="-330200" algn="l">
              <a:lnSpc>
                <a:spcPct val="90000"/>
              </a:lnSpc>
              <a:spcBef>
                <a:spcPts val="551"/>
              </a:spcBef>
              <a:spcAft>
                <a:spcPts val="0"/>
              </a:spcAft>
              <a:buClr>
                <a:srgbClr val="595959"/>
              </a:buClr>
              <a:buSzPts val="1600"/>
              <a:buChar char="•"/>
              <a:defRPr sz="1600"/>
            </a:lvl3pPr>
            <a:lvl4pPr marL="1828800" lvl="3" indent="-317500" algn="l">
              <a:lnSpc>
                <a:spcPct val="90000"/>
              </a:lnSpc>
              <a:spcBef>
                <a:spcPts val="551"/>
              </a:spcBef>
              <a:spcAft>
                <a:spcPts val="0"/>
              </a:spcAft>
              <a:buClr>
                <a:srgbClr val="595959"/>
              </a:buClr>
              <a:buSzPts val="1400"/>
              <a:buChar char="•"/>
              <a:defRPr sz="1400"/>
            </a:lvl4pPr>
            <a:lvl5pPr marL="2286000" lvl="4" indent="-317500" algn="l">
              <a:lnSpc>
                <a:spcPct val="90000"/>
              </a:lnSpc>
              <a:spcBef>
                <a:spcPts val="551"/>
              </a:spcBef>
              <a:spcAft>
                <a:spcPts val="0"/>
              </a:spcAft>
              <a:buClr>
                <a:srgbClr val="595959"/>
              </a:buClr>
              <a:buSzPts val="1400"/>
              <a:buChar char="•"/>
              <a:defRPr sz="1400"/>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26" name="Google Shape;26;p88"/>
          <p:cNvSpPr txBox="1">
            <a:spLocks noGrp="1"/>
          </p:cNvSpPr>
          <p:nvPr>
            <p:ph type="body" idx="2"/>
          </p:nvPr>
        </p:nvSpPr>
        <p:spPr>
          <a:xfrm>
            <a:off x="575816" y="5965699"/>
            <a:ext cx="8928991" cy="1323439"/>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spAutoFit/>
          </a:bodyPr>
          <a:lstStyle>
            <a:lvl1pPr marL="457200" lvl="0" indent="-228600" algn="l">
              <a:lnSpc>
                <a:spcPct val="100000"/>
              </a:lnSpc>
              <a:spcBef>
                <a:spcPts val="0"/>
              </a:spcBef>
              <a:spcAft>
                <a:spcPts val="0"/>
              </a:spcAft>
              <a:buClr>
                <a:srgbClr val="595959"/>
              </a:buClr>
              <a:buSzPts val="1600"/>
              <a:buNone/>
              <a:defRPr sz="1600" b="1">
                <a:latin typeface="Arial"/>
                <a:ea typeface="Arial"/>
                <a:cs typeface="Arial"/>
                <a:sym typeface="Arial"/>
              </a:defRPr>
            </a:lvl1pPr>
            <a:lvl2pPr marL="914400" lvl="1" indent="-342900" algn="l">
              <a:lnSpc>
                <a:spcPct val="90000"/>
              </a:lnSpc>
              <a:spcBef>
                <a:spcPts val="551"/>
              </a:spcBef>
              <a:spcAft>
                <a:spcPts val="0"/>
              </a:spcAft>
              <a:buClr>
                <a:srgbClr val="595959"/>
              </a:buClr>
              <a:buSzPts val="1800"/>
              <a:buChar char="•"/>
              <a:defRPr/>
            </a:lvl2pPr>
            <a:lvl3pPr marL="1371600" lvl="2" indent="-342900" algn="l">
              <a:lnSpc>
                <a:spcPct val="90000"/>
              </a:lnSpc>
              <a:spcBef>
                <a:spcPts val="551"/>
              </a:spcBef>
              <a:spcAft>
                <a:spcPts val="0"/>
              </a:spcAft>
              <a:buClr>
                <a:srgbClr val="595959"/>
              </a:buClr>
              <a:buSzPts val="1800"/>
              <a:buChar char="•"/>
              <a:defRPr/>
            </a:lvl3pPr>
            <a:lvl4pPr marL="1828800" lvl="3" indent="-342900" algn="l">
              <a:lnSpc>
                <a:spcPct val="90000"/>
              </a:lnSpc>
              <a:spcBef>
                <a:spcPts val="551"/>
              </a:spcBef>
              <a:spcAft>
                <a:spcPts val="0"/>
              </a:spcAft>
              <a:buClr>
                <a:srgbClr val="595959"/>
              </a:buClr>
              <a:buSzPts val="1800"/>
              <a:buChar char="•"/>
              <a:defRPr/>
            </a:lvl4pPr>
            <a:lvl5pPr marL="2286000" lvl="4" indent="-342900" algn="l">
              <a:lnSpc>
                <a:spcPct val="90000"/>
              </a:lnSpc>
              <a:spcBef>
                <a:spcPts val="551"/>
              </a:spcBef>
              <a:spcAft>
                <a:spcPts val="0"/>
              </a:spcAft>
              <a:buClr>
                <a:srgbClr val="595959"/>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el en tekst/afbeelding">
  <p:cSld name="Titel en tekst/afbeelding">
    <p:spTree>
      <p:nvGrpSpPr>
        <p:cNvPr id="1" name="Shape 27"/>
        <p:cNvGrpSpPr/>
        <p:nvPr/>
      </p:nvGrpSpPr>
      <p:grpSpPr>
        <a:xfrm>
          <a:off x="0" y="0"/>
          <a:ext cx="0" cy="0"/>
          <a:chOff x="0" y="0"/>
          <a:chExt cx="0" cy="0"/>
        </a:xfrm>
      </p:grpSpPr>
      <p:sp>
        <p:nvSpPr>
          <p:cNvPr id="28" name="Google Shape;28;p89"/>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102"/>
              </a:spcBef>
              <a:spcAft>
                <a:spcPts val="0"/>
              </a:spcAft>
              <a:buClr>
                <a:srgbClr val="595959"/>
              </a:buClr>
              <a:buSzPts val="2000"/>
              <a:buChar char="•"/>
              <a:defRPr sz="2000">
                <a:latin typeface="Calibri"/>
                <a:ea typeface="Calibri"/>
                <a:cs typeface="Calibri"/>
                <a:sym typeface="Calibri"/>
              </a:defRPr>
            </a:lvl1pPr>
            <a:lvl2pPr marL="914400" lvl="1" indent="-355600" algn="l">
              <a:lnSpc>
                <a:spcPct val="90000"/>
              </a:lnSpc>
              <a:spcBef>
                <a:spcPts val="551"/>
              </a:spcBef>
              <a:spcAft>
                <a:spcPts val="0"/>
              </a:spcAft>
              <a:buClr>
                <a:srgbClr val="595959"/>
              </a:buClr>
              <a:buSzPts val="2000"/>
              <a:buChar char="•"/>
              <a:defRPr sz="2000">
                <a:latin typeface="Calibri"/>
                <a:ea typeface="Calibri"/>
                <a:cs typeface="Calibri"/>
                <a:sym typeface="Calibri"/>
              </a:defRPr>
            </a:lvl2pPr>
            <a:lvl3pPr marL="1371600" lvl="2" indent="-342900" algn="l">
              <a:lnSpc>
                <a:spcPct val="90000"/>
              </a:lnSpc>
              <a:spcBef>
                <a:spcPts val="551"/>
              </a:spcBef>
              <a:spcAft>
                <a:spcPts val="0"/>
              </a:spcAft>
              <a:buClr>
                <a:srgbClr val="595959"/>
              </a:buClr>
              <a:buSzPts val="1800"/>
              <a:buChar char="•"/>
              <a:defRPr sz="1800">
                <a:latin typeface="Calibri"/>
                <a:ea typeface="Calibri"/>
                <a:cs typeface="Calibri"/>
                <a:sym typeface="Calibri"/>
              </a:defRPr>
            </a:lvl3pPr>
            <a:lvl4pPr marL="1828800" lvl="3" indent="-317500" algn="l">
              <a:lnSpc>
                <a:spcPct val="90000"/>
              </a:lnSpc>
              <a:spcBef>
                <a:spcPts val="551"/>
              </a:spcBef>
              <a:spcAft>
                <a:spcPts val="0"/>
              </a:spcAft>
              <a:buClr>
                <a:srgbClr val="595959"/>
              </a:buClr>
              <a:buSzPts val="1400"/>
              <a:buChar char="•"/>
              <a:defRPr sz="1400">
                <a:latin typeface="Calibri"/>
                <a:ea typeface="Calibri"/>
                <a:cs typeface="Calibri"/>
                <a:sym typeface="Calibri"/>
              </a:defRPr>
            </a:lvl4pPr>
            <a:lvl5pPr marL="2286000" lvl="4" indent="-317500" algn="l">
              <a:lnSpc>
                <a:spcPct val="90000"/>
              </a:lnSpc>
              <a:spcBef>
                <a:spcPts val="551"/>
              </a:spcBef>
              <a:spcAft>
                <a:spcPts val="0"/>
              </a:spcAft>
              <a:buClr>
                <a:srgbClr val="595959"/>
              </a:buClr>
              <a:buSzPts val="1400"/>
              <a:buChar char="•"/>
              <a:defRPr sz="1400">
                <a:latin typeface="Calibri"/>
                <a:ea typeface="Calibri"/>
                <a:cs typeface="Calibri"/>
                <a:sym typeface="Calibri"/>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29" name="Google Shape;29;p89"/>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95959"/>
              </a:buClr>
              <a:buSzPts val="4189"/>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9"/>
          <p:cNvSpPr txBox="1">
            <a:spLocks noGrp="1"/>
          </p:cNvSpPr>
          <p:nvPr>
            <p:ph type="sldNum" idx="12"/>
          </p:nvPr>
        </p:nvSpPr>
        <p:spPr>
          <a:xfrm>
            <a:off x="7707990" y="7095430"/>
            <a:ext cx="2268141" cy="34621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92">
                <a:solidFill>
                  <a:srgbClr val="AE0D24"/>
                </a:solidFill>
                <a:latin typeface="Verdana"/>
                <a:ea typeface="Verdana"/>
                <a:cs typeface="Verdana"/>
                <a:sym typeface="Verdana"/>
              </a:defRPr>
            </a:lvl1pPr>
            <a:lvl2pPr marL="0" marR="0" lvl="1" indent="0" algn="r" rtl="0">
              <a:spcBef>
                <a:spcPts val="0"/>
              </a:spcBef>
              <a:spcAft>
                <a:spcPts val="0"/>
              </a:spcAft>
              <a:buNone/>
              <a:defRPr sz="992">
                <a:solidFill>
                  <a:srgbClr val="AE0D24"/>
                </a:solidFill>
                <a:latin typeface="Verdana"/>
                <a:ea typeface="Verdana"/>
                <a:cs typeface="Verdana"/>
                <a:sym typeface="Verdana"/>
              </a:defRPr>
            </a:lvl2pPr>
            <a:lvl3pPr marL="0" marR="0" lvl="2" indent="0" algn="r" rtl="0">
              <a:spcBef>
                <a:spcPts val="0"/>
              </a:spcBef>
              <a:spcAft>
                <a:spcPts val="0"/>
              </a:spcAft>
              <a:buNone/>
              <a:defRPr sz="992">
                <a:solidFill>
                  <a:srgbClr val="AE0D24"/>
                </a:solidFill>
                <a:latin typeface="Verdana"/>
                <a:ea typeface="Verdana"/>
                <a:cs typeface="Verdana"/>
                <a:sym typeface="Verdana"/>
              </a:defRPr>
            </a:lvl3pPr>
            <a:lvl4pPr marL="0" marR="0" lvl="3" indent="0" algn="r" rtl="0">
              <a:spcBef>
                <a:spcPts val="0"/>
              </a:spcBef>
              <a:spcAft>
                <a:spcPts val="0"/>
              </a:spcAft>
              <a:buNone/>
              <a:defRPr sz="992">
                <a:solidFill>
                  <a:srgbClr val="AE0D24"/>
                </a:solidFill>
                <a:latin typeface="Verdana"/>
                <a:ea typeface="Verdana"/>
                <a:cs typeface="Verdana"/>
                <a:sym typeface="Verdana"/>
              </a:defRPr>
            </a:lvl4pPr>
            <a:lvl5pPr marL="0" marR="0" lvl="4" indent="0" algn="r" rtl="0">
              <a:spcBef>
                <a:spcPts val="0"/>
              </a:spcBef>
              <a:spcAft>
                <a:spcPts val="0"/>
              </a:spcAft>
              <a:buNone/>
              <a:defRPr sz="992">
                <a:solidFill>
                  <a:srgbClr val="AE0D24"/>
                </a:solidFill>
                <a:latin typeface="Verdana"/>
                <a:ea typeface="Verdana"/>
                <a:cs typeface="Verdana"/>
                <a:sym typeface="Verdana"/>
              </a:defRPr>
            </a:lvl5pPr>
            <a:lvl6pPr marL="0" marR="0" lvl="5" indent="0" algn="r" rtl="0">
              <a:spcBef>
                <a:spcPts val="0"/>
              </a:spcBef>
              <a:spcAft>
                <a:spcPts val="0"/>
              </a:spcAft>
              <a:buNone/>
              <a:defRPr sz="992">
                <a:solidFill>
                  <a:srgbClr val="AE0D24"/>
                </a:solidFill>
                <a:latin typeface="Verdana"/>
                <a:ea typeface="Verdana"/>
                <a:cs typeface="Verdana"/>
                <a:sym typeface="Verdana"/>
              </a:defRPr>
            </a:lvl6pPr>
            <a:lvl7pPr marL="0" marR="0" lvl="6" indent="0" algn="r" rtl="0">
              <a:spcBef>
                <a:spcPts val="0"/>
              </a:spcBef>
              <a:spcAft>
                <a:spcPts val="0"/>
              </a:spcAft>
              <a:buNone/>
              <a:defRPr sz="992">
                <a:solidFill>
                  <a:srgbClr val="AE0D24"/>
                </a:solidFill>
                <a:latin typeface="Verdana"/>
                <a:ea typeface="Verdana"/>
                <a:cs typeface="Verdana"/>
                <a:sym typeface="Verdana"/>
              </a:defRPr>
            </a:lvl7pPr>
            <a:lvl8pPr marL="0" marR="0" lvl="7" indent="0" algn="r" rtl="0">
              <a:spcBef>
                <a:spcPts val="0"/>
              </a:spcBef>
              <a:spcAft>
                <a:spcPts val="0"/>
              </a:spcAft>
              <a:buNone/>
              <a:defRPr sz="992">
                <a:solidFill>
                  <a:srgbClr val="AE0D24"/>
                </a:solidFill>
                <a:latin typeface="Verdana"/>
                <a:ea typeface="Verdana"/>
                <a:cs typeface="Verdana"/>
                <a:sym typeface="Verdana"/>
              </a:defRPr>
            </a:lvl8pPr>
            <a:lvl9pPr marL="0" marR="0" lvl="8" indent="0" algn="r" rtl="0">
              <a:spcBef>
                <a:spcPts val="0"/>
              </a:spcBef>
              <a:spcAft>
                <a:spcPts val="0"/>
              </a:spcAft>
              <a:buNone/>
              <a:defRPr sz="992">
                <a:solidFill>
                  <a:srgbClr val="AE0D24"/>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nl-NL"/>
              <a:t>‹nr.›</a:t>
            </a:fld>
            <a:endParaRPr/>
          </a:p>
        </p:txBody>
      </p:sp>
      <p:sp>
        <p:nvSpPr>
          <p:cNvPr id="31" name="Google Shape;31;p89"/>
          <p:cNvSpPr txBox="1">
            <a:spLocks noGrp="1"/>
          </p:cNvSpPr>
          <p:nvPr>
            <p:ph type="ftr" idx="11"/>
          </p:nvPr>
        </p:nvSpPr>
        <p:spPr>
          <a:xfrm>
            <a:off x="3339207" y="7096574"/>
            <a:ext cx="3402211" cy="35348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a:solidFill>
                  <a:srgbClr val="AE0D24"/>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_Titel en object">
  <p:cSld name="6_Titel en object">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84"/>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595959"/>
              </a:buClr>
              <a:buSzPts val="4189"/>
              <a:buFont typeface="Arial"/>
              <a:buNone/>
              <a:defRPr sz="4189" b="0" i="0" u="none" strike="noStrike" cap="none">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84"/>
          <p:cNvSpPr txBox="1">
            <a:spLocks noGrp="1"/>
          </p:cNvSpPr>
          <p:nvPr>
            <p:ph type="body" idx="1"/>
          </p:nvPr>
        </p:nvSpPr>
        <p:spPr>
          <a:xfrm>
            <a:off x="579311" y="2067383"/>
            <a:ext cx="8928991" cy="4296209"/>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102"/>
              </a:spcBef>
              <a:spcAft>
                <a:spcPts val="0"/>
              </a:spcAft>
              <a:buClr>
                <a:srgbClr val="595959"/>
              </a:buClr>
              <a:buSzPts val="2000"/>
              <a:buFont typeface="Arial"/>
              <a:buChar char="•"/>
              <a:defRPr sz="2000" b="0" i="0" u="none" strike="noStrike" cap="none">
                <a:solidFill>
                  <a:srgbClr val="595959"/>
                </a:solidFill>
                <a:latin typeface="Calibri"/>
                <a:ea typeface="Calibri"/>
                <a:cs typeface="Calibri"/>
                <a:sym typeface="Calibri"/>
              </a:defRPr>
            </a:lvl1pPr>
            <a:lvl2pPr marL="914400" marR="0" lvl="1" indent="-355600" algn="l" rtl="0">
              <a:lnSpc>
                <a:spcPct val="90000"/>
              </a:lnSpc>
              <a:spcBef>
                <a:spcPts val="551"/>
              </a:spcBef>
              <a:spcAft>
                <a:spcPts val="0"/>
              </a:spcAft>
              <a:buClr>
                <a:srgbClr val="595959"/>
              </a:buClr>
              <a:buSzPts val="2000"/>
              <a:buFont typeface="Arial"/>
              <a:buChar char="•"/>
              <a:defRPr sz="2000" b="0" i="0" u="none" strike="noStrike" cap="none">
                <a:solidFill>
                  <a:srgbClr val="595959"/>
                </a:solidFill>
                <a:latin typeface="Calibri"/>
                <a:ea typeface="Calibri"/>
                <a:cs typeface="Calibri"/>
                <a:sym typeface="Calibri"/>
              </a:defRPr>
            </a:lvl2pPr>
            <a:lvl3pPr marL="1371600" marR="0" lvl="2" indent="-342900" algn="l" rtl="0">
              <a:lnSpc>
                <a:spcPct val="90000"/>
              </a:lnSpc>
              <a:spcBef>
                <a:spcPts val="551"/>
              </a:spcBef>
              <a:spcAft>
                <a:spcPts val="0"/>
              </a:spcAft>
              <a:buClr>
                <a:srgbClr val="595959"/>
              </a:buClr>
              <a:buSzPts val="1800"/>
              <a:buFont typeface="Arial"/>
              <a:buChar char="•"/>
              <a:defRPr sz="1800" b="0" i="0" u="none" strike="noStrike" cap="none">
                <a:solidFill>
                  <a:srgbClr val="595959"/>
                </a:solidFill>
                <a:latin typeface="Calibri"/>
                <a:ea typeface="Calibri"/>
                <a:cs typeface="Calibri"/>
                <a:sym typeface="Calibri"/>
              </a:defRPr>
            </a:lvl3pPr>
            <a:lvl4pPr marL="1828800" marR="0" lvl="3" indent="-330200" algn="l" rtl="0">
              <a:lnSpc>
                <a:spcPct val="90000"/>
              </a:lnSpc>
              <a:spcBef>
                <a:spcPts val="551"/>
              </a:spcBef>
              <a:spcAft>
                <a:spcPts val="0"/>
              </a:spcAft>
              <a:buClr>
                <a:srgbClr val="595959"/>
              </a:buClr>
              <a:buSzPts val="1600"/>
              <a:buFont typeface="Arial"/>
              <a:buChar char="•"/>
              <a:defRPr sz="1600" b="0" i="0" u="none" strike="noStrike" cap="none">
                <a:solidFill>
                  <a:srgbClr val="595959"/>
                </a:solidFill>
                <a:latin typeface="Calibri"/>
                <a:ea typeface="Calibri"/>
                <a:cs typeface="Calibri"/>
                <a:sym typeface="Calibri"/>
              </a:defRPr>
            </a:lvl4pPr>
            <a:lvl5pPr marL="2286000" marR="0" lvl="4" indent="-330200" algn="l" rtl="0">
              <a:lnSpc>
                <a:spcPct val="90000"/>
              </a:lnSpc>
              <a:spcBef>
                <a:spcPts val="551"/>
              </a:spcBef>
              <a:spcAft>
                <a:spcPts val="0"/>
              </a:spcAft>
              <a:buClr>
                <a:srgbClr val="595959"/>
              </a:buClr>
              <a:buSzPts val="1600"/>
              <a:buFont typeface="Arial"/>
              <a:buChar char="•"/>
              <a:defRPr sz="1600" b="0" i="0" u="none" strike="noStrike" cap="none">
                <a:solidFill>
                  <a:srgbClr val="595959"/>
                </a:solidFill>
                <a:latin typeface="Calibri"/>
                <a:ea typeface="Calibri"/>
                <a:cs typeface="Calibri"/>
                <a:sym typeface="Calibri"/>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9pPr>
          </a:lstStyle>
          <a:p>
            <a:endParaRPr/>
          </a:p>
        </p:txBody>
      </p:sp>
      <p:pic>
        <p:nvPicPr>
          <p:cNvPr id="13" name="Google Shape;13;p84"/>
          <p:cNvPicPr preferRelativeResize="0"/>
          <p:nvPr/>
        </p:nvPicPr>
        <p:blipFill rotWithShape="1">
          <a:blip r:embed="rId8">
            <a:alphaModFix/>
          </a:blip>
          <a:srcRect/>
          <a:stretch/>
        </p:blipFill>
        <p:spPr>
          <a:xfrm>
            <a:off x="8280672" y="174325"/>
            <a:ext cx="1655528" cy="45631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https://rubular.com/"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www.w3schools.com/xml/xpath_intro.asp"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docs.python.org/3/library/doctest.html#module-doctest"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hmatthes.github.io/pcc_2e/regular_index/"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pandas.pydata.org/docs/getting_started/10min.html#min"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s://openweathermap.org/current" TargetMode="External"/><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www.stackless.com/" TargetMode="External"/><Relationship Id="rId3" Type="http://schemas.openxmlformats.org/officeDocument/2006/relationships/hyperlink" Target="https://wiki.python.org/moin/CPython" TargetMode="External"/><Relationship Id="rId7" Type="http://schemas.openxmlformats.org/officeDocument/2006/relationships/hyperlink" Target="http://speed.pypy.org/"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hyperlink" Target="http://pypy.org/" TargetMode="External"/><Relationship Id="rId5" Type="http://schemas.openxmlformats.org/officeDocument/2006/relationships/hyperlink" Target="http://www.jython.org/" TargetMode="External"/><Relationship Id="rId4" Type="http://schemas.openxmlformats.org/officeDocument/2006/relationships/hyperlink" Target="http://ironpython.net/" TargetMode="External"/><Relationship Id="rId9" Type="http://schemas.openxmlformats.org/officeDocument/2006/relationships/hyperlink" Target="http://micropython.org/" TargetMode="Externa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docs.python.org/3.5/glossary.html#term-eafp"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hyperlink" Target="https://docs.python.org/3.5/glossary.html#term-lby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Python Advanced</a:t>
            </a:r>
            <a:endParaRPr/>
          </a:p>
        </p:txBody>
      </p:sp>
      <p:pic>
        <p:nvPicPr>
          <p:cNvPr id="38" name="Google Shape;38;p1" descr="Afbeeldingsresultaat voor zen of python"/>
          <p:cNvPicPr preferRelativeResize="0">
            <a:picLocks noGrp="1"/>
          </p:cNvPicPr>
          <p:nvPr>
            <p:ph type="body" idx="4294967295"/>
          </p:nvPr>
        </p:nvPicPr>
        <p:blipFill rotWithShape="1">
          <a:blip r:embed="rId3">
            <a:alphaModFix/>
          </a:blip>
          <a:srcRect/>
          <a:stretch/>
        </p:blipFill>
        <p:spPr>
          <a:xfrm>
            <a:off x="1404937" y="3419797"/>
            <a:ext cx="7270750" cy="2447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21f625324a_0_11"/>
          <p:cNvSpPr txBox="1">
            <a:spLocks noGrp="1"/>
          </p:cNvSpPr>
          <p:nvPr>
            <p:ph type="title"/>
          </p:nvPr>
        </p:nvSpPr>
        <p:spPr>
          <a:xfrm>
            <a:off x="575816" y="402483"/>
            <a:ext cx="8928900" cy="1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Object-Oriented Programming</a:t>
            </a:r>
            <a:endParaRPr/>
          </a:p>
        </p:txBody>
      </p:sp>
      <p:sp>
        <p:nvSpPr>
          <p:cNvPr id="142" name="Google Shape;142;g221f625324a_0_11"/>
          <p:cNvSpPr txBox="1"/>
          <p:nvPr/>
        </p:nvSpPr>
        <p:spPr>
          <a:xfrm>
            <a:off x="1585007" y="2128521"/>
            <a:ext cx="1775700" cy="4617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Class</a:t>
            </a:r>
            <a:endParaRPr/>
          </a:p>
        </p:txBody>
      </p:sp>
      <p:sp>
        <p:nvSpPr>
          <p:cNvPr id="143" name="Google Shape;143;g221f625324a_0_11"/>
          <p:cNvSpPr txBox="1"/>
          <p:nvPr/>
        </p:nvSpPr>
        <p:spPr>
          <a:xfrm>
            <a:off x="7088759" y="2128521"/>
            <a:ext cx="1038000" cy="461700"/>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Objects</a:t>
            </a:r>
            <a:endParaRPr sz="2400" b="0" i="0" u="none" strike="noStrike" cap="none">
              <a:solidFill>
                <a:srgbClr val="000000"/>
              </a:solidFill>
              <a:latin typeface="Calibri"/>
              <a:ea typeface="Calibri"/>
              <a:cs typeface="Calibri"/>
              <a:sym typeface="Calibri"/>
            </a:endParaRPr>
          </a:p>
        </p:txBody>
      </p:sp>
      <p:grpSp>
        <p:nvGrpSpPr>
          <p:cNvPr id="144" name="Google Shape;144;g221f625324a_0_11"/>
          <p:cNvGrpSpPr/>
          <p:nvPr/>
        </p:nvGrpSpPr>
        <p:grpSpPr>
          <a:xfrm>
            <a:off x="1004675" y="3451585"/>
            <a:ext cx="2195300" cy="1754850"/>
            <a:chOff x="1177819" y="3298625"/>
            <a:chExt cx="1775701" cy="1500000"/>
          </a:xfrm>
        </p:grpSpPr>
        <p:sp>
          <p:nvSpPr>
            <p:cNvPr id="145" name="Google Shape;145;g221f625324a_0_11"/>
            <p:cNvSpPr txBox="1"/>
            <p:nvPr/>
          </p:nvSpPr>
          <p:spPr>
            <a:xfrm>
              <a:off x="1177820" y="3298625"/>
              <a:ext cx="1775700" cy="3948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3F3F3F"/>
                </a:buClr>
                <a:buSzPts val="2400"/>
                <a:buFont typeface="Calibri"/>
                <a:buNone/>
              </a:pPr>
              <a:r>
                <a:rPr lang="nl-NL" sz="2400" b="0" i="0" u="none" strike="noStrike" cap="none">
                  <a:solidFill>
                    <a:srgbClr val="3F3F3F"/>
                  </a:solidFill>
                  <a:latin typeface="Calibri"/>
                  <a:ea typeface="Calibri"/>
                  <a:cs typeface="Calibri"/>
                  <a:sym typeface="Calibri"/>
                </a:rPr>
                <a:t>Person</a:t>
              </a:r>
              <a:endParaRPr/>
            </a:p>
          </p:txBody>
        </p:sp>
        <p:sp>
          <p:nvSpPr>
            <p:cNvPr id="146" name="Google Shape;146;g221f625324a_0_11"/>
            <p:cNvSpPr txBox="1"/>
            <p:nvPr/>
          </p:nvSpPr>
          <p:spPr>
            <a:xfrm>
              <a:off x="1177819" y="3693416"/>
              <a:ext cx="1775700" cy="5526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name</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residence</a:t>
              </a:r>
              <a:endParaRPr sz="1800">
                <a:solidFill>
                  <a:srgbClr val="3F3F3F"/>
                </a:solidFill>
                <a:latin typeface="Arial"/>
                <a:ea typeface="Arial"/>
                <a:cs typeface="Arial"/>
                <a:sym typeface="Arial"/>
              </a:endParaRPr>
            </a:p>
          </p:txBody>
        </p:sp>
        <p:sp>
          <p:nvSpPr>
            <p:cNvPr id="147" name="Google Shape;147;g221f625324a_0_11"/>
            <p:cNvSpPr txBox="1"/>
            <p:nvPr/>
          </p:nvSpPr>
          <p:spPr>
            <a:xfrm>
              <a:off x="1177819" y="4246025"/>
              <a:ext cx="1775700" cy="5526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tell()</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move()</a:t>
              </a:r>
              <a:endParaRPr/>
            </a:p>
          </p:txBody>
        </p:sp>
      </p:grpSp>
      <p:sp>
        <p:nvSpPr>
          <p:cNvPr id="148" name="Google Shape;148;g221f625324a_0_11"/>
          <p:cNvSpPr/>
          <p:nvPr/>
        </p:nvSpPr>
        <p:spPr>
          <a:xfrm>
            <a:off x="3647300" y="2063512"/>
            <a:ext cx="2822700" cy="591600"/>
          </a:xfrm>
          <a:prstGeom prst="arc">
            <a:avLst>
              <a:gd name="adj1" fmla="val 11141211"/>
              <a:gd name="adj2" fmla="val 21134300"/>
            </a:avLst>
          </a:prstGeom>
          <a:noFill/>
          <a:ln w="25400" cap="flat" cmpd="sng">
            <a:solidFill>
              <a:srgbClr val="C00000"/>
            </a:solidFill>
            <a:prstDash val="solid"/>
            <a:round/>
            <a:headEnd type="none" w="sm" len="sm"/>
            <a:tailEnd type="stealth"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g221f625324a_0_11"/>
          <p:cNvSpPr txBox="1"/>
          <p:nvPr/>
        </p:nvSpPr>
        <p:spPr>
          <a:xfrm>
            <a:off x="4169150" y="2128122"/>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b="0" i="0" u="none" strike="noStrike" cap="none">
                <a:solidFill>
                  <a:srgbClr val="C00000"/>
                </a:solidFill>
                <a:latin typeface="Calibri"/>
                <a:ea typeface="Calibri"/>
                <a:cs typeface="Calibri"/>
                <a:sym typeface="Calibri"/>
              </a:rPr>
              <a:t>instantiation</a:t>
            </a:r>
            <a:endParaRPr sz="2000" b="0" i="0" u="none" strike="noStrike" cap="none">
              <a:solidFill>
                <a:srgbClr val="C00000"/>
              </a:solidFill>
              <a:latin typeface="Calibri"/>
              <a:ea typeface="Calibri"/>
              <a:cs typeface="Calibri"/>
              <a:sym typeface="Calibri"/>
            </a:endParaRPr>
          </a:p>
        </p:txBody>
      </p:sp>
      <p:grpSp>
        <p:nvGrpSpPr>
          <p:cNvPr id="150" name="Google Shape;150;g221f625324a_0_11"/>
          <p:cNvGrpSpPr/>
          <p:nvPr/>
        </p:nvGrpSpPr>
        <p:grpSpPr>
          <a:xfrm>
            <a:off x="5460928" y="3250385"/>
            <a:ext cx="1950559" cy="1700586"/>
            <a:chOff x="5809340" y="3346654"/>
            <a:chExt cx="1247400" cy="1021434"/>
          </a:xfrm>
        </p:grpSpPr>
        <p:pic>
          <p:nvPicPr>
            <p:cNvPr id="151" name="Google Shape;151;g221f625324a_0_11"/>
            <p:cNvPicPr preferRelativeResize="0"/>
            <p:nvPr/>
          </p:nvPicPr>
          <p:blipFill rotWithShape="1">
            <a:blip r:embed="rId3">
              <a:alphaModFix/>
            </a:blip>
            <a:srcRect/>
            <a:stretch/>
          </p:blipFill>
          <p:spPr>
            <a:xfrm>
              <a:off x="6153713" y="3346654"/>
              <a:ext cx="446814" cy="629315"/>
            </a:xfrm>
            <a:prstGeom prst="rect">
              <a:avLst/>
            </a:prstGeom>
            <a:noFill/>
            <a:ln>
              <a:noFill/>
            </a:ln>
          </p:spPr>
        </p:pic>
        <p:sp>
          <p:nvSpPr>
            <p:cNvPr id="152" name="Google Shape;152;g221f625324a_0_11"/>
            <p:cNvSpPr txBox="1"/>
            <p:nvPr/>
          </p:nvSpPr>
          <p:spPr>
            <a:xfrm>
              <a:off x="5809340" y="3979888"/>
              <a:ext cx="1247400" cy="388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name: Peter</a:t>
              </a:r>
              <a:endParaRPr sz="1800"/>
            </a:p>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residence: Utrecht</a:t>
              </a:r>
              <a:endParaRPr sz="1800"/>
            </a:p>
          </p:txBody>
        </p:sp>
      </p:grpSp>
      <p:grpSp>
        <p:nvGrpSpPr>
          <p:cNvPr id="153" name="Google Shape;153;g221f625324a_0_11"/>
          <p:cNvGrpSpPr/>
          <p:nvPr/>
        </p:nvGrpSpPr>
        <p:grpSpPr>
          <a:xfrm>
            <a:off x="5460923" y="5411424"/>
            <a:ext cx="1775669" cy="1721504"/>
            <a:chOff x="5533988" y="5628832"/>
            <a:chExt cx="1077600" cy="1208158"/>
          </a:xfrm>
        </p:grpSpPr>
        <p:pic>
          <p:nvPicPr>
            <p:cNvPr id="154" name="Google Shape;154;g221f625324a_0_11"/>
            <p:cNvPicPr preferRelativeResize="0"/>
            <p:nvPr/>
          </p:nvPicPr>
          <p:blipFill rotWithShape="1">
            <a:blip r:embed="rId3">
              <a:alphaModFix/>
            </a:blip>
            <a:srcRect/>
            <a:stretch/>
          </p:blipFill>
          <p:spPr>
            <a:xfrm>
              <a:off x="5821759" y="5628832"/>
              <a:ext cx="502063" cy="707138"/>
            </a:xfrm>
            <a:prstGeom prst="rect">
              <a:avLst/>
            </a:prstGeom>
            <a:noFill/>
            <a:ln>
              <a:noFill/>
            </a:ln>
          </p:spPr>
        </p:pic>
        <p:sp>
          <p:nvSpPr>
            <p:cNvPr id="155" name="Google Shape;155;g221f625324a_0_11"/>
            <p:cNvSpPr txBox="1"/>
            <p:nvPr/>
          </p:nvSpPr>
          <p:spPr>
            <a:xfrm>
              <a:off x="5533988" y="6383389"/>
              <a:ext cx="1077600" cy="4536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na</a:t>
              </a:r>
              <a:r>
                <a:rPr lang="nl-NL" sz="1800">
                  <a:latin typeface="Calibri"/>
                  <a:ea typeface="Calibri"/>
                  <a:cs typeface="Calibri"/>
                  <a:sym typeface="Calibri"/>
                </a:rPr>
                <a:t>me</a:t>
              </a:r>
              <a:r>
                <a:rPr lang="nl-NL" sz="1800" b="0" i="0" u="none" strike="noStrike" cap="none">
                  <a:solidFill>
                    <a:srgbClr val="000000"/>
                  </a:solidFill>
                  <a:latin typeface="Calibri"/>
                  <a:ea typeface="Calibri"/>
                  <a:cs typeface="Calibri"/>
                  <a:sym typeface="Calibri"/>
                </a:rPr>
                <a:t>: Kim</a:t>
              </a:r>
              <a:endParaRPr sz="1800"/>
            </a:p>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residence: Delft</a:t>
              </a:r>
              <a:endParaRPr sz="1800"/>
            </a:p>
          </p:txBody>
        </p:sp>
      </p:grpSp>
      <p:grpSp>
        <p:nvGrpSpPr>
          <p:cNvPr id="156" name="Google Shape;156;g221f625324a_0_11"/>
          <p:cNvGrpSpPr/>
          <p:nvPr/>
        </p:nvGrpSpPr>
        <p:grpSpPr>
          <a:xfrm>
            <a:off x="7443767" y="4086248"/>
            <a:ext cx="2195239" cy="1691904"/>
            <a:chOff x="7139911" y="4308413"/>
            <a:chExt cx="1500300" cy="1030706"/>
          </a:xfrm>
        </p:grpSpPr>
        <p:pic>
          <p:nvPicPr>
            <p:cNvPr id="157" name="Google Shape;157;g221f625324a_0_11"/>
            <p:cNvPicPr preferRelativeResize="0"/>
            <p:nvPr/>
          </p:nvPicPr>
          <p:blipFill rotWithShape="1">
            <a:blip r:embed="rId3">
              <a:alphaModFix/>
            </a:blip>
            <a:srcRect/>
            <a:stretch/>
          </p:blipFill>
          <p:spPr>
            <a:xfrm>
              <a:off x="7666652" y="4308413"/>
              <a:ext cx="446814" cy="629315"/>
            </a:xfrm>
            <a:prstGeom prst="rect">
              <a:avLst/>
            </a:prstGeom>
            <a:noFill/>
            <a:ln>
              <a:noFill/>
            </a:ln>
          </p:spPr>
        </p:pic>
        <p:sp>
          <p:nvSpPr>
            <p:cNvPr id="158" name="Google Shape;158;g221f625324a_0_11"/>
            <p:cNvSpPr txBox="1"/>
            <p:nvPr/>
          </p:nvSpPr>
          <p:spPr>
            <a:xfrm>
              <a:off x="7139911" y="4945219"/>
              <a:ext cx="1500300" cy="393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name: Janneke</a:t>
              </a:r>
              <a:endParaRPr sz="1800"/>
            </a:p>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residence: Amsterdam</a:t>
              </a:r>
              <a:endParaRPr sz="1800"/>
            </a:p>
          </p:txBody>
        </p:sp>
      </p:grpSp>
      <p:sp>
        <p:nvSpPr>
          <p:cNvPr id="159" name="Google Shape;159;g221f625324a_0_11"/>
          <p:cNvSpPr txBox="1"/>
          <p:nvPr/>
        </p:nvSpPr>
        <p:spPr>
          <a:xfrm>
            <a:off x="6719916" y="2526344"/>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b="0" i="0" u="none" strike="noStrike" cap="none">
                <a:solidFill>
                  <a:srgbClr val="C00000"/>
                </a:solidFill>
                <a:latin typeface="Calibri"/>
                <a:ea typeface="Calibri"/>
                <a:cs typeface="Calibri"/>
                <a:sym typeface="Calibri"/>
              </a:rPr>
              <a:t>instances</a:t>
            </a:r>
            <a:endParaRPr sz="2000" b="0" i="0" u="none" strike="noStrike" cap="none">
              <a:solidFill>
                <a:srgbClr val="C00000"/>
              </a:solidFill>
              <a:latin typeface="Calibri"/>
              <a:ea typeface="Calibri"/>
              <a:cs typeface="Calibri"/>
              <a:sym typeface="Calibri"/>
            </a:endParaRPr>
          </a:p>
        </p:txBody>
      </p:sp>
      <p:sp>
        <p:nvSpPr>
          <p:cNvPr id="160" name="Google Shape;160;g221f625324a_0_11"/>
          <p:cNvSpPr txBox="1"/>
          <p:nvPr/>
        </p:nvSpPr>
        <p:spPr>
          <a:xfrm>
            <a:off x="3199965" y="3881247"/>
            <a:ext cx="1123500" cy="338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600" b="0" i="0" u="none" strike="noStrike" cap="none">
                <a:solidFill>
                  <a:srgbClr val="C00000"/>
                </a:solidFill>
                <a:latin typeface="Calibri"/>
                <a:ea typeface="Calibri"/>
                <a:cs typeface="Calibri"/>
                <a:sym typeface="Calibri"/>
              </a:rPr>
              <a:t>attributes</a:t>
            </a:r>
            <a:endParaRPr sz="1600" b="0" i="0" u="none" strike="noStrike" cap="none">
              <a:solidFill>
                <a:srgbClr val="C00000"/>
              </a:solidFill>
              <a:latin typeface="Calibri"/>
              <a:ea typeface="Calibri"/>
              <a:cs typeface="Calibri"/>
              <a:sym typeface="Calibri"/>
            </a:endParaRPr>
          </a:p>
        </p:txBody>
      </p:sp>
      <p:sp>
        <p:nvSpPr>
          <p:cNvPr id="161" name="Google Shape;161;g221f625324a_0_11"/>
          <p:cNvSpPr txBox="1"/>
          <p:nvPr/>
        </p:nvSpPr>
        <p:spPr>
          <a:xfrm>
            <a:off x="3199965" y="4557849"/>
            <a:ext cx="1123500" cy="338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600" b="0" i="0" u="none" strike="noStrike" cap="none">
                <a:solidFill>
                  <a:srgbClr val="C00000"/>
                </a:solidFill>
                <a:latin typeface="Calibri"/>
                <a:ea typeface="Calibri"/>
                <a:cs typeface="Calibri"/>
                <a:sym typeface="Calibri"/>
              </a:rPr>
              <a:t>methods</a:t>
            </a:r>
            <a:endParaRPr sz="1600" b="0" i="0" u="none" strike="noStrike" cap="none">
              <a:solidFill>
                <a:srgbClr val="C00000"/>
              </a:solidFill>
              <a:latin typeface="Calibri"/>
              <a:ea typeface="Calibri"/>
              <a:cs typeface="Calibri"/>
              <a:sym typeface="Calibri"/>
            </a:endParaRPr>
          </a:p>
        </p:txBody>
      </p:sp>
      <p:sp>
        <p:nvSpPr>
          <p:cNvPr id="162" name="Google Shape;162;g221f625324a_0_11"/>
          <p:cNvSpPr txBox="1"/>
          <p:nvPr/>
        </p:nvSpPr>
        <p:spPr>
          <a:xfrm>
            <a:off x="1621666" y="2526344"/>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a:solidFill>
                  <a:srgbClr val="C00000"/>
                </a:solidFill>
                <a:latin typeface="Calibri"/>
                <a:ea typeface="Calibri"/>
                <a:cs typeface="Calibri"/>
                <a:sym typeface="Calibri"/>
              </a:rPr>
              <a:t>blueprint</a:t>
            </a:r>
            <a:endParaRPr sz="2000" b="0" i="0" u="none" strike="noStrike" cap="none">
              <a:solidFill>
                <a:srgbClr val="C00000"/>
              </a:solidFill>
              <a:latin typeface="Calibri"/>
              <a:ea typeface="Calibri"/>
              <a:cs typeface="Calibri"/>
              <a:sym typeface="Calibri"/>
            </a:endParaRPr>
          </a:p>
        </p:txBody>
      </p:sp>
      <p:grpSp>
        <p:nvGrpSpPr>
          <p:cNvPr id="163" name="Google Shape;163;g221f625324a_0_11"/>
          <p:cNvGrpSpPr/>
          <p:nvPr/>
        </p:nvGrpSpPr>
        <p:grpSpPr>
          <a:xfrm>
            <a:off x="1004678" y="5451351"/>
            <a:ext cx="2450353" cy="1229796"/>
            <a:chOff x="3301999" y="2960543"/>
            <a:chExt cx="2450353" cy="1229796"/>
          </a:xfrm>
        </p:grpSpPr>
        <p:pic>
          <p:nvPicPr>
            <p:cNvPr id="164" name="Google Shape;164;g221f625324a_0_11"/>
            <p:cNvPicPr preferRelativeResize="0"/>
            <p:nvPr/>
          </p:nvPicPr>
          <p:blipFill rotWithShape="1">
            <a:blip r:embed="rId4">
              <a:alphaModFix/>
            </a:blip>
            <a:srcRect/>
            <a:stretch/>
          </p:blipFill>
          <p:spPr>
            <a:xfrm>
              <a:off x="3301999" y="2996539"/>
              <a:ext cx="1270000" cy="1193800"/>
            </a:xfrm>
            <a:prstGeom prst="rect">
              <a:avLst/>
            </a:prstGeom>
            <a:noFill/>
            <a:ln>
              <a:noFill/>
            </a:ln>
          </p:spPr>
        </p:pic>
        <p:sp>
          <p:nvSpPr>
            <p:cNvPr id="165" name="Google Shape;165;g221f625324a_0_11"/>
            <p:cNvSpPr txBox="1"/>
            <p:nvPr/>
          </p:nvSpPr>
          <p:spPr>
            <a:xfrm rot="-576524">
              <a:off x="3950546" y="3105501"/>
              <a:ext cx="1775712" cy="46158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tell()</a:t>
              </a:r>
              <a:endParaRPr/>
            </a:p>
          </p:txBody>
        </p:sp>
      </p:grpSp>
      <p:sp>
        <p:nvSpPr>
          <p:cNvPr id="166" name="Google Shape;166;g221f625324a_0_11"/>
          <p:cNvSpPr txBox="1"/>
          <p:nvPr/>
        </p:nvSpPr>
        <p:spPr>
          <a:xfrm>
            <a:off x="1004682" y="6681150"/>
            <a:ext cx="18621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1600"/>
              <a:buFont typeface="Calibri"/>
              <a:buNone/>
            </a:pPr>
            <a:r>
              <a:rPr lang="nl-NL" sz="1800">
                <a:solidFill>
                  <a:srgbClr val="C00000"/>
                </a:solidFill>
                <a:latin typeface="Calibri"/>
                <a:ea typeface="Calibri"/>
                <a:cs typeface="Calibri"/>
                <a:sym typeface="Calibri"/>
              </a:rPr>
              <a:t>function call</a:t>
            </a:r>
            <a:endParaRPr sz="1800" b="0" i="0" u="none" strike="noStrike" cap="none">
              <a:solidFill>
                <a:srgbClr val="C00000"/>
              </a:solidFill>
              <a:latin typeface="Calibri"/>
              <a:ea typeface="Calibri"/>
              <a:cs typeface="Calibri"/>
              <a:sym typeface="Calibri"/>
            </a:endParaRPr>
          </a:p>
        </p:txBody>
      </p:sp>
      <p:sp>
        <p:nvSpPr>
          <p:cNvPr id="167" name="Google Shape;167;g221f625324a_0_11"/>
          <p:cNvSpPr/>
          <p:nvPr/>
        </p:nvSpPr>
        <p:spPr>
          <a:xfrm>
            <a:off x="8088425" y="3126274"/>
            <a:ext cx="1622700" cy="681900"/>
          </a:xfrm>
          <a:prstGeom prst="wedgeRectCallout">
            <a:avLst>
              <a:gd name="adj1" fmla="val 2687"/>
              <a:gd name="adj2" fmla="val 90533"/>
            </a:avLst>
          </a:prstGeom>
          <a:solidFill>
            <a:schemeClr val="lt1"/>
          </a:solidFill>
          <a:ln w="25400" cap="flat" cmpd="sng">
            <a:solidFill>
              <a:srgbClr val="A31515"/>
            </a:solidFill>
            <a:prstDash val="solid"/>
            <a:round/>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000"/>
              <a:buFont typeface="Calibri"/>
              <a:buNone/>
            </a:pPr>
            <a:r>
              <a:rPr lang="nl-NL" sz="1600" b="0" i="0" u="none" strike="noStrike" cap="none">
                <a:solidFill>
                  <a:srgbClr val="000000"/>
                </a:solidFill>
                <a:latin typeface="Calibri"/>
                <a:ea typeface="Calibri"/>
                <a:cs typeface="Calibri"/>
                <a:sym typeface="Calibri"/>
              </a:rPr>
              <a:t>I am Janneke and I live in Amsterdam</a:t>
            </a:r>
            <a:endParaRPr sz="1600"/>
          </a:p>
        </p:txBody>
      </p:sp>
      <p:sp>
        <p:nvSpPr>
          <p:cNvPr id="168" name="Google Shape;168;g221f625324a_0_11"/>
          <p:cNvSpPr/>
          <p:nvPr/>
        </p:nvSpPr>
        <p:spPr>
          <a:xfrm>
            <a:off x="4228961" y="3174747"/>
            <a:ext cx="1622700" cy="591600"/>
          </a:xfrm>
          <a:prstGeom prst="wedgeRectCallout">
            <a:avLst>
              <a:gd name="adj1" fmla="val 65310"/>
              <a:gd name="adj2" fmla="val -3896"/>
            </a:avLst>
          </a:prstGeom>
          <a:solidFill>
            <a:schemeClr val="lt1"/>
          </a:solidFill>
          <a:ln w="25400" cap="flat" cmpd="sng">
            <a:solidFill>
              <a:srgbClr val="A31515"/>
            </a:solidFill>
            <a:prstDash val="solid"/>
            <a:round/>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000"/>
              <a:buFont typeface="Calibri"/>
              <a:buNone/>
            </a:pPr>
            <a:r>
              <a:rPr lang="nl-NL" sz="1600" b="0" i="0" u="none" strike="noStrike" cap="none">
                <a:solidFill>
                  <a:srgbClr val="000000"/>
                </a:solidFill>
                <a:latin typeface="Calibri"/>
                <a:ea typeface="Calibri"/>
                <a:cs typeface="Calibri"/>
                <a:sym typeface="Calibri"/>
              </a:rPr>
              <a:t>I am Peter and I live in </a:t>
            </a:r>
            <a:r>
              <a:rPr lang="nl-NL" sz="1600">
                <a:latin typeface="Calibri"/>
                <a:ea typeface="Calibri"/>
                <a:cs typeface="Calibri"/>
                <a:sym typeface="Calibri"/>
              </a:rPr>
              <a:t>Utrecht</a:t>
            </a:r>
            <a:endParaRPr sz="1600" b="0" i="0" u="none" strike="noStrike" cap="none">
              <a:solidFill>
                <a:srgbClr val="000000"/>
              </a:solidFill>
              <a:latin typeface="Calibri"/>
              <a:ea typeface="Calibri"/>
              <a:cs typeface="Calibri"/>
              <a:sym typeface="Calibri"/>
            </a:endParaRPr>
          </a:p>
        </p:txBody>
      </p:sp>
      <p:sp>
        <p:nvSpPr>
          <p:cNvPr id="169" name="Google Shape;169;g221f625324a_0_11"/>
          <p:cNvSpPr/>
          <p:nvPr/>
        </p:nvSpPr>
        <p:spPr>
          <a:xfrm>
            <a:off x="4127424" y="5439448"/>
            <a:ext cx="1724100" cy="591600"/>
          </a:xfrm>
          <a:prstGeom prst="wedgeRectCallout">
            <a:avLst>
              <a:gd name="adj1" fmla="val 62631"/>
              <a:gd name="adj2" fmla="val -14545"/>
            </a:avLst>
          </a:prstGeom>
          <a:solidFill>
            <a:schemeClr val="lt1"/>
          </a:solidFill>
          <a:ln w="25400" cap="flat" cmpd="sng">
            <a:solidFill>
              <a:srgbClr val="A31515"/>
            </a:solidFill>
            <a:prstDash val="solid"/>
            <a:round/>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000"/>
              <a:buFont typeface="Calibri"/>
              <a:buNone/>
            </a:pPr>
            <a:r>
              <a:rPr lang="nl-NL" sz="1600" b="0" i="0" u="none" strike="noStrike" cap="none">
                <a:solidFill>
                  <a:srgbClr val="000000"/>
                </a:solidFill>
                <a:latin typeface="Calibri"/>
                <a:ea typeface="Calibri"/>
                <a:cs typeface="Calibri"/>
                <a:sym typeface="Calibri"/>
              </a:rPr>
              <a:t>I am Kim and </a:t>
            </a:r>
            <a:r>
              <a:rPr lang="nl-NL" sz="1600">
                <a:latin typeface="Calibri"/>
                <a:ea typeface="Calibri"/>
                <a:cs typeface="Calibri"/>
                <a:sym typeface="Calibri"/>
              </a:rPr>
              <a:t>I</a:t>
            </a:r>
            <a:r>
              <a:rPr lang="nl-NL" sz="1600" b="0" i="0" u="none" strike="noStrike" cap="none">
                <a:solidFill>
                  <a:srgbClr val="000000"/>
                </a:solidFill>
                <a:latin typeface="Calibri"/>
                <a:ea typeface="Calibri"/>
                <a:cs typeface="Calibri"/>
                <a:sym typeface="Calibri"/>
              </a:rPr>
              <a:t> live in Delft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575816" y="402483"/>
            <a:ext cx="8928900" cy="1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Object-Oriented Programming</a:t>
            </a:r>
            <a:endParaRPr/>
          </a:p>
        </p:txBody>
      </p:sp>
      <p:sp>
        <p:nvSpPr>
          <p:cNvPr id="175" name="Google Shape;175;p9"/>
          <p:cNvSpPr txBox="1"/>
          <p:nvPr/>
        </p:nvSpPr>
        <p:spPr>
          <a:xfrm>
            <a:off x="1585007" y="2085008"/>
            <a:ext cx="1775700" cy="4617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Class</a:t>
            </a:r>
            <a:endParaRPr/>
          </a:p>
        </p:txBody>
      </p:sp>
      <p:sp>
        <p:nvSpPr>
          <p:cNvPr id="176" name="Google Shape;176;p9"/>
          <p:cNvSpPr txBox="1"/>
          <p:nvPr/>
        </p:nvSpPr>
        <p:spPr>
          <a:xfrm>
            <a:off x="7088859" y="2084996"/>
            <a:ext cx="1038000" cy="461700"/>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Objects</a:t>
            </a:r>
            <a:endParaRPr sz="2400" b="0" i="0" u="none" strike="noStrike" cap="none">
              <a:solidFill>
                <a:srgbClr val="000000"/>
              </a:solidFill>
              <a:latin typeface="Calibri"/>
              <a:ea typeface="Calibri"/>
              <a:cs typeface="Calibri"/>
              <a:sym typeface="Calibri"/>
            </a:endParaRPr>
          </a:p>
        </p:txBody>
      </p:sp>
      <p:sp>
        <p:nvSpPr>
          <p:cNvPr id="177" name="Google Shape;177;p9"/>
          <p:cNvSpPr txBox="1"/>
          <p:nvPr/>
        </p:nvSpPr>
        <p:spPr>
          <a:xfrm>
            <a:off x="952261" y="3283250"/>
            <a:ext cx="2226900" cy="4617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3F3F3F"/>
              </a:buClr>
              <a:buSzPts val="2400"/>
              <a:buFont typeface="Calibri"/>
              <a:buNone/>
            </a:pPr>
            <a:r>
              <a:rPr lang="nl-NL" sz="2400" b="0" i="0" u="none" strike="noStrike" cap="none">
                <a:solidFill>
                  <a:srgbClr val="3F3F3F"/>
                </a:solidFill>
                <a:latin typeface="Calibri"/>
                <a:ea typeface="Calibri"/>
                <a:cs typeface="Calibri"/>
                <a:sym typeface="Calibri"/>
              </a:rPr>
              <a:t>str</a:t>
            </a:r>
            <a:endParaRPr sz="2400" b="0" i="0" u="none" strike="noStrike" cap="none">
              <a:solidFill>
                <a:srgbClr val="3F3F3F"/>
              </a:solidFill>
              <a:latin typeface="Calibri"/>
              <a:ea typeface="Calibri"/>
              <a:cs typeface="Calibri"/>
              <a:sym typeface="Calibri"/>
            </a:endParaRPr>
          </a:p>
        </p:txBody>
      </p:sp>
      <p:sp>
        <p:nvSpPr>
          <p:cNvPr id="178" name="Google Shape;178;p9"/>
          <p:cNvSpPr txBox="1"/>
          <p:nvPr/>
        </p:nvSpPr>
        <p:spPr>
          <a:xfrm>
            <a:off x="952260" y="3744910"/>
            <a:ext cx="2226900" cy="3693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lt1"/>
              </a:buClr>
              <a:buSzPts val="1800"/>
              <a:buFont typeface="Arial"/>
              <a:buNone/>
            </a:pPr>
            <a:endParaRPr sz="1800">
              <a:solidFill>
                <a:srgbClr val="3F3F3F"/>
              </a:solidFill>
              <a:latin typeface="Arial"/>
              <a:ea typeface="Arial"/>
              <a:cs typeface="Arial"/>
              <a:sym typeface="Arial"/>
            </a:endParaRPr>
          </a:p>
        </p:txBody>
      </p:sp>
      <p:sp>
        <p:nvSpPr>
          <p:cNvPr id="179" name="Google Shape;179;p9"/>
          <p:cNvSpPr txBox="1"/>
          <p:nvPr/>
        </p:nvSpPr>
        <p:spPr>
          <a:xfrm>
            <a:off x="952260" y="4114237"/>
            <a:ext cx="2226900" cy="23088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upper()</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lower()</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split()</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strip()</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join()</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title()</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capitalize()</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replace()</a:t>
            </a:r>
            <a:endParaRPr/>
          </a:p>
        </p:txBody>
      </p:sp>
      <p:sp>
        <p:nvSpPr>
          <p:cNvPr id="180" name="Google Shape;180;p9"/>
          <p:cNvSpPr/>
          <p:nvPr/>
        </p:nvSpPr>
        <p:spPr>
          <a:xfrm>
            <a:off x="3647300" y="2322387"/>
            <a:ext cx="2822700" cy="591600"/>
          </a:xfrm>
          <a:prstGeom prst="arc">
            <a:avLst>
              <a:gd name="adj1" fmla="val 11141211"/>
              <a:gd name="adj2" fmla="val 21134300"/>
            </a:avLst>
          </a:prstGeom>
          <a:noFill/>
          <a:ln w="25400" cap="flat" cmpd="sng">
            <a:solidFill>
              <a:srgbClr val="C00000"/>
            </a:solidFill>
            <a:prstDash val="solid"/>
            <a:round/>
            <a:headEnd type="none" w="sm" len="sm"/>
            <a:tailEnd type="stealth"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9"/>
          <p:cNvSpPr txBox="1"/>
          <p:nvPr/>
        </p:nvSpPr>
        <p:spPr>
          <a:xfrm>
            <a:off x="4169150" y="2386997"/>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b="0" i="0" u="none" strike="noStrike" cap="none">
                <a:solidFill>
                  <a:srgbClr val="C00000"/>
                </a:solidFill>
                <a:latin typeface="Calibri"/>
                <a:ea typeface="Calibri"/>
                <a:cs typeface="Calibri"/>
                <a:sym typeface="Calibri"/>
              </a:rPr>
              <a:t>instantiation</a:t>
            </a:r>
            <a:endParaRPr sz="2000" b="0" i="0" u="none" strike="noStrike" cap="none">
              <a:solidFill>
                <a:srgbClr val="C00000"/>
              </a:solidFill>
              <a:latin typeface="Calibri"/>
              <a:ea typeface="Calibri"/>
              <a:cs typeface="Calibri"/>
              <a:sym typeface="Calibri"/>
            </a:endParaRPr>
          </a:p>
        </p:txBody>
      </p:sp>
      <p:grpSp>
        <p:nvGrpSpPr>
          <p:cNvPr id="182" name="Google Shape;182;p9"/>
          <p:cNvGrpSpPr/>
          <p:nvPr/>
        </p:nvGrpSpPr>
        <p:grpSpPr>
          <a:xfrm>
            <a:off x="3700828" y="5491333"/>
            <a:ext cx="2678953" cy="1229796"/>
            <a:chOff x="3301999" y="2960543"/>
            <a:chExt cx="2678953" cy="1229796"/>
          </a:xfrm>
        </p:grpSpPr>
        <p:pic>
          <p:nvPicPr>
            <p:cNvPr id="183" name="Google Shape;183;p9"/>
            <p:cNvPicPr preferRelativeResize="0"/>
            <p:nvPr/>
          </p:nvPicPr>
          <p:blipFill rotWithShape="1">
            <a:blip r:embed="rId3">
              <a:alphaModFix/>
            </a:blip>
            <a:srcRect/>
            <a:stretch/>
          </p:blipFill>
          <p:spPr>
            <a:xfrm>
              <a:off x="3301999" y="2996539"/>
              <a:ext cx="1270000" cy="1193800"/>
            </a:xfrm>
            <a:prstGeom prst="rect">
              <a:avLst/>
            </a:prstGeom>
            <a:noFill/>
            <a:ln>
              <a:noFill/>
            </a:ln>
          </p:spPr>
        </p:pic>
        <p:sp>
          <p:nvSpPr>
            <p:cNvPr id="184" name="Google Shape;184;p9"/>
            <p:cNvSpPr txBox="1"/>
            <p:nvPr/>
          </p:nvSpPr>
          <p:spPr>
            <a:xfrm rot="-576524">
              <a:off x="4179146" y="3105501"/>
              <a:ext cx="1775712" cy="46158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upper()</a:t>
              </a:r>
              <a:endParaRPr/>
            </a:p>
          </p:txBody>
        </p:sp>
      </p:grpSp>
      <p:sp>
        <p:nvSpPr>
          <p:cNvPr id="185" name="Google Shape;185;p9"/>
          <p:cNvSpPr txBox="1"/>
          <p:nvPr/>
        </p:nvSpPr>
        <p:spPr>
          <a:xfrm>
            <a:off x="3317090" y="3837022"/>
            <a:ext cx="1123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800" b="0" i="0" u="none" strike="noStrike" cap="none">
                <a:solidFill>
                  <a:srgbClr val="C00000"/>
                </a:solidFill>
                <a:latin typeface="Calibri"/>
                <a:ea typeface="Calibri"/>
                <a:cs typeface="Calibri"/>
                <a:sym typeface="Calibri"/>
              </a:rPr>
              <a:t>attributes</a:t>
            </a:r>
            <a:endParaRPr sz="1800" b="0" i="0" u="none" strike="noStrike" cap="none">
              <a:solidFill>
                <a:srgbClr val="C00000"/>
              </a:solidFill>
              <a:latin typeface="Calibri"/>
              <a:ea typeface="Calibri"/>
              <a:cs typeface="Calibri"/>
              <a:sym typeface="Calibri"/>
            </a:endParaRPr>
          </a:p>
        </p:txBody>
      </p:sp>
      <p:sp>
        <p:nvSpPr>
          <p:cNvPr id="186" name="Google Shape;186;p9"/>
          <p:cNvSpPr txBox="1"/>
          <p:nvPr/>
        </p:nvSpPr>
        <p:spPr>
          <a:xfrm>
            <a:off x="3317090" y="4508799"/>
            <a:ext cx="1123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800" b="0" i="0" u="none" strike="noStrike" cap="none">
                <a:solidFill>
                  <a:srgbClr val="C00000"/>
                </a:solidFill>
                <a:latin typeface="Calibri"/>
                <a:ea typeface="Calibri"/>
                <a:cs typeface="Calibri"/>
                <a:sym typeface="Calibri"/>
              </a:rPr>
              <a:t>methods</a:t>
            </a:r>
            <a:endParaRPr sz="1800" b="0" i="0" u="none" strike="noStrike" cap="none">
              <a:solidFill>
                <a:srgbClr val="C00000"/>
              </a:solidFill>
              <a:latin typeface="Calibri"/>
              <a:ea typeface="Calibri"/>
              <a:cs typeface="Calibri"/>
              <a:sym typeface="Calibri"/>
            </a:endParaRPr>
          </a:p>
        </p:txBody>
      </p:sp>
      <p:sp>
        <p:nvSpPr>
          <p:cNvPr id="187" name="Google Shape;187;p9"/>
          <p:cNvSpPr txBox="1"/>
          <p:nvPr/>
        </p:nvSpPr>
        <p:spPr>
          <a:xfrm>
            <a:off x="6062822" y="3578675"/>
            <a:ext cx="337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'something' → ‘SOMETHING’</a:t>
            </a:r>
            <a:endParaRPr/>
          </a:p>
        </p:txBody>
      </p:sp>
      <p:sp>
        <p:nvSpPr>
          <p:cNvPr id="188" name="Google Shape;188;p9"/>
          <p:cNvSpPr txBox="1"/>
          <p:nvPr/>
        </p:nvSpPr>
        <p:spPr>
          <a:xfrm>
            <a:off x="6027875" y="4229213"/>
            <a:ext cx="3441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'something else' → ‘SOMETHING ELSE’</a:t>
            </a:r>
            <a:endParaRPr/>
          </a:p>
        </p:txBody>
      </p:sp>
      <p:sp>
        <p:nvSpPr>
          <p:cNvPr id="189" name="Google Shape;189;p9"/>
          <p:cNvSpPr txBox="1"/>
          <p:nvPr/>
        </p:nvSpPr>
        <p:spPr>
          <a:xfrm>
            <a:off x="6062833" y="5083975"/>
            <a:ext cx="337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'hello world' → ‘HELLO WORLD’</a:t>
            </a:r>
            <a:endParaRPr/>
          </a:p>
        </p:txBody>
      </p:sp>
      <p:sp>
        <p:nvSpPr>
          <p:cNvPr id="190" name="Google Shape;190;p9"/>
          <p:cNvSpPr txBox="1"/>
          <p:nvPr/>
        </p:nvSpPr>
        <p:spPr>
          <a:xfrm>
            <a:off x="1621666" y="2482831"/>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a:solidFill>
                  <a:srgbClr val="C00000"/>
                </a:solidFill>
                <a:latin typeface="Calibri"/>
                <a:ea typeface="Calibri"/>
                <a:cs typeface="Calibri"/>
                <a:sym typeface="Calibri"/>
              </a:rPr>
              <a:t>blueprint</a:t>
            </a:r>
            <a:endParaRPr sz="2000" b="0" i="0" u="none" strike="noStrike" cap="none">
              <a:solidFill>
                <a:srgbClr val="C00000"/>
              </a:solidFill>
              <a:latin typeface="Calibri"/>
              <a:ea typeface="Calibri"/>
              <a:cs typeface="Calibri"/>
              <a:sym typeface="Calibri"/>
            </a:endParaRPr>
          </a:p>
        </p:txBody>
      </p:sp>
      <p:sp>
        <p:nvSpPr>
          <p:cNvPr id="191" name="Google Shape;191;p9"/>
          <p:cNvSpPr txBox="1"/>
          <p:nvPr/>
        </p:nvSpPr>
        <p:spPr>
          <a:xfrm>
            <a:off x="6719916" y="2482831"/>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b="0" i="0" u="none" strike="noStrike" cap="none">
                <a:solidFill>
                  <a:srgbClr val="C00000"/>
                </a:solidFill>
                <a:latin typeface="Calibri"/>
                <a:ea typeface="Calibri"/>
                <a:cs typeface="Calibri"/>
                <a:sym typeface="Calibri"/>
              </a:rPr>
              <a:t>instances</a:t>
            </a:r>
            <a:endParaRPr sz="2000" b="0" i="0" u="none" strike="noStrike" cap="none">
              <a:solidFill>
                <a:srgbClr val="C00000"/>
              </a:solidFill>
              <a:latin typeface="Calibri"/>
              <a:ea typeface="Calibri"/>
              <a:cs typeface="Calibri"/>
              <a:sym typeface="Calibri"/>
            </a:endParaRPr>
          </a:p>
        </p:txBody>
      </p:sp>
      <p:sp>
        <p:nvSpPr>
          <p:cNvPr id="192" name="Google Shape;192;p9"/>
          <p:cNvSpPr txBox="1"/>
          <p:nvPr/>
        </p:nvSpPr>
        <p:spPr>
          <a:xfrm>
            <a:off x="3718807" y="6702425"/>
            <a:ext cx="18621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1600"/>
              <a:buFont typeface="Calibri"/>
              <a:buNone/>
            </a:pPr>
            <a:r>
              <a:rPr lang="nl-NL" sz="1800">
                <a:solidFill>
                  <a:srgbClr val="C00000"/>
                </a:solidFill>
                <a:latin typeface="Calibri"/>
                <a:ea typeface="Calibri"/>
                <a:cs typeface="Calibri"/>
                <a:sym typeface="Calibri"/>
              </a:rPr>
              <a:t>function call</a:t>
            </a:r>
            <a:endParaRPr sz="1800" b="0" i="0" u="none" strike="noStrike" cap="none">
              <a:solidFill>
                <a:srgbClr val="C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Object-Oriented Programming</a:t>
            </a:r>
            <a:endParaRPr/>
          </a:p>
        </p:txBody>
      </p:sp>
      <p:sp>
        <p:nvSpPr>
          <p:cNvPr id="198" name="Google Shape;198;p10"/>
          <p:cNvSpPr txBox="1"/>
          <p:nvPr/>
        </p:nvSpPr>
        <p:spPr>
          <a:xfrm>
            <a:off x="975363" y="3203775"/>
            <a:ext cx="2180700" cy="4617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3F3F3F"/>
              </a:buClr>
              <a:buSzPts val="2400"/>
              <a:buFont typeface="Calibri"/>
              <a:buNone/>
            </a:pPr>
            <a:r>
              <a:rPr lang="nl-NL" sz="2400" b="0" i="0" u="none" strike="noStrike" cap="none">
                <a:solidFill>
                  <a:srgbClr val="3F3F3F"/>
                </a:solidFill>
                <a:latin typeface="Calibri"/>
                <a:ea typeface="Calibri"/>
                <a:cs typeface="Calibri"/>
                <a:sym typeface="Calibri"/>
              </a:rPr>
              <a:t>list</a:t>
            </a:r>
            <a:endParaRPr/>
          </a:p>
        </p:txBody>
      </p:sp>
      <p:sp>
        <p:nvSpPr>
          <p:cNvPr id="199" name="Google Shape;199;p10"/>
          <p:cNvSpPr txBox="1"/>
          <p:nvPr/>
        </p:nvSpPr>
        <p:spPr>
          <a:xfrm>
            <a:off x="975350" y="3679725"/>
            <a:ext cx="2180700" cy="3693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lt1"/>
              </a:buClr>
              <a:buSzPts val="1800"/>
              <a:buFont typeface="Arial"/>
              <a:buNone/>
            </a:pPr>
            <a:endParaRPr sz="1800">
              <a:solidFill>
                <a:srgbClr val="3F3F3F"/>
              </a:solidFill>
              <a:latin typeface="Arial"/>
              <a:ea typeface="Arial"/>
              <a:cs typeface="Arial"/>
              <a:sym typeface="Arial"/>
            </a:endParaRPr>
          </a:p>
        </p:txBody>
      </p:sp>
      <p:sp>
        <p:nvSpPr>
          <p:cNvPr id="200" name="Google Shape;200;p10"/>
          <p:cNvSpPr txBox="1"/>
          <p:nvPr/>
        </p:nvSpPr>
        <p:spPr>
          <a:xfrm>
            <a:off x="975375" y="4079825"/>
            <a:ext cx="2180700" cy="14775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append()</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insert()</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extend()</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pop()</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sort()</a:t>
            </a:r>
            <a:endParaRPr/>
          </a:p>
        </p:txBody>
      </p:sp>
      <p:grpSp>
        <p:nvGrpSpPr>
          <p:cNvPr id="201" name="Google Shape;201;p10"/>
          <p:cNvGrpSpPr/>
          <p:nvPr/>
        </p:nvGrpSpPr>
        <p:grpSpPr>
          <a:xfrm>
            <a:off x="4146016" y="5471905"/>
            <a:ext cx="2450402" cy="1229924"/>
            <a:chOff x="3301999" y="2960415"/>
            <a:chExt cx="2450402" cy="1229924"/>
          </a:xfrm>
        </p:grpSpPr>
        <p:pic>
          <p:nvPicPr>
            <p:cNvPr id="202" name="Google Shape;202;p10"/>
            <p:cNvPicPr preferRelativeResize="0"/>
            <p:nvPr/>
          </p:nvPicPr>
          <p:blipFill rotWithShape="1">
            <a:blip r:embed="rId3">
              <a:alphaModFix/>
            </a:blip>
            <a:srcRect/>
            <a:stretch/>
          </p:blipFill>
          <p:spPr>
            <a:xfrm>
              <a:off x="3301999" y="2996539"/>
              <a:ext cx="1270000" cy="1193800"/>
            </a:xfrm>
            <a:prstGeom prst="rect">
              <a:avLst/>
            </a:prstGeom>
            <a:noFill/>
            <a:ln>
              <a:noFill/>
            </a:ln>
          </p:spPr>
        </p:pic>
        <p:sp>
          <p:nvSpPr>
            <p:cNvPr id="203" name="Google Shape;203;p10"/>
            <p:cNvSpPr txBox="1"/>
            <p:nvPr/>
          </p:nvSpPr>
          <p:spPr>
            <a:xfrm rot="-576749">
              <a:off x="3950531" y="3105438"/>
              <a:ext cx="1775791" cy="46166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sort()</a:t>
              </a:r>
              <a:endParaRPr/>
            </a:p>
          </p:txBody>
        </p:sp>
      </p:grpSp>
      <p:sp>
        <p:nvSpPr>
          <p:cNvPr id="204" name="Google Shape;204;p10"/>
          <p:cNvSpPr txBox="1"/>
          <p:nvPr/>
        </p:nvSpPr>
        <p:spPr>
          <a:xfrm>
            <a:off x="3156040" y="3679722"/>
            <a:ext cx="1123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800" b="0" i="0" u="none" strike="noStrike" cap="none">
                <a:solidFill>
                  <a:srgbClr val="C00000"/>
                </a:solidFill>
                <a:latin typeface="Calibri"/>
                <a:ea typeface="Calibri"/>
                <a:cs typeface="Calibri"/>
                <a:sym typeface="Calibri"/>
              </a:rPr>
              <a:t>attributes</a:t>
            </a:r>
            <a:endParaRPr sz="1800" b="0" i="0" u="none" strike="noStrike" cap="none">
              <a:solidFill>
                <a:srgbClr val="C00000"/>
              </a:solidFill>
              <a:latin typeface="Calibri"/>
              <a:ea typeface="Calibri"/>
              <a:cs typeface="Calibri"/>
              <a:sym typeface="Calibri"/>
            </a:endParaRPr>
          </a:p>
        </p:txBody>
      </p:sp>
      <p:sp>
        <p:nvSpPr>
          <p:cNvPr id="205" name="Google Shape;205;p10"/>
          <p:cNvSpPr txBox="1"/>
          <p:nvPr/>
        </p:nvSpPr>
        <p:spPr>
          <a:xfrm>
            <a:off x="3240090" y="4633924"/>
            <a:ext cx="1123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800" b="0" i="0" u="none" strike="noStrike" cap="none">
                <a:solidFill>
                  <a:srgbClr val="C00000"/>
                </a:solidFill>
                <a:latin typeface="Calibri"/>
                <a:ea typeface="Calibri"/>
                <a:cs typeface="Calibri"/>
                <a:sym typeface="Calibri"/>
              </a:rPr>
              <a:t>methods</a:t>
            </a:r>
            <a:endParaRPr sz="1800" b="0" i="0" u="none" strike="noStrike" cap="none">
              <a:solidFill>
                <a:srgbClr val="C00000"/>
              </a:solidFill>
              <a:latin typeface="Calibri"/>
              <a:ea typeface="Calibri"/>
              <a:cs typeface="Calibri"/>
              <a:sym typeface="Calibri"/>
            </a:endParaRPr>
          </a:p>
        </p:txBody>
      </p:sp>
      <p:sp>
        <p:nvSpPr>
          <p:cNvPr id="206" name="Google Shape;206;p10"/>
          <p:cNvSpPr txBox="1"/>
          <p:nvPr/>
        </p:nvSpPr>
        <p:spPr>
          <a:xfrm>
            <a:off x="6062823" y="3203775"/>
            <a:ext cx="26499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2000">
                <a:solidFill>
                  <a:schemeClr val="dk1"/>
                </a:solidFill>
                <a:latin typeface="Calibri"/>
                <a:ea typeface="Calibri"/>
                <a:cs typeface="Calibri"/>
                <a:sym typeface="Calibri"/>
              </a:rPr>
              <a:t>[2, 1, 3] → [1, 2, 3]</a:t>
            </a:r>
            <a:endParaRPr sz="1600"/>
          </a:p>
        </p:txBody>
      </p:sp>
      <p:sp>
        <p:nvSpPr>
          <p:cNvPr id="207" name="Google Shape;207;p10"/>
          <p:cNvSpPr txBox="1"/>
          <p:nvPr/>
        </p:nvSpPr>
        <p:spPr>
          <a:xfrm>
            <a:off x="5754951" y="4007293"/>
            <a:ext cx="3672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2000">
                <a:solidFill>
                  <a:schemeClr val="dk1"/>
                </a:solidFill>
                <a:latin typeface="Calibri"/>
                <a:ea typeface="Calibri"/>
                <a:cs typeface="Calibri"/>
                <a:sym typeface="Calibri"/>
              </a:rPr>
              <a:t>[‘a’, ‘c’, ‘b’] → [‘a’, ‘b’, ‘c’]</a:t>
            </a:r>
            <a:endParaRPr sz="2000">
              <a:latin typeface="Calibri"/>
              <a:ea typeface="Calibri"/>
              <a:cs typeface="Calibri"/>
              <a:sym typeface="Calibri"/>
            </a:endParaRPr>
          </a:p>
        </p:txBody>
      </p:sp>
      <p:sp>
        <p:nvSpPr>
          <p:cNvPr id="208" name="Google Shape;208;p10"/>
          <p:cNvSpPr txBox="1"/>
          <p:nvPr/>
        </p:nvSpPr>
        <p:spPr>
          <a:xfrm>
            <a:off x="4109269" y="6701825"/>
            <a:ext cx="18621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1600"/>
              <a:buFont typeface="Calibri"/>
              <a:buNone/>
            </a:pPr>
            <a:r>
              <a:rPr lang="nl-NL" sz="1800">
                <a:solidFill>
                  <a:srgbClr val="C00000"/>
                </a:solidFill>
                <a:latin typeface="Calibri"/>
                <a:ea typeface="Calibri"/>
                <a:cs typeface="Calibri"/>
                <a:sym typeface="Calibri"/>
              </a:rPr>
              <a:t>function call</a:t>
            </a:r>
            <a:endParaRPr sz="1800" b="0" i="0" u="none" strike="noStrike" cap="none">
              <a:solidFill>
                <a:srgbClr val="C00000"/>
              </a:solidFill>
              <a:latin typeface="Calibri"/>
              <a:ea typeface="Calibri"/>
              <a:cs typeface="Calibri"/>
              <a:sym typeface="Calibri"/>
            </a:endParaRPr>
          </a:p>
        </p:txBody>
      </p:sp>
      <p:sp>
        <p:nvSpPr>
          <p:cNvPr id="209" name="Google Shape;209;p10"/>
          <p:cNvSpPr txBox="1"/>
          <p:nvPr/>
        </p:nvSpPr>
        <p:spPr>
          <a:xfrm>
            <a:off x="1585007" y="2085008"/>
            <a:ext cx="1775700" cy="4617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Class</a:t>
            </a:r>
            <a:endParaRPr/>
          </a:p>
        </p:txBody>
      </p:sp>
      <p:sp>
        <p:nvSpPr>
          <p:cNvPr id="210" name="Google Shape;210;p10"/>
          <p:cNvSpPr txBox="1"/>
          <p:nvPr/>
        </p:nvSpPr>
        <p:spPr>
          <a:xfrm>
            <a:off x="7088859" y="2084996"/>
            <a:ext cx="1038000" cy="461700"/>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Objects</a:t>
            </a:r>
            <a:endParaRPr sz="2400" b="0" i="0" u="none" strike="noStrike" cap="none">
              <a:solidFill>
                <a:srgbClr val="000000"/>
              </a:solidFill>
              <a:latin typeface="Calibri"/>
              <a:ea typeface="Calibri"/>
              <a:cs typeface="Calibri"/>
              <a:sym typeface="Calibri"/>
            </a:endParaRPr>
          </a:p>
        </p:txBody>
      </p:sp>
      <p:sp>
        <p:nvSpPr>
          <p:cNvPr id="211" name="Google Shape;211;p10"/>
          <p:cNvSpPr/>
          <p:nvPr/>
        </p:nvSpPr>
        <p:spPr>
          <a:xfrm>
            <a:off x="3647300" y="2322387"/>
            <a:ext cx="2822700" cy="591600"/>
          </a:xfrm>
          <a:prstGeom prst="arc">
            <a:avLst>
              <a:gd name="adj1" fmla="val 11141211"/>
              <a:gd name="adj2" fmla="val 21134300"/>
            </a:avLst>
          </a:prstGeom>
          <a:noFill/>
          <a:ln w="25400" cap="flat" cmpd="sng">
            <a:solidFill>
              <a:srgbClr val="C00000"/>
            </a:solidFill>
            <a:prstDash val="solid"/>
            <a:round/>
            <a:headEnd type="none" w="sm" len="sm"/>
            <a:tailEnd type="stealth"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10"/>
          <p:cNvSpPr txBox="1"/>
          <p:nvPr/>
        </p:nvSpPr>
        <p:spPr>
          <a:xfrm>
            <a:off x="4169150" y="2386997"/>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b="0" i="0" u="none" strike="noStrike" cap="none">
                <a:solidFill>
                  <a:srgbClr val="C00000"/>
                </a:solidFill>
                <a:latin typeface="Calibri"/>
                <a:ea typeface="Calibri"/>
                <a:cs typeface="Calibri"/>
                <a:sym typeface="Calibri"/>
              </a:rPr>
              <a:t>instantiation</a:t>
            </a:r>
            <a:endParaRPr sz="2000" b="0" i="0" u="none" strike="noStrike" cap="none">
              <a:solidFill>
                <a:srgbClr val="C00000"/>
              </a:solidFill>
              <a:latin typeface="Calibri"/>
              <a:ea typeface="Calibri"/>
              <a:cs typeface="Calibri"/>
              <a:sym typeface="Calibri"/>
            </a:endParaRPr>
          </a:p>
        </p:txBody>
      </p:sp>
      <p:sp>
        <p:nvSpPr>
          <p:cNvPr id="213" name="Google Shape;213;p10"/>
          <p:cNvSpPr txBox="1"/>
          <p:nvPr/>
        </p:nvSpPr>
        <p:spPr>
          <a:xfrm>
            <a:off x="1621666" y="2482831"/>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a:solidFill>
                  <a:srgbClr val="C00000"/>
                </a:solidFill>
                <a:latin typeface="Calibri"/>
                <a:ea typeface="Calibri"/>
                <a:cs typeface="Calibri"/>
                <a:sym typeface="Calibri"/>
              </a:rPr>
              <a:t>blueprint</a:t>
            </a:r>
            <a:endParaRPr sz="2000" b="0" i="0" u="none" strike="noStrike" cap="none">
              <a:solidFill>
                <a:srgbClr val="C00000"/>
              </a:solidFill>
              <a:latin typeface="Calibri"/>
              <a:ea typeface="Calibri"/>
              <a:cs typeface="Calibri"/>
              <a:sym typeface="Calibri"/>
            </a:endParaRPr>
          </a:p>
        </p:txBody>
      </p:sp>
      <p:sp>
        <p:nvSpPr>
          <p:cNvPr id="214" name="Google Shape;214;p10"/>
          <p:cNvSpPr txBox="1"/>
          <p:nvPr/>
        </p:nvSpPr>
        <p:spPr>
          <a:xfrm>
            <a:off x="6719916" y="2482831"/>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b="0" i="0" u="none" strike="noStrike" cap="none">
                <a:solidFill>
                  <a:srgbClr val="C00000"/>
                </a:solidFill>
                <a:latin typeface="Calibri"/>
                <a:ea typeface="Calibri"/>
                <a:cs typeface="Calibri"/>
                <a:sym typeface="Calibri"/>
              </a:rPr>
              <a:t>instances</a:t>
            </a:r>
            <a:endParaRPr sz="2000" b="0" i="0" u="none" strike="noStrike" cap="none">
              <a:solidFill>
                <a:srgbClr val="C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1"/>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Exercise: Turtle</a:t>
            </a:r>
            <a:endParaRPr/>
          </a:p>
        </p:txBody>
      </p:sp>
      <p:sp>
        <p:nvSpPr>
          <p:cNvPr id="220" name="Google Shape;220;p11"/>
          <p:cNvSpPr txBox="1">
            <a:spLocks noGrp="1"/>
          </p:cNvSpPr>
          <p:nvPr>
            <p:ph type="body" idx="1"/>
          </p:nvPr>
        </p:nvSpPr>
        <p:spPr>
          <a:xfrm>
            <a:off x="471047" y="2012350"/>
            <a:ext cx="5468400" cy="5439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000"/>
              <a:buNone/>
            </a:pPr>
            <a:r>
              <a:rPr lang="nl-NL" sz="2300"/>
              <a:t>Draw a polygon with turtle.</a:t>
            </a:r>
            <a:endParaRPr sz="2300"/>
          </a:p>
          <a:p>
            <a:pPr marL="251986" lvl="0" indent="-124986" algn="l" rtl="0">
              <a:lnSpc>
                <a:spcPct val="90000"/>
              </a:lnSpc>
              <a:spcBef>
                <a:spcPts val="1102"/>
              </a:spcBef>
              <a:spcAft>
                <a:spcPts val="0"/>
              </a:spcAft>
              <a:buClr>
                <a:srgbClr val="595959"/>
              </a:buClr>
              <a:buSzPts val="2000"/>
              <a:buNone/>
            </a:pPr>
            <a:endParaRPr sz="2300"/>
          </a:p>
          <a:p>
            <a:pPr marL="251986" lvl="0" indent="-271036" algn="l" rtl="0">
              <a:lnSpc>
                <a:spcPct val="90000"/>
              </a:lnSpc>
              <a:spcBef>
                <a:spcPts val="1102"/>
              </a:spcBef>
              <a:spcAft>
                <a:spcPts val="0"/>
              </a:spcAft>
              <a:buClr>
                <a:srgbClr val="595959"/>
              </a:buClr>
              <a:buSzPts val="2300"/>
              <a:buChar char="•"/>
            </a:pPr>
            <a:r>
              <a:rPr lang="nl-NL" sz="2300"/>
              <a:t>Check out the different methods that you can use with turtle!</a:t>
            </a:r>
            <a:endParaRPr sz="2300"/>
          </a:p>
          <a:p>
            <a:pPr marL="755957" lvl="1" indent="-271036" algn="l" rtl="0">
              <a:lnSpc>
                <a:spcPct val="90000"/>
              </a:lnSpc>
              <a:spcBef>
                <a:spcPts val="551"/>
              </a:spcBef>
              <a:spcAft>
                <a:spcPts val="0"/>
              </a:spcAft>
              <a:buClr>
                <a:srgbClr val="595959"/>
              </a:buClr>
              <a:buSzPts val="2100"/>
              <a:buChar char="•"/>
            </a:pPr>
            <a:r>
              <a:rPr lang="nl-NL" sz="2100"/>
              <a:t>in particular: </a:t>
            </a:r>
            <a:r>
              <a:rPr lang="nl-NL" sz="2100" b="1"/>
              <a:t>forward </a:t>
            </a:r>
            <a:r>
              <a:rPr lang="nl-NL" sz="2100"/>
              <a:t>and </a:t>
            </a:r>
            <a:r>
              <a:rPr lang="nl-NL" sz="2100" b="1"/>
              <a:t>left</a:t>
            </a:r>
            <a:endParaRPr sz="2100" b="1"/>
          </a:p>
          <a:p>
            <a:pPr marL="251986" lvl="0" indent="-271036" algn="l" rtl="0">
              <a:lnSpc>
                <a:spcPct val="90000"/>
              </a:lnSpc>
              <a:spcBef>
                <a:spcPts val="1102"/>
              </a:spcBef>
              <a:spcAft>
                <a:spcPts val="0"/>
              </a:spcAft>
              <a:buClr>
                <a:srgbClr val="595959"/>
              </a:buClr>
              <a:buSzPts val="2300"/>
              <a:buChar char="•"/>
            </a:pPr>
            <a:r>
              <a:rPr lang="nl-NL" sz="2300"/>
              <a:t>Import the turtle library</a:t>
            </a:r>
            <a:endParaRPr sz="2300"/>
          </a:p>
          <a:p>
            <a:pPr marL="251985" lvl="0" indent="-271035" algn="l" rtl="0">
              <a:spcBef>
                <a:spcPts val="1102"/>
              </a:spcBef>
              <a:spcAft>
                <a:spcPts val="0"/>
              </a:spcAft>
              <a:buSzPts val="2300"/>
              <a:buChar char="•"/>
            </a:pPr>
            <a:r>
              <a:rPr lang="nl-NL" sz="2300"/>
              <a:t>Draw a polygon</a:t>
            </a:r>
            <a:endParaRPr sz="2300"/>
          </a:p>
          <a:p>
            <a:pPr marL="755957" lvl="1" indent="-271035" algn="l" rtl="0">
              <a:spcBef>
                <a:spcPts val="551"/>
              </a:spcBef>
              <a:spcAft>
                <a:spcPts val="0"/>
              </a:spcAft>
              <a:buSzPts val="2100"/>
              <a:buChar char="•"/>
            </a:pPr>
            <a:r>
              <a:rPr lang="nl-NL" sz="2100"/>
              <a:t>Calculate the angle of each corner</a:t>
            </a:r>
            <a:endParaRPr sz="2100"/>
          </a:p>
          <a:p>
            <a:pPr marL="755957" lvl="1" indent="-271035" algn="l" rtl="0">
              <a:spcBef>
                <a:spcPts val="551"/>
              </a:spcBef>
              <a:spcAft>
                <a:spcPts val="0"/>
              </a:spcAft>
              <a:buSzPts val="2100"/>
              <a:buChar char="•"/>
            </a:pPr>
            <a:r>
              <a:rPr lang="nl-NL" sz="2100"/>
              <a:t>Hint: https://en.wikipedia.org/wiki/Regular_polygon</a:t>
            </a:r>
            <a:endParaRPr sz="2300"/>
          </a:p>
          <a:p>
            <a:pPr marL="251986" lvl="0" indent="-271036" algn="l" rtl="0">
              <a:lnSpc>
                <a:spcPct val="90000"/>
              </a:lnSpc>
              <a:spcBef>
                <a:spcPts val="1102"/>
              </a:spcBef>
              <a:spcAft>
                <a:spcPts val="0"/>
              </a:spcAft>
              <a:buClr>
                <a:srgbClr val="595959"/>
              </a:buClr>
              <a:buSzPts val="2300"/>
              <a:buChar char="•"/>
            </a:pPr>
            <a:r>
              <a:rPr lang="nl-NL" sz="2300"/>
              <a:t>Draw a square</a:t>
            </a:r>
            <a:endParaRPr sz="2300"/>
          </a:p>
          <a:p>
            <a:pPr marL="251985" lvl="0" indent="-271035" algn="l" rtl="0">
              <a:spcBef>
                <a:spcPts val="1102"/>
              </a:spcBef>
              <a:spcAft>
                <a:spcPts val="0"/>
              </a:spcAft>
              <a:buSzPts val="2300"/>
              <a:buChar char="•"/>
            </a:pPr>
            <a:r>
              <a:rPr lang="nl-NL" sz="2300"/>
              <a:t>End the program with turtle.done()</a:t>
            </a:r>
            <a:endParaRPr sz="2100"/>
          </a:p>
        </p:txBody>
      </p:sp>
      <p:pic>
        <p:nvPicPr>
          <p:cNvPr id="221" name="Google Shape;221;p11"/>
          <p:cNvPicPr preferRelativeResize="0"/>
          <p:nvPr/>
        </p:nvPicPr>
        <p:blipFill rotWithShape="1">
          <a:blip r:embed="rId3">
            <a:alphaModFix/>
          </a:blip>
          <a:srcRect/>
          <a:stretch/>
        </p:blipFill>
        <p:spPr>
          <a:xfrm>
            <a:off x="5834749" y="3442449"/>
            <a:ext cx="3921950" cy="4009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Classes</a:t>
            </a:r>
            <a:endParaRPr/>
          </a:p>
        </p:txBody>
      </p:sp>
      <p:sp>
        <p:nvSpPr>
          <p:cNvPr id="227" name="Google Shape;227;p12"/>
          <p:cNvSpPr txBox="1">
            <a:spLocks noGrp="1"/>
          </p:cNvSpPr>
          <p:nvPr>
            <p:ph type="body" idx="1"/>
          </p:nvPr>
        </p:nvSpPr>
        <p:spPr>
          <a:xfrm>
            <a:off x="575817" y="1783814"/>
            <a:ext cx="8928900" cy="4215600"/>
          </a:xfrm>
          <a:prstGeom prst="rect">
            <a:avLst/>
          </a:prstGeom>
          <a:noFill/>
          <a:ln>
            <a:noFill/>
          </a:ln>
        </p:spPr>
        <p:txBody>
          <a:bodyPr spcFirstLastPara="1" wrap="square" lIns="91425" tIns="45700" rIns="91425" bIns="45700" anchor="t" anchorCtr="0">
            <a:noAutofit/>
          </a:bodyPr>
          <a:lstStyle/>
          <a:p>
            <a:pPr marL="251986" lvl="0" indent="-264686" algn="l" rtl="0">
              <a:lnSpc>
                <a:spcPct val="90000"/>
              </a:lnSpc>
              <a:spcBef>
                <a:spcPts val="0"/>
              </a:spcBef>
              <a:spcAft>
                <a:spcPts val="0"/>
              </a:spcAft>
              <a:buClr>
                <a:srgbClr val="595959"/>
              </a:buClr>
              <a:buSzPts val="2200"/>
              <a:buChar char="•"/>
            </a:pPr>
            <a:r>
              <a:rPr lang="nl-NL" sz="2200"/>
              <a:t>First define a class with the keyword </a:t>
            </a:r>
            <a:r>
              <a:rPr lang="nl-NL" sz="2200" b="1"/>
              <a:t>class</a:t>
            </a:r>
            <a:endParaRPr sz="2200"/>
          </a:p>
          <a:p>
            <a:pPr marL="251986" lvl="0" indent="-264686" algn="l" rtl="0">
              <a:lnSpc>
                <a:spcPct val="90000"/>
              </a:lnSpc>
              <a:spcBef>
                <a:spcPts val="1102"/>
              </a:spcBef>
              <a:spcAft>
                <a:spcPts val="0"/>
              </a:spcAft>
              <a:buClr>
                <a:srgbClr val="595959"/>
              </a:buClr>
              <a:buSzPts val="2200"/>
              <a:buChar char="•"/>
            </a:pPr>
            <a:r>
              <a:rPr lang="nl-NL" sz="2200"/>
              <a:t>Instantiate an object with the class</a:t>
            </a:r>
            <a:endParaRPr sz="2200"/>
          </a:p>
          <a:p>
            <a:pPr marL="251986" lvl="0" indent="-264686" algn="l" rtl="0">
              <a:lnSpc>
                <a:spcPct val="90000"/>
              </a:lnSpc>
              <a:spcBef>
                <a:spcPts val="1102"/>
              </a:spcBef>
              <a:spcAft>
                <a:spcPts val="0"/>
              </a:spcAft>
              <a:buClr>
                <a:srgbClr val="595959"/>
              </a:buClr>
              <a:buSzPts val="2200"/>
              <a:buChar char="•"/>
            </a:pPr>
            <a:r>
              <a:rPr lang="nl-NL" sz="2200"/>
              <a:t>Set the state of the object by assigning values to the attributes</a:t>
            </a:r>
            <a:endParaRPr sz="2200"/>
          </a:p>
          <a:p>
            <a:pPr marL="251986" lvl="0" indent="-264686" algn="l" rtl="0">
              <a:lnSpc>
                <a:spcPct val="90000"/>
              </a:lnSpc>
              <a:spcBef>
                <a:spcPts val="1102"/>
              </a:spcBef>
              <a:spcAft>
                <a:spcPts val="0"/>
              </a:spcAft>
              <a:buClr>
                <a:srgbClr val="595959"/>
              </a:buClr>
              <a:buSzPts val="2200"/>
              <a:buChar char="•"/>
            </a:pPr>
            <a:r>
              <a:rPr lang="nl-NL" sz="2200"/>
              <a:t>Call the methods of the object</a:t>
            </a:r>
            <a:endParaRPr sz="2200"/>
          </a:p>
          <a:p>
            <a:pPr marL="251986" lvl="0" indent="-264686" algn="l" rtl="0">
              <a:lnSpc>
                <a:spcPct val="90000"/>
              </a:lnSpc>
              <a:spcBef>
                <a:spcPts val="1102"/>
              </a:spcBef>
              <a:spcAft>
                <a:spcPts val="0"/>
              </a:spcAft>
              <a:buClr>
                <a:srgbClr val="595959"/>
              </a:buClr>
              <a:buSzPts val="2200"/>
              <a:buChar char="•"/>
            </a:pPr>
            <a:r>
              <a:rPr lang="nl-NL" sz="2200"/>
              <a:t>Use the object operator </a:t>
            </a:r>
            <a:r>
              <a:rPr lang="nl-NL" sz="2200" b="1"/>
              <a:t>.</a:t>
            </a:r>
            <a:r>
              <a:rPr lang="nl-NL" sz="2200"/>
              <a:t> (a dot) to access attributes and methods</a:t>
            </a:r>
            <a:endParaRPr sz="2200"/>
          </a:p>
        </p:txBody>
      </p:sp>
      <p:sp>
        <p:nvSpPr>
          <p:cNvPr id="228" name="Google Shape;228;p12"/>
          <p:cNvSpPr txBox="1">
            <a:spLocks noGrp="1"/>
          </p:cNvSpPr>
          <p:nvPr>
            <p:ph type="body" idx="2"/>
          </p:nvPr>
        </p:nvSpPr>
        <p:spPr>
          <a:xfrm>
            <a:off x="575816" y="4584285"/>
            <a:ext cx="8928900" cy="206250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spAutoFit/>
          </a:bodyPr>
          <a:lstStyle/>
          <a:p>
            <a:pPr marL="0" lvl="0" indent="0" algn="l" rtl="0">
              <a:lnSpc>
                <a:spcPct val="100000"/>
              </a:lnSpc>
              <a:spcBef>
                <a:spcPts val="0"/>
              </a:spcBef>
              <a:spcAft>
                <a:spcPts val="0"/>
              </a:spcAft>
              <a:buClr>
                <a:srgbClr val="0000FF"/>
              </a:buClr>
              <a:buSzPts val="1600"/>
              <a:buNone/>
            </a:pPr>
            <a:r>
              <a:rPr lang="nl-NL">
                <a:solidFill>
                  <a:srgbClr val="0000FF"/>
                </a:solidFill>
              </a:rPr>
              <a:t>class</a:t>
            </a:r>
            <a:r>
              <a:rPr lang="nl-NL">
                <a:solidFill>
                  <a:srgbClr val="000000"/>
                </a:solidFill>
              </a:rPr>
              <a:t> Person:</a:t>
            </a:r>
            <a:endParaRPr/>
          </a:p>
          <a:p>
            <a:pPr marL="0" lvl="0" indent="0" algn="l" rtl="0">
              <a:lnSpc>
                <a:spcPct val="100000"/>
              </a:lnSpc>
              <a:spcBef>
                <a:spcPts val="0"/>
              </a:spcBef>
              <a:spcAft>
                <a:spcPts val="0"/>
              </a:spcAft>
              <a:buClr>
                <a:srgbClr val="0000FF"/>
              </a:buClr>
              <a:buSzPts val="1600"/>
              <a:buNone/>
            </a:pPr>
            <a:r>
              <a:rPr lang="nl-NL">
                <a:solidFill>
                  <a:srgbClr val="0000FF"/>
                </a:solidFill>
              </a:rPr>
              <a:t>    pass</a:t>
            </a:r>
            <a:endParaRPr>
              <a:solidFill>
                <a:srgbClr val="000000"/>
              </a:solidFill>
            </a:endParaRPr>
          </a:p>
          <a:p>
            <a:pPr marL="0" lvl="0" indent="0" algn="l" rtl="0">
              <a:lnSpc>
                <a:spcPct val="100000"/>
              </a:lnSpc>
              <a:spcBef>
                <a:spcPts val="0"/>
              </a:spcBef>
              <a:spcAft>
                <a:spcPts val="0"/>
              </a:spcAft>
              <a:buClr>
                <a:srgbClr val="000000"/>
              </a:buClr>
              <a:buSzPts val="1600"/>
              <a:buNone/>
            </a:pPr>
            <a:br>
              <a:rPr lang="nl-NL">
                <a:solidFill>
                  <a:srgbClr val="000000"/>
                </a:solidFill>
              </a:rPr>
            </a:br>
            <a:r>
              <a:rPr lang="nl-NL">
                <a:solidFill>
                  <a:srgbClr val="008000"/>
                </a:solidFill>
              </a:rPr>
              <a:t># --------------------------------</a:t>
            </a:r>
            <a:endParaRPr>
              <a:solidFill>
                <a:srgbClr val="000000"/>
              </a:solidFill>
            </a:endParaRPr>
          </a:p>
          <a:p>
            <a:pPr marL="0" lvl="0" indent="0" algn="l" rtl="0">
              <a:lnSpc>
                <a:spcPct val="100000"/>
              </a:lnSpc>
              <a:spcBef>
                <a:spcPts val="0"/>
              </a:spcBef>
              <a:spcAft>
                <a:spcPts val="0"/>
              </a:spcAft>
              <a:buClr>
                <a:srgbClr val="000000"/>
              </a:buClr>
              <a:buSzPts val="1600"/>
              <a:buNone/>
            </a:pPr>
            <a:br>
              <a:rPr lang="nl-NL">
                <a:solidFill>
                  <a:srgbClr val="000000"/>
                </a:solidFill>
              </a:rPr>
            </a:br>
            <a:r>
              <a:rPr lang="nl-NL">
                <a:solidFill>
                  <a:srgbClr val="000000"/>
                </a:solidFill>
              </a:rPr>
              <a:t>p = Person()</a:t>
            </a:r>
            <a:endParaRPr/>
          </a:p>
          <a:p>
            <a:pPr marL="0" lvl="0" indent="0" algn="l" rtl="0">
              <a:lnSpc>
                <a:spcPct val="100000"/>
              </a:lnSpc>
              <a:spcBef>
                <a:spcPts val="0"/>
              </a:spcBef>
              <a:spcAft>
                <a:spcPts val="0"/>
              </a:spcAft>
              <a:buClr>
                <a:srgbClr val="000000"/>
              </a:buClr>
              <a:buSzPts val="1600"/>
              <a:buNone/>
            </a:pPr>
            <a:r>
              <a:rPr lang="nl-NL">
                <a:solidFill>
                  <a:srgbClr val="000000"/>
                </a:solidFill>
              </a:rPr>
              <a:t>p.name = </a:t>
            </a:r>
            <a:r>
              <a:rPr lang="nl-NL">
                <a:solidFill>
                  <a:srgbClr val="A31515"/>
                </a:solidFill>
              </a:rPr>
              <a:t>'Albert'</a:t>
            </a:r>
            <a:endParaRPr>
              <a:solidFill>
                <a:srgbClr val="000000"/>
              </a:solidFill>
            </a:endParaRPr>
          </a:p>
          <a:p>
            <a:pPr marL="0" lvl="0" indent="0" algn="l" rtl="0">
              <a:lnSpc>
                <a:spcPct val="100000"/>
              </a:lnSpc>
              <a:spcBef>
                <a:spcPts val="0"/>
              </a:spcBef>
              <a:spcAft>
                <a:spcPts val="0"/>
              </a:spcAft>
              <a:buClr>
                <a:srgbClr val="000000"/>
              </a:buClr>
              <a:buSzPts val="1600"/>
              <a:buNone/>
            </a:pPr>
            <a:r>
              <a:rPr lang="nl-NL">
                <a:solidFill>
                  <a:srgbClr val="000000"/>
                </a:solidFill>
              </a:rPr>
              <a:t>p.residence = </a:t>
            </a:r>
            <a:r>
              <a:rPr lang="nl-NL">
                <a:solidFill>
                  <a:srgbClr val="A31515"/>
                </a:solidFill>
              </a:rPr>
              <a:t>'Amsterdam'</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Methods</a:t>
            </a:r>
            <a:endParaRPr/>
          </a:p>
        </p:txBody>
      </p:sp>
      <p:sp>
        <p:nvSpPr>
          <p:cNvPr id="234" name="Google Shape;234;p13"/>
          <p:cNvSpPr txBox="1">
            <a:spLocks noGrp="1"/>
          </p:cNvSpPr>
          <p:nvPr>
            <p:ph type="body" idx="1"/>
          </p:nvPr>
        </p:nvSpPr>
        <p:spPr>
          <a:xfrm>
            <a:off x="575825" y="1860021"/>
            <a:ext cx="8928900" cy="2739900"/>
          </a:xfrm>
          <a:prstGeom prst="rect">
            <a:avLst/>
          </a:prstGeom>
          <a:noFill/>
          <a:ln>
            <a:noFill/>
          </a:ln>
        </p:spPr>
        <p:txBody>
          <a:bodyPr spcFirstLastPara="1" wrap="square" lIns="91425" tIns="45700" rIns="91425" bIns="45700" anchor="t" anchorCtr="0">
            <a:noAutofit/>
          </a:bodyPr>
          <a:lstStyle/>
          <a:p>
            <a:pPr marL="251986" lvl="0" indent="-264686" algn="l" rtl="0">
              <a:lnSpc>
                <a:spcPct val="90000"/>
              </a:lnSpc>
              <a:spcBef>
                <a:spcPts val="0"/>
              </a:spcBef>
              <a:spcAft>
                <a:spcPts val="0"/>
              </a:spcAft>
              <a:buClr>
                <a:srgbClr val="595959"/>
              </a:buClr>
              <a:buSzPts val="2200"/>
              <a:buChar char="•"/>
            </a:pPr>
            <a:r>
              <a:rPr lang="nl-NL" sz="2200"/>
              <a:t>Methods are functions within a class. Methods can have arguments and a return statement just like normal functions.</a:t>
            </a:r>
            <a:endParaRPr sz="2200"/>
          </a:p>
          <a:p>
            <a:pPr marL="251986" lvl="0" indent="-264686" algn="l" rtl="0">
              <a:lnSpc>
                <a:spcPct val="90000"/>
              </a:lnSpc>
              <a:spcBef>
                <a:spcPts val="1102"/>
              </a:spcBef>
              <a:spcAft>
                <a:spcPts val="0"/>
              </a:spcAft>
              <a:buClr>
                <a:srgbClr val="595959"/>
              </a:buClr>
              <a:buSzPts val="2200"/>
              <a:buChar char="•"/>
            </a:pPr>
            <a:r>
              <a:rPr lang="nl-NL" sz="2200"/>
              <a:t>The first argument is automatically set to the 'target' object. This is typically called </a:t>
            </a:r>
            <a:r>
              <a:rPr lang="nl-NL" sz="2200" b="1"/>
              <a:t>self </a:t>
            </a:r>
            <a:r>
              <a:rPr lang="nl-NL" sz="2200"/>
              <a:t>and refers to the object itself.</a:t>
            </a:r>
            <a:endParaRPr sz="2200"/>
          </a:p>
          <a:p>
            <a:pPr marL="251985" lvl="0" indent="-264685" algn="l" rtl="0">
              <a:lnSpc>
                <a:spcPct val="90000"/>
              </a:lnSpc>
              <a:spcBef>
                <a:spcPts val="1102"/>
              </a:spcBef>
              <a:spcAft>
                <a:spcPts val="0"/>
              </a:spcAft>
              <a:buClr>
                <a:srgbClr val="595959"/>
              </a:buClr>
              <a:buSzPts val="2200"/>
              <a:buChar char="•"/>
            </a:pPr>
            <a:r>
              <a:rPr lang="nl-NL" sz="2200"/>
              <a:t>You can access the methods of a class using the object operator, which is the dot.</a:t>
            </a:r>
            <a:endParaRPr sz="2200"/>
          </a:p>
        </p:txBody>
      </p:sp>
      <p:sp>
        <p:nvSpPr>
          <p:cNvPr id="235" name="Google Shape;235;p13"/>
          <p:cNvSpPr txBox="1">
            <a:spLocks noGrp="1"/>
          </p:cNvSpPr>
          <p:nvPr>
            <p:ph type="body" idx="2"/>
          </p:nvPr>
        </p:nvSpPr>
        <p:spPr>
          <a:xfrm>
            <a:off x="575816" y="4599814"/>
            <a:ext cx="8928900" cy="230880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spAutoFit/>
          </a:bodyPr>
          <a:lstStyle/>
          <a:p>
            <a:pPr marL="0" lvl="0" indent="0" algn="l" rtl="0">
              <a:lnSpc>
                <a:spcPct val="100000"/>
              </a:lnSpc>
              <a:spcBef>
                <a:spcPts val="0"/>
              </a:spcBef>
              <a:spcAft>
                <a:spcPts val="0"/>
              </a:spcAft>
              <a:buClr>
                <a:srgbClr val="0000FF"/>
              </a:buClr>
              <a:buSzPts val="1600"/>
              <a:buNone/>
            </a:pPr>
            <a:r>
              <a:rPr lang="nl-NL">
                <a:solidFill>
                  <a:srgbClr val="0000FF"/>
                </a:solidFill>
              </a:rPr>
              <a:t>class</a:t>
            </a:r>
            <a:r>
              <a:rPr lang="nl-NL">
                <a:solidFill>
                  <a:srgbClr val="000000"/>
                </a:solidFill>
              </a:rPr>
              <a:t> Person:</a:t>
            </a:r>
            <a:endParaRPr/>
          </a:p>
          <a:p>
            <a:pPr marL="0" lvl="0" indent="0" algn="l" rtl="0">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tell(self):</a:t>
            </a:r>
            <a:endParaRPr/>
          </a:p>
          <a:p>
            <a:pPr marL="0" lvl="0" indent="0" algn="l" rtl="0">
              <a:lnSpc>
                <a:spcPct val="100000"/>
              </a:lnSpc>
              <a:spcBef>
                <a:spcPts val="0"/>
              </a:spcBef>
              <a:spcAft>
                <a:spcPts val="0"/>
              </a:spcAft>
              <a:buClr>
                <a:srgbClr val="0000FF"/>
              </a:buClr>
              <a:buSzPts val="1600"/>
              <a:buNone/>
            </a:pPr>
            <a:r>
              <a:rPr lang="nl-NL">
                <a:solidFill>
                  <a:srgbClr val="0000FF"/>
                </a:solidFill>
              </a:rPr>
              <a:t>        return</a:t>
            </a:r>
            <a:r>
              <a:rPr lang="nl-NL">
                <a:solidFill>
                  <a:srgbClr val="000000"/>
                </a:solidFill>
              </a:rPr>
              <a:t> </a:t>
            </a:r>
            <a:r>
              <a:rPr lang="nl-NL">
                <a:solidFill>
                  <a:srgbClr val="0000FF"/>
                </a:solidFill>
              </a:rPr>
              <a:t>f</a:t>
            </a:r>
            <a:r>
              <a:rPr lang="nl-NL">
                <a:solidFill>
                  <a:srgbClr val="A31515"/>
                </a:solidFill>
              </a:rPr>
              <a:t>'I am f</a:t>
            </a:r>
            <a:r>
              <a:rPr lang="nl-NL">
                <a:solidFill>
                  <a:srgbClr val="000000"/>
                </a:solidFill>
              </a:rPr>
              <a:t>{</a:t>
            </a:r>
            <a:r>
              <a:rPr lang="nl-NL">
                <a:solidFill>
                  <a:srgbClr val="0000FF"/>
                </a:solidFill>
              </a:rPr>
              <a:t>self</a:t>
            </a:r>
            <a:r>
              <a:rPr lang="nl-NL">
                <a:solidFill>
                  <a:srgbClr val="000000"/>
                </a:solidFill>
              </a:rPr>
              <a:t>.name}</a:t>
            </a:r>
            <a:r>
              <a:rPr lang="nl-NL">
                <a:solidFill>
                  <a:srgbClr val="A31515"/>
                </a:solidFill>
              </a:rPr>
              <a:t>'</a:t>
            </a:r>
            <a:endParaRPr>
              <a:solidFill>
                <a:srgbClr val="000000"/>
              </a:solidFill>
            </a:endParaRPr>
          </a:p>
          <a:p>
            <a:pPr marL="0" lvl="0" indent="0" algn="l" rtl="0">
              <a:lnSpc>
                <a:spcPct val="100000"/>
              </a:lnSpc>
              <a:spcBef>
                <a:spcPts val="0"/>
              </a:spcBef>
              <a:spcAft>
                <a:spcPts val="0"/>
              </a:spcAft>
              <a:buClr>
                <a:srgbClr val="000000"/>
              </a:buClr>
              <a:buSzPts val="1600"/>
              <a:buNone/>
            </a:pPr>
            <a:br>
              <a:rPr lang="nl-NL">
                <a:solidFill>
                  <a:srgbClr val="000000"/>
                </a:solidFill>
              </a:rPr>
            </a:br>
            <a:r>
              <a:rPr lang="nl-NL">
                <a:solidFill>
                  <a:srgbClr val="008000"/>
                </a:solidFill>
              </a:rPr>
              <a:t># ------------------------------------------------------------</a:t>
            </a:r>
            <a:endParaRPr>
              <a:solidFill>
                <a:srgbClr val="000000"/>
              </a:solidFill>
            </a:endParaRPr>
          </a:p>
          <a:p>
            <a:pPr marL="0" lvl="0" indent="0" algn="l" rtl="0">
              <a:lnSpc>
                <a:spcPct val="100000"/>
              </a:lnSpc>
              <a:spcBef>
                <a:spcPts val="0"/>
              </a:spcBef>
              <a:spcAft>
                <a:spcPts val="0"/>
              </a:spcAft>
              <a:buClr>
                <a:srgbClr val="000000"/>
              </a:buClr>
              <a:buSzPts val="1600"/>
              <a:buNone/>
            </a:pPr>
            <a:br>
              <a:rPr lang="nl-NL">
                <a:solidFill>
                  <a:srgbClr val="000000"/>
                </a:solidFill>
              </a:rPr>
            </a:br>
            <a:r>
              <a:rPr lang="nl-NL">
                <a:solidFill>
                  <a:srgbClr val="000000"/>
                </a:solidFill>
              </a:rPr>
              <a:t>p = Person()</a:t>
            </a:r>
            <a:endParaRPr/>
          </a:p>
          <a:p>
            <a:pPr marL="0" lvl="0" indent="0" algn="l" rtl="0">
              <a:lnSpc>
                <a:spcPct val="100000"/>
              </a:lnSpc>
              <a:spcBef>
                <a:spcPts val="0"/>
              </a:spcBef>
              <a:spcAft>
                <a:spcPts val="0"/>
              </a:spcAft>
              <a:buClr>
                <a:srgbClr val="000000"/>
              </a:buClr>
              <a:buSzPts val="1600"/>
              <a:buNone/>
            </a:pPr>
            <a:r>
              <a:rPr lang="nl-NL">
                <a:solidFill>
                  <a:srgbClr val="000000"/>
                </a:solidFill>
              </a:rPr>
              <a:t>p.name = </a:t>
            </a:r>
            <a:r>
              <a:rPr lang="nl-NL">
                <a:solidFill>
                  <a:srgbClr val="A31515"/>
                </a:solidFill>
              </a:rPr>
              <a:t>'Albert'</a:t>
            </a:r>
            <a:endParaRPr/>
          </a:p>
          <a:p>
            <a:pPr marL="0" lvl="0" indent="0" algn="l" rtl="0">
              <a:lnSpc>
                <a:spcPct val="100000"/>
              </a:lnSpc>
              <a:spcBef>
                <a:spcPts val="0"/>
              </a:spcBef>
              <a:spcAft>
                <a:spcPts val="0"/>
              </a:spcAft>
              <a:buClr>
                <a:srgbClr val="000000"/>
              </a:buClr>
              <a:buSzPts val="1600"/>
              <a:buNone/>
            </a:pPr>
            <a:r>
              <a:rPr lang="nl-NL">
                <a:solidFill>
                  <a:srgbClr val="000000"/>
                </a:solidFill>
              </a:rPr>
              <a:t>print(p.tell())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4"/>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Object initialization</a:t>
            </a:r>
            <a:endParaRPr/>
          </a:p>
        </p:txBody>
      </p:sp>
      <p:sp>
        <p:nvSpPr>
          <p:cNvPr id="241" name="Google Shape;241;p14"/>
          <p:cNvSpPr txBox="1">
            <a:spLocks noGrp="1"/>
          </p:cNvSpPr>
          <p:nvPr>
            <p:ph type="body" idx="1"/>
          </p:nvPr>
        </p:nvSpPr>
        <p:spPr>
          <a:xfrm>
            <a:off x="575825" y="2012420"/>
            <a:ext cx="8928900" cy="2265000"/>
          </a:xfrm>
          <a:prstGeom prst="rect">
            <a:avLst/>
          </a:prstGeom>
          <a:noFill/>
          <a:ln>
            <a:noFill/>
          </a:ln>
        </p:spPr>
        <p:txBody>
          <a:bodyPr spcFirstLastPara="1" wrap="square" lIns="91425" tIns="45700" rIns="91425" bIns="45700" anchor="t" anchorCtr="0">
            <a:noAutofit/>
          </a:bodyPr>
          <a:lstStyle/>
          <a:p>
            <a:pPr marL="251986" lvl="0" indent="-264686" algn="l" rtl="0">
              <a:lnSpc>
                <a:spcPct val="90000"/>
              </a:lnSpc>
              <a:spcBef>
                <a:spcPts val="0"/>
              </a:spcBef>
              <a:spcAft>
                <a:spcPts val="0"/>
              </a:spcAft>
              <a:buClr>
                <a:srgbClr val="595959"/>
              </a:buClr>
              <a:buSzPts val="2200"/>
              <a:buChar char="•"/>
            </a:pPr>
            <a:r>
              <a:rPr lang="nl-NL" sz="2200"/>
              <a:t>When an object in created (instantiated) from a class the </a:t>
            </a:r>
            <a:r>
              <a:rPr lang="nl-NL" sz="2200" b="1"/>
              <a:t>__init__</a:t>
            </a:r>
            <a:r>
              <a:rPr lang="nl-NL" sz="2200"/>
              <a:t> method is automatically called</a:t>
            </a:r>
            <a:endParaRPr sz="2200"/>
          </a:p>
          <a:p>
            <a:pPr marL="251985" lvl="0" indent="-264685" algn="l" rtl="0">
              <a:lnSpc>
                <a:spcPct val="90000"/>
              </a:lnSpc>
              <a:spcBef>
                <a:spcPts val="1102"/>
              </a:spcBef>
              <a:spcAft>
                <a:spcPts val="0"/>
              </a:spcAft>
              <a:buClr>
                <a:srgbClr val="595959"/>
              </a:buClr>
              <a:buSzPts val="2200"/>
              <a:buChar char="•"/>
            </a:pPr>
            <a:r>
              <a:rPr lang="nl-NL" sz="2200" b="1"/>
              <a:t>__init__</a:t>
            </a:r>
            <a:r>
              <a:rPr lang="nl-NL" sz="2200"/>
              <a:t> is called a </a:t>
            </a:r>
            <a:r>
              <a:rPr lang="nl-NL" sz="2200" b="1"/>
              <a:t>magic method</a:t>
            </a:r>
            <a:r>
              <a:rPr lang="nl-NL" sz="2200"/>
              <a:t>. They are also called </a:t>
            </a:r>
            <a:r>
              <a:rPr lang="nl-NL" sz="2200" b="1"/>
              <a:t>dunder </a:t>
            </a:r>
            <a:r>
              <a:rPr lang="nl-NL" sz="2200"/>
              <a:t>methods for their double underscores.</a:t>
            </a:r>
            <a:endParaRPr sz="2200"/>
          </a:p>
          <a:p>
            <a:pPr marL="251986" lvl="0" indent="-264686" algn="l" rtl="0">
              <a:lnSpc>
                <a:spcPct val="90000"/>
              </a:lnSpc>
              <a:spcBef>
                <a:spcPts val="1102"/>
              </a:spcBef>
              <a:spcAft>
                <a:spcPts val="0"/>
              </a:spcAft>
              <a:buSzPts val="2200"/>
              <a:buChar char="•"/>
            </a:pPr>
            <a:r>
              <a:rPr lang="nl-NL" sz="2200"/>
              <a:t>There are so many more magic methods!</a:t>
            </a:r>
            <a:endParaRPr sz="2200"/>
          </a:p>
        </p:txBody>
      </p:sp>
      <p:sp>
        <p:nvSpPr>
          <p:cNvPr id="242" name="Google Shape;242;p14"/>
          <p:cNvSpPr txBox="1">
            <a:spLocks noGrp="1"/>
          </p:cNvSpPr>
          <p:nvPr>
            <p:ph type="body" idx="2"/>
          </p:nvPr>
        </p:nvSpPr>
        <p:spPr>
          <a:xfrm>
            <a:off x="575816" y="4277393"/>
            <a:ext cx="8928900" cy="255510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spAutoFit/>
          </a:bodyPr>
          <a:lstStyle/>
          <a:p>
            <a:pPr marL="0" lvl="0" indent="0" algn="l" rtl="0">
              <a:lnSpc>
                <a:spcPct val="100000"/>
              </a:lnSpc>
              <a:spcBef>
                <a:spcPts val="0"/>
              </a:spcBef>
              <a:spcAft>
                <a:spcPts val="0"/>
              </a:spcAft>
              <a:buClr>
                <a:srgbClr val="0000FF"/>
              </a:buClr>
              <a:buSzPts val="1600"/>
              <a:buNone/>
            </a:pPr>
            <a:r>
              <a:rPr lang="nl-NL">
                <a:solidFill>
                  <a:srgbClr val="0000FF"/>
                </a:solidFill>
              </a:rPr>
              <a:t>class</a:t>
            </a:r>
            <a:r>
              <a:rPr lang="nl-NL">
                <a:solidFill>
                  <a:srgbClr val="000000"/>
                </a:solidFill>
              </a:rPr>
              <a:t> Person:</a:t>
            </a:r>
            <a:endParaRPr/>
          </a:p>
          <a:p>
            <a:pPr marL="0" lvl="0" indent="0" algn="l" rtl="0">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__init__(self, name):</a:t>
            </a:r>
            <a:endParaRPr/>
          </a:p>
          <a:p>
            <a:pPr marL="0" lvl="0" indent="0" algn="l" rtl="0">
              <a:lnSpc>
                <a:spcPct val="100000"/>
              </a:lnSpc>
              <a:spcBef>
                <a:spcPts val="0"/>
              </a:spcBef>
              <a:spcAft>
                <a:spcPts val="0"/>
              </a:spcAft>
              <a:buClr>
                <a:srgbClr val="0000FF"/>
              </a:buClr>
              <a:buSzPts val="1600"/>
              <a:buNone/>
            </a:pPr>
            <a:r>
              <a:rPr lang="nl-NL">
                <a:solidFill>
                  <a:srgbClr val="0000FF"/>
                </a:solidFill>
              </a:rPr>
              <a:t>        self</a:t>
            </a:r>
            <a:r>
              <a:rPr lang="nl-NL">
                <a:solidFill>
                  <a:srgbClr val="000000"/>
                </a:solidFill>
              </a:rPr>
              <a:t>.name = name</a:t>
            </a:r>
            <a:endParaRPr/>
          </a:p>
          <a:p>
            <a:pPr marL="0" lvl="0" indent="0" algn="l" rtl="0">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tell(self):</a:t>
            </a:r>
            <a:endParaRPr/>
          </a:p>
          <a:p>
            <a:pPr marL="0" lvl="0" indent="0" algn="l" rtl="0">
              <a:lnSpc>
                <a:spcPct val="100000"/>
              </a:lnSpc>
              <a:spcBef>
                <a:spcPts val="0"/>
              </a:spcBef>
              <a:spcAft>
                <a:spcPts val="0"/>
              </a:spcAft>
              <a:buClr>
                <a:srgbClr val="0000FF"/>
              </a:buClr>
              <a:buSzPts val="1600"/>
              <a:buNone/>
            </a:pPr>
            <a:r>
              <a:rPr lang="nl-NL">
                <a:solidFill>
                  <a:srgbClr val="0000FF"/>
                </a:solidFill>
              </a:rPr>
              <a:t>        return</a:t>
            </a:r>
            <a:r>
              <a:rPr lang="nl-NL">
                <a:solidFill>
                  <a:srgbClr val="000000"/>
                </a:solidFill>
              </a:rPr>
              <a:t>(</a:t>
            </a:r>
            <a:r>
              <a:rPr lang="nl-NL">
                <a:solidFill>
                  <a:srgbClr val="0000FF"/>
                </a:solidFill>
              </a:rPr>
              <a:t>f</a:t>
            </a:r>
            <a:r>
              <a:rPr lang="nl-NL">
                <a:solidFill>
                  <a:srgbClr val="A31515"/>
                </a:solidFill>
              </a:rPr>
              <a:t>'I am </a:t>
            </a:r>
            <a:r>
              <a:rPr lang="nl-NL">
                <a:solidFill>
                  <a:srgbClr val="000000"/>
                </a:solidFill>
              </a:rPr>
              <a:t>{</a:t>
            </a:r>
            <a:r>
              <a:rPr lang="nl-NL">
                <a:solidFill>
                  <a:srgbClr val="0000FF"/>
                </a:solidFill>
              </a:rPr>
              <a:t>self</a:t>
            </a:r>
            <a:r>
              <a:rPr lang="nl-NL">
                <a:solidFill>
                  <a:srgbClr val="000000"/>
                </a:solidFill>
              </a:rPr>
              <a:t>.name}</a:t>
            </a:r>
            <a:r>
              <a:rPr lang="nl-NL">
                <a:solidFill>
                  <a:srgbClr val="A31515"/>
                </a:solidFill>
              </a:rPr>
              <a:t>'</a:t>
            </a:r>
            <a:r>
              <a:rPr lang="nl-NL">
                <a:solidFill>
                  <a:srgbClr val="000000"/>
                </a:solidFill>
              </a:rPr>
              <a:t>)</a:t>
            </a:r>
            <a:endParaRPr/>
          </a:p>
          <a:p>
            <a:pPr marL="0" lvl="0" indent="0" algn="l" rtl="0">
              <a:lnSpc>
                <a:spcPct val="100000"/>
              </a:lnSpc>
              <a:spcBef>
                <a:spcPts val="0"/>
              </a:spcBef>
              <a:spcAft>
                <a:spcPts val="0"/>
              </a:spcAft>
              <a:buClr>
                <a:srgbClr val="000000"/>
              </a:buClr>
              <a:buSzPts val="1600"/>
              <a:buNone/>
            </a:pPr>
            <a:br>
              <a:rPr lang="nl-NL">
                <a:solidFill>
                  <a:srgbClr val="000000"/>
                </a:solidFill>
              </a:rPr>
            </a:br>
            <a:r>
              <a:rPr lang="nl-NL">
                <a:solidFill>
                  <a:srgbClr val="008000"/>
                </a:solidFill>
              </a:rPr>
              <a:t># ------------------------------------------------------------</a:t>
            </a:r>
            <a:endParaRPr>
              <a:solidFill>
                <a:srgbClr val="000000"/>
              </a:solidFill>
            </a:endParaRPr>
          </a:p>
          <a:p>
            <a:pPr marL="0" lvl="0" indent="0" algn="l" rtl="0">
              <a:lnSpc>
                <a:spcPct val="100000"/>
              </a:lnSpc>
              <a:spcBef>
                <a:spcPts val="0"/>
              </a:spcBef>
              <a:spcAft>
                <a:spcPts val="0"/>
              </a:spcAft>
              <a:buClr>
                <a:srgbClr val="000000"/>
              </a:buClr>
              <a:buSzPts val="1600"/>
              <a:buNone/>
            </a:pPr>
            <a:br>
              <a:rPr lang="nl-NL">
                <a:solidFill>
                  <a:srgbClr val="000000"/>
                </a:solidFill>
              </a:rPr>
            </a:br>
            <a:r>
              <a:rPr lang="nl-NL">
                <a:solidFill>
                  <a:srgbClr val="000000"/>
                </a:solidFill>
              </a:rPr>
              <a:t>p = Person(</a:t>
            </a:r>
            <a:r>
              <a:rPr lang="nl-NL">
                <a:solidFill>
                  <a:srgbClr val="A31515"/>
                </a:solidFill>
              </a:rPr>
              <a:t>'Albert'</a:t>
            </a:r>
            <a:r>
              <a:rPr lang="nl-NL">
                <a:solidFill>
                  <a:srgbClr val="000000"/>
                </a:solidFill>
              </a:rPr>
              <a:t>)</a:t>
            </a:r>
            <a:endParaRPr/>
          </a:p>
          <a:p>
            <a:pPr marL="0" lvl="0" indent="0" algn="l" rtl="0">
              <a:lnSpc>
                <a:spcPct val="100000"/>
              </a:lnSpc>
              <a:spcBef>
                <a:spcPts val="0"/>
              </a:spcBef>
              <a:spcAft>
                <a:spcPts val="0"/>
              </a:spcAft>
              <a:buClr>
                <a:srgbClr val="000000"/>
              </a:buClr>
              <a:buSzPts val="1600"/>
              <a:buNone/>
            </a:pPr>
            <a:r>
              <a:rPr lang="nl-NL">
                <a:solidFill>
                  <a:srgbClr val="000000"/>
                </a:solidFill>
              </a:rPr>
              <a:t>print( p.tell()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5"/>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Public or not</a:t>
            </a:r>
            <a:endParaRPr/>
          </a:p>
        </p:txBody>
      </p:sp>
      <p:sp>
        <p:nvSpPr>
          <p:cNvPr id="248" name="Google Shape;248;p15"/>
          <p:cNvSpPr txBox="1">
            <a:spLocks noGrp="1"/>
          </p:cNvSpPr>
          <p:nvPr>
            <p:ph type="body" idx="1"/>
          </p:nvPr>
        </p:nvSpPr>
        <p:spPr>
          <a:xfrm>
            <a:off x="575817" y="2012414"/>
            <a:ext cx="8928990" cy="4215695"/>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An attribute can be indicated as </a:t>
            </a:r>
            <a:r>
              <a:rPr lang="nl-NL" b="1"/>
              <a:t>non-public</a:t>
            </a:r>
            <a:r>
              <a:rPr lang="nl-NL"/>
              <a:t> by adding _ as a prefix to the name of the attribute.</a:t>
            </a:r>
            <a:endParaRPr/>
          </a:p>
          <a:p>
            <a:pPr marL="251986" lvl="0" indent="-251986" algn="l" rtl="0">
              <a:lnSpc>
                <a:spcPct val="90000"/>
              </a:lnSpc>
              <a:spcBef>
                <a:spcPts val="1102"/>
              </a:spcBef>
              <a:spcAft>
                <a:spcPts val="0"/>
              </a:spcAft>
              <a:buClr>
                <a:srgbClr val="595959"/>
              </a:buClr>
              <a:buSzPts val="2000"/>
              <a:buChar char="•"/>
            </a:pPr>
            <a:r>
              <a:rPr lang="nl-NL"/>
              <a:t>This is more of a a guideline "We are all adults and know what we're doing."</a:t>
            </a:r>
            <a:endParaRPr/>
          </a:p>
          <a:p>
            <a:pPr marL="251986" lvl="0" indent="-251986" algn="l" rtl="0">
              <a:lnSpc>
                <a:spcPct val="90000"/>
              </a:lnSpc>
              <a:spcBef>
                <a:spcPts val="1102"/>
              </a:spcBef>
              <a:spcAft>
                <a:spcPts val="0"/>
              </a:spcAft>
              <a:buClr>
                <a:srgbClr val="595959"/>
              </a:buClr>
              <a:buSzPts val="2000"/>
              <a:buChar char="•"/>
            </a:pPr>
            <a:r>
              <a:rPr lang="nl-NL"/>
              <a:t>You can add a double underscore __ to obstify de name of the attribute outside of the class. This is to prevent naming collissons when inheriting classes.</a:t>
            </a:r>
            <a:endParaRPr/>
          </a:p>
        </p:txBody>
      </p:sp>
      <p:sp>
        <p:nvSpPr>
          <p:cNvPr id="249" name="Google Shape;249;p15"/>
          <p:cNvSpPr txBox="1">
            <a:spLocks noGrp="1"/>
          </p:cNvSpPr>
          <p:nvPr>
            <p:ph type="body" idx="2"/>
          </p:nvPr>
        </p:nvSpPr>
        <p:spPr>
          <a:xfrm>
            <a:off x="575816" y="4429793"/>
            <a:ext cx="8928900" cy="255510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spAutoFit/>
          </a:bodyPr>
          <a:lstStyle/>
          <a:p>
            <a:pPr marL="0" lvl="0" indent="0" algn="l" rtl="0">
              <a:lnSpc>
                <a:spcPct val="100000"/>
              </a:lnSpc>
              <a:spcBef>
                <a:spcPts val="0"/>
              </a:spcBef>
              <a:spcAft>
                <a:spcPts val="0"/>
              </a:spcAft>
              <a:buClr>
                <a:srgbClr val="0000FF"/>
              </a:buClr>
              <a:buSzPts val="1600"/>
              <a:buNone/>
            </a:pPr>
            <a:r>
              <a:rPr lang="nl-NL">
                <a:solidFill>
                  <a:srgbClr val="0000FF"/>
                </a:solidFill>
              </a:rPr>
              <a:t>class</a:t>
            </a:r>
            <a:r>
              <a:rPr lang="nl-NL">
                <a:solidFill>
                  <a:srgbClr val="000000"/>
                </a:solidFill>
              </a:rPr>
              <a:t> Person:</a:t>
            </a:r>
            <a:endParaRPr/>
          </a:p>
          <a:p>
            <a:pPr marL="0" lvl="0" indent="0" algn="l" rtl="0">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__init__(self, name):</a:t>
            </a:r>
            <a:endParaRPr/>
          </a:p>
          <a:p>
            <a:pPr marL="0" lvl="0" indent="0" algn="l" rtl="0">
              <a:lnSpc>
                <a:spcPct val="100000"/>
              </a:lnSpc>
              <a:spcBef>
                <a:spcPts val="0"/>
              </a:spcBef>
              <a:spcAft>
                <a:spcPts val="0"/>
              </a:spcAft>
              <a:buClr>
                <a:srgbClr val="0000FF"/>
              </a:buClr>
              <a:buSzPts val="1600"/>
              <a:buNone/>
            </a:pPr>
            <a:r>
              <a:rPr lang="nl-NL">
                <a:solidFill>
                  <a:srgbClr val="0000FF"/>
                </a:solidFill>
              </a:rPr>
              <a:t>        self</a:t>
            </a:r>
            <a:r>
              <a:rPr lang="nl-NL">
                <a:solidFill>
                  <a:srgbClr val="000000"/>
                </a:solidFill>
              </a:rPr>
              <a:t>._name = name</a:t>
            </a:r>
            <a:endParaRPr/>
          </a:p>
          <a:p>
            <a:pPr marL="0" lvl="0" indent="0" algn="l" rtl="0">
              <a:lnSpc>
                <a:spcPct val="100000"/>
              </a:lnSpc>
              <a:spcBef>
                <a:spcPts val="0"/>
              </a:spcBef>
              <a:spcAft>
                <a:spcPts val="0"/>
              </a:spcAft>
              <a:buClr>
                <a:srgbClr val="0000FF"/>
              </a:buClr>
              <a:buSzPts val="1600"/>
              <a:buNone/>
            </a:pPr>
            <a:r>
              <a:rPr lang="nl-NL">
                <a:solidFill>
                  <a:srgbClr val="0000FF"/>
                </a:solidFill>
              </a:rPr>
              <a:t>    def</a:t>
            </a:r>
            <a:r>
              <a:rPr lang="nl-NL">
                <a:solidFill>
                  <a:srgbClr val="000000"/>
                </a:solidFill>
              </a:rPr>
              <a:t> tell(self):</a:t>
            </a:r>
            <a:endParaRPr/>
          </a:p>
          <a:p>
            <a:pPr marL="0" lvl="0" indent="0" algn="l" rtl="0">
              <a:lnSpc>
                <a:spcPct val="100000"/>
              </a:lnSpc>
              <a:spcBef>
                <a:spcPts val="0"/>
              </a:spcBef>
              <a:spcAft>
                <a:spcPts val="0"/>
              </a:spcAft>
              <a:buClr>
                <a:srgbClr val="0000FF"/>
              </a:buClr>
              <a:buSzPts val="1600"/>
              <a:buNone/>
            </a:pPr>
            <a:r>
              <a:rPr lang="nl-NL">
                <a:solidFill>
                  <a:srgbClr val="0000FF"/>
                </a:solidFill>
              </a:rPr>
              <a:t>        return</a:t>
            </a:r>
            <a:r>
              <a:rPr lang="nl-NL">
                <a:solidFill>
                  <a:srgbClr val="000000"/>
                </a:solidFill>
              </a:rPr>
              <a:t>(</a:t>
            </a:r>
            <a:r>
              <a:rPr lang="nl-NL">
                <a:solidFill>
                  <a:srgbClr val="0000FF"/>
                </a:solidFill>
              </a:rPr>
              <a:t>f</a:t>
            </a:r>
            <a:r>
              <a:rPr lang="nl-NL">
                <a:solidFill>
                  <a:srgbClr val="A31515"/>
                </a:solidFill>
              </a:rPr>
              <a:t>'I am </a:t>
            </a:r>
            <a:r>
              <a:rPr lang="nl-NL">
                <a:solidFill>
                  <a:srgbClr val="000000"/>
                </a:solidFill>
              </a:rPr>
              <a:t>{</a:t>
            </a:r>
            <a:r>
              <a:rPr lang="nl-NL">
                <a:solidFill>
                  <a:srgbClr val="0000FF"/>
                </a:solidFill>
              </a:rPr>
              <a:t>self</a:t>
            </a:r>
            <a:r>
              <a:rPr lang="nl-NL">
                <a:solidFill>
                  <a:srgbClr val="000000"/>
                </a:solidFill>
              </a:rPr>
              <a:t>._name}</a:t>
            </a:r>
            <a:r>
              <a:rPr lang="nl-NL">
                <a:solidFill>
                  <a:srgbClr val="A31515"/>
                </a:solidFill>
              </a:rPr>
              <a:t>'</a:t>
            </a:r>
            <a:r>
              <a:rPr lang="nl-NL">
                <a:solidFill>
                  <a:srgbClr val="000000"/>
                </a:solidFill>
              </a:rPr>
              <a:t>)</a:t>
            </a:r>
            <a:endParaRPr/>
          </a:p>
          <a:p>
            <a:pPr marL="0" lvl="0" indent="0" algn="l" rtl="0">
              <a:lnSpc>
                <a:spcPct val="100000"/>
              </a:lnSpc>
              <a:spcBef>
                <a:spcPts val="0"/>
              </a:spcBef>
              <a:spcAft>
                <a:spcPts val="0"/>
              </a:spcAft>
              <a:buClr>
                <a:srgbClr val="000000"/>
              </a:buClr>
              <a:buSzPts val="1600"/>
              <a:buNone/>
            </a:pPr>
            <a:br>
              <a:rPr lang="nl-NL">
                <a:solidFill>
                  <a:srgbClr val="000000"/>
                </a:solidFill>
              </a:rPr>
            </a:br>
            <a:r>
              <a:rPr lang="nl-NL">
                <a:solidFill>
                  <a:srgbClr val="008000"/>
                </a:solidFill>
              </a:rPr>
              <a:t># ------------------------------------------------------------</a:t>
            </a:r>
            <a:endParaRPr>
              <a:solidFill>
                <a:srgbClr val="000000"/>
              </a:solidFill>
            </a:endParaRPr>
          </a:p>
          <a:p>
            <a:pPr marL="0" lvl="0" indent="0" algn="l" rtl="0">
              <a:lnSpc>
                <a:spcPct val="100000"/>
              </a:lnSpc>
              <a:spcBef>
                <a:spcPts val="0"/>
              </a:spcBef>
              <a:spcAft>
                <a:spcPts val="0"/>
              </a:spcAft>
              <a:buClr>
                <a:srgbClr val="000000"/>
              </a:buClr>
              <a:buSzPts val="1600"/>
              <a:buNone/>
            </a:pPr>
            <a:br>
              <a:rPr lang="nl-NL">
                <a:solidFill>
                  <a:srgbClr val="000000"/>
                </a:solidFill>
              </a:rPr>
            </a:br>
            <a:r>
              <a:rPr lang="nl-NL">
                <a:solidFill>
                  <a:srgbClr val="000000"/>
                </a:solidFill>
              </a:rPr>
              <a:t>p = Person(</a:t>
            </a:r>
            <a:r>
              <a:rPr lang="nl-NL">
                <a:solidFill>
                  <a:srgbClr val="A31515"/>
                </a:solidFill>
              </a:rPr>
              <a:t>'Albert'</a:t>
            </a:r>
            <a:r>
              <a:rPr lang="nl-NL">
                <a:solidFill>
                  <a:srgbClr val="000000"/>
                </a:solidFill>
              </a:rPr>
              <a:t>)</a:t>
            </a:r>
            <a:endParaRPr/>
          </a:p>
          <a:p>
            <a:pPr marL="0" lvl="0" indent="0" algn="l" rtl="0">
              <a:lnSpc>
                <a:spcPct val="100000"/>
              </a:lnSpc>
              <a:spcBef>
                <a:spcPts val="0"/>
              </a:spcBef>
              <a:spcAft>
                <a:spcPts val="0"/>
              </a:spcAft>
              <a:buClr>
                <a:srgbClr val="000000"/>
              </a:buClr>
              <a:buSzPts val="1600"/>
              <a:buNone/>
            </a:pPr>
            <a:r>
              <a:rPr lang="nl-NL">
                <a:solidFill>
                  <a:srgbClr val="000000"/>
                </a:solidFill>
              </a:rPr>
              <a:t>print( p.tell()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6"/>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Attributes</a:t>
            </a:r>
            <a:endParaRPr/>
          </a:p>
        </p:txBody>
      </p:sp>
      <p:sp>
        <p:nvSpPr>
          <p:cNvPr id="255" name="Google Shape;255;p16"/>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77386" algn="l" rtl="0">
              <a:lnSpc>
                <a:spcPct val="90000"/>
              </a:lnSpc>
              <a:spcBef>
                <a:spcPts val="0"/>
              </a:spcBef>
              <a:spcAft>
                <a:spcPts val="0"/>
              </a:spcAft>
              <a:buClr>
                <a:srgbClr val="595959"/>
              </a:buClr>
              <a:buSzPts val="2400"/>
              <a:buChar char="•"/>
            </a:pPr>
            <a:r>
              <a:rPr lang="nl-NL" sz="2400"/>
              <a:t>Attributes are typically initialized in the </a:t>
            </a:r>
            <a:r>
              <a:rPr lang="nl-NL" sz="2400" b="1"/>
              <a:t>__init__</a:t>
            </a:r>
            <a:r>
              <a:rPr lang="nl-NL" sz="2400"/>
              <a:t> method</a:t>
            </a:r>
            <a:endParaRPr sz="2400"/>
          </a:p>
          <a:p>
            <a:pPr marL="251985" lvl="0" indent="-277385" algn="l" rtl="0">
              <a:lnSpc>
                <a:spcPct val="90000"/>
              </a:lnSpc>
              <a:spcBef>
                <a:spcPts val="1102"/>
              </a:spcBef>
              <a:spcAft>
                <a:spcPts val="0"/>
              </a:spcAft>
              <a:buClr>
                <a:srgbClr val="595959"/>
              </a:buClr>
              <a:buSzPts val="2400"/>
              <a:buChar char="•"/>
            </a:pPr>
            <a:r>
              <a:rPr lang="nl-NL" sz="2400"/>
              <a:t>Attributes are dynamic and can be assigned a value anywhere</a:t>
            </a:r>
            <a:endParaRPr sz="2400"/>
          </a:p>
          <a:p>
            <a:pPr marL="251986" lvl="0" indent="-277386" algn="l" rtl="0">
              <a:lnSpc>
                <a:spcPct val="90000"/>
              </a:lnSpc>
              <a:spcBef>
                <a:spcPts val="1102"/>
              </a:spcBef>
              <a:spcAft>
                <a:spcPts val="0"/>
              </a:spcAft>
              <a:buSzPts val="2400"/>
              <a:buChar char="•"/>
            </a:pPr>
            <a:r>
              <a:rPr lang="nl-NL" sz="2400"/>
              <a:t>But this is not always the intention! (We’ll get back to that)</a:t>
            </a:r>
            <a:endParaRPr sz="2400"/>
          </a:p>
        </p:txBody>
      </p:sp>
      <p:sp>
        <p:nvSpPr>
          <p:cNvPr id="256" name="Google Shape;256;p16"/>
          <p:cNvSpPr/>
          <p:nvPr/>
        </p:nvSpPr>
        <p:spPr>
          <a:xfrm>
            <a:off x="575825" y="3686876"/>
            <a:ext cx="8928900" cy="354900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class</a:t>
            </a:r>
            <a:r>
              <a:rPr lang="nl-NL" sz="1800" b="1">
                <a:solidFill>
                  <a:srgbClr val="000000"/>
                </a:solidFill>
                <a:latin typeface="Arial"/>
                <a:ea typeface="Arial"/>
                <a:cs typeface="Arial"/>
                <a:sym typeface="Arial"/>
              </a:rPr>
              <a:t> Person:</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def</a:t>
            </a:r>
            <a:r>
              <a:rPr lang="nl-NL" sz="1800" b="1">
                <a:solidFill>
                  <a:srgbClr val="000000"/>
                </a:solidFill>
                <a:latin typeface="Arial"/>
                <a:ea typeface="Arial"/>
                <a:cs typeface="Arial"/>
                <a:sym typeface="Arial"/>
              </a:rPr>
              <a:t> __init__(self, name, residence = </a:t>
            </a:r>
            <a:r>
              <a:rPr lang="nl-NL" sz="1800" b="1">
                <a:solidFill>
                  <a:srgbClr val="A31515"/>
                </a:solidFill>
                <a:latin typeface="Arial"/>
                <a:ea typeface="Arial"/>
                <a:cs typeface="Arial"/>
                <a:sym typeface="Arial"/>
              </a:rPr>
              <a:t>'unknown'</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self</a:t>
            </a:r>
            <a:r>
              <a:rPr lang="nl-NL" sz="1800" b="1">
                <a:solidFill>
                  <a:srgbClr val="000000"/>
                </a:solidFill>
                <a:latin typeface="Arial"/>
                <a:ea typeface="Arial"/>
                <a:cs typeface="Arial"/>
                <a:sym typeface="Arial"/>
              </a:rPr>
              <a:t>.__name = name</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self</a:t>
            </a:r>
            <a:r>
              <a:rPr lang="nl-NL" sz="1800" b="1">
                <a:solidFill>
                  <a:srgbClr val="000000"/>
                </a:solidFill>
                <a:latin typeface="Arial"/>
                <a:ea typeface="Arial"/>
                <a:cs typeface="Arial"/>
                <a:sym typeface="Arial"/>
              </a:rPr>
              <a:t>.__residence = residence</a:t>
            </a:r>
            <a:endParaRPr sz="1800" b="1">
              <a:solidFill>
                <a:srgbClr val="000000"/>
              </a:solidFill>
              <a:latin typeface="Arial"/>
              <a:ea typeface="Arial"/>
              <a:cs typeface="Arial"/>
              <a:sym typeface="Arial"/>
            </a:endParaRPr>
          </a:p>
          <a:p>
            <a:pPr marL="0" marR="0" lvl="0" indent="0" algn="l" rtl="0">
              <a:spcBef>
                <a:spcPts val="0"/>
              </a:spcBef>
              <a:spcAft>
                <a:spcPts val="0"/>
              </a:spcAft>
              <a:buNone/>
            </a:pPr>
            <a:endParaRPr sz="1800" b="1"/>
          </a:p>
          <a:p>
            <a:pPr marL="0" marR="0" lvl="0" indent="0" algn="l" rtl="0">
              <a:spcBef>
                <a:spcPts val="0"/>
              </a:spcBef>
              <a:spcAft>
                <a:spcPts val="0"/>
              </a:spcAft>
              <a:buNone/>
            </a:pPr>
            <a:r>
              <a:rPr lang="nl-NL" sz="1800" b="1">
                <a:solidFill>
                  <a:srgbClr val="0000FF"/>
                </a:solidFill>
                <a:latin typeface="Arial"/>
                <a:ea typeface="Arial"/>
                <a:cs typeface="Arial"/>
                <a:sym typeface="Arial"/>
              </a:rPr>
              <a:t>    def</a:t>
            </a:r>
            <a:r>
              <a:rPr lang="nl-NL" sz="1800" b="1">
                <a:solidFill>
                  <a:srgbClr val="000000"/>
                </a:solidFill>
                <a:latin typeface="Arial"/>
                <a:ea typeface="Arial"/>
                <a:cs typeface="Arial"/>
                <a:sym typeface="Arial"/>
              </a:rPr>
              <a:t> tell(self):</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return</a:t>
            </a:r>
            <a:r>
              <a:rPr lang="nl-NL" sz="1800" b="1">
                <a:solidFill>
                  <a:srgbClr val="000000"/>
                </a:solidFill>
                <a:latin typeface="Arial"/>
                <a:ea typeface="Arial"/>
                <a:cs typeface="Arial"/>
                <a:sym typeface="Arial"/>
              </a:rPr>
              <a:t>(</a:t>
            </a:r>
            <a:r>
              <a:rPr lang="nl-NL" sz="1800" b="1">
                <a:solidFill>
                  <a:srgbClr val="0000FF"/>
                </a:solidFill>
                <a:latin typeface="Arial"/>
                <a:ea typeface="Arial"/>
                <a:cs typeface="Arial"/>
                <a:sym typeface="Arial"/>
              </a:rPr>
              <a:t>f</a:t>
            </a:r>
            <a:r>
              <a:rPr lang="nl-NL" sz="1800" b="1">
                <a:solidFill>
                  <a:srgbClr val="A31515"/>
                </a:solidFill>
                <a:latin typeface="Arial"/>
                <a:ea typeface="Arial"/>
                <a:cs typeface="Arial"/>
                <a:sym typeface="Arial"/>
              </a:rPr>
              <a:t>'I am </a:t>
            </a:r>
            <a:r>
              <a:rPr lang="nl-NL" sz="1800" b="1">
                <a:solidFill>
                  <a:srgbClr val="000000"/>
                </a:solidFill>
                <a:latin typeface="Arial"/>
                <a:ea typeface="Arial"/>
                <a:cs typeface="Arial"/>
                <a:sym typeface="Arial"/>
              </a:rPr>
              <a:t>{</a:t>
            </a:r>
            <a:r>
              <a:rPr lang="nl-NL" sz="1800" b="1">
                <a:solidFill>
                  <a:srgbClr val="0000FF"/>
                </a:solidFill>
                <a:latin typeface="Arial"/>
                <a:ea typeface="Arial"/>
                <a:cs typeface="Arial"/>
                <a:sym typeface="Arial"/>
              </a:rPr>
              <a:t>self</a:t>
            </a:r>
            <a:r>
              <a:rPr lang="nl-NL" sz="1800" b="1">
                <a:solidFill>
                  <a:srgbClr val="000000"/>
                </a:solidFill>
                <a:latin typeface="Arial"/>
                <a:ea typeface="Arial"/>
                <a:cs typeface="Arial"/>
                <a:sym typeface="Arial"/>
              </a:rPr>
              <a:t>.</a:t>
            </a:r>
            <a:r>
              <a:rPr lang="nl-NL" sz="1800" b="1"/>
              <a:t>__</a:t>
            </a:r>
            <a:r>
              <a:rPr lang="nl-NL" sz="1800" b="1">
                <a:solidFill>
                  <a:srgbClr val="000000"/>
                </a:solidFill>
                <a:latin typeface="Arial"/>
                <a:ea typeface="Arial"/>
                <a:cs typeface="Arial"/>
                <a:sym typeface="Arial"/>
              </a:rPr>
              <a:t>name}</a:t>
            </a:r>
            <a:r>
              <a:rPr lang="nl-NL" sz="1800" b="1">
                <a:solidFill>
                  <a:srgbClr val="A31515"/>
                </a:solidFill>
                <a:latin typeface="Arial"/>
                <a:ea typeface="Arial"/>
                <a:cs typeface="Arial"/>
                <a:sym typeface="Arial"/>
              </a:rPr>
              <a:t> from </a:t>
            </a:r>
            <a:r>
              <a:rPr lang="nl-NL" sz="1800" b="1">
                <a:solidFill>
                  <a:srgbClr val="000000"/>
                </a:solidFill>
                <a:latin typeface="Arial"/>
                <a:ea typeface="Arial"/>
                <a:cs typeface="Arial"/>
                <a:sym typeface="Arial"/>
              </a:rPr>
              <a:t>{</a:t>
            </a:r>
            <a:r>
              <a:rPr lang="nl-NL" sz="1800" b="1">
                <a:solidFill>
                  <a:srgbClr val="0000FF"/>
                </a:solidFill>
                <a:latin typeface="Arial"/>
                <a:ea typeface="Arial"/>
                <a:cs typeface="Arial"/>
                <a:sym typeface="Arial"/>
              </a:rPr>
              <a:t>self</a:t>
            </a:r>
            <a:r>
              <a:rPr lang="nl-NL" sz="1800" b="1">
                <a:solidFill>
                  <a:srgbClr val="000000"/>
                </a:solidFill>
                <a:latin typeface="Arial"/>
                <a:ea typeface="Arial"/>
                <a:cs typeface="Arial"/>
                <a:sym typeface="Arial"/>
              </a:rPr>
              <a:t>.__residence}')</a:t>
            </a:r>
            <a:br>
              <a:rPr lang="nl-NL" sz="1800" b="1">
                <a:solidFill>
                  <a:srgbClr val="000000"/>
                </a:solidFill>
                <a:latin typeface="Arial"/>
                <a:ea typeface="Arial"/>
                <a:cs typeface="Arial"/>
                <a:sym typeface="Arial"/>
              </a:rPr>
            </a:b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8000"/>
                </a:solidFill>
                <a:latin typeface="Arial"/>
                <a:ea typeface="Arial"/>
                <a:cs typeface="Arial"/>
                <a:sym typeface="Arial"/>
              </a:rPr>
              <a:t># ------------------------------------------------------------</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p = Person(</a:t>
            </a:r>
            <a:r>
              <a:rPr lang="nl-NL" sz="1800" b="1">
                <a:solidFill>
                  <a:srgbClr val="A31515"/>
                </a:solidFill>
                <a:latin typeface="Arial"/>
                <a:ea typeface="Arial"/>
                <a:cs typeface="Arial"/>
                <a:sym typeface="Arial"/>
              </a:rPr>
              <a:t>'Albert', 'Amsterdam'</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print(p.tell())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7"/>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Exercise: Bank account</a:t>
            </a:r>
            <a:endParaRPr/>
          </a:p>
        </p:txBody>
      </p:sp>
      <p:sp>
        <p:nvSpPr>
          <p:cNvPr id="262" name="Google Shape;262;p17"/>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400"/>
              <a:buNone/>
            </a:pPr>
            <a:r>
              <a:rPr lang="nl-NL" sz="2400" dirty="0" err="1"/>
              <a:t>Create</a:t>
            </a:r>
            <a:r>
              <a:rPr lang="nl-NL" sz="2400" dirty="0"/>
              <a:t> a </a:t>
            </a:r>
            <a:r>
              <a:rPr lang="nl-NL" sz="2400" dirty="0" err="1"/>
              <a:t>BankAccount</a:t>
            </a:r>
            <a:r>
              <a:rPr lang="nl-NL" sz="2400" dirty="0"/>
              <a:t> class, </a:t>
            </a:r>
            <a:r>
              <a:rPr lang="nl-NL" sz="2400" dirty="0" err="1"/>
              <a:t>then</a:t>
            </a:r>
            <a:r>
              <a:rPr lang="nl-NL" sz="2400" dirty="0"/>
              <a:t> </a:t>
            </a:r>
            <a:r>
              <a:rPr lang="nl-NL" sz="2400" dirty="0" err="1"/>
              <a:t>create</a:t>
            </a:r>
            <a:r>
              <a:rPr lang="nl-NL" sz="2400" dirty="0"/>
              <a:t> </a:t>
            </a:r>
            <a:r>
              <a:rPr lang="nl-NL" sz="2400" dirty="0" err="1"/>
              <a:t>several</a:t>
            </a:r>
            <a:r>
              <a:rPr lang="nl-NL" sz="2400" dirty="0"/>
              <a:t> </a:t>
            </a:r>
            <a:r>
              <a:rPr lang="nl-NL" sz="2400" dirty="0" err="1"/>
              <a:t>BankAccount</a:t>
            </a:r>
            <a:r>
              <a:rPr lang="nl-NL" sz="2400" dirty="0"/>
              <a:t> </a:t>
            </a:r>
            <a:r>
              <a:rPr lang="nl-NL" sz="2400" dirty="0" err="1"/>
              <a:t>instantiations</a:t>
            </a:r>
            <a:r>
              <a:rPr lang="nl-NL" sz="2400" dirty="0"/>
              <a:t> </a:t>
            </a:r>
            <a:r>
              <a:rPr lang="nl-NL" sz="2400" dirty="0" err="1"/>
              <a:t>and</a:t>
            </a:r>
            <a:r>
              <a:rPr lang="nl-NL" sz="2400" dirty="0"/>
              <a:t> </a:t>
            </a:r>
            <a:r>
              <a:rPr lang="nl-NL" sz="2400" dirty="0" err="1"/>
              <a:t>demonstrate</a:t>
            </a:r>
            <a:r>
              <a:rPr lang="nl-NL" sz="2400" dirty="0"/>
              <a:t> </a:t>
            </a:r>
            <a:r>
              <a:rPr lang="nl-NL" sz="2400" dirty="0" err="1"/>
              <a:t>that</a:t>
            </a:r>
            <a:r>
              <a:rPr lang="nl-NL" sz="2400" dirty="0"/>
              <a:t> </a:t>
            </a:r>
            <a:r>
              <a:rPr lang="nl-NL" sz="2400" dirty="0" err="1"/>
              <a:t>you</a:t>
            </a:r>
            <a:r>
              <a:rPr lang="nl-NL" sz="2400" dirty="0"/>
              <a:t> </a:t>
            </a:r>
            <a:r>
              <a:rPr lang="nl-NL" sz="2400" dirty="0" err="1"/>
              <a:t>can</a:t>
            </a:r>
            <a:r>
              <a:rPr lang="nl-NL" sz="2400" dirty="0"/>
              <a:t> </a:t>
            </a:r>
            <a:r>
              <a:rPr lang="nl-NL" sz="2400" dirty="0" err="1"/>
              <a:t>deposit</a:t>
            </a:r>
            <a:r>
              <a:rPr lang="nl-NL" sz="2400" dirty="0"/>
              <a:t> </a:t>
            </a:r>
            <a:r>
              <a:rPr lang="nl-NL" sz="2400" dirty="0" err="1"/>
              <a:t>and</a:t>
            </a:r>
            <a:r>
              <a:rPr lang="nl-NL" sz="2400" dirty="0"/>
              <a:t> </a:t>
            </a:r>
            <a:r>
              <a:rPr lang="nl-NL" sz="2400" dirty="0" err="1"/>
              <a:t>withdraw</a:t>
            </a:r>
            <a:r>
              <a:rPr lang="nl-NL" sz="2400" dirty="0"/>
              <a:t> </a:t>
            </a:r>
            <a:r>
              <a:rPr lang="nl-NL" sz="2400" dirty="0" err="1"/>
              <a:t>an</a:t>
            </a:r>
            <a:r>
              <a:rPr lang="nl-NL" sz="2400" dirty="0"/>
              <a:t> </a:t>
            </a:r>
            <a:r>
              <a:rPr lang="nl-NL" sz="2400" dirty="0" err="1"/>
              <a:t>amount</a:t>
            </a:r>
            <a:r>
              <a:rPr lang="nl-NL" sz="2400" dirty="0"/>
              <a:t> </a:t>
            </a:r>
            <a:r>
              <a:rPr lang="nl-NL" sz="2400" dirty="0" err="1"/>
              <a:t>to</a:t>
            </a:r>
            <a:r>
              <a:rPr lang="nl-NL" sz="2400" dirty="0"/>
              <a:t> </a:t>
            </a:r>
            <a:r>
              <a:rPr lang="nl-NL" sz="2400" dirty="0" err="1"/>
              <a:t>the</a:t>
            </a:r>
            <a:r>
              <a:rPr lang="nl-NL" sz="2400" dirty="0"/>
              <a:t> account.</a:t>
            </a:r>
            <a:endParaRPr dirty="0"/>
          </a:p>
          <a:p>
            <a:pPr marL="0" lvl="0" indent="0" algn="l" rtl="0">
              <a:lnSpc>
                <a:spcPct val="90000"/>
              </a:lnSpc>
              <a:spcBef>
                <a:spcPts val="1102"/>
              </a:spcBef>
              <a:spcAft>
                <a:spcPts val="0"/>
              </a:spcAft>
              <a:buClr>
                <a:srgbClr val="595959"/>
              </a:buClr>
              <a:buSzPts val="2400"/>
              <a:buNone/>
            </a:pPr>
            <a:endParaRPr sz="2400" dirty="0">
              <a:latin typeface="Calibri"/>
              <a:ea typeface="Calibri"/>
              <a:cs typeface="Calibri"/>
              <a:sym typeface="Calibri"/>
            </a:endParaRPr>
          </a:p>
          <a:p>
            <a:pPr marL="0" lvl="0" indent="0" algn="l" rtl="0">
              <a:lnSpc>
                <a:spcPct val="90000"/>
              </a:lnSpc>
              <a:spcBef>
                <a:spcPts val="1102"/>
              </a:spcBef>
              <a:spcAft>
                <a:spcPts val="0"/>
              </a:spcAft>
              <a:buClr>
                <a:srgbClr val="595959"/>
              </a:buClr>
              <a:buSzPts val="2400"/>
              <a:buNone/>
            </a:pPr>
            <a:r>
              <a:rPr lang="nl-NL" sz="2300" dirty="0">
                <a:latin typeface="Calibri"/>
                <a:ea typeface="Calibri"/>
                <a:cs typeface="Calibri"/>
                <a:sym typeface="Calibri"/>
              </a:rPr>
              <a:t>Tips:</a:t>
            </a:r>
            <a:endParaRPr sz="2300" dirty="0">
              <a:latin typeface="Calibri"/>
              <a:ea typeface="Calibri"/>
              <a:cs typeface="Calibri"/>
              <a:sym typeface="Calibri"/>
            </a:endParaRPr>
          </a:p>
          <a:p>
            <a:pPr marL="251986" lvl="0" indent="-245636" algn="l" rtl="0">
              <a:lnSpc>
                <a:spcPct val="90000"/>
              </a:lnSpc>
              <a:spcBef>
                <a:spcPts val="1102"/>
              </a:spcBef>
              <a:spcAft>
                <a:spcPts val="0"/>
              </a:spcAft>
              <a:buClr>
                <a:srgbClr val="595959"/>
              </a:buClr>
              <a:buSzPts val="2300"/>
              <a:buChar char="•"/>
            </a:pPr>
            <a:r>
              <a:rPr lang="nl-NL" sz="2300" dirty="0" err="1">
                <a:latin typeface="Calibri"/>
                <a:ea typeface="Calibri"/>
                <a:cs typeface="Calibri"/>
                <a:sym typeface="Calibri"/>
              </a:rPr>
              <a:t>Create</a:t>
            </a:r>
            <a:r>
              <a:rPr lang="nl-NL" sz="2300" dirty="0">
                <a:latin typeface="Calibri"/>
                <a:ea typeface="Calibri"/>
                <a:cs typeface="Calibri"/>
                <a:sym typeface="Calibri"/>
              </a:rPr>
              <a:t> a class </a:t>
            </a:r>
            <a:r>
              <a:rPr lang="nl-NL" sz="2300" dirty="0" err="1">
                <a:latin typeface="Calibri"/>
                <a:ea typeface="Calibri"/>
                <a:cs typeface="Calibri"/>
                <a:sym typeface="Calibri"/>
              </a:rPr>
              <a:t>Bank</a:t>
            </a:r>
            <a:r>
              <a:rPr lang="nl-NL" sz="2300" dirty="0" err="1"/>
              <a:t>A</a:t>
            </a:r>
            <a:r>
              <a:rPr lang="nl-NL" sz="2300" dirty="0" err="1">
                <a:latin typeface="Calibri"/>
                <a:ea typeface="Calibri"/>
                <a:cs typeface="Calibri"/>
                <a:sym typeface="Calibri"/>
              </a:rPr>
              <a:t>ccount</a:t>
            </a:r>
            <a:r>
              <a:rPr lang="nl-NL" sz="2300" dirty="0">
                <a:latin typeface="Calibri"/>
                <a:ea typeface="Calibri"/>
                <a:cs typeface="Calibri"/>
                <a:sym typeface="Calibri"/>
              </a:rPr>
              <a:t> first</a:t>
            </a:r>
            <a:endParaRPr sz="2300" dirty="0"/>
          </a:p>
          <a:p>
            <a:pPr marL="251986" lvl="0" indent="-271036" algn="l" rtl="0">
              <a:lnSpc>
                <a:spcPct val="90000"/>
              </a:lnSpc>
              <a:spcBef>
                <a:spcPts val="1102"/>
              </a:spcBef>
              <a:spcAft>
                <a:spcPts val="0"/>
              </a:spcAft>
              <a:buClr>
                <a:srgbClr val="595959"/>
              </a:buClr>
              <a:buSzPts val="2300"/>
              <a:buChar char="•"/>
            </a:pPr>
            <a:r>
              <a:rPr lang="nl-NL" sz="2300" dirty="0" err="1">
                <a:latin typeface="Calibri"/>
                <a:ea typeface="Calibri"/>
                <a:cs typeface="Calibri"/>
                <a:sym typeface="Calibri"/>
              </a:rPr>
              <a:t>Add</a:t>
            </a:r>
            <a:r>
              <a:rPr lang="nl-NL" sz="2300" dirty="0">
                <a:latin typeface="Calibri"/>
                <a:ea typeface="Calibri"/>
                <a:cs typeface="Calibri"/>
                <a:sym typeface="Calibri"/>
              </a:rPr>
              <a:t> </a:t>
            </a:r>
            <a:r>
              <a:rPr lang="nl-NL" sz="2300" dirty="0" err="1">
                <a:latin typeface="Calibri"/>
                <a:ea typeface="Calibri"/>
                <a:cs typeface="Calibri"/>
                <a:sym typeface="Calibri"/>
              </a:rPr>
              <a:t>attributes</a:t>
            </a:r>
            <a:r>
              <a:rPr lang="nl-NL" sz="2300" dirty="0">
                <a:latin typeface="Calibri"/>
                <a:ea typeface="Calibri"/>
                <a:cs typeface="Calibri"/>
                <a:sym typeface="Calibri"/>
              </a:rPr>
              <a:t> in </a:t>
            </a:r>
            <a:r>
              <a:rPr lang="nl-NL" sz="2300" dirty="0" err="1">
                <a:latin typeface="Calibri"/>
                <a:ea typeface="Calibri"/>
                <a:cs typeface="Calibri"/>
                <a:sym typeface="Calibri"/>
              </a:rPr>
              <a:t>the</a:t>
            </a:r>
            <a:r>
              <a:rPr lang="nl-NL" sz="2300" dirty="0">
                <a:latin typeface="Calibri"/>
                <a:ea typeface="Calibri"/>
                <a:cs typeface="Calibri"/>
                <a:sym typeface="Calibri"/>
              </a:rPr>
              <a:t> </a:t>
            </a:r>
            <a:r>
              <a:rPr lang="nl-NL" sz="2300" b="1" dirty="0">
                <a:latin typeface="Calibri"/>
                <a:ea typeface="Calibri"/>
                <a:cs typeface="Calibri"/>
                <a:sym typeface="Calibri"/>
              </a:rPr>
              <a:t>__</a:t>
            </a:r>
            <a:r>
              <a:rPr lang="nl-NL" sz="2300" b="1" dirty="0" err="1">
                <a:latin typeface="Calibri"/>
                <a:ea typeface="Calibri"/>
                <a:cs typeface="Calibri"/>
                <a:sym typeface="Calibri"/>
              </a:rPr>
              <a:t>init</a:t>
            </a:r>
            <a:r>
              <a:rPr lang="nl-NL" sz="2300" b="1" dirty="0">
                <a:latin typeface="Calibri"/>
                <a:ea typeface="Calibri"/>
                <a:cs typeface="Calibri"/>
                <a:sym typeface="Calibri"/>
              </a:rPr>
              <a:t>__</a:t>
            </a:r>
            <a:r>
              <a:rPr lang="nl-NL" sz="2300" dirty="0">
                <a:latin typeface="Calibri"/>
                <a:ea typeface="Calibri"/>
                <a:cs typeface="Calibri"/>
                <a:sym typeface="Calibri"/>
              </a:rPr>
              <a:t> </a:t>
            </a:r>
            <a:r>
              <a:rPr lang="nl-NL" sz="2300" dirty="0" err="1">
                <a:latin typeface="Calibri"/>
                <a:ea typeface="Calibri"/>
                <a:cs typeface="Calibri"/>
                <a:sym typeface="Calibri"/>
              </a:rPr>
              <a:t>method</a:t>
            </a:r>
            <a:r>
              <a:rPr lang="nl-NL" sz="2300" dirty="0">
                <a:latin typeface="Calibri"/>
                <a:ea typeface="Calibri"/>
                <a:cs typeface="Calibri"/>
                <a:sym typeface="Calibri"/>
              </a:rPr>
              <a:t>. </a:t>
            </a:r>
            <a:r>
              <a:rPr lang="nl-NL" sz="2300" dirty="0" err="1">
                <a:latin typeface="Calibri"/>
                <a:ea typeface="Calibri"/>
                <a:cs typeface="Calibri"/>
                <a:sym typeface="Calibri"/>
              </a:rPr>
              <a:t>Attributes</a:t>
            </a:r>
            <a:r>
              <a:rPr lang="nl-NL" sz="2300" dirty="0">
                <a:latin typeface="Calibri"/>
                <a:ea typeface="Calibri"/>
                <a:cs typeface="Calibri"/>
                <a:sym typeface="Calibri"/>
              </a:rPr>
              <a:t> </a:t>
            </a:r>
            <a:r>
              <a:rPr lang="nl-NL" sz="2300" dirty="0" err="1">
                <a:latin typeface="Calibri"/>
                <a:ea typeface="Calibri"/>
                <a:cs typeface="Calibri"/>
                <a:sym typeface="Calibri"/>
              </a:rPr>
              <a:t>should</a:t>
            </a:r>
            <a:r>
              <a:rPr lang="nl-NL" sz="2300" dirty="0">
                <a:latin typeface="Calibri"/>
                <a:ea typeface="Calibri"/>
                <a:cs typeface="Calibri"/>
                <a:sym typeface="Calibri"/>
              </a:rPr>
              <a:t> </a:t>
            </a:r>
            <a:r>
              <a:rPr lang="nl-NL" sz="2300" dirty="0" err="1">
                <a:latin typeface="Calibri"/>
                <a:ea typeface="Calibri"/>
                <a:cs typeface="Calibri"/>
                <a:sym typeface="Calibri"/>
              </a:rPr>
              <a:t>be</a:t>
            </a:r>
            <a:r>
              <a:rPr lang="nl-NL" sz="2300" dirty="0">
                <a:latin typeface="Calibri"/>
                <a:ea typeface="Calibri"/>
                <a:cs typeface="Calibri"/>
                <a:sym typeface="Calibri"/>
              </a:rPr>
              <a:t> </a:t>
            </a:r>
            <a:r>
              <a:rPr lang="nl-NL" sz="2300" b="1" dirty="0" err="1"/>
              <a:t>balance</a:t>
            </a:r>
            <a:r>
              <a:rPr lang="nl-NL" sz="2300" dirty="0">
                <a:latin typeface="Calibri"/>
                <a:ea typeface="Calibri"/>
                <a:cs typeface="Calibri"/>
                <a:sym typeface="Calibri"/>
              </a:rPr>
              <a:t> </a:t>
            </a:r>
            <a:r>
              <a:rPr lang="nl-NL" sz="2300" dirty="0" err="1">
                <a:latin typeface="Calibri"/>
                <a:ea typeface="Calibri"/>
                <a:cs typeface="Calibri"/>
                <a:sym typeface="Calibri"/>
              </a:rPr>
              <a:t>and</a:t>
            </a:r>
            <a:r>
              <a:rPr lang="nl-NL" sz="2300" dirty="0">
                <a:latin typeface="Calibri"/>
                <a:ea typeface="Calibri"/>
                <a:cs typeface="Calibri"/>
                <a:sym typeface="Calibri"/>
              </a:rPr>
              <a:t> </a:t>
            </a:r>
            <a:r>
              <a:rPr lang="nl-NL" sz="2300" b="1" dirty="0" err="1"/>
              <a:t>holder</a:t>
            </a:r>
            <a:r>
              <a:rPr lang="nl-NL" sz="2300" dirty="0">
                <a:latin typeface="Calibri"/>
                <a:ea typeface="Calibri"/>
                <a:cs typeface="Calibri"/>
                <a:sym typeface="Calibri"/>
              </a:rPr>
              <a:t>.</a:t>
            </a:r>
            <a:endParaRPr sz="2300" dirty="0"/>
          </a:p>
          <a:p>
            <a:pPr marL="251986" lvl="0" indent="-245636" algn="l" rtl="0">
              <a:lnSpc>
                <a:spcPct val="90000"/>
              </a:lnSpc>
              <a:spcBef>
                <a:spcPts val="1102"/>
              </a:spcBef>
              <a:spcAft>
                <a:spcPts val="0"/>
              </a:spcAft>
              <a:buClr>
                <a:srgbClr val="595959"/>
              </a:buClr>
              <a:buSzPts val="2300"/>
              <a:buChar char="•"/>
            </a:pPr>
            <a:r>
              <a:rPr lang="nl-NL" sz="2300" dirty="0" err="1">
                <a:latin typeface="Calibri"/>
                <a:ea typeface="Calibri"/>
                <a:cs typeface="Calibri"/>
                <a:sym typeface="Calibri"/>
              </a:rPr>
              <a:t>Add</a:t>
            </a:r>
            <a:r>
              <a:rPr lang="nl-NL" sz="2300" dirty="0">
                <a:latin typeface="Calibri"/>
                <a:ea typeface="Calibri"/>
                <a:cs typeface="Calibri"/>
                <a:sym typeface="Calibri"/>
              </a:rPr>
              <a:t> </a:t>
            </a:r>
            <a:r>
              <a:rPr lang="nl-NL" sz="2300" dirty="0" err="1">
                <a:latin typeface="Calibri"/>
                <a:ea typeface="Calibri"/>
                <a:cs typeface="Calibri"/>
                <a:sym typeface="Calibri"/>
              </a:rPr>
              <a:t>the</a:t>
            </a:r>
            <a:r>
              <a:rPr lang="nl-NL" sz="2300" dirty="0">
                <a:latin typeface="Calibri"/>
                <a:ea typeface="Calibri"/>
                <a:cs typeface="Calibri"/>
                <a:sym typeface="Calibri"/>
              </a:rPr>
              <a:t> </a:t>
            </a:r>
            <a:r>
              <a:rPr lang="nl-NL" sz="2300" dirty="0" err="1">
                <a:latin typeface="Calibri"/>
                <a:ea typeface="Calibri"/>
                <a:cs typeface="Calibri"/>
                <a:sym typeface="Calibri"/>
              </a:rPr>
              <a:t>methods</a:t>
            </a:r>
            <a:r>
              <a:rPr lang="nl-NL" sz="2300" dirty="0">
                <a:latin typeface="Calibri"/>
                <a:ea typeface="Calibri"/>
                <a:cs typeface="Calibri"/>
                <a:sym typeface="Calibri"/>
              </a:rPr>
              <a:t>: </a:t>
            </a:r>
            <a:r>
              <a:rPr lang="nl-NL" sz="2300" b="1" dirty="0" err="1">
                <a:latin typeface="Calibri"/>
                <a:ea typeface="Calibri"/>
                <a:cs typeface="Calibri"/>
                <a:sym typeface="Calibri"/>
              </a:rPr>
              <a:t>deposit</a:t>
            </a:r>
            <a:r>
              <a:rPr lang="nl-NL" sz="2300" dirty="0">
                <a:latin typeface="Calibri"/>
                <a:ea typeface="Calibri"/>
                <a:cs typeface="Calibri"/>
                <a:sym typeface="Calibri"/>
              </a:rPr>
              <a:t> </a:t>
            </a:r>
            <a:r>
              <a:rPr lang="nl-NL" sz="2300" dirty="0" err="1">
                <a:latin typeface="Calibri"/>
                <a:ea typeface="Calibri"/>
                <a:cs typeface="Calibri"/>
                <a:sym typeface="Calibri"/>
              </a:rPr>
              <a:t>and</a:t>
            </a:r>
            <a:r>
              <a:rPr lang="nl-NL" sz="2300" dirty="0">
                <a:latin typeface="Calibri"/>
                <a:ea typeface="Calibri"/>
                <a:cs typeface="Calibri"/>
                <a:sym typeface="Calibri"/>
              </a:rPr>
              <a:t> </a:t>
            </a:r>
            <a:r>
              <a:rPr lang="nl-NL" sz="2300" b="1" dirty="0" err="1">
                <a:latin typeface="Calibri"/>
                <a:ea typeface="Calibri"/>
                <a:cs typeface="Calibri"/>
                <a:sym typeface="Calibri"/>
              </a:rPr>
              <a:t>withdraw</a:t>
            </a:r>
            <a:r>
              <a:rPr lang="nl-NL" sz="2300" dirty="0">
                <a:latin typeface="Calibri"/>
                <a:ea typeface="Calibri"/>
                <a:cs typeface="Calibri"/>
                <a:sym typeface="Calibri"/>
              </a:rPr>
              <a:t> </a:t>
            </a:r>
            <a:r>
              <a:rPr lang="nl-NL" sz="2300" dirty="0" err="1">
                <a:latin typeface="Calibri"/>
                <a:ea typeface="Calibri"/>
                <a:cs typeface="Calibri"/>
                <a:sym typeface="Calibri"/>
              </a:rPr>
              <a:t>that</a:t>
            </a:r>
            <a:r>
              <a:rPr lang="nl-NL" sz="2300" dirty="0">
                <a:latin typeface="Calibri"/>
                <a:ea typeface="Calibri"/>
                <a:cs typeface="Calibri"/>
                <a:sym typeface="Calibri"/>
              </a:rPr>
              <a:t> take </a:t>
            </a:r>
            <a:r>
              <a:rPr lang="nl-NL" sz="2300" dirty="0" err="1">
                <a:latin typeface="Calibri"/>
                <a:ea typeface="Calibri"/>
                <a:cs typeface="Calibri"/>
                <a:sym typeface="Calibri"/>
              </a:rPr>
              <a:t>an</a:t>
            </a:r>
            <a:r>
              <a:rPr lang="nl-NL" sz="2300" dirty="0">
                <a:latin typeface="Calibri"/>
                <a:ea typeface="Calibri"/>
                <a:cs typeface="Calibri"/>
                <a:sym typeface="Calibri"/>
              </a:rPr>
              <a:t> </a:t>
            </a:r>
            <a:r>
              <a:rPr lang="nl-NL" sz="2300" dirty="0" err="1">
                <a:latin typeface="Calibri"/>
                <a:ea typeface="Calibri"/>
                <a:cs typeface="Calibri"/>
                <a:sym typeface="Calibri"/>
              </a:rPr>
              <a:t>amount</a:t>
            </a:r>
            <a:r>
              <a:rPr lang="nl-NL" sz="2300" dirty="0">
                <a:latin typeface="Calibri"/>
                <a:ea typeface="Calibri"/>
                <a:cs typeface="Calibri"/>
                <a:sym typeface="Calibri"/>
              </a:rPr>
              <a:t> (in </a:t>
            </a:r>
            <a:r>
              <a:rPr lang="nl-NL" sz="2300" dirty="0" err="1">
                <a:latin typeface="Calibri"/>
                <a:ea typeface="Calibri"/>
                <a:cs typeface="Calibri"/>
                <a:sym typeface="Calibri"/>
              </a:rPr>
              <a:t>euros</a:t>
            </a:r>
            <a:r>
              <a:rPr lang="nl-NL" sz="2300" dirty="0">
                <a:latin typeface="Calibri"/>
                <a:ea typeface="Calibri"/>
                <a:cs typeface="Calibri"/>
                <a:sym typeface="Calibri"/>
              </a:rPr>
              <a:t>) argument </a:t>
            </a:r>
            <a:r>
              <a:rPr lang="nl-NL" sz="2300" dirty="0" err="1">
                <a:latin typeface="Calibri"/>
                <a:ea typeface="Calibri"/>
                <a:cs typeface="Calibri"/>
                <a:sym typeface="Calibri"/>
              </a:rPr>
              <a:t>and</a:t>
            </a:r>
            <a:r>
              <a:rPr lang="nl-NL" sz="2300" dirty="0">
                <a:latin typeface="Calibri"/>
                <a:ea typeface="Calibri"/>
                <a:cs typeface="Calibri"/>
                <a:sym typeface="Calibri"/>
              </a:rPr>
              <a:t> a </a:t>
            </a:r>
            <a:r>
              <a:rPr lang="nl-NL" sz="2300" dirty="0" err="1">
                <a:latin typeface="Calibri"/>
                <a:ea typeface="Calibri"/>
                <a:cs typeface="Calibri"/>
                <a:sym typeface="Calibri"/>
              </a:rPr>
              <a:t>third</a:t>
            </a:r>
            <a:r>
              <a:rPr lang="nl-NL" sz="2300" dirty="0">
                <a:latin typeface="Calibri"/>
                <a:ea typeface="Calibri"/>
                <a:cs typeface="Calibri"/>
                <a:sym typeface="Calibri"/>
              </a:rPr>
              <a:t> </a:t>
            </a:r>
            <a:r>
              <a:rPr lang="nl-NL" sz="2300" dirty="0" err="1">
                <a:latin typeface="Calibri"/>
                <a:ea typeface="Calibri"/>
                <a:cs typeface="Calibri"/>
                <a:sym typeface="Calibri"/>
              </a:rPr>
              <a:t>method</a:t>
            </a:r>
            <a:r>
              <a:rPr lang="nl-NL" sz="2300" dirty="0">
                <a:latin typeface="Calibri"/>
                <a:ea typeface="Calibri"/>
                <a:cs typeface="Calibri"/>
                <a:sym typeface="Calibri"/>
              </a:rPr>
              <a:t> </a:t>
            </a:r>
            <a:r>
              <a:rPr lang="nl-NL" sz="2300" b="1" dirty="0">
                <a:latin typeface="Calibri"/>
                <a:ea typeface="Calibri"/>
                <a:cs typeface="Calibri"/>
                <a:sym typeface="Calibri"/>
              </a:rPr>
              <a:t>info</a:t>
            </a:r>
            <a:r>
              <a:rPr lang="nl-NL" sz="2300" dirty="0">
                <a:latin typeface="Calibri"/>
                <a:ea typeface="Calibri"/>
                <a:cs typeface="Calibri"/>
                <a:sym typeface="Calibri"/>
              </a:rPr>
              <a:t> </a:t>
            </a:r>
            <a:r>
              <a:rPr lang="nl-NL" sz="2300" dirty="0" err="1">
                <a:latin typeface="Calibri"/>
                <a:ea typeface="Calibri"/>
                <a:cs typeface="Calibri"/>
                <a:sym typeface="Calibri"/>
              </a:rPr>
              <a:t>that</a:t>
            </a:r>
            <a:r>
              <a:rPr lang="nl-NL" sz="2300" dirty="0">
                <a:latin typeface="Calibri"/>
                <a:ea typeface="Calibri"/>
                <a:cs typeface="Calibri"/>
                <a:sym typeface="Calibri"/>
              </a:rPr>
              <a:t> returns information </a:t>
            </a:r>
            <a:r>
              <a:rPr lang="nl-NL" sz="2300" dirty="0" err="1">
                <a:latin typeface="Calibri"/>
                <a:ea typeface="Calibri"/>
                <a:cs typeface="Calibri"/>
                <a:sym typeface="Calibri"/>
              </a:rPr>
              <a:t>about</a:t>
            </a:r>
            <a:r>
              <a:rPr lang="nl-NL" sz="2300" dirty="0">
                <a:latin typeface="Calibri"/>
                <a:ea typeface="Calibri"/>
                <a:cs typeface="Calibri"/>
                <a:sym typeface="Calibri"/>
              </a:rPr>
              <a:t> </a:t>
            </a:r>
            <a:r>
              <a:rPr lang="nl-NL" sz="2300" dirty="0" err="1">
                <a:latin typeface="Calibri"/>
                <a:ea typeface="Calibri"/>
                <a:cs typeface="Calibri"/>
                <a:sym typeface="Calibri"/>
              </a:rPr>
              <a:t>the</a:t>
            </a:r>
            <a:r>
              <a:rPr lang="nl-NL" sz="2300" dirty="0">
                <a:latin typeface="Calibri"/>
                <a:ea typeface="Calibri"/>
                <a:cs typeface="Calibri"/>
                <a:sym typeface="Calibri"/>
              </a:rPr>
              <a:t> account.</a:t>
            </a:r>
            <a:endParaRPr sz="2300" dirty="0"/>
          </a:p>
          <a:p>
            <a:pPr marL="251986" lvl="0" indent="-271036" algn="l" rtl="0">
              <a:lnSpc>
                <a:spcPct val="90000"/>
              </a:lnSpc>
              <a:spcBef>
                <a:spcPts val="1102"/>
              </a:spcBef>
              <a:spcAft>
                <a:spcPts val="0"/>
              </a:spcAft>
              <a:buClr>
                <a:srgbClr val="595959"/>
              </a:buClr>
              <a:buSzPts val="2300"/>
              <a:buChar char="•"/>
            </a:pPr>
            <a:r>
              <a:rPr lang="nl-NL" sz="2300" dirty="0" err="1">
                <a:latin typeface="Calibri"/>
                <a:ea typeface="Calibri"/>
                <a:cs typeface="Calibri"/>
                <a:sym typeface="Calibri"/>
              </a:rPr>
              <a:t>Instantiate</a:t>
            </a:r>
            <a:r>
              <a:rPr lang="nl-NL" sz="2300" dirty="0">
                <a:latin typeface="Calibri"/>
                <a:ea typeface="Calibri"/>
                <a:cs typeface="Calibri"/>
                <a:sym typeface="Calibri"/>
              </a:rPr>
              <a:t> </a:t>
            </a:r>
            <a:r>
              <a:rPr lang="nl-NL" sz="2300" dirty="0" err="1"/>
              <a:t>several</a:t>
            </a:r>
            <a:r>
              <a:rPr lang="nl-NL" sz="2300" dirty="0">
                <a:latin typeface="Calibri"/>
                <a:ea typeface="Calibri"/>
                <a:cs typeface="Calibri"/>
                <a:sym typeface="Calibri"/>
              </a:rPr>
              <a:t> </a:t>
            </a:r>
            <a:r>
              <a:rPr lang="nl-NL" sz="2300" dirty="0" err="1"/>
              <a:t>B</a:t>
            </a:r>
            <a:r>
              <a:rPr lang="nl-NL" sz="2300" dirty="0" err="1">
                <a:latin typeface="Calibri"/>
                <a:ea typeface="Calibri"/>
                <a:cs typeface="Calibri"/>
                <a:sym typeface="Calibri"/>
              </a:rPr>
              <a:t>ank</a:t>
            </a:r>
            <a:r>
              <a:rPr lang="nl-NL" sz="2300" dirty="0" err="1"/>
              <a:t>A</a:t>
            </a:r>
            <a:r>
              <a:rPr lang="nl-NL" sz="2300" dirty="0" err="1">
                <a:latin typeface="Calibri"/>
                <a:ea typeface="Calibri"/>
                <a:cs typeface="Calibri"/>
                <a:sym typeface="Calibri"/>
              </a:rPr>
              <a:t>ccount</a:t>
            </a:r>
            <a:r>
              <a:rPr lang="nl-NL" sz="2300" dirty="0">
                <a:latin typeface="Calibri"/>
                <a:ea typeface="Calibri"/>
                <a:cs typeface="Calibri"/>
                <a:sym typeface="Calibri"/>
              </a:rPr>
              <a:t> </a:t>
            </a:r>
            <a:r>
              <a:rPr lang="nl-NL" sz="2300" dirty="0" err="1">
                <a:latin typeface="Calibri"/>
                <a:ea typeface="Calibri"/>
                <a:cs typeface="Calibri"/>
                <a:sym typeface="Calibri"/>
              </a:rPr>
              <a:t>objects</a:t>
            </a:r>
            <a:r>
              <a:rPr lang="nl-NL" sz="2300" dirty="0">
                <a:latin typeface="Calibri"/>
                <a:ea typeface="Calibri"/>
                <a:cs typeface="Calibri"/>
                <a:sym typeface="Calibri"/>
              </a:rPr>
              <a:t> </a:t>
            </a:r>
            <a:r>
              <a:rPr lang="nl-NL" sz="2300" dirty="0" err="1">
                <a:latin typeface="Calibri"/>
                <a:ea typeface="Calibri"/>
                <a:cs typeface="Calibri"/>
                <a:sym typeface="Calibri"/>
              </a:rPr>
              <a:t>and</a:t>
            </a:r>
            <a:r>
              <a:rPr lang="nl-NL" sz="2300" dirty="0">
                <a:latin typeface="Calibri"/>
                <a:ea typeface="Calibri"/>
                <a:cs typeface="Calibri"/>
                <a:sym typeface="Calibri"/>
              </a:rPr>
              <a:t> </a:t>
            </a:r>
            <a:r>
              <a:rPr lang="nl-NL" sz="2300" dirty="0" err="1"/>
              <a:t>write</a:t>
            </a:r>
            <a:r>
              <a:rPr lang="nl-NL" sz="2300" dirty="0"/>
              <a:t> </a:t>
            </a:r>
            <a:r>
              <a:rPr lang="nl-NL" sz="2300" dirty="0" err="1"/>
              <a:t>some</a:t>
            </a:r>
            <a:r>
              <a:rPr lang="nl-NL" sz="2300" dirty="0"/>
              <a:t> code </a:t>
            </a:r>
            <a:r>
              <a:rPr lang="nl-NL" sz="2300" dirty="0" err="1"/>
              <a:t>to</a:t>
            </a:r>
            <a:r>
              <a:rPr lang="nl-NL" sz="2300" dirty="0"/>
              <a:t> </a:t>
            </a:r>
            <a:r>
              <a:rPr lang="nl-NL" sz="2300" dirty="0" err="1"/>
              <a:t>demonstrate</a:t>
            </a:r>
            <a:r>
              <a:rPr lang="nl-NL" sz="2300" dirty="0"/>
              <a:t> </a:t>
            </a:r>
            <a:r>
              <a:rPr lang="nl-NL" sz="2300" dirty="0" err="1"/>
              <a:t>the</a:t>
            </a:r>
            <a:r>
              <a:rPr lang="nl-NL" sz="2300" dirty="0"/>
              <a:t> </a:t>
            </a:r>
            <a:r>
              <a:rPr lang="nl-NL" sz="2300" dirty="0" err="1"/>
              <a:t>capabilities</a:t>
            </a:r>
            <a:r>
              <a:rPr lang="nl-NL" sz="2300" dirty="0"/>
              <a:t> of </a:t>
            </a:r>
            <a:r>
              <a:rPr lang="nl-NL" sz="2300" dirty="0" err="1"/>
              <a:t>the</a:t>
            </a:r>
            <a:r>
              <a:rPr lang="nl-NL" sz="2300" dirty="0"/>
              <a:t> class!</a:t>
            </a:r>
            <a:endParaRPr sz="2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2"/>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Program</a:t>
            </a:r>
            <a:endParaRPr/>
          </a:p>
        </p:txBody>
      </p:sp>
      <p:sp>
        <p:nvSpPr>
          <p:cNvPr id="45" name="Google Shape;45;p2"/>
          <p:cNvSpPr txBox="1"/>
          <p:nvPr/>
        </p:nvSpPr>
        <p:spPr>
          <a:xfrm>
            <a:off x="674203" y="4355901"/>
            <a:ext cx="3961134" cy="1221207"/>
          </a:xfrm>
          <a:prstGeom prst="rect">
            <a:avLst/>
          </a:prstGeom>
          <a:solidFill>
            <a:srgbClr val="FBE4D4"/>
          </a:solidFill>
          <a:ln w="9525" cap="flat" cmpd="sng">
            <a:solidFill>
              <a:srgbClr val="D0CEC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rgbClr val="3F3F3F"/>
                </a:solidFill>
              </a:rPr>
              <a:t>Object-oriented</a:t>
            </a:r>
            <a:r>
              <a:rPr lang="nl-NL" sz="1800" b="0" i="0" u="none" strike="noStrike" cap="none">
                <a:solidFill>
                  <a:srgbClr val="3F3F3F"/>
                </a:solidFill>
                <a:latin typeface="Arial"/>
                <a:ea typeface="Arial"/>
                <a:cs typeface="Arial"/>
                <a:sym typeface="Arial"/>
              </a:rPr>
              <a:t> programming</a:t>
            </a:r>
            <a:endParaRPr sz="1800">
              <a:solidFill>
                <a:srgbClr val="3F3F3F"/>
              </a:solidFill>
              <a:latin typeface="Arial"/>
              <a:ea typeface="Arial"/>
              <a:cs typeface="Arial"/>
              <a:sym typeface="Arial"/>
            </a:endParaRPr>
          </a:p>
          <a:p>
            <a:pPr marL="0" marR="0" lvl="0" indent="0" algn="l" rtl="0">
              <a:spcBef>
                <a:spcPts val="0"/>
              </a:spcBef>
              <a:spcAft>
                <a:spcPts val="0"/>
              </a:spcAft>
              <a:buNone/>
            </a:pPr>
            <a:r>
              <a:rPr lang="nl-NL" sz="1800">
                <a:solidFill>
                  <a:srgbClr val="3F3F3F"/>
                </a:solidFill>
                <a:latin typeface="Arial"/>
                <a:ea typeface="Arial"/>
                <a:cs typeface="Arial"/>
                <a:sym typeface="Arial"/>
              </a:rPr>
              <a:t>Classes, </a:t>
            </a:r>
            <a:r>
              <a:rPr lang="nl-NL" sz="1800">
                <a:solidFill>
                  <a:srgbClr val="3F3F3F"/>
                </a:solidFill>
              </a:rPr>
              <a:t>methods</a:t>
            </a:r>
            <a:r>
              <a:rPr lang="nl-NL" sz="1800">
                <a:solidFill>
                  <a:srgbClr val="3F3F3F"/>
                </a:solidFill>
                <a:latin typeface="Arial"/>
                <a:ea typeface="Arial"/>
                <a:cs typeface="Arial"/>
                <a:sym typeface="Arial"/>
              </a:rPr>
              <a:t> and attributes</a:t>
            </a:r>
            <a:endParaRPr sz="1800">
              <a:solidFill>
                <a:srgbClr val="3F3F3F"/>
              </a:solidFill>
              <a:latin typeface="Arial"/>
              <a:ea typeface="Arial"/>
              <a:cs typeface="Arial"/>
              <a:sym typeface="Arial"/>
            </a:endParaRPr>
          </a:p>
          <a:p>
            <a:pPr marL="0" marR="0" lvl="0" indent="0" algn="l" rtl="0">
              <a:spcBef>
                <a:spcPts val="0"/>
              </a:spcBef>
              <a:spcAft>
                <a:spcPts val="0"/>
              </a:spcAft>
              <a:buNone/>
            </a:pPr>
            <a:r>
              <a:rPr lang="nl-NL" sz="1800">
                <a:solidFill>
                  <a:srgbClr val="3F3F3F"/>
                </a:solidFill>
                <a:latin typeface="Arial"/>
                <a:ea typeface="Arial"/>
                <a:cs typeface="Arial"/>
                <a:sym typeface="Arial"/>
              </a:rPr>
              <a:t>Magic </a:t>
            </a:r>
            <a:r>
              <a:rPr lang="nl-NL" sz="1800">
                <a:solidFill>
                  <a:srgbClr val="3F3F3F"/>
                </a:solidFill>
              </a:rPr>
              <a:t>methods</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Inheritance</a:t>
            </a:r>
            <a:endParaRPr sz="1800">
              <a:solidFill>
                <a:srgbClr val="3F3F3F"/>
              </a:solidFill>
              <a:latin typeface="Arial"/>
              <a:ea typeface="Arial"/>
              <a:cs typeface="Arial"/>
              <a:sym typeface="Arial"/>
            </a:endParaRPr>
          </a:p>
        </p:txBody>
      </p:sp>
      <p:sp>
        <p:nvSpPr>
          <p:cNvPr id="46" name="Google Shape;46;p2"/>
          <p:cNvSpPr txBox="1"/>
          <p:nvPr/>
        </p:nvSpPr>
        <p:spPr>
          <a:xfrm>
            <a:off x="5543673" y="4355901"/>
            <a:ext cx="3961134" cy="1221207"/>
          </a:xfrm>
          <a:prstGeom prst="rect">
            <a:avLst/>
          </a:prstGeom>
          <a:solidFill>
            <a:srgbClr val="FBE4D4"/>
          </a:solidFill>
          <a:ln w="9525" cap="flat" cmpd="sng">
            <a:solidFill>
              <a:srgbClr val="D0CEC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rgbClr val="3F3F3F"/>
                </a:solidFill>
                <a:latin typeface="Arial"/>
                <a:ea typeface="Arial"/>
                <a:cs typeface="Arial"/>
                <a:sym typeface="Arial"/>
              </a:rPr>
              <a:t>Python Standard Library</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Python Package Index</a:t>
            </a:r>
            <a:endParaRPr/>
          </a:p>
        </p:txBody>
      </p:sp>
      <p:pic>
        <p:nvPicPr>
          <p:cNvPr id="47" name="Google Shape;47;p2"/>
          <p:cNvPicPr preferRelativeResize="0"/>
          <p:nvPr/>
        </p:nvPicPr>
        <p:blipFill rotWithShape="1">
          <a:blip r:embed="rId3">
            <a:alphaModFix/>
          </a:blip>
          <a:srcRect/>
          <a:stretch/>
        </p:blipFill>
        <p:spPr>
          <a:xfrm>
            <a:off x="2168442" y="2874357"/>
            <a:ext cx="932362" cy="965077"/>
          </a:xfrm>
          <a:prstGeom prst="rect">
            <a:avLst/>
          </a:prstGeom>
          <a:noFill/>
          <a:ln>
            <a:noFill/>
          </a:ln>
        </p:spPr>
      </p:pic>
      <p:pic>
        <p:nvPicPr>
          <p:cNvPr id="48" name="Google Shape;48;p2"/>
          <p:cNvPicPr preferRelativeResize="0"/>
          <p:nvPr/>
        </p:nvPicPr>
        <p:blipFill rotWithShape="1">
          <a:blip r:embed="rId4">
            <a:alphaModFix/>
          </a:blip>
          <a:srcRect/>
          <a:stretch/>
        </p:blipFill>
        <p:spPr>
          <a:xfrm>
            <a:off x="7051032" y="2894713"/>
            <a:ext cx="954390" cy="98787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Exercise: Class Car</a:t>
            </a:r>
            <a:endParaRPr/>
          </a:p>
        </p:txBody>
      </p:sp>
      <p:sp>
        <p:nvSpPr>
          <p:cNvPr id="268" name="Google Shape;268;p18"/>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251986" lvl="0" indent="-277386" algn="l" rtl="0">
              <a:lnSpc>
                <a:spcPct val="90000"/>
              </a:lnSpc>
              <a:spcBef>
                <a:spcPts val="0"/>
              </a:spcBef>
              <a:spcAft>
                <a:spcPts val="0"/>
              </a:spcAft>
              <a:buClr>
                <a:srgbClr val="595959"/>
              </a:buClr>
              <a:buSzPts val="2400"/>
              <a:buChar char="•"/>
            </a:pPr>
            <a:r>
              <a:rPr lang="nl-NL" sz="2400"/>
              <a:t>Create a class named </a:t>
            </a:r>
            <a:r>
              <a:rPr lang="nl-NL" sz="2400" b="1"/>
              <a:t>Car</a:t>
            </a:r>
            <a:endParaRPr sz="2400" b="1"/>
          </a:p>
          <a:p>
            <a:pPr marL="251986" lvl="0" indent="-277386" algn="l" rtl="0">
              <a:lnSpc>
                <a:spcPct val="90000"/>
              </a:lnSpc>
              <a:spcBef>
                <a:spcPts val="1102"/>
              </a:spcBef>
              <a:spcAft>
                <a:spcPts val="0"/>
              </a:spcAft>
              <a:buClr>
                <a:srgbClr val="595959"/>
              </a:buClr>
              <a:buSzPts val="2400"/>
              <a:buChar char="•"/>
            </a:pPr>
            <a:r>
              <a:rPr lang="nl-NL" sz="2400"/>
              <a:t>Add the __init__ method and set several attributes like </a:t>
            </a:r>
            <a:r>
              <a:rPr lang="nl-NL" sz="2400" b="1"/>
              <a:t>make</a:t>
            </a:r>
            <a:r>
              <a:rPr lang="nl-NL" sz="2400"/>
              <a:t>, </a:t>
            </a:r>
            <a:r>
              <a:rPr lang="nl-NL" sz="2400" b="1"/>
              <a:t>type</a:t>
            </a:r>
            <a:r>
              <a:rPr lang="nl-NL" sz="2400"/>
              <a:t> and </a:t>
            </a:r>
            <a:r>
              <a:rPr lang="nl-NL" sz="2400" b="1"/>
              <a:t>color</a:t>
            </a:r>
            <a:endParaRPr sz="2400" b="1"/>
          </a:p>
          <a:p>
            <a:pPr marL="251986" lvl="0" indent="-277386" algn="l" rtl="0">
              <a:lnSpc>
                <a:spcPct val="90000"/>
              </a:lnSpc>
              <a:spcBef>
                <a:spcPts val="1102"/>
              </a:spcBef>
              <a:spcAft>
                <a:spcPts val="0"/>
              </a:spcAft>
              <a:buClr>
                <a:srgbClr val="595959"/>
              </a:buClr>
              <a:buSzPts val="2400"/>
              <a:buChar char="•"/>
            </a:pPr>
            <a:r>
              <a:rPr lang="nl-NL" sz="2400"/>
              <a:t>Set the </a:t>
            </a:r>
            <a:r>
              <a:rPr lang="nl-NL" sz="2400" b="1"/>
              <a:t>mileage</a:t>
            </a:r>
            <a:r>
              <a:rPr lang="nl-NL" sz="2400"/>
              <a:t> attribute to 0</a:t>
            </a:r>
            <a:endParaRPr sz="2400"/>
          </a:p>
          <a:p>
            <a:pPr marL="251986" lvl="0" indent="-277386" algn="l" rtl="0">
              <a:lnSpc>
                <a:spcPct val="90000"/>
              </a:lnSpc>
              <a:spcBef>
                <a:spcPts val="1102"/>
              </a:spcBef>
              <a:spcAft>
                <a:spcPts val="0"/>
              </a:spcAft>
              <a:buClr>
                <a:srgbClr val="595959"/>
              </a:buClr>
              <a:buSzPts val="2400"/>
              <a:buChar char="•"/>
            </a:pPr>
            <a:r>
              <a:rPr lang="nl-NL" sz="2400"/>
              <a:t>Create a method </a:t>
            </a:r>
            <a:r>
              <a:rPr lang="nl-NL" sz="2400" b="1"/>
              <a:t>info</a:t>
            </a:r>
            <a:r>
              <a:rPr lang="nl-NL" sz="2400"/>
              <a:t> that describes the car and the mileage</a:t>
            </a:r>
            <a:endParaRPr sz="2400"/>
          </a:p>
          <a:p>
            <a:pPr marL="251986" lvl="0" indent="-277386" algn="l" rtl="0">
              <a:lnSpc>
                <a:spcPct val="90000"/>
              </a:lnSpc>
              <a:spcBef>
                <a:spcPts val="1102"/>
              </a:spcBef>
              <a:spcAft>
                <a:spcPts val="0"/>
              </a:spcAft>
              <a:buClr>
                <a:srgbClr val="595959"/>
              </a:buClr>
              <a:buSzPts val="2400"/>
              <a:buChar char="•"/>
            </a:pPr>
            <a:r>
              <a:rPr lang="nl-NL" sz="2400"/>
              <a:t>Create a method </a:t>
            </a:r>
            <a:r>
              <a:rPr lang="nl-NL" sz="2400" b="1"/>
              <a:t>drive</a:t>
            </a:r>
            <a:r>
              <a:rPr lang="nl-NL" sz="2400"/>
              <a:t> that takes an amount of kilometres and adds that to the mileage.</a:t>
            </a:r>
            <a:endParaRPr sz="2400"/>
          </a:p>
          <a:p>
            <a:pPr marL="251985" lvl="0" indent="-277385" algn="l" rtl="0">
              <a:lnSpc>
                <a:spcPct val="90000"/>
              </a:lnSpc>
              <a:spcBef>
                <a:spcPts val="1102"/>
              </a:spcBef>
              <a:spcAft>
                <a:spcPts val="0"/>
              </a:spcAft>
              <a:buClr>
                <a:srgbClr val="595959"/>
              </a:buClr>
              <a:buSzPts val="2400"/>
              <a:buChar char="•"/>
            </a:pPr>
            <a:r>
              <a:rPr lang="nl-NL" sz="2400"/>
              <a:t>Test your class by instantiating a car and calling the methods</a:t>
            </a:r>
            <a:endParaRPr sz="2400"/>
          </a:p>
          <a:p>
            <a:pPr marL="251986" lvl="0" indent="-277386" algn="l" rtl="0">
              <a:lnSpc>
                <a:spcPct val="90000"/>
              </a:lnSpc>
              <a:spcBef>
                <a:spcPts val="1102"/>
              </a:spcBef>
              <a:spcAft>
                <a:spcPts val="0"/>
              </a:spcAft>
              <a:buSzPts val="2400"/>
              <a:buChar char="•"/>
            </a:pPr>
            <a:r>
              <a:rPr lang="nl-NL" sz="2400"/>
              <a:t>What happens when you drive a negative distance?</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Class-wide attributes</a:t>
            </a:r>
            <a:endParaRPr/>
          </a:p>
        </p:txBody>
      </p:sp>
      <p:sp>
        <p:nvSpPr>
          <p:cNvPr id="274" name="Google Shape;274;p19"/>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77386" algn="l" rtl="0">
              <a:lnSpc>
                <a:spcPct val="90000"/>
              </a:lnSpc>
              <a:spcBef>
                <a:spcPts val="0"/>
              </a:spcBef>
              <a:spcAft>
                <a:spcPts val="0"/>
              </a:spcAft>
              <a:buClr>
                <a:srgbClr val="595959"/>
              </a:buClr>
              <a:buSzPts val="2400"/>
              <a:buChar char="•"/>
            </a:pPr>
            <a:r>
              <a:rPr lang="nl-NL" sz="2400"/>
              <a:t>Class wide attributes are attributes that are related to the class instead of to an object of that class.</a:t>
            </a:r>
            <a:endParaRPr sz="2400"/>
          </a:p>
          <a:p>
            <a:pPr marL="251985" lvl="0" indent="-277385" algn="l" rtl="0">
              <a:lnSpc>
                <a:spcPct val="90000"/>
              </a:lnSpc>
              <a:spcBef>
                <a:spcPts val="1102"/>
              </a:spcBef>
              <a:spcAft>
                <a:spcPts val="0"/>
              </a:spcAft>
              <a:buClr>
                <a:srgbClr val="595959"/>
              </a:buClr>
              <a:buSzPts val="2400"/>
              <a:buChar char="•"/>
            </a:pPr>
            <a:r>
              <a:rPr lang="nl-NL" sz="2400"/>
              <a:t>Class wide attributes can be accessed by all objects of the class.</a:t>
            </a:r>
            <a:endParaRPr sz="2400"/>
          </a:p>
          <a:p>
            <a:pPr marL="251986" lvl="0" indent="-277386" algn="l" rtl="0">
              <a:lnSpc>
                <a:spcPct val="90000"/>
              </a:lnSpc>
              <a:spcBef>
                <a:spcPts val="1102"/>
              </a:spcBef>
              <a:spcAft>
                <a:spcPts val="0"/>
              </a:spcAft>
              <a:buSzPts val="2400"/>
              <a:buChar char="•"/>
            </a:pPr>
            <a:r>
              <a:rPr lang="nl-NL" sz="2400"/>
              <a:t>They do not use underscores.</a:t>
            </a:r>
            <a:endParaRPr sz="2400"/>
          </a:p>
        </p:txBody>
      </p:sp>
      <p:sp>
        <p:nvSpPr>
          <p:cNvPr id="275" name="Google Shape;275;p19"/>
          <p:cNvSpPr/>
          <p:nvPr/>
        </p:nvSpPr>
        <p:spPr>
          <a:xfrm>
            <a:off x="575816" y="5207421"/>
            <a:ext cx="8928900" cy="175440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class</a:t>
            </a:r>
            <a:r>
              <a:rPr lang="nl-NL" sz="1800" b="1">
                <a:solidFill>
                  <a:srgbClr val="000000"/>
                </a:solidFill>
                <a:latin typeface="Arial"/>
                <a:ea typeface="Arial"/>
                <a:cs typeface="Arial"/>
                <a:sym typeface="Arial"/>
              </a:rPr>
              <a:t> Mathematics:</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pi = </a:t>
            </a:r>
            <a:r>
              <a:rPr lang="nl-NL" sz="1800" b="1">
                <a:solidFill>
                  <a:srgbClr val="098658"/>
                </a:solidFill>
                <a:latin typeface="Arial"/>
                <a:ea typeface="Arial"/>
                <a:cs typeface="Arial"/>
                <a:sym typeface="Arial"/>
              </a:rPr>
              <a:t>3.14159</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e = </a:t>
            </a:r>
            <a:r>
              <a:rPr lang="nl-NL" sz="1800" b="1">
                <a:solidFill>
                  <a:srgbClr val="098658"/>
                </a:solidFill>
                <a:latin typeface="Arial"/>
                <a:ea typeface="Arial"/>
                <a:cs typeface="Arial"/>
                <a:sym typeface="Arial"/>
              </a:rPr>
              <a:t>2.71828</a:t>
            </a:r>
            <a:endParaRPr/>
          </a:p>
          <a:p>
            <a:pPr marL="0" marR="0" lvl="0" indent="0" algn="l" rtl="0">
              <a:spcBef>
                <a:spcPts val="0"/>
              </a:spcBef>
              <a:spcAft>
                <a:spcPts val="0"/>
              </a:spcAft>
              <a:buNone/>
            </a:pPr>
            <a:endParaRPr sz="1800" b="1">
              <a:solidFill>
                <a:srgbClr val="098658"/>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 Mathematics.pi )</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 Mathematics.e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0"/>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Class-wide methods</a:t>
            </a:r>
            <a:endParaRPr/>
          </a:p>
        </p:txBody>
      </p:sp>
      <p:sp>
        <p:nvSpPr>
          <p:cNvPr id="282" name="Google Shape;282;p20"/>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77386" algn="l" rtl="0">
              <a:lnSpc>
                <a:spcPct val="90000"/>
              </a:lnSpc>
              <a:spcBef>
                <a:spcPts val="0"/>
              </a:spcBef>
              <a:spcAft>
                <a:spcPts val="0"/>
              </a:spcAft>
              <a:buClr>
                <a:srgbClr val="595959"/>
              </a:buClr>
              <a:buSzPts val="2400"/>
              <a:buChar char="•"/>
            </a:pPr>
            <a:r>
              <a:rPr lang="nl-NL" sz="2400"/>
              <a:t>Class-wide methods are methods related to the class.</a:t>
            </a:r>
            <a:endParaRPr sz="2400"/>
          </a:p>
          <a:p>
            <a:pPr marL="251986" lvl="0" indent="-277386" algn="l" rtl="0">
              <a:lnSpc>
                <a:spcPct val="90000"/>
              </a:lnSpc>
              <a:spcBef>
                <a:spcPts val="1102"/>
              </a:spcBef>
              <a:spcAft>
                <a:spcPts val="0"/>
              </a:spcAft>
              <a:buClr>
                <a:srgbClr val="595959"/>
              </a:buClr>
              <a:buSzPts val="2400"/>
              <a:buChar char="•"/>
            </a:pPr>
            <a:r>
              <a:rPr lang="nl-NL" sz="2400"/>
              <a:t>A method can be indicated as a class-wide method with a decorator </a:t>
            </a:r>
            <a:r>
              <a:rPr lang="nl-NL" sz="2400" b="1"/>
              <a:t>@classmethod </a:t>
            </a:r>
            <a:r>
              <a:rPr lang="nl-NL" sz="2400"/>
              <a:t>or </a:t>
            </a:r>
            <a:r>
              <a:rPr lang="nl-NL" sz="2400" b="1"/>
              <a:t>@staticmethod</a:t>
            </a:r>
            <a:r>
              <a:rPr lang="nl-NL" sz="2400"/>
              <a:t>.</a:t>
            </a:r>
            <a:endParaRPr sz="2400"/>
          </a:p>
        </p:txBody>
      </p:sp>
      <p:sp>
        <p:nvSpPr>
          <p:cNvPr id="283" name="Google Shape;283;p20"/>
          <p:cNvSpPr/>
          <p:nvPr/>
        </p:nvSpPr>
        <p:spPr>
          <a:xfrm>
            <a:off x="575825" y="3335227"/>
            <a:ext cx="8928900" cy="411690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class</a:t>
            </a:r>
            <a:r>
              <a:rPr lang="nl-NL" sz="1800" b="1">
                <a:solidFill>
                  <a:srgbClr val="000000"/>
                </a:solidFill>
                <a:latin typeface="Arial"/>
                <a:ea typeface="Arial"/>
                <a:cs typeface="Arial"/>
                <a:sym typeface="Arial"/>
              </a:rPr>
              <a:t> Mathematics:</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@staticmethod</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def</a:t>
            </a:r>
            <a:r>
              <a:rPr lang="nl-NL" sz="1800" b="1">
                <a:solidFill>
                  <a:srgbClr val="000000"/>
                </a:solidFill>
                <a:latin typeface="Arial"/>
                <a:ea typeface="Arial"/>
                <a:cs typeface="Arial"/>
                <a:sym typeface="Arial"/>
              </a:rPr>
              <a:t> power1(x, n):</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result = </a:t>
            </a:r>
            <a:r>
              <a:rPr lang="nl-NL" sz="1800" b="1">
                <a:solidFill>
                  <a:srgbClr val="098658"/>
                </a:solidFill>
                <a:latin typeface="Arial"/>
                <a:ea typeface="Arial"/>
                <a:cs typeface="Arial"/>
                <a:sym typeface="Arial"/>
              </a:rPr>
              <a:t>1</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for</a:t>
            </a:r>
            <a:r>
              <a:rPr lang="nl-NL" sz="1800" b="1">
                <a:solidFill>
                  <a:srgbClr val="000000"/>
                </a:solidFill>
                <a:latin typeface="Arial"/>
                <a:ea typeface="Arial"/>
                <a:cs typeface="Arial"/>
                <a:sym typeface="Arial"/>
              </a:rPr>
              <a:t> _ </a:t>
            </a:r>
            <a:r>
              <a:rPr lang="nl-NL" sz="1800" b="1">
                <a:solidFill>
                  <a:srgbClr val="0000FF"/>
                </a:solidFill>
                <a:latin typeface="Arial"/>
                <a:ea typeface="Arial"/>
                <a:cs typeface="Arial"/>
                <a:sym typeface="Arial"/>
              </a:rPr>
              <a:t>in</a:t>
            </a:r>
            <a:r>
              <a:rPr lang="nl-NL" sz="1800" b="1">
                <a:solidFill>
                  <a:srgbClr val="000000"/>
                </a:solidFill>
                <a:latin typeface="Arial"/>
                <a:ea typeface="Arial"/>
                <a:cs typeface="Arial"/>
                <a:sym typeface="Arial"/>
              </a:rPr>
              <a:t> range(n):</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result *= x</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return</a:t>
            </a:r>
            <a:r>
              <a:rPr lang="nl-NL" sz="1800" b="1">
                <a:solidFill>
                  <a:srgbClr val="000000"/>
                </a:solidFill>
                <a:latin typeface="Arial"/>
                <a:ea typeface="Arial"/>
                <a:cs typeface="Arial"/>
                <a:sym typeface="Arial"/>
              </a:rPr>
              <a:t> result</a:t>
            </a:r>
            <a:endParaRPr sz="1800" b="1">
              <a:solidFill>
                <a:srgbClr val="000000"/>
              </a:solidFill>
              <a:latin typeface="Arial"/>
              <a:ea typeface="Arial"/>
              <a:cs typeface="Arial"/>
              <a:sym typeface="Arial"/>
            </a:endParaRPr>
          </a:p>
          <a:p>
            <a:pPr marL="0" marR="0" lvl="0" indent="0" algn="l" rtl="0">
              <a:spcBef>
                <a:spcPts val="0"/>
              </a:spcBef>
              <a:spcAft>
                <a:spcPts val="0"/>
              </a:spcAft>
              <a:buNone/>
            </a:pPr>
            <a:endParaRPr sz="1800" b="1"/>
          </a:p>
          <a:p>
            <a:pPr marL="0" marR="0" lvl="0" indent="0" algn="l" rtl="0">
              <a:spcBef>
                <a:spcPts val="0"/>
              </a:spcBef>
              <a:spcAft>
                <a:spcPts val="0"/>
              </a:spcAft>
              <a:buNone/>
            </a:pPr>
            <a:r>
              <a:rPr lang="nl-NL" sz="1800" b="1">
                <a:solidFill>
                  <a:srgbClr val="000000"/>
                </a:solidFill>
                <a:latin typeface="Arial"/>
                <a:ea typeface="Arial"/>
                <a:cs typeface="Arial"/>
                <a:sym typeface="Arial"/>
              </a:rPr>
              <a:t>    @classmethod</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def</a:t>
            </a:r>
            <a:r>
              <a:rPr lang="nl-NL" sz="1800" b="1">
                <a:solidFill>
                  <a:srgbClr val="000000"/>
                </a:solidFill>
                <a:latin typeface="Arial"/>
                <a:ea typeface="Arial"/>
                <a:cs typeface="Arial"/>
                <a:sym typeface="Arial"/>
              </a:rPr>
              <a:t> power2(cls, x, n):</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return</a:t>
            </a: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cls</a:t>
            </a:r>
            <a:r>
              <a:rPr lang="nl-NL" sz="1800" b="1">
                <a:solidFill>
                  <a:srgbClr val="000000"/>
                </a:solidFill>
                <a:latin typeface="Arial"/>
                <a:ea typeface="Arial"/>
                <a:cs typeface="Arial"/>
                <a:sym typeface="Arial"/>
              </a:rPr>
              <a:t>.power1(x, n)</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print(Mathematics.power1(</a:t>
            </a:r>
            <a:r>
              <a:rPr lang="nl-NL" sz="1800" b="1">
                <a:solidFill>
                  <a:srgbClr val="098658"/>
                </a:solidFill>
                <a:latin typeface="Arial"/>
                <a:ea typeface="Arial"/>
                <a:cs typeface="Arial"/>
                <a:sym typeface="Arial"/>
              </a:rPr>
              <a:t>2</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4</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print(Mathematics.power2(</a:t>
            </a:r>
            <a:r>
              <a:rPr lang="nl-NL" sz="1800" b="1">
                <a:solidFill>
                  <a:srgbClr val="098658"/>
                </a:solidFill>
                <a:latin typeface="Arial"/>
                <a:ea typeface="Arial"/>
                <a:cs typeface="Arial"/>
                <a:sym typeface="Arial"/>
              </a:rPr>
              <a:t>2</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4</a:t>
            </a:r>
            <a:r>
              <a:rPr lang="nl-NL" sz="1800" b="1">
                <a:solidFill>
                  <a:srgbClr val="000000"/>
                </a:solidFill>
                <a:latin typeface="Arial"/>
                <a:ea typeface="Arial"/>
                <a:cs typeface="Arial"/>
                <a:sym typeface="Arial"/>
              </a:rPr>
              <a:t>))</a:t>
            </a:r>
            <a:endParaRPr sz="1800" b="1">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1"/>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Example</a:t>
            </a:r>
            <a:endParaRPr/>
          </a:p>
        </p:txBody>
      </p:sp>
      <p:sp>
        <p:nvSpPr>
          <p:cNvPr id="289" name="Google Shape;289;p21"/>
          <p:cNvSpPr/>
          <p:nvPr/>
        </p:nvSpPr>
        <p:spPr>
          <a:xfrm>
            <a:off x="575815" y="1619597"/>
            <a:ext cx="8928991" cy="5632311"/>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class</a:t>
            </a:r>
            <a:r>
              <a:rPr lang="nl-NL" sz="1800" b="1">
                <a:solidFill>
                  <a:srgbClr val="000000"/>
                </a:solidFill>
                <a:latin typeface="Arial"/>
                <a:ea typeface="Arial"/>
                <a:cs typeface="Arial"/>
                <a:sym typeface="Arial"/>
              </a:rPr>
              <a:t> Person:</a:t>
            </a:r>
            <a:endParaRPr/>
          </a:p>
          <a:p>
            <a:pPr marL="0" marR="0" lvl="0" indent="0" algn="l" rtl="0">
              <a:spcBef>
                <a:spcPts val="0"/>
              </a:spcBef>
              <a:spcAft>
                <a:spcPts val="0"/>
              </a:spcAft>
              <a:buNone/>
            </a:pP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t>    </a:t>
            </a:r>
            <a:r>
              <a:rPr lang="nl-NL" sz="1800" b="1">
                <a:solidFill>
                  <a:srgbClr val="000000"/>
                </a:solidFill>
                <a:latin typeface="Arial"/>
                <a:ea typeface="Arial"/>
                <a:cs typeface="Arial"/>
                <a:sym typeface="Arial"/>
              </a:rPr>
              <a:t> __slots__ = (</a:t>
            </a:r>
            <a:r>
              <a:rPr lang="nl-NL" sz="1800" b="1">
                <a:solidFill>
                  <a:srgbClr val="A31515"/>
                </a:solidFill>
                <a:latin typeface="Arial"/>
                <a:ea typeface="Arial"/>
                <a:cs typeface="Arial"/>
                <a:sym typeface="Arial"/>
              </a:rPr>
              <a:t>'__name', '__residence'</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def</a:t>
            </a:r>
            <a:r>
              <a:rPr lang="nl-NL" sz="1800" b="1">
                <a:solidFill>
                  <a:srgbClr val="000000"/>
                </a:solidFill>
                <a:latin typeface="Arial"/>
                <a:ea typeface="Arial"/>
                <a:cs typeface="Arial"/>
                <a:sym typeface="Arial"/>
              </a:rPr>
              <a:t> __init__(self, name, residence = </a:t>
            </a:r>
            <a:r>
              <a:rPr lang="nl-NL" sz="1800" b="1">
                <a:solidFill>
                  <a:srgbClr val="A31515"/>
                </a:solidFill>
                <a:latin typeface="Arial"/>
                <a:ea typeface="Arial"/>
                <a:cs typeface="Arial"/>
                <a:sym typeface="Arial"/>
              </a:rPr>
              <a:t>'unknown'</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self</a:t>
            </a:r>
            <a:r>
              <a:rPr lang="nl-NL" sz="1800" b="1">
                <a:solidFill>
                  <a:srgbClr val="000000"/>
                </a:solidFill>
                <a:latin typeface="Arial"/>
                <a:ea typeface="Arial"/>
                <a:cs typeface="Arial"/>
                <a:sym typeface="Arial"/>
              </a:rPr>
              <a:t>.__name = name</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self</a:t>
            </a:r>
            <a:r>
              <a:rPr lang="nl-NL" sz="1800" b="1">
                <a:solidFill>
                  <a:srgbClr val="000000"/>
                </a:solidFill>
                <a:latin typeface="Arial"/>
                <a:ea typeface="Arial"/>
                <a:cs typeface="Arial"/>
                <a:sym typeface="Arial"/>
              </a:rPr>
              <a:t>.__residence = residence</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def</a:t>
            </a:r>
            <a:r>
              <a:rPr lang="nl-NL" sz="1800" b="1">
                <a:solidFill>
                  <a:srgbClr val="000000"/>
                </a:solidFill>
                <a:latin typeface="Arial"/>
                <a:ea typeface="Arial"/>
                <a:cs typeface="Arial"/>
                <a:sym typeface="Arial"/>
              </a:rPr>
              <a:t> tell(self):</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return</a:t>
            </a:r>
            <a:r>
              <a:rPr lang="nl-NL" sz="1800" b="1">
                <a:solidFill>
                  <a:srgbClr val="000000"/>
                </a:solidFill>
                <a:latin typeface="Arial"/>
                <a:ea typeface="Arial"/>
                <a:cs typeface="Arial"/>
                <a:sym typeface="Arial"/>
              </a:rPr>
              <a:t>(</a:t>
            </a:r>
            <a:r>
              <a:rPr lang="nl-NL" sz="1800" b="1">
                <a:solidFill>
                  <a:srgbClr val="A31515"/>
                </a:solidFill>
                <a:latin typeface="Arial"/>
                <a:ea typeface="Arial"/>
                <a:cs typeface="Arial"/>
                <a:sym typeface="Arial"/>
              </a:rPr>
              <a:t>'I am </a:t>
            </a:r>
            <a:r>
              <a:rPr lang="nl-NL" sz="1800" b="1">
                <a:solidFill>
                  <a:srgbClr val="000000"/>
                </a:solidFill>
                <a:latin typeface="Arial"/>
                <a:ea typeface="Arial"/>
                <a:cs typeface="Arial"/>
                <a:sym typeface="Arial"/>
              </a:rPr>
              <a:t>{}</a:t>
            </a:r>
            <a:r>
              <a:rPr lang="nl-NL" sz="1800" b="1">
                <a:solidFill>
                  <a:srgbClr val="A31515"/>
                </a:solidFill>
                <a:latin typeface="Arial"/>
                <a:ea typeface="Arial"/>
                <a:cs typeface="Arial"/>
                <a:sym typeface="Arial"/>
              </a:rPr>
              <a:t> and I live in </a:t>
            </a:r>
            <a:r>
              <a:rPr lang="nl-NL" sz="1800" b="1">
                <a:solidFill>
                  <a:srgbClr val="000000"/>
                </a:solidFill>
                <a:latin typeface="Arial"/>
                <a:ea typeface="Arial"/>
                <a:cs typeface="Arial"/>
                <a:sym typeface="Arial"/>
              </a:rPr>
              <a:t>{}</a:t>
            </a:r>
            <a:r>
              <a:rPr lang="nl-NL" sz="1800" b="1">
                <a:solidFill>
                  <a:srgbClr val="A31515"/>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.format(</a:t>
            </a:r>
            <a:r>
              <a:rPr lang="nl-NL" sz="1800" b="1">
                <a:solidFill>
                  <a:srgbClr val="0000FF"/>
                </a:solidFill>
                <a:latin typeface="Arial"/>
                <a:ea typeface="Arial"/>
                <a:cs typeface="Arial"/>
                <a:sym typeface="Arial"/>
              </a:rPr>
              <a:t>self</a:t>
            </a:r>
            <a:r>
              <a:rPr lang="nl-NL" sz="1800" b="1">
                <a:solidFill>
                  <a:srgbClr val="000000"/>
                </a:solidFill>
                <a:latin typeface="Arial"/>
                <a:ea typeface="Arial"/>
                <a:cs typeface="Arial"/>
                <a:sym typeface="Arial"/>
              </a:rPr>
              <a:t>.__name, </a:t>
            </a:r>
            <a:r>
              <a:rPr lang="nl-NL" sz="1800" b="1">
                <a:solidFill>
                  <a:srgbClr val="0000FF"/>
                </a:solidFill>
                <a:latin typeface="Arial"/>
                <a:ea typeface="Arial"/>
                <a:cs typeface="Arial"/>
                <a:sym typeface="Arial"/>
              </a:rPr>
              <a:t>self</a:t>
            </a:r>
            <a:r>
              <a:rPr lang="nl-NL" sz="1800" b="1">
                <a:solidFill>
                  <a:srgbClr val="000000"/>
                </a:solidFill>
                <a:latin typeface="Arial"/>
                <a:ea typeface="Arial"/>
                <a:cs typeface="Arial"/>
                <a:sym typeface="Arial"/>
              </a:rPr>
              <a:t>.__residence))</a:t>
            </a:r>
            <a:br>
              <a:rPr lang="nl-NL" sz="1800" b="1">
                <a:solidFill>
                  <a:srgbClr val="000000"/>
                </a:solidFill>
                <a:latin typeface="Arial"/>
                <a:ea typeface="Arial"/>
                <a:cs typeface="Arial"/>
                <a:sym typeface="Arial"/>
              </a:rPr>
            </a:b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def</a:t>
            </a:r>
            <a:r>
              <a:rPr lang="nl-NL" sz="1800" b="1">
                <a:solidFill>
                  <a:srgbClr val="000000"/>
                </a:solidFill>
                <a:latin typeface="Arial"/>
                <a:ea typeface="Arial"/>
                <a:cs typeface="Arial"/>
                <a:sym typeface="Arial"/>
              </a:rPr>
              <a:t> move(self, new_residence):</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self</a:t>
            </a:r>
            <a:r>
              <a:rPr lang="nl-NL" sz="1800" b="1">
                <a:solidFill>
                  <a:srgbClr val="000000"/>
                </a:solidFill>
                <a:latin typeface="Arial"/>
                <a:ea typeface="Arial"/>
                <a:cs typeface="Arial"/>
                <a:sym typeface="Arial"/>
              </a:rPr>
              <a:t>.residence = new_residence</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 = Person(</a:t>
            </a:r>
            <a:r>
              <a:rPr lang="nl-NL" sz="1800" b="1">
                <a:solidFill>
                  <a:srgbClr val="A31515"/>
                </a:solidFill>
                <a:latin typeface="Arial"/>
                <a:ea typeface="Arial"/>
                <a:cs typeface="Arial"/>
                <a:sym typeface="Arial"/>
              </a:rPr>
              <a:t>'Albert'</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'Amsterdam'</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print(p.tell())</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p.move(</a:t>
            </a:r>
            <a:r>
              <a:rPr lang="nl-NL" sz="1800" b="1">
                <a:solidFill>
                  <a:srgbClr val="A31515"/>
                </a:solidFill>
                <a:latin typeface="Arial"/>
                <a:ea typeface="Arial"/>
                <a:cs typeface="Arial"/>
                <a:sym typeface="Arial"/>
              </a:rPr>
              <a:t>'Eindhoven'</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a:t>
            </a:r>
            <a:r>
              <a:rPr lang="nl-NL" sz="1800" b="1"/>
              <a:t>(</a:t>
            </a:r>
            <a:r>
              <a:rPr lang="nl-NL" sz="1800" b="1">
                <a:solidFill>
                  <a:srgbClr val="000000"/>
                </a:solidFill>
                <a:latin typeface="Arial"/>
                <a:ea typeface="Arial"/>
                <a:cs typeface="Arial"/>
                <a:sym typeface="Arial"/>
              </a:rPr>
              <a:t>p.tell())</a:t>
            </a:r>
            <a:endParaRPr sz="1800" b="1">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Magic Methods/Dunders</a:t>
            </a:r>
            <a:endParaRPr/>
          </a:p>
        </p:txBody>
      </p:sp>
      <p:sp>
        <p:nvSpPr>
          <p:cNvPr id="295" name="Google Shape;295;p22"/>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77386" algn="l" rtl="0">
              <a:lnSpc>
                <a:spcPct val="90000"/>
              </a:lnSpc>
              <a:spcBef>
                <a:spcPts val="0"/>
              </a:spcBef>
              <a:spcAft>
                <a:spcPts val="0"/>
              </a:spcAft>
              <a:buClr>
                <a:srgbClr val="595959"/>
              </a:buClr>
              <a:buSzPts val="2400"/>
              <a:buChar char="•"/>
            </a:pPr>
            <a:r>
              <a:rPr lang="nl-NL" sz="2400"/>
              <a:t>A class can have many different special methods.</a:t>
            </a:r>
            <a:endParaRPr sz="2400"/>
          </a:p>
          <a:p>
            <a:pPr marL="251986" lvl="0" indent="-277386" algn="l" rtl="0">
              <a:lnSpc>
                <a:spcPct val="90000"/>
              </a:lnSpc>
              <a:spcBef>
                <a:spcPts val="1102"/>
              </a:spcBef>
              <a:spcAft>
                <a:spcPts val="0"/>
              </a:spcAft>
              <a:buClr>
                <a:srgbClr val="595959"/>
              </a:buClr>
              <a:buSzPts val="2400"/>
              <a:buChar char="•"/>
            </a:pPr>
            <a:r>
              <a:rPr lang="nl-NL" sz="2400"/>
              <a:t>Also called special methods.</a:t>
            </a:r>
            <a:endParaRPr sz="2400"/>
          </a:p>
          <a:p>
            <a:pPr marL="251986" lvl="0" indent="-277386" algn="l" rtl="0">
              <a:lnSpc>
                <a:spcPct val="90000"/>
              </a:lnSpc>
              <a:spcBef>
                <a:spcPts val="1102"/>
              </a:spcBef>
              <a:spcAft>
                <a:spcPts val="0"/>
              </a:spcAft>
              <a:buClr>
                <a:srgbClr val="595959"/>
              </a:buClr>
              <a:buSzPts val="2400"/>
              <a:buChar char="•"/>
            </a:pPr>
            <a:r>
              <a:rPr lang="nl-NL" sz="2400"/>
              <a:t>A magic method is called by Python in all kind of situations, typically when operators &amp; casting are used </a:t>
            </a:r>
            <a:endParaRPr sz="2400"/>
          </a:p>
        </p:txBody>
      </p:sp>
      <p:sp>
        <p:nvSpPr>
          <p:cNvPr id="296" name="Google Shape;296;p22"/>
          <p:cNvSpPr/>
          <p:nvPr/>
        </p:nvSpPr>
        <p:spPr>
          <a:xfrm>
            <a:off x="575825" y="3876200"/>
            <a:ext cx="4455900" cy="3359700"/>
          </a:xfrm>
          <a:prstGeom prst="rect">
            <a:avLst/>
          </a:prstGeom>
          <a:solidFill>
            <a:srgbClr val="D0DEEF"/>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216000" tIns="72000" rIns="91425" bIns="45700" anchor="t" anchorCtr="0">
            <a:noAutofit/>
          </a:bodyPr>
          <a:lstStyle/>
          <a:p>
            <a:pPr marL="0" marR="0" lvl="0" indent="0" algn="l" rtl="0">
              <a:spcBef>
                <a:spcPts val="0"/>
              </a:spcBef>
              <a:spcAft>
                <a:spcPts val="0"/>
              </a:spcAft>
              <a:buNone/>
            </a:pPr>
            <a:r>
              <a:rPr lang="nl-NL" sz="2400">
                <a:solidFill>
                  <a:schemeClr val="dk1"/>
                </a:solidFill>
                <a:latin typeface="Calibri"/>
                <a:ea typeface="Calibri"/>
                <a:cs typeface="Calibri"/>
                <a:sym typeface="Calibri"/>
              </a:rPr>
              <a:t>__init__</a:t>
            </a:r>
            <a:endParaRPr sz="2400">
              <a:latin typeface="Calibri"/>
              <a:ea typeface="Calibri"/>
              <a:cs typeface="Calibri"/>
              <a:sym typeface="Calibri"/>
            </a:endParaRPr>
          </a:p>
          <a:p>
            <a:pPr marL="0" marR="0" lvl="0" indent="0" algn="l" rtl="0">
              <a:spcBef>
                <a:spcPts val="0"/>
              </a:spcBef>
              <a:spcAft>
                <a:spcPts val="0"/>
              </a:spcAft>
              <a:buNone/>
            </a:pPr>
            <a:r>
              <a:rPr lang="nl-NL" sz="2400">
                <a:solidFill>
                  <a:schemeClr val="dk1"/>
                </a:solidFill>
                <a:latin typeface="Calibri"/>
                <a:ea typeface="Calibri"/>
                <a:cs typeface="Calibri"/>
                <a:sym typeface="Calibri"/>
              </a:rPr>
              <a:t>__del__</a:t>
            </a:r>
            <a:br>
              <a:rPr lang="nl-NL" sz="2400">
                <a:solidFill>
                  <a:schemeClr val="dk1"/>
                </a:solidFill>
                <a:latin typeface="Calibri"/>
                <a:ea typeface="Calibri"/>
                <a:cs typeface="Calibri"/>
                <a:sym typeface="Calibri"/>
              </a:rPr>
            </a:br>
            <a:endParaRPr sz="2400">
              <a:latin typeface="Calibri"/>
              <a:ea typeface="Calibri"/>
              <a:cs typeface="Calibri"/>
              <a:sym typeface="Calibri"/>
            </a:endParaRPr>
          </a:p>
          <a:p>
            <a:pPr marL="0" marR="0" lvl="0" indent="0" algn="l" rtl="0">
              <a:spcBef>
                <a:spcPts val="0"/>
              </a:spcBef>
              <a:spcAft>
                <a:spcPts val="0"/>
              </a:spcAft>
              <a:buNone/>
            </a:pPr>
            <a:r>
              <a:rPr lang="nl-NL" sz="2400">
                <a:solidFill>
                  <a:schemeClr val="dk1"/>
                </a:solidFill>
                <a:latin typeface="Calibri"/>
                <a:ea typeface="Calibri"/>
                <a:cs typeface="Calibri"/>
                <a:sym typeface="Calibri"/>
              </a:rPr>
              <a:t>__str__</a:t>
            </a:r>
            <a:endParaRPr sz="2400">
              <a:latin typeface="Calibri"/>
              <a:ea typeface="Calibri"/>
              <a:cs typeface="Calibri"/>
              <a:sym typeface="Calibri"/>
            </a:endParaRPr>
          </a:p>
          <a:p>
            <a:pPr marL="0" marR="0" lvl="0" indent="0" algn="l" rtl="0">
              <a:spcBef>
                <a:spcPts val="0"/>
              </a:spcBef>
              <a:spcAft>
                <a:spcPts val="0"/>
              </a:spcAft>
              <a:buNone/>
            </a:pPr>
            <a:r>
              <a:rPr lang="nl-NL" sz="2400">
                <a:solidFill>
                  <a:schemeClr val="dk1"/>
                </a:solidFill>
                <a:latin typeface="Calibri"/>
                <a:ea typeface="Calibri"/>
                <a:cs typeface="Calibri"/>
                <a:sym typeface="Calibri"/>
              </a:rPr>
              <a:t>__repr__</a:t>
            </a:r>
            <a:br>
              <a:rPr lang="nl-NL" sz="2400">
                <a:solidFill>
                  <a:schemeClr val="dk1"/>
                </a:solidFill>
                <a:latin typeface="Calibri"/>
                <a:ea typeface="Calibri"/>
                <a:cs typeface="Calibri"/>
                <a:sym typeface="Calibri"/>
              </a:rPr>
            </a:br>
            <a:r>
              <a:rPr lang="nl-NL" sz="2400">
                <a:solidFill>
                  <a:schemeClr val="dk1"/>
                </a:solidFill>
                <a:latin typeface="Calibri"/>
                <a:ea typeface="Calibri"/>
                <a:cs typeface="Calibri"/>
                <a:sym typeface="Calibri"/>
              </a:rPr>
              <a:t>__int__</a:t>
            </a:r>
            <a:br>
              <a:rPr lang="nl-NL" sz="2400">
                <a:solidFill>
                  <a:schemeClr val="dk1"/>
                </a:solidFill>
                <a:latin typeface="Calibri"/>
                <a:ea typeface="Calibri"/>
                <a:cs typeface="Calibri"/>
                <a:sym typeface="Calibri"/>
              </a:rPr>
            </a:br>
            <a:r>
              <a:rPr lang="nl-NL" sz="2400">
                <a:solidFill>
                  <a:schemeClr val="dk1"/>
                </a:solidFill>
                <a:latin typeface="Calibri"/>
                <a:ea typeface="Calibri"/>
                <a:cs typeface="Calibri"/>
                <a:sym typeface="Calibri"/>
              </a:rPr>
              <a:t>__float__</a:t>
            </a:r>
            <a:endParaRPr sz="2400">
              <a:latin typeface="Calibri"/>
              <a:ea typeface="Calibri"/>
              <a:cs typeface="Calibri"/>
              <a:sym typeface="Calibri"/>
            </a:endParaRPr>
          </a:p>
          <a:p>
            <a:pPr marL="0" marR="0" lvl="0" indent="0" algn="l" rtl="0">
              <a:spcBef>
                <a:spcPts val="0"/>
              </a:spcBef>
              <a:spcAft>
                <a:spcPts val="0"/>
              </a:spcAft>
              <a:buNone/>
            </a:pPr>
            <a:endParaRPr>
              <a:latin typeface="Calibri"/>
              <a:ea typeface="Calibri"/>
              <a:cs typeface="Calibri"/>
              <a:sym typeface="Calibri"/>
            </a:endParaRPr>
          </a:p>
          <a:p>
            <a:pPr marL="0" marR="0" lvl="0" indent="0" algn="l" rtl="0">
              <a:spcBef>
                <a:spcPts val="0"/>
              </a:spcBef>
              <a:spcAft>
                <a:spcPts val="0"/>
              </a:spcAft>
              <a:buNone/>
            </a:pPr>
            <a:endParaRPr>
              <a:latin typeface="Calibri"/>
              <a:ea typeface="Calibri"/>
              <a:cs typeface="Calibri"/>
              <a:sym typeface="Calibri"/>
            </a:endParaRPr>
          </a:p>
        </p:txBody>
      </p:sp>
      <p:sp>
        <p:nvSpPr>
          <p:cNvPr id="297" name="Google Shape;297;p22"/>
          <p:cNvSpPr/>
          <p:nvPr/>
        </p:nvSpPr>
        <p:spPr>
          <a:xfrm>
            <a:off x="5031725" y="3876200"/>
            <a:ext cx="4455900" cy="3359700"/>
          </a:xfrm>
          <a:prstGeom prst="rect">
            <a:avLst/>
          </a:prstGeom>
          <a:solidFill>
            <a:srgbClr val="D0DEEF"/>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216000" tIns="72000" rIns="91425" bIns="45700" anchor="t" anchorCtr="0">
            <a:noAutofit/>
          </a:bodyPr>
          <a:lstStyle/>
          <a:p>
            <a:pPr marL="0" lvl="0" indent="0" algn="l" rtl="0">
              <a:spcBef>
                <a:spcPts val="0"/>
              </a:spcBef>
              <a:spcAft>
                <a:spcPts val="0"/>
              </a:spcAft>
              <a:buNone/>
            </a:pPr>
            <a:r>
              <a:rPr lang="nl-NL" sz="2400">
                <a:solidFill>
                  <a:schemeClr val="dk1"/>
                </a:solidFill>
                <a:latin typeface="Calibri"/>
                <a:ea typeface="Calibri"/>
                <a:cs typeface="Calibri"/>
                <a:sym typeface="Calibri"/>
              </a:rPr>
              <a:t>__eq__</a:t>
            </a: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__ne__</a:t>
            </a:r>
            <a:br>
              <a:rPr lang="nl-NL" sz="2400">
                <a:solidFill>
                  <a:schemeClr val="dk1"/>
                </a:solidFill>
                <a:latin typeface="Calibri"/>
                <a:ea typeface="Calibri"/>
                <a:cs typeface="Calibri"/>
                <a:sym typeface="Calibri"/>
              </a:rPr>
            </a:br>
            <a:r>
              <a:rPr lang="nl-NL" sz="2400">
                <a:solidFill>
                  <a:schemeClr val="dk1"/>
                </a:solidFill>
                <a:latin typeface="Calibri"/>
                <a:ea typeface="Calibri"/>
                <a:cs typeface="Calibri"/>
                <a:sym typeface="Calibri"/>
              </a:rPr>
              <a:t>__lt__</a:t>
            </a: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__le__</a:t>
            </a: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__gt__</a:t>
            </a: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__ge__</a:t>
            </a: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__add__</a:t>
            </a: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a:solidFill>
                  <a:schemeClr val="dk1"/>
                </a:solidFill>
                <a:latin typeface="Calibri"/>
                <a:ea typeface="Calibri"/>
                <a:cs typeface="Calibri"/>
                <a:sym typeface="Calibri"/>
              </a:rPr>
              <a:t>__sub__</a:t>
            </a:r>
            <a:endParaRPr sz="2400">
              <a:solidFill>
                <a:schemeClr val="dk1"/>
              </a:solidFill>
              <a:latin typeface="Calibri"/>
              <a:ea typeface="Calibri"/>
              <a:cs typeface="Calibri"/>
              <a:sym typeface="Calibri"/>
            </a:endParaRPr>
          </a:p>
        </p:txBody>
      </p:sp>
      <p:sp>
        <p:nvSpPr>
          <p:cNvPr id="298" name="Google Shape;298;p22"/>
          <p:cNvSpPr txBox="1"/>
          <p:nvPr/>
        </p:nvSpPr>
        <p:spPr>
          <a:xfrm>
            <a:off x="2209030" y="3876200"/>
            <a:ext cx="2746500" cy="400200"/>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C00000"/>
              </a:buClr>
              <a:buSzPts val="2000"/>
              <a:buFont typeface="Calibri"/>
              <a:buNone/>
            </a:pPr>
            <a:r>
              <a:rPr lang="nl-NL" sz="2000">
                <a:solidFill>
                  <a:srgbClr val="0033B3"/>
                </a:solidFill>
                <a:latin typeface="Calibri"/>
                <a:ea typeface="Calibri"/>
                <a:cs typeface="Calibri"/>
                <a:sym typeface="Calibri"/>
              </a:rPr>
              <a:t>Objects</a:t>
            </a:r>
            <a:endParaRPr sz="2000" b="0" i="0" u="none" strike="noStrike" cap="none">
              <a:solidFill>
                <a:srgbClr val="0033B3"/>
              </a:solidFill>
              <a:latin typeface="Calibri"/>
              <a:ea typeface="Calibri"/>
              <a:cs typeface="Calibri"/>
              <a:sym typeface="Calibri"/>
            </a:endParaRPr>
          </a:p>
        </p:txBody>
      </p:sp>
      <p:sp>
        <p:nvSpPr>
          <p:cNvPr id="299" name="Google Shape;299;p22"/>
          <p:cNvSpPr txBox="1"/>
          <p:nvPr/>
        </p:nvSpPr>
        <p:spPr>
          <a:xfrm>
            <a:off x="2209030" y="5128525"/>
            <a:ext cx="2746500" cy="400200"/>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C00000"/>
              </a:buClr>
              <a:buSzPts val="2000"/>
              <a:buFont typeface="Calibri"/>
              <a:buNone/>
            </a:pPr>
            <a:r>
              <a:rPr lang="nl-NL" sz="2000">
                <a:solidFill>
                  <a:srgbClr val="0033B3"/>
                </a:solidFill>
                <a:latin typeface="Calibri"/>
                <a:ea typeface="Calibri"/>
                <a:cs typeface="Calibri"/>
                <a:sym typeface="Calibri"/>
              </a:rPr>
              <a:t>Casting</a:t>
            </a:r>
            <a:endParaRPr sz="2000" b="0" i="0" u="none" strike="noStrike" cap="none">
              <a:solidFill>
                <a:srgbClr val="0033B3"/>
              </a:solidFill>
              <a:latin typeface="Calibri"/>
              <a:ea typeface="Calibri"/>
              <a:cs typeface="Calibri"/>
              <a:sym typeface="Calibri"/>
            </a:endParaRPr>
          </a:p>
        </p:txBody>
      </p:sp>
      <p:sp>
        <p:nvSpPr>
          <p:cNvPr id="300" name="Google Shape;300;p22"/>
          <p:cNvSpPr txBox="1"/>
          <p:nvPr/>
        </p:nvSpPr>
        <p:spPr>
          <a:xfrm>
            <a:off x="8028202" y="3876200"/>
            <a:ext cx="1383300" cy="400200"/>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C00000"/>
              </a:buClr>
              <a:buSzPts val="2000"/>
              <a:buFont typeface="Calibri"/>
              <a:buNone/>
            </a:pPr>
            <a:r>
              <a:rPr lang="nl-NL" sz="2000">
                <a:solidFill>
                  <a:srgbClr val="0033B3"/>
                </a:solidFill>
                <a:latin typeface="Calibri"/>
                <a:ea typeface="Calibri"/>
                <a:cs typeface="Calibri"/>
                <a:sym typeface="Calibri"/>
              </a:rPr>
              <a:t>Operators</a:t>
            </a:r>
            <a:endParaRPr sz="2000" b="0" i="0" u="none" strike="noStrike" cap="none">
              <a:solidFill>
                <a:srgbClr val="0033B3"/>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3"/>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Exercise: Vector class</a:t>
            </a:r>
            <a:endParaRPr/>
          </a:p>
        </p:txBody>
      </p:sp>
      <p:sp>
        <p:nvSpPr>
          <p:cNvPr id="306" name="Google Shape;306;p23"/>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000"/>
              <a:buNone/>
            </a:pPr>
            <a:r>
              <a:rPr lang="nl-NL" sz="2400" dirty="0" err="1"/>
              <a:t>Create</a:t>
            </a:r>
            <a:r>
              <a:rPr lang="nl-NL" sz="2400" dirty="0"/>
              <a:t> a 2D-Vector class. </a:t>
            </a:r>
            <a:r>
              <a:rPr lang="nl-NL" sz="2400" dirty="0" err="1"/>
              <a:t>Also</a:t>
            </a:r>
            <a:r>
              <a:rPr lang="nl-NL" sz="2400" dirty="0"/>
              <a:t> </a:t>
            </a:r>
            <a:r>
              <a:rPr lang="nl-NL" sz="2400" dirty="0" err="1"/>
              <a:t>add</a:t>
            </a:r>
            <a:r>
              <a:rPr lang="nl-NL" sz="2400" dirty="0"/>
              <a:t> operator </a:t>
            </a:r>
            <a:r>
              <a:rPr lang="nl-NL" sz="2400" dirty="0" err="1"/>
              <a:t>overloading</a:t>
            </a:r>
            <a:r>
              <a:rPr lang="nl-NL" sz="2400" dirty="0"/>
              <a:t> </a:t>
            </a:r>
            <a:r>
              <a:rPr lang="nl-NL" sz="2400" dirty="0" err="1"/>
              <a:t>for</a:t>
            </a:r>
            <a:r>
              <a:rPr lang="nl-NL" sz="2400" dirty="0"/>
              <a:t> </a:t>
            </a:r>
            <a:r>
              <a:rPr lang="nl-NL" sz="2400" dirty="0" err="1"/>
              <a:t>the</a:t>
            </a:r>
            <a:r>
              <a:rPr lang="nl-NL" sz="2400" dirty="0"/>
              <a:t> + </a:t>
            </a:r>
            <a:r>
              <a:rPr lang="nl-NL" sz="2400" dirty="0" err="1"/>
              <a:t>sign</a:t>
            </a:r>
            <a:r>
              <a:rPr lang="nl-NL" sz="2400" dirty="0"/>
              <a:t> </a:t>
            </a:r>
            <a:r>
              <a:rPr lang="nl-NL" sz="2400" dirty="0" err="1"/>
              <a:t>to</a:t>
            </a:r>
            <a:r>
              <a:rPr lang="nl-NL" sz="2400" dirty="0"/>
              <a:t> </a:t>
            </a:r>
            <a:r>
              <a:rPr lang="nl-NL" sz="2400" dirty="0" err="1"/>
              <a:t>add</a:t>
            </a:r>
            <a:r>
              <a:rPr lang="nl-NL" sz="2400" dirty="0"/>
              <a:t> </a:t>
            </a:r>
            <a:r>
              <a:rPr lang="nl-NL" sz="2400" dirty="0" err="1"/>
              <a:t>two</a:t>
            </a:r>
            <a:r>
              <a:rPr lang="nl-NL" sz="2400" dirty="0"/>
              <a:t> </a:t>
            </a:r>
            <a:r>
              <a:rPr lang="nl-NL" sz="2400" dirty="0" err="1"/>
              <a:t>vectors</a:t>
            </a:r>
            <a:r>
              <a:rPr lang="nl-NL" sz="2400" dirty="0"/>
              <a:t> </a:t>
            </a:r>
            <a:r>
              <a:rPr lang="nl-NL" sz="2400" dirty="0" err="1"/>
              <a:t>together</a:t>
            </a:r>
            <a:r>
              <a:rPr lang="nl-NL" sz="2400" dirty="0"/>
              <a:t> </a:t>
            </a:r>
            <a:r>
              <a:rPr lang="nl-NL" sz="2400" dirty="0" err="1"/>
              <a:t>and</a:t>
            </a:r>
            <a:r>
              <a:rPr lang="nl-NL" sz="2400" dirty="0"/>
              <a:t> </a:t>
            </a:r>
            <a:r>
              <a:rPr lang="nl-NL" sz="2400" dirty="0" err="1"/>
              <a:t>to</a:t>
            </a:r>
            <a:r>
              <a:rPr lang="nl-NL" sz="2400" dirty="0"/>
              <a:t> </a:t>
            </a:r>
            <a:r>
              <a:rPr lang="nl-NL" sz="2400" dirty="0" err="1"/>
              <a:t>create</a:t>
            </a:r>
            <a:r>
              <a:rPr lang="nl-NL" sz="2400" dirty="0"/>
              <a:t> a string </a:t>
            </a:r>
            <a:r>
              <a:rPr lang="nl-NL" sz="2400" dirty="0" err="1"/>
              <a:t>representation</a:t>
            </a:r>
            <a:r>
              <a:rPr lang="nl-NL" sz="2400" dirty="0"/>
              <a:t>.</a:t>
            </a:r>
            <a:endParaRPr sz="2400" dirty="0"/>
          </a:p>
          <a:p>
            <a:pPr marL="251986" lvl="0" indent="-124986" algn="l" rtl="0">
              <a:lnSpc>
                <a:spcPct val="90000"/>
              </a:lnSpc>
              <a:spcBef>
                <a:spcPts val="1102"/>
              </a:spcBef>
              <a:spcAft>
                <a:spcPts val="0"/>
              </a:spcAft>
              <a:buClr>
                <a:srgbClr val="595959"/>
              </a:buClr>
              <a:buSzPts val="2000"/>
              <a:buNone/>
            </a:pPr>
            <a:endParaRPr dirty="0"/>
          </a:p>
          <a:p>
            <a:pPr marL="0" lvl="0" indent="0" algn="l" rtl="0">
              <a:lnSpc>
                <a:spcPct val="90000"/>
              </a:lnSpc>
              <a:spcBef>
                <a:spcPts val="1102"/>
              </a:spcBef>
              <a:spcAft>
                <a:spcPts val="0"/>
              </a:spcAft>
              <a:buClr>
                <a:srgbClr val="595959"/>
              </a:buClr>
              <a:buSzPts val="2000"/>
              <a:buNone/>
            </a:pPr>
            <a:r>
              <a:rPr lang="nl-NL" sz="2400" dirty="0"/>
              <a:t>Tips:</a:t>
            </a:r>
            <a:endParaRPr sz="2400" dirty="0"/>
          </a:p>
          <a:p>
            <a:pPr marL="251986" lvl="0" indent="-277386" algn="l" rtl="0">
              <a:lnSpc>
                <a:spcPct val="90000"/>
              </a:lnSpc>
              <a:spcBef>
                <a:spcPts val="1102"/>
              </a:spcBef>
              <a:spcAft>
                <a:spcPts val="0"/>
              </a:spcAft>
              <a:buClr>
                <a:srgbClr val="595959"/>
              </a:buClr>
              <a:buSzPts val="2400"/>
              <a:buChar char="•"/>
            </a:pPr>
            <a:r>
              <a:rPr lang="nl-NL" sz="2400" dirty="0" err="1"/>
              <a:t>Build</a:t>
            </a:r>
            <a:r>
              <a:rPr lang="nl-NL" sz="2400" dirty="0"/>
              <a:t> a class </a:t>
            </a:r>
            <a:r>
              <a:rPr lang="nl-NL" sz="2400" dirty="0" err="1"/>
              <a:t>called</a:t>
            </a:r>
            <a:r>
              <a:rPr lang="nl-NL" sz="2400" dirty="0"/>
              <a:t> Vector</a:t>
            </a:r>
            <a:endParaRPr sz="2400" dirty="0"/>
          </a:p>
          <a:p>
            <a:pPr marL="251986" lvl="0" indent="-277386" algn="l" rtl="0">
              <a:lnSpc>
                <a:spcPct val="90000"/>
              </a:lnSpc>
              <a:spcBef>
                <a:spcPts val="1102"/>
              </a:spcBef>
              <a:spcAft>
                <a:spcPts val="0"/>
              </a:spcAft>
              <a:buClr>
                <a:srgbClr val="595959"/>
              </a:buClr>
              <a:buSzPts val="2400"/>
              <a:buChar char="•"/>
            </a:pPr>
            <a:r>
              <a:rPr lang="nl-NL" sz="2400" dirty="0" err="1"/>
              <a:t>Add</a:t>
            </a:r>
            <a:r>
              <a:rPr lang="nl-NL" sz="2400" dirty="0"/>
              <a:t> </a:t>
            </a:r>
            <a:r>
              <a:rPr lang="nl-NL" sz="2400" dirty="0" err="1"/>
              <a:t>two</a:t>
            </a:r>
            <a:r>
              <a:rPr lang="nl-NL" sz="2400" dirty="0"/>
              <a:t> </a:t>
            </a:r>
            <a:r>
              <a:rPr lang="nl-NL" sz="2400" dirty="0" err="1"/>
              <a:t>attributes</a:t>
            </a:r>
            <a:r>
              <a:rPr lang="nl-NL" sz="2400" dirty="0"/>
              <a:t>: x </a:t>
            </a:r>
            <a:r>
              <a:rPr lang="nl-NL" sz="2400" dirty="0" err="1"/>
              <a:t>and</a:t>
            </a:r>
            <a:r>
              <a:rPr lang="nl-NL" sz="2400" dirty="0"/>
              <a:t> y</a:t>
            </a:r>
            <a:endParaRPr sz="2400" dirty="0"/>
          </a:p>
          <a:p>
            <a:pPr marL="251986" lvl="0" indent="-277386" algn="l" rtl="0">
              <a:lnSpc>
                <a:spcPct val="90000"/>
              </a:lnSpc>
              <a:spcBef>
                <a:spcPts val="1102"/>
              </a:spcBef>
              <a:spcAft>
                <a:spcPts val="0"/>
              </a:spcAft>
              <a:buClr>
                <a:srgbClr val="595959"/>
              </a:buClr>
              <a:buSzPts val="2400"/>
              <a:buChar char="•"/>
            </a:pPr>
            <a:r>
              <a:rPr lang="nl-NL" sz="2400" dirty="0" err="1"/>
              <a:t>Implement</a:t>
            </a:r>
            <a:r>
              <a:rPr lang="nl-NL" sz="2400" dirty="0"/>
              <a:t> </a:t>
            </a:r>
            <a:r>
              <a:rPr lang="nl-NL" sz="2400" dirty="0" err="1"/>
              <a:t>the</a:t>
            </a:r>
            <a:r>
              <a:rPr lang="nl-NL" sz="2400" dirty="0"/>
              <a:t> </a:t>
            </a:r>
            <a:r>
              <a:rPr lang="nl-NL" sz="2400" b="1" dirty="0"/>
              <a:t>__</a:t>
            </a:r>
            <a:r>
              <a:rPr lang="nl-NL" sz="2400" b="1" dirty="0" err="1"/>
              <a:t>init</a:t>
            </a:r>
            <a:r>
              <a:rPr lang="nl-NL" sz="2400" b="1" dirty="0"/>
              <a:t>__</a:t>
            </a:r>
            <a:r>
              <a:rPr lang="nl-NL" sz="2400" dirty="0"/>
              <a:t> </a:t>
            </a:r>
            <a:r>
              <a:rPr lang="nl-NL" sz="2400" dirty="0" err="1"/>
              <a:t>method</a:t>
            </a:r>
            <a:r>
              <a:rPr lang="nl-NL" sz="2400" dirty="0"/>
              <a:t> </a:t>
            </a:r>
            <a:r>
              <a:rPr lang="nl-NL" sz="2400" dirty="0" err="1"/>
              <a:t>that</a:t>
            </a:r>
            <a:r>
              <a:rPr lang="nl-NL" sz="2400" dirty="0"/>
              <a:t> takes </a:t>
            </a:r>
            <a:r>
              <a:rPr lang="nl-NL" sz="2400" dirty="0" err="1"/>
              <a:t>two</a:t>
            </a:r>
            <a:r>
              <a:rPr lang="nl-NL" sz="2400" dirty="0"/>
              <a:t> </a:t>
            </a:r>
            <a:r>
              <a:rPr lang="nl-NL" sz="2400" dirty="0" err="1"/>
              <a:t>arguments</a:t>
            </a:r>
            <a:r>
              <a:rPr lang="nl-NL" sz="2400" dirty="0"/>
              <a:t>: x </a:t>
            </a:r>
            <a:r>
              <a:rPr lang="nl-NL" sz="2400" dirty="0" err="1"/>
              <a:t>and</a:t>
            </a:r>
            <a:r>
              <a:rPr lang="nl-NL" sz="2400" dirty="0"/>
              <a:t> y</a:t>
            </a:r>
            <a:endParaRPr sz="2400" dirty="0"/>
          </a:p>
          <a:p>
            <a:pPr marL="251986" lvl="0" indent="-277386" algn="l" rtl="0">
              <a:lnSpc>
                <a:spcPct val="90000"/>
              </a:lnSpc>
              <a:spcBef>
                <a:spcPts val="1102"/>
              </a:spcBef>
              <a:spcAft>
                <a:spcPts val="0"/>
              </a:spcAft>
              <a:buClr>
                <a:srgbClr val="595959"/>
              </a:buClr>
              <a:buSzPts val="2400"/>
              <a:buChar char="•"/>
            </a:pPr>
            <a:r>
              <a:rPr lang="nl-NL" sz="2400" dirty="0" err="1"/>
              <a:t>Implement</a:t>
            </a:r>
            <a:r>
              <a:rPr lang="nl-NL" sz="2400" dirty="0"/>
              <a:t> </a:t>
            </a:r>
            <a:r>
              <a:rPr lang="nl-NL" sz="2400" dirty="0" err="1"/>
              <a:t>the</a:t>
            </a:r>
            <a:r>
              <a:rPr lang="nl-NL" sz="2400" dirty="0"/>
              <a:t> </a:t>
            </a:r>
            <a:r>
              <a:rPr lang="nl-NL" sz="2400" b="1" dirty="0"/>
              <a:t>__</a:t>
            </a:r>
            <a:r>
              <a:rPr lang="nl-NL" sz="2400" b="1" dirty="0" err="1"/>
              <a:t>str</a:t>
            </a:r>
            <a:r>
              <a:rPr lang="nl-NL" sz="2400" b="1" dirty="0"/>
              <a:t>__</a:t>
            </a:r>
            <a:r>
              <a:rPr lang="nl-NL" sz="2400" dirty="0"/>
              <a:t> </a:t>
            </a:r>
            <a:r>
              <a:rPr lang="nl-NL" sz="2400" dirty="0" err="1"/>
              <a:t>method</a:t>
            </a:r>
            <a:r>
              <a:rPr lang="nl-NL" sz="2400" dirty="0"/>
              <a:t>.</a:t>
            </a:r>
            <a:endParaRPr sz="2400" dirty="0"/>
          </a:p>
          <a:p>
            <a:pPr marL="251986" lvl="0" indent="-277386" algn="l" rtl="0">
              <a:lnSpc>
                <a:spcPct val="90000"/>
              </a:lnSpc>
              <a:spcBef>
                <a:spcPts val="1102"/>
              </a:spcBef>
              <a:spcAft>
                <a:spcPts val="0"/>
              </a:spcAft>
              <a:buClr>
                <a:srgbClr val="595959"/>
              </a:buClr>
              <a:buSzPts val="2400"/>
              <a:buChar char="•"/>
            </a:pPr>
            <a:r>
              <a:rPr lang="nl-NL" sz="2400" dirty="0" err="1"/>
              <a:t>Implement</a:t>
            </a:r>
            <a:r>
              <a:rPr lang="nl-NL" sz="2400" dirty="0"/>
              <a:t> </a:t>
            </a:r>
            <a:r>
              <a:rPr lang="nl-NL" sz="2400" dirty="0" err="1"/>
              <a:t>the</a:t>
            </a:r>
            <a:r>
              <a:rPr lang="nl-NL" sz="2400" dirty="0"/>
              <a:t> </a:t>
            </a:r>
            <a:r>
              <a:rPr lang="nl-NL" sz="2400" b="1" dirty="0"/>
              <a:t>__</a:t>
            </a:r>
            <a:r>
              <a:rPr lang="nl-NL" sz="2400" b="1" dirty="0" err="1"/>
              <a:t>add</a:t>
            </a:r>
            <a:r>
              <a:rPr lang="nl-NL" sz="2400" b="1" dirty="0"/>
              <a:t>__</a:t>
            </a:r>
            <a:r>
              <a:rPr lang="nl-NL" sz="2400" dirty="0"/>
              <a:t> </a:t>
            </a:r>
            <a:r>
              <a:rPr lang="nl-NL" sz="2400" dirty="0" err="1"/>
              <a:t>method</a:t>
            </a:r>
            <a:r>
              <a:rPr lang="nl-NL" sz="2400" dirty="0"/>
              <a:t> </a:t>
            </a:r>
            <a:r>
              <a:rPr lang="nl-NL" sz="2400" dirty="0" err="1"/>
              <a:t>the</a:t>
            </a:r>
            <a:r>
              <a:rPr lang="nl-NL" sz="2400" dirty="0"/>
              <a:t> </a:t>
            </a:r>
            <a:r>
              <a:rPr lang="nl-NL" sz="2400" dirty="0" err="1"/>
              <a:t>define</a:t>
            </a:r>
            <a:r>
              <a:rPr lang="nl-NL" sz="2400" dirty="0"/>
              <a:t> </a:t>
            </a:r>
            <a:r>
              <a:rPr lang="nl-NL" sz="2400" dirty="0" err="1"/>
              <a:t>the</a:t>
            </a:r>
            <a:r>
              <a:rPr lang="nl-NL" sz="2400" dirty="0"/>
              <a:t> </a:t>
            </a:r>
            <a:r>
              <a:rPr lang="nl-NL" sz="2400" dirty="0" err="1"/>
              <a:t>adding</a:t>
            </a:r>
            <a:r>
              <a:rPr lang="nl-NL" sz="2400" dirty="0"/>
              <a:t> of </a:t>
            </a:r>
            <a:r>
              <a:rPr lang="nl-NL" sz="2400" dirty="0" err="1"/>
              <a:t>two</a:t>
            </a:r>
            <a:r>
              <a:rPr lang="nl-NL" sz="2400" dirty="0"/>
              <a:t> </a:t>
            </a:r>
            <a:r>
              <a:rPr lang="nl-NL" sz="2400" dirty="0" err="1"/>
              <a:t>vectors</a:t>
            </a:r>
            <a:r>
              <a:rPr lang="nl-NL" sz="2400" dirty="0"/>
              <a:t>, </a:t>
            </a:r>
            <a:r>
              <a:rPr lang="nl-NL" sz="2400" dirty="0" err="1"/>
              <a:t>returning</a:t>
            </a:r>
            <a:r>
              <a:rPr lang="nl-NL" sz="2400" dirty="0"/>
              <a:t> a new object.</a:t>
            </a:r>
            <a:endParaRPr sz="2400" dirty="0"/>
          </a:p>
          <a:p>
            <a:pPr marL="251986" lvl="0" indent="-277386" algn="l" rtl="0">
              <a:lnSpc>
                <a:spcPct val="90000"/>
              </a:lnSpc>
              <a:spcBef>
                <a:spcPts val="1102"/>
              </a:spcBef>
              <a:spcAft>
                <a:spcPts val="0"/>
              </a:spcAft>
              <a:buClr>
                <a:srgbClr val="595959"/>
              </a:buClr>
              <a:buSzPts val="2400"/>
              <a:buChar char="•"/>
            </a:pPr>
            <a:r>
              <a:rPr lang="nl-NL" sz="2400" dirty="0"/>
              <a:t>Test </a:t>
            </a:r>
            <a:r>
              <a:rPr lang="nl-NL" sz="2400" dirty="0" err="1"/>
              <a:t>your</a:t>
            </a:r>
            <a:r>
              <a:rPr lang="nl-NL" sz="2400" dirty="0"/>
              <a:t> class </a:t>
            </a:r>
            <a:r>
              <a:rPr lang="nl-NL" sz="2400" dirty="0" err="1"/>
              <a:t>by</a:t>
            </a:r>
            <a:r>
              <a:rPr lang="nl-NL" sz="2400" dirty="0"/>
              <a:t> </a:t>
            </a:r>
            <a:r>
              <a:rPr lang="nl-NL" sz="2400" dirty="0" err="1"/>
              <a:t>creating</a:t>
            </a:r>
            <a:r>
              <a:rPr lang="nl-NL" sz="2400" dirty="0"/>
              <a:t> </a:t>
            </a:r>
            <a:r>
              <a:rPr lang="nl-NL" sz="2400" dirty="0" err="1"/>
              <a:t>two</a:t>
            </a:r>
            <a:r>
              <a:rPr lang="nl-NL" sz="2400" dirty="0"/>
              <a:t> </a:t>
            </a:r>
            <a:r>
              <a:rPr lang="nl-NL" sz="2400" dirty="0" err="1"/>
              <a:t>vectors</a:t>
            </a:r>
            <a:r>
              <a:rPr lang="nl-NL" sz="2400" dirty="0"/>
              <a:t> </a:t>
            </a:r>
            <a:r>
              <a:rPr lang="nl-NL" sz="2400" dirty="0" err="1"/>
              <a:t>and</a:t>
            </a:r>
            <a:r>
              <a:rPr lang="nl-NL" sz="2400" dirty="0"/>
              <a:t> </a:t>
            </a:r>
            <a:r>
              <a:rPr lang="nl-NL" sz="2400" dirty="0" err="1"/>
              <a:t>adding</a:t>
            </a:r>
            <a:r>
              <a:rPr lang="nl-NL" sz="2400" dirty="0"/>
              <a:t> these </a:t>
            </a:r>
            <a:r>
              <a:rPr lang="nl-NL" sz="2400" dirty="0" err="1"/>
              <a:t>together</a:t>
            </a:r>
            <a:r>
              <a:rPr lang="nl-NL" sz="2400" dirty="0"/>
              <a:t>.</a:t>
            </a:r>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4"/>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Inheritance</a:t>
            </a:r>
            <a:endParaRPr/>
          </a:p>
        </p:txBody>
      </p:sp>
      <p:sp>
        <p:nvSpPr>
          <p:cNvPr id="312" name="Google Shape;312;p24"/>
          <p:cNvSpPr txBox="1">
            <a:spLocks noGrp="1"/>
          </p:cNvSpPr>
          <p:nvPr>
            <p:ph type="body" idx="1"/>
          </p:nvPr>
        </p:nvSpPr>
        <p:spPr>
          <a:xfrm>
            <a:off x="575825" y="1721450"/>
            <a:ext cx="8928900" cy="5730900"/>
          </a:xfrm>
          <a:prstGeom prst="rect">
            <a:avLst/>
          </a:prstGeom>
          <a:noFill/>
          <a:ln>
            <a:noFill/>
          </a:ln>
        </p:spPr>
        <p:txBody>
          <a:bodyPr spcFirstLastPara="1" wrap="square" lIns="91425" tIns="45700" rIns="91425" bIns="45700" anchor="t" anchorCtr="0">
            <a:noAutofit/>
          </a:bodyPr>
          <a:lstStyle/>
          <a:p>
            <a:pPr marL="251986" lvl="0" indent="-277386" algn="l" rtl="0">
              <a:lnSpc>
                <a:spcPct val="90000"/>
              </a:lnSpc>
              <a:spcBef>
                <a:spcPts val="0"/>
              </a:spcBef>
              <a:spcAft>
                <a:spcPts val="0"/>
              </a:spcAft>
              <a:buClr>
                <a:srgbClr val="595959"/>
              </a:buClr>
              <a:buSzPts val="2400"/>
              <a:buChar char="•"/>
            </a:pPr>
            <a:r>
              <a:rPr lang="nl-NL" sz="2400"/>
              <a:t>Classes and functionality can be reused by using </a:t>
            </a:r>
            <a:r>
              <a:rPr lang="nl-NL" sz="2400" b="1"/>
              <a:t>inheritance</a:t>
            </a:r>
            <a:endParaRPr sz="2400" b="1"/>
          </a:p>
          <a:p>
            <a:pPr marL="251986" lvl="0" indent="-277386" algn="l" rtl="0">
              <a:lnSpc>
                <a:spcPct val="90000"/>
              </a:lnSpc>
              <a:spcBef>
                <a:spcPts val="1102"/>
              </a:spcBef>
              <a:spcAft>
                <a:spcPts val="0"/>
              </a:spcAft>
              <a:buClr>
                <a:srgbClr val="595959"/>
              </a:buClr>
              <a:buSzPts val="2400"/>
              <a:buChar char="•"/>
            </a:pPr>
            <a:r>
              <a:rPr lang="nl-NL" sz="2400"/>
              <a:t>The original class is called the parent class, the superclass or the base class</a:t>
            </a:r>
            <a:endParaRPr sz="2400"/>
          </a:p>
          <a:p>
            <a:pPr marL="251986" lvl="0" indent="-277386" algn="l" rtl="0">
              <a:lnSpc>
                <a:spcPct val="90000"/>
              </a:lnSpc>
              <a:spcBef>
                <a:spcPts val="1102"/>
              </a:spcBef>
              <a:spcAft>
                <a:spcPts val="0"/>
              </a:spcAft>
              <a:buClr>
                <a:srgbClr val="595959"/>
              </a:buClr>
              <a:buSzPts val="2400"/>
              <a:buChar char="•"/>
            </a:pPr>
            <a:r>
              <a:rPr lang="nl-NL" sz="2400"/>
              <a:t>The new class is called the child class, the subclass or the derived class</a:t>
            </a:r>
            <a:endParaRPr sz="2400"/>
          </a:p>
          <a:p>
            <a:pPr marL="251986" lvl="0" indent="-277386" algn="l" rtl="0">
              <a:lnSpc>
                <a:spcPct val="90000"/>
              </a:lnSpc>
              <a:spcBef>
                <a:spcPts val="1102"/>
              </a:spcBef>
              <a:spcAft>
                <a:spcPts val="0"/>
              </a:spcAft>
              <a:buClr>
                <a:srgbClr val="595959"/>
              </a:buClr>
              <a:buSzPts val="2400"/>
              <a:buChar char="•"/>
            </a:pPr>
            <a:r>
              <a:rPr lang="nl-NL" sz="2400"/>
              <a:t>Enclose the parent in parentheses after the new class name</a:t>
            </a:r>
            <a:endParaRPr sz="2400"/>
          </a:p>
          <a:p>
            <a:pPr marL="251986" lvl="0" indent="-277386" algn="l" rtl="0">
              <a:lnSpc>
                <a:spcPct val="90000"/>
              </a:lnSpc>
              <a:spcBef>
                <a:spcPts val="1102"/>
              </a:spcBef>
              <a:spcAft>
                <a:spcPts val="0"/>
              </a:spcAft>
              <a:buClr>
                <a:srgbClr val="595959"/>
              </a:buClr>
              <a:buSzPts val="2400"/>
              <a:buChar char="•"/>
            </a:pPr>
            <a:r>
              <a:rPr lang="nl-NL" sz="2400"/>
              <a:t>All the attributes and methods of the parent class are available in the child class</a:t>
            </a:r>
            <a:endParaRPr sz="2400"/>
          </a:p>
          <a:p>
            <a:pPr marL="251986" lvl="0" indent="-277386" algn="l" rtl="0">
              <a:lnSpc>
                <a:spcPct val="90000"/>
              </a:lnSpc>
              <a:spcBef>
                <a:spcPts val="1102"/>
              </a:spcBef>
              <a:spcAft>
                <a:spcPts val="0"/>
              </a:spcAft>
              <a:buClr>
                <a:srgbClr val="595959"/>
              </a:buClr>
              <a:buSzPts val="2400"/>
              <a:buChar char="•"/>
            </a:pPr>
            <a:r>
              <a:rPr lang="nl-NL" sz="2400"/>
              <a:t>In the </a:t>
            </a:r>
            <a:r>
              <a:rPr lang="nl-NL" sz="2400" b="1"/>
              <a:t>__init__</a:t>
            </a:r>
            <a:r>
              <a:rPr lang="nl-NL" sz="2400"/>
              <a:t> method of the child class we always call the </a:t>
            </a:r>
            <a:r>
              <a:rPr lang="nl-NL" sz="2400" b="1"/>
              <a:t>__init__</a:t>
            </a:r>
            <a:r>
              <a:rPr lang="nl-NL" sz="2400"/>
              <a:t> method of the parent class with the </a:t>
            </a:r>
            <a:r>
              <a:rPr lang="nl-NL" sz="2400" b="1"/>
              <a:t>super</a:t>
            </a:r>
            <a:r>
              <a:rPr lang="nl-NL" sz="2400"/>
              <a:t> method</a:t>
            </a:r>
            <a:endParaRPr sz="2400"/>
          </a:p>
        </p:txBody>
      </p:sp>
      <p:sp>
        <p:nvSpPr>
          <p:cNvPr id="313" name="Google Shape;313;p24"/>
          <p:cNvSpPr/>
          <p:nvPr/>
        </p:nvSpPr>
        <p:spPr>
          <a:xfrm>
            <a:off x="576275" y="6428000"/>
            <a:ext cx="4104000" cy="92340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class</a:t>
            </a:r>
            <a:r>
              <a:rPr lang="nl-NL" sz="1800" b="1">
                <a:solidFill>
                  <a:srgbClr val="000000"/>
                </a:solidFill>
                <a:latin typeface="Arial"/>
                <a:ea typeface="Arial"/>
                <a:cs typeface="Arial"/>
                <a:sym typeface="Arial"/>
              </a:rPr>
              <a:t> Vector(object):</a:t>
            </a:r>
            <a:endParaRPr sz="1800" b="1">
              <a:solidFill>
                <a:srgbClr val="000000"/>
              </a:solidFill>
              <a:latin typeface="Arial"/>
              <a:ea typeface="Arial"/>
              <a:cs typeface="Arial"/>
              <a:sym typeface="Arial"/>
            </a:endParaRPr>
          </a:p>
        </p:txBody>
      </p:sp>
      <p:sp>
        <p:nvSpPr>
          <p:cNvPr id="314" name="Google Shape;314;p24"/>
          <p:cNvSpPr/>
          <p:nvPr/>
        </p:nvSpPr>
        <p:spPr>
          <a:xfrm>
            <a:off x="4680272" y="6428000"/>
            <a:ext cx="5058300" cy="92340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class</a:t>
            </a:r>
            <a:r>
              <a:rPr lang="nl-NL" sz="1800" b="1">
                <a:solidFill>
                  <a:srgbClr val="000000"/>
                </a:solidFill>
                <a:latin typeface="Arial"/>
                <a:ea typeface="Arial"/>
                <a:cs typeface="Arial"/>
                <a:sym typeface="Arial"/>
              </a:rPr>
              <a:t> ChildClass(ParentClass):</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def</a:t>
            </a:r>
            <a:r>
              <a:rPr lang="nl-NL" sz="1800" b="1">
                <a:solidFill>
                  <a:srgbClr val="000000"/>
                </a:solidFill>
                <a:latin typeface="Arial"/>
                <a:ea typeface="Arial"/>
                <a:cs typeface="Arial"/>
                <a:sym typeface="Arial"/>
              </a:rPr>
              <a:t> __init__(self, name):</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super().__init__(name)</a:t>
            </a:r>
            <a:endParaRPr sz="1800" b="1">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c4acff3156_0_0"/>
          <p:cNvSpPr txBox="1">
            <a:spLocks noGrp="1"/>
          </p:cNvSpPr>
          <p:nvPr>
            <p:ph type="title"/>
          </p:nvPr>
        </p:nvSpPr>
        <p:spPr>
          <a:xfrm>
            <a:off x="1943967" y="402483"/>
            <a:ext cx="7560900" cy="1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Exercise: Shapes</a:t>
            </a:r>
            <a:endParaRPr/>
          </a:p>
        </p:txBody>
      </p:sp>
      <p:sp>
        <p:nvSpPr>
          <p:cNvPr id="320" name="Google Shape;320;g2c4acff3156_0_0"/>
          <p:cNvSpPr txBox="1">
            <a:spLocks noGrp="1"/>
          </p:cNvSpPr>
          <p:nvPr>
            <p:ph type="body" idx="1"/>
          </p:nvPr>
        </p:nvSpPr>
        <p:spPr>
          <a:xfrm>
            <a:off x="575816" y="2012414"/>
            <a:ext cx="8928900" cy="5439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000"/>
              <a:buNone/>
            </a:pPr>
            <a:r>
              <a:rPr lang="nl-NL" sz="2400" dirty="0" err="1"/>
              <a:t>Create</a:t>
            </a:r>
            <a:r>
              <a:rPr lang="nl-NL" sz="2400" dirty="0"/>
              <a:t> 3 classes, a </a:t>
            </a:r>
            <a:r>
              <a:rPr lang="nl-NL" sz="2400" dirty="0" err="1"/>
              <a:t>parent</a:t>
            </a:r>
            <a:r>
              <a:rPr lang="nl-NL" sz="2400" dirty="0"/>
              <a:t> class </a:t>
            </a:r>
            <a:r>
              <a:rPr lang="nl-NL" sz="2400" b="1" dirty="0" err="1"/>
              <a:t>shape</a:t>
            </a:r>
            <a:r>
              <a:rPr lang="nl-NL" sz="2400" b="1" dirty="0"/>
              <a:t> </a:t>
            </a:r>
            <a:r>
              <a:rPr lang="nl-NL" sz="2400" dirty="0" err="1"/>
              <a:t>and</a:t>
            </a:r>
            <a:r>
              <a:rPr lang="nl-NL" sz="2400" dirty="0"/>
              <a:t> </a:t>
            </a:r>
            <a:r>
              <a:rPr lang="nl-NL" sz="2400" dirty="0" err="1"/>
              <a:t>two</a:t>
            </a:r>
            <a:r>
              <a:rPr lang="nl-NL" sz="2400" dirty="0"/>
              <a:t> </a:t>
            </a:r>
            <a:r>
              <a:rPr lang="nl-NL" sz="2400" dirty="0" err="1"/>
              <a:t>child</a:t>
            </a:r>
            <a:r>
              <a:rPr lang="nl-NL" sz="2400" dirty="0"/>
              <a:t> classes </a:t>
            </a:r>
            <a:r>
              <a:rPr lang="nl-NL" sz="2400" b="1" dirty="0" err="1"/>
              <a:t>circle</a:t>
            </a:r>
            <a:r>
              <a:rPr lang="nl-NL" sz="2400" b="1" dirty="0"/>
              <a:t> </a:t>
            </a:r>
            <a:r>
              <a:rPr lang="nl-NL" sz="2400" dirty="0" err="1"/>
              <a:t>and</a:t>
            </a:r>
            <a:r>
              <a:rPr lang="nl-NL" sz="2400" dirty="0"/>
              <a:t> </a:t>
            </a:r>
            <a:r>
              <a:rPr lang="nl-NL" sz="2400" b="1" dirty="0"/>
              <a:t>square</a:t>
            </a:r>
            <a:endParaRPr sz="2400" dirty="0"/>
          </a:p>
          <a:p>
            <a:pPr marL="251985" lvl="0" indent="-124985" algn="l" rtl="0">
              <a:lnSpc>
                <a:spcPct val="90000"/>
              </a:lnSpc>
              <a:spcBef>
                <a:spcPts val="1102"/>
              </a:spcBef>
              <a:spcAft>
                <a:spcPts val="0"/>
              </a:spcAft>
              <a:buClr>
                <a:srgbClr val="595959"/>
              </a:buClr>
              <a:buSzPts val="2000"/>
              <a:buNone/>
            </a:pPr>
            <a:endParaRPr dirty="0"/>
          </a:p>
          <a:p>
            <a:pPr marL="0" lvl="0" indent="0" algn="l" rtl="0">
              <a:lnSpc>
                <a:spcPct val="90000"/>
              </a:lnSpc>
              <a:spcBef>
                <a:spcPts val="1102"/>
              </a:spcBef>
              <a:spcAft>
                <a:spcPts val="0"/>
              </a:spcAft>
              <a:buClr>
                <a:srgbClr val="595959"/>
              </a:buClr>
              <a:buSzPts val="2000"/>
              <a:buNone/>
            </a:pPr>
            <a:r>
              <a:rPr lang="nl-NL" sz="2400" dirty="0"/>
              <a:t>Steps:</a:t>
            </a:r>
            <a:endParaRPr sz="2400" dirty="0"/>
          </a:p>
          <a:p>
            <a:pPr marL="251985" lvl="0" indent="-277385" algn="l" rtl="0">
              <a:lnSpc>
                <a:spcPct val="90000"/>
              </a:lnSpc>
              <a:spcBef>
                <a:spcPts val="1102"/>
              </a:spcBef>
              <a:spcAft>
                <a:spcPts val="0"/>
              </a:spcAft>
              <a:buClr>
                <a:srgbClr val="595959"/>
              </a:buClr>
              <a:buSzPts val="2400"/>
              <a:buChar char="•"/>
            </a:pPr>
            <a:r>
              <a:rPr lang="nl-NL" sz="2400" dirty="0" err="1"/>
              <a:t>Implement</a:t>
            </a:r>
            <a:r>
              <a:rPr lang="nl-NL" sz="2400" dirty="0"/>
              <a:t> </a:t>
            </a:r>
            <a:r>
              <a:rPr lang="nl-NL" sz="2400" dirty="0" err="1"/>
              <a:t>the</a:t>
            </a:r>
            <a:r>
              <a:rPr lang="nl-NL" sz="2400" dirty="0"/>
              <a:t> </a:t>
            </a:r>
            <a:r>
              <a:rPr lang="nl-NL" sz="2400" dirty="0" err="1"/>
              <a:t>method</a:t>
            </a:r>
            <a:r>
              <a:rPr lang="nl-NL" sz="2400" dirty="0"/>
              <a:t> </a:t>
            </a:r>
            <a:r>
              <a:rPr lang="nl-NL" sz="2400" b="1" dirty="0" err="1"/>
              <a:t>calc_perimeter</a:t>
            </a:r>
            <a:r>
              <a:rPr lang="nl-NL" sz="2400" b="1" dirty="0"/>
              <a:t> </a:t>
            </a:r>
            <a:r>
              <a:rPr lang="nl-NL" sz="2400" dirty="0" err="1"/>
              <a:t>and</a:t>
            </a:r>
            <a:r>
              <a:rPr lang="nl-NL" sz="2400" dirty="0"/>
              <a:t> </a:t>
            </a:r>
            <a:r>
              <a:rPr lang="nl-NL" sz="2400" b="1" dirty="0" err="1"/>
              <a:t>calc_surface</a:t>
            </a:r>
            <a:r>
              <a:rPr lang="nl-NL" sz="2400" dirty="0"/>
              <a:t> </a:t>
            </a:r>
            <a:r>
              <a:rPr lang="nl-NL" sz="2400" dirty="0" err="1"/>
              <a:t>that</a:t>
            </a:r>
            <a:r>
              <a:rPr lang="nl-NL" sz="2400" dirty="0"/>
              <a:t> </a:t>
            </a:r>
            <a:r>
              <a:rPr lang="nl-NL" sz="2400" dirty="0" err="1"/>
              <a:t>calculates</a:t>
            </a:r>
            <a:r>
              <a:rPr lang="nl-NL" sz="2400" dirty="0"/>
              <a:t> </a:t>
            </a:r>
            <a:r>
              <a:rPr lang="nl-NL" sz="2400" dirty="0" err="1"/>
              <a:t>those</a:t>
            </a:r>
            <a:r>
              <a:rPr lang="nl-NL" sz="2400" dirty="0"/>
              <a:t> </a:t>
            </a:r>
            <a:r>
              <a:rPr lang="nl-NL" sz="2400" dirty="0" err="1"/>
              <a:t>with</a:t>
            </a:r>
            <a:r>
              <a:rPr lang="nl-NL" sz="2400" dirty="0"/>
              <a:t> </a:t>
            </a:r>
            <a:r>
              <a:rPr lang="nl-NL" sz="2400" dirty="0" err="1"/>
              <a:t>an</a:t>
            </a:r>
            <a:r>
              <a:rPr lang="nl-NL" sz="2400" dirty="0"/>
              <a:t> argument </a:t>
            </a:r>
            <a:r>
              <a:rPr lang="nl-NL" sz="2400" dirty="0" err="1"/>
              <a:t>width</a:t>
            </a:r>
            <a:r>
              <a:rPr lang="nl-NL" sz="2400" dirty="0"/>
              <a:t>.</a:t>
            </a:r>
          </a:p>
          <a:p>
            <a:pPr marL="251985" indent="-277385">
              <a:buSzPts val="2400"/>
            </a:pPr>
            <a:r>
              <a:rPr lang="en-US" sz="2400" dirty="0"/>
              <a:t>Implement the </a:t>
            </a:r>
            <a:r>
              <a:rPr lang="en-US" sz="2400" b="1" dirty="0"/>
              <a:t>__</a:t>
            </a:r>
            <a:r>
              <a:rPr lang="en-US" sz="2400" b="1" dirty="0" err="1"/>
              <a:t>init</a:t>
            </a:r>
            <a:r>
              <a:rPr lang="en-US" sz="2400" b="1" dirty="0"/>
              <a:t>__</a:t>
            </a:r>
            <a:r>
              <a:rPr lang="en-US" sz="2400" dirty="0"/>
              <a:t> method that takes the argument width and initialize attributes </a:t>
            </a:r>
            <a:r>
              <a:rPr lang="en-US" sz="2400" b="1" dirty="0"/>
              <a:t>perimeter </a:t>
            </a:r>
            <a:r>
              <a:rPr lang="en-US" sz="2400" dirty="0"/>
              <a:t>and </a:t>
            </a:r>
            <a:r>
              <a:rPr lang="en-US" sz="2400" b="1" dirty="0"/>
              <a:t>surface </a:t>
            </a:r>
            <a:r>
              <a:rPr lang="en-US" sz="2400" dirty="0"/>
              <a:t>by calling the calc methods</a:t>
            </a:r>
          </a:p>
          <a:p>
            <a:pPr marL="251985" indent="-277385">
              <a:buSzPts val="2400"/>
            </a:pPr>
            <a:r>
              <a:rPr lang="nl-NL" sz="2400" dirty="0" err="1"/>
              <a:t>Implement</a:t>
            </a:r>
            <a:r>
              <a:rPr lang="nl-NL" sz="2400" dirty="0"/>
              <a:t> </a:t>
            </a:r>
            <a:r>
              <a:rPr lang="nl-NL" sz="2400" dirty="0" err="1"/>
              <a:t>the</a:t>
            </a:r>
            <a:r>
              <a:rPr lang="nl-NL" sz="2400" dirty="0"/>
              <a:t> </a:t>
            </a:r>
            <a:r>
              <a:rPr lang="nl-NL" sz="2400" b="1" dirty="0"/>
              <a:t>__</a:t>
            </a:r>
            <a:r>
              <a:rPr lang="nl-NL" sz="2400" b="1" dirty="0" err="1"/>
              <a:t>str</a:t>
            </a:r>
            <a:r>
              <a:rPr lang="nl-NL" sz="2400" b="1" dirty="0"/>
              <a:t>__</a:t>
            </a:r>
            <a:r>
              <a:rPr lang="nl-NL" sz="2400" dirty="0"/>
              <a:t> </a:t>
            </a:r>
            <a:r>
              <a:rPr lang="nl-NL" sz="2400" dirty="0" err="1"/>
              <a:t>method</a:t>
            </a:r>
            <a:r>
              <a:rPr lang="nl-NL" sz="2400" dirty="0"/>
              <a:t>.</a:t>
            </a:r>
            <a:endParaRPr sz="2400" dirty="0"/>
          </a:p>
          <a:p>
            <a:pPr marL="251985" lvl="0" indent="-277385" algn="l" rtl="0">
              <a:lnSpc>
                <a:spcPct val="90000"/>
              </a:lnSpc>
              <a:spcBef>
                <a:spcPts val="1102"/>
              </a:spcBef>
              <a:spcAft>
                <a:spcPts val="0"/>
              </a:spcAft>
              <a:buSzPts val="2400"/>
              <a:buChar char="•"/>
            </a:pPr>
            <a:r>
              <a:rPr lang="nl-NL" sz="2400" dirty="0" err="1"/>
              <a:t>Implement</a:t>
            </a:r>
            <a:r>
              <a:rPr lang="nl-NL" sz="2400" dirty="0"/>
              <a:t> </a:t>
            </a:r>
            <a:r>
              <a:rPr lang="nl-NL" sz="2400" dirty="0" err="1"/>
              <a:t>the</a:t>
            </a:r>
            <a:r>
              <a:rPr lang="nl-NL" sz="2400" dirty="0"/>
              <a:t> </a:t>
            </a:r>
            <a:r>
              <a:rPr lang="nl-NL" sz="2400" b="1" dirty="0"/>
              <a:t>__</a:t>
            </a:r>
            <a:r>
              <a:rPr lang="nl-NL" sz="2400" b="1" dirty="0" err="1"/>
              <a:t>eq</a:t>
            </a:r>
            <a:r>
              <a:rPr lang="nl-NL" sz="2400" b="1" dirty="0"/>
              <a:t>__</a:t>
            </a:r>
            <a:r>
              <a:rPr lang="nl-NL" sz="2400" dirty="0"/>
              <a:t> </a:t>
            </a:r>
            <a:r>
              <a:rPr lang="nl-NL" sz="2400" dirty="0" err="1"/>
              <a:t>and</a:t>
            </a:r>
            <a:r>
              <a:rPr lang="nl-NL" sz="2400" dirty="0"/>
              <a:t> </a:t>
            </a:r>
            <a:r>
              <a:rPr lang="nl-NL" sz="2400" b="1" dirty="0"/>
              <a:t>__</a:t>
            </a:r>
            <a:r>
              <a:rPr lang="nl-NL" sz="2400" b="1" dirty="0" err="1"/>
              <a:t>lt</a:t>
            </a:r>
            <a:r>
              <a:rPr lang="nl-NL" sz="2400" b="1" dirty="0"/>
              <a:t>__</a:t>
            </a:r>
            <a:r>
              <a:rPr lang="nl-NL" sz="2400" dirty="0"/>
              <a:t> </a:t>
            </a:r>
            <a:r>
              <a:rPr lang="nl-NL" sz="2400" dirty="0" err="1"/>
              <a:t>methods</a:t>
            </a:r>
            <a:r>
              <a:rPr lang="nl-NL" sz="2400" dirty="0"/>
              <a:t> </a:t>
            </a:r>
            <a:r>
              <a:rPr lang="nl-NL" sz="2400" dirty="0" err="1"/>
              <a:t>to</a:t>
            </a:r>
            <a:r>
              <a:rPr lang="nl-NL" sz="2400" dirty="0"/>
              <a:t> </a:t>
            </a:r>
            <a:r>
              <a:rPr lang="nl-NL" sz="2400" dirty="0" err="1"/>
              <a:t>compare</a:t>
            </a:r>
            <a:r>
              <a:rPr lang="nl-NL" sz="2400" dirty="0"/>
              <a:t> </a:t>
            </a:r>
            <a:r>
              <a:rPr lang="nl-NL" sz="2400" dirty="0" err="1"/>
              <a:t>two</a:t>
            </a:r>
            <a:r>
              <a:rPr lang="nl-NL" sz="2400" dirty="0"/>
              <a:t> </a:t>
            </a:r>
            <a:r>
              <a:rPr lang="nl-NL" sz="2400" dirty="0" err="1"/>
              <a:t>shapes</a:t>
            </a: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5"/>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77386" algn="l" rtl="0">
              <a:lnSpc>
                <a:spcPct val="90000"/>
              </a:lnSpc>
              <a:spcBef>
                <a:spcPts val="0"/>
              </a:spcBef>
              <a:spcAft>
                <a:spcPts val="0"/>
              </a:spcAft>
              <a:buClr>
                <a:srgbClr val="595959"/>
              </a:buClr>
              <a:buSzPts val="2400"/>
              <a:buChar char="•"/>
            </a:pPr>
            <a:r>
              <a:rPr lang="nl-NL" sz="2400">
                <a:latin typeface="Calibri"/>
                <a:ea typeface="Calibri"/>
                <a:cs typeface="Calibri"/>
                <a:sym typeface="Calibri"/>
              </a:rPr>
              <a:t>The Python Standard Library consists of more than 200 modules and packages</a:t>
            </a:r>
            <a:endParaRPr sz="2400"/>
          </a:p>
          <a:p>
            <a:pPr marL="251986" lvl="0" indent="-277386" algn="l" rtl="0">
              <a:lnSpc>
                <a:spcPct val="90000"/>
              </a:lnSpc>
              <a:spcBef>
                <a:spcPts val="1102"/>
              </a:spcBef>
              <a:spcAft>
                <a:spcPts val="0"/>
              </a:spcAft>
              <a:buClr>
                <a:srgbClr val="595959"/>
              </a:buClr>
              <a:buSzPts val="2400"/>
              <a:buChar char="•"/>
            </a:pPr>
            <a:r>
              <a:rPr lang="nl-NL" sz="2400">
                <a:latin typeface="Calibri"/>
                <a:ea typeface="Calibri"/>
                <a:cs typeface="Calibri"/>
                <a:sym typeface="Calibri"/>
              </a:rPr>
              <a:t>The Python has "batteries included"</a:t>
            </a:r>
            <a:endParaRPr sz="2400"/>
          </a:p>
          <a:p>
            <a:pPr marL="251986" lvl="0" indent="-124986" algn="l" rtl="0">
              <a:lnSpc>
                <a:spcPct val="90000"/>
              </a:lnSpc>
              <a:spcBef>
                <a:spcPts val="1102"/>
              </a:spcBef>
              <a:spcAft>
                <a:spcPts val="0"/>
              </a:spcAft>
              <a:buClr>
                <a:srgbClr val="595959"/>
              </a:buClr>
              <a:buSzPts val="2000"/>
              <a:buNone/>
            </a:pPr>
            <a:endParaRPr>
              <a:latin typeface="Calibri"/>
              <a:ea typeface="Calibri"/>
              <a:cs typeface="Calibri"/>
              <a:sym typeface="Calibri"/>
            </a:endParaRPr>
          </a:p>
        </p:txBody>
      </p:sp>
      <p:sp>
        <p:nvSpPr>
          <p:cNvPr id="326" name="Google Shape;326;p25"/>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Python Standard Library</a:t>
            </a:r>
            <a:endParaRPr/>
          </a:p>
        </p:txBody>
      </p:sp>
      <p:sp>
        <p:nvSpPr>
          <p:cNvPr id="327" name="Google Shape;327;p25"/>
          <p:cNvSpPr txBox="1"/>
          <p:nvPr/>
        </p:nvSpPr>
        <p:spPr>
          <a:xfrm>
            <a:off x="575816" y="3419797"/>
            <a:ext cx="8928990" cy="3851846"/>
          </a:xfrm>
          <a:prstGeom prst="rect">
            <a:avLst/>
          </a:prstGeom>
          <a:solidFill>
            <a:srgbClr val="DDEAF6"/>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360000" tIns="180000" rIns="0" bIns="180000" anchor="t" anchorCtr="0">
            <a:noAutofit/>
          </a:bodyPr>
          <a:lstStyle/>
          <a:p>
            <a:pPr marL="0" marR="0" lvl="0" indent="0" algn="l" rtl="0">
              <a:lnSpc>
                <a:spcPct val="90000"/>
              </a:lnSpc>
              <a:spcBef>
                <a:spcPts val="0"/>
              </a:spcBef>
              <a:spcAft>
                <a:spcPts val="0"/>
              </a:spcAft>
              <a:buClr>
                <a:srgbClr val="595959"/>
              </a:buClr>
              <a:buSzPts val="2000"/>
              <a:buFont typeface="Arial"/>
              <a:buNone/>
            </a:pPr>
            <a:r>
              <a:rPr lang="nl-NL" sz="2000" b="1">
                <a:solidFill>
                  <a:srgbClr val="595959"/>
                </a:solidFill>
                <a:latin typeface="Calibri"/>
                <a:ea typeface="Calibri"/>
                <a:cs typeface="Calibri"/>
                <a:sym typeface="Calibri"/>
              </a:rPr>
              <a:t>os</a:t>
            </a:r>
            <a:endParaRPr/>
          </a:p>
          <a:p>
            <a:pPr marL="0" marR="0" lvl="0" indent="0" algn="l" rtl="0">
              <a:lnSpc>
                <a:spcPct val="90000"/>
              </a:lnSpc>
              <a:spcBef>
                <a:spcPts val="1102"/>
              </a:spcBef>
              <a:spcAft>
                <a:spcPts val="0"/>
              </a:spcAft>
              <a:buClr>
                <a:srgbClr val="595959"/>
              </a:buClr>
              <a:buSzPts val="2000"/>
              <a:buFont typeface="Arial"/>
              <a:buNone/>
            </a:pPr>
            <a:r>
              <a:rPr lang="nl-NL" sz="2000" b="1">
                <a:solidFill>
                  <a:srgbClr val="595959"/>
                </a:solidFill>
                <a:latin typeface="Calibri"/>
                <a:ea typeface="Calibri"/>
                <a:cs typeface="Calibri"/>
                <a:sym typeface="Calibri"/>
              </a:rPr>
              <a:t>os.path</a:t>
            </a:r>
            <a:endParaRPr sz="2000" b="1">
              <a:solidFill>
                <a:srgbClr val="595959"/>
              </a:solidFill>
              <a:latin typeface="Calibri"/>
              <a:ea typeface="Calibri"/>
              <a:cs typeface="Calibri"/>
              <a:sym typeface="Calibri"/>
            </a:endParaRPr>
          </a:p>
          <a:p>
            <a:pPr marL="0" marR="0" lvl="0" indent="0" algn="l" rtl="0">
              <a:lnSpc>
                <a:spcPct val="90000"/>
              </a:lnSpc>
              <a:spcBef>
                <a:spcPts val="1102"/>
              </a:spcBef>
              <a:spcAft>
                <a:spcPts val="0"/>
              </a:spcAft>
              <a:buClr>
                <a:srgbClr val="595959"/>
              </a:buClr>
              <a:buSzPts val="2000"/>
              <a:buFont typeface="Arial"/>
              <a:buNone/>
            </a:pPr>
            <a:r>
              <a:rPr lang="nl-NL" sz="2000" b="1">
                <a:solidFill>
                  <a:srgbClr val="595959"/>
                </a:solidFill>
                <a:latin typeface="Calibri"/>
                <a:ea typeface="Calibri"/>
                <a:cs typeface="Calibri"/>
                <a:sym typeface="Calibri"/>
              </a:rPr>
              <a:t>sys</a:t>
            </a:r>
            <a:endParaRPr sz="2000" b="1">
              <a:solidFill>
                <a:srgbClr val="595959"/>
              </a:solidFill>
              <a:latin typeface="Calibri"/>
              <a:ea typeface="Calibri"/>
              <a:cs typeface="Calibri"/>
              <a:sym typeface="Calibri"/>
            </a:endParaRPr>
          </a:p>
          <a:p>
            <a:pPr marL="0" marR="0" lvl="0" indent="0" algn="l" rtl="0">
              <a:lnSpc>
                <a:spcPct val="90000"/>
              </a:lnSpc>
              <a:spcBef>
                <a:spcPts val="1102"/>
              </a:spcBef>
              <a:spcAft>
                <a:spcPts val="0"/>
              </a:spcAft>
              <a:buClr>
                <a:srgbClr val="595959"/>
              </a:buClr>
              <a:buSzPts val="2000"/>
              <a:buFont typeface="Arial"/>
              <a:buNone/>
            </a:pPr>
            <a:r>
              <a:rPr lang="nl-NL" sz="2000" b="1">
                <a:solidFill>
                  <a:srgbClr val="595959"/>
                </a:solidFill>
                <a:latin typeface="Calibri"/>
                <a:ea typeface="Calibri"/>
                <a:cs typeface="Calibri"/>
                <a:sym typeface="Calibri"/>
              </a:rPr>
              <a:t>string</a:t>
            </a:r>
            <a:endParaRPr/>
          </a:p>
          <a:p>
            <a:pPr marL="0" marR="0" lvl="0" indent="0" algn="l" rtl="0">
              <a:lnSpc>
                <a:spcPct val="90000"/>
              </a:lnSpc>
              <a:spcBef>
                <a:spcPts val="1102"/>
              </a:spcBef>
              <a:spcAft>
                <a:spcPts val="0"/>
              </a:spcAft>
              <a:buClr>
                <a:srgbClr val="595959"/>
              </a:buClr>
              <a:buSzPts val="2000"/>
              <a:buFont typeface="Arial"/>
              <a:buNone/>
            </a:pPr>
            <a:r>
              <a:rPr lang="nl-NL" sz="2000" b="1">
                <a:solidFill>
                  <a:srgbClr val="595959"/>
                </a:solidFill>
                <a:latin typeface="Calibri"/>
                <a:ea typeface="Calibri"/>
                <a:cs typeface="Calibri"/>
                <a:sym typeface="Calibri"/>
              </a:rPr>
              <a:t>re</a:t>
            </a:r>
            <a:endParaRPr/>
          </a:p>
          <a:p>
            <a:pPr marL="0" marR="0" lvl="0" indent="0" algn="l" rtl="0">
              <a:lnSpc>
                <a:spcPct val="90000"/>
              </a:lnSpc>
              <a:spcBef>
                <a:spcPts val="1102"/>
              </a:spcBef>
              <a:spcAft>
                <a:spcPts val="0"/>
              </a:spcAft>
              <a:buClr>
                <a:srgbClr val="595959"/>
              </a:buClr>
              <a:buSzPts val="2000"/>
              <a:buFont typeface="Arial"/>
              <a:buNone/>
            </a:pPr>
            <a:r>
              <a:rPr lang="nl-NL" sz="2000" b="1">
                <a:solidFill>
                  <a:srgbClr val="595959"/>
                </a:solidFill>
                <a:latin typeface="Calibri"/>
                <a:ea typeface="Calibri"/>
                <a:cs typeface="Calibri"/>
                <a:sym typeface="Calibri"/>
              </a:rPr>
              <a:t>math</a:t>
            </a:r>
            <a:endParaRPr sz="2000" b="1">
              <a:solidFill>
                <a:srgbClr val="595959"/>
              </a:solidFill>
              <a:latin typeface="Calibri"/>
              <a:ea typeface="Calibri"/>
              <a:cs typeface="Calibri"/>
              <a:sym typeface="Calibri"/>
            </a:endParaRPr>
          </a:p>
          <a:p>
            <a:pPr marL="0" marR="0" lvl="0" indent="0" algn="l" rtl="0">
              <a:lnSpc>
                <a:spcPct val="90000"/>
              </a:lnSpc>
              <a:spcBef>
                <a:spcPts val="1102"/>
              </a:spcBef>
              <a:spcAft>
                <a:spcPts val="0"/>
              </a:spcAft>
              <a:buClr>
                <a:srgbClr val="595959"/>
              </a:buClr>
              <a:buSzPts val="2000"/>
              <a:buFont typeface="Arial"/>
              <a:buNone/>
            </a:pPr>
            <a:r>
              <a:rPr lang="nl-NL" sz="2000" b="1">
                <a:solidFill>
                  <a:srgbClr val="595959"/>
                </a:solidFill>
                <a:latin typeface="Calibri"/>
                <a:ea typeface="Calibri"/>
                <a:cs typeface="Calibri"/>
                <a:sym typeface="Calibri"/>
              </a:rPr>
              <a:t>random</a:t>
            </a:r>
            <a:endParaRPr/>
          </a:p>
          <a:p>
            <a:pPr marL="0" marR="0" lvl="0" indent="0" algn="l" rtl="0">
              <a:lnSpc>
                <a:spcPct val="90000"/>
              </a:lnSpc>
              <a:spcBef>
                <a:spcPts val="1102"/>
              </a:spcBef>
              <a:spcAft>
                <a:spcPts val="0"/>
              </a:spcAft>
              <a:buClr>
                <a:srgbClr val="595959"/>
              </a:buClr>
              <a:buSzPts val="2000"/>
              <a:buFont typeface="Arial"/>
              <a:buNone/>
            </a:pPr>
            <a:r>
              <a:rPr lang="nl-NL" sz="2000" b="1">
                <a:solidFill>
                  <a:srgbClr val="595959"/>
                </a:solidFill>
                <a:latin typeface="Calibri"/>
                <a:ea typeface="Calibri"/>
                <a:cs typeface="Calibri"/>
                <a:sym typeface="Calibri"/>
              </a:rPr>
              <a:t>datetime</a:t>
            </a:r>
            <a:endParaRPr sz="2000" b="1">
              <a:solidFill>
                <a:srgbClr val="595959"/>
              </a:solidFill>
              <a:latin typeface="Calibri"/>
              <a:ea typeface="Calibri"/>
              <a:cs typeface="Calibri"/>
              <a:sym typeface="Calibri"/>
            </a:endParaRPr>
          </a:p>
          <a:p>
            <a:pPr marL="0" marR="0" lvl="0" indent="0" algn="l" rtl="0">
              <a:lnSpc>
                <a:spcPct val="90000"/>
              </a:lnSpc>
              <a:spcBef>
                <a:spcPts val="1102"/>
              </a:spcBef>
              <a:spcAft>
                <a:spcPts val="0"/>
              </a:spcAft>
              <a:buClr>
                <a:srgbClr val="595959"/>
              </a:buClr>
              <a:buSzPts val="2000"/>
              <a:buFont typeface="Arial"/>
              <a:buNone/>
            </a:pPr>
            <a:r>
              <a:rPr lang="nl-NL" sz="2000" b="1">
                <a:solidFill>
                  <a:srgbClr val="595959"/>
                </a:solidFill>
                <a:latin typeface="Calibri"/>
                <a:ea typeface="Calibri"/>
                <a:cs typeface="Calibri"/>
                <a:sym typeface="Calibri"/>
              </a:rPr>
              <a:t>calendar</a:t>
            </a:r>
            <a:endParaRPr sz="2000" b="1">
              <a:solidFill>
                <a:srgbClr val="595959"/>
              </a:solidFill>
              <a:latin typeface="Calibri"/>
              <a:ea typeface="Calibri"/>
              <a:cs typeface="Calibri"/>
              <a:sym typeface="Calibri"/>
            </a:endParaRPr>
          </a:p>
        </p:txBody>
      </p:sp>
      <p:sp>
        <p:nvSpPr>
          <p:cNvPr id="328" name="Google Shape;328;p25"/>
          <p:cNvSpPr txBox="1"/>
          <p:nvPr/>
        </p:nvSpPr>
        <p:spPr>
          <a:xfrm>
            <a:off x="2424200" y="3524650"/>
            <a:ext cx="3000000" cy="4227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csv</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collections</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array</a:t>
            </a:r>
            <a:endParaRPr>
              <a:solidFill>
                <a:schemeClr val="dk1"/>
              </a:solidFill>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decimal</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fractions</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statistics</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pathlib</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pickle</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shelve</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endParaRPr sz="2000" b="1">
              <a:solidFill>
                <a:srgbClr val="595959"/>
              </a:solidFill>
              <a:latin typeface="Calibri"/>
              <a:ea typeface="Calibri"/>
              <a:cs typeface="Calibri"/>
              <a:sym typeface="Calibri"/>
            </a:endParaRPr>
          </a:p>
        </p:txBody>
      </p:sp>
      <p:sp>
        <p:nvSpPr>
          <p:cNvPr id="329" name="Google Shape;329;p25"/>
          <p:cNvSpPr txBox="1"/>
          <p:nvPr/>
        </p:nvSpPr>
        <p:spPr>
          <a:xfrm>
            <a:off x="4114775" y="3448475"/>
            <a:ext cx="3000000" cy="4227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json</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xml</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sqlite3</a:t>
            </a:r>
            <a:endParaRPr>
              <a:solidFill>
                <a:schemeClr val="dk1"/>
              </a:solidFill>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zipfile</a:t>
            </a:r>
            <a:endParaRPr>
              <a:solidFill>
                <a:schemeClr val="dk1"/>
              </a:solidFill>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time</a:t>
            </a:r>
            <a:endParaRPr>
              <a:solidFill>
                <a:schemeClr val="dk1"/>
              </a:solidFill>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argparse</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logging</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threading</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multiprocessing</a:t>
            </a:r>
            <a:endParaRPr>
              <a:solidFill>
                <a:schemeClr val="dk1"/>
              </a:solidFill>
            </a:endParaRPr>
          </a:p>
          <a:p>
            <a:pPr marL="0" lvl="0" indent="0" algn="l" rtl="0">
              <a:lnSpc>
                <a:spcPct val="90000"/>
              </a:lnSpc>
              <a:spcBef>
                <a:spcPts val="1102"/>
              </a:spcBef>
              <a:spcAft>
                <a:spcPts val="0"/>
              </a:spcAft>
              <a:buNone/>
            </a:pPr>
            <a:endParaRPr sz="2000" b="1">
              <a:solidFill>
                <a:srgbClr val="595959"/>
              </a:solidFill>
              <a:latin typeface="Calibri"/>
              <a:ea typeface="Calibri"/>
              <a:cs typeface="Calibri"/>
              <a:sym typeface="Calibri"/>
            </a:endParaRPr>
          </a:p>
        </p:txBody>
      </p:sp>
      <p:sp>
        <p:nvSpPr>
          <p:cNvPr id="330" name="Google Shape;330;p25"/>
          <p:cNvSpPr txBox="1"/>
          <p:nvPr/>
        </p:nvSpPr>
        <p:spPr>
          <a:xfrm>
            <a:off x="6363525" y="3441175"/>
            <a:ext cx="3000000" cy="3809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subprocess</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socket</a:t>
            </a:r>
            <a:endParaRPr>
              <a:solidFill>
                <a:schemeClr val="dk1"/>
              </a:solidFill>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asyncio</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urllib</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http</a:t>
            </a:r>
            <a:endParaRPr>
              <a:solidFill>
                <a:schemeClr val="dk1"/>
              </a:solidFill>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tkinter</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doctest</a:t>
            </a:r>
            <a:endParaRPr sz="2000" b="1">
              <a:solidFill>
                <a:srgbClr val="595959"/>
              </a:solidFill>
              <a:latin typeface="Calibri"/>
              <a:ea typeface="Calibri"/>
              <a:cs typeface="Calibri"/>
              <a:sym typeface="Calibri"/>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unittest</a:t>
            </a:r>
            <a:endParaRPr>
              <a:solidFill>
                <a:schemeClr val="dk1"/>
              </a:solidFill>
            </a:endParaRPr>
          </a:p>
          <a:p>
            <a:pPr marL="0" lvl="0" indent="0" algn="l" rtl="0">
              <a:lnSpc>
                <a:spcPct val="90000"/>
              </a:lnSpc>
              <a:spcBef>
                <a:spcPts val="1102"/>
              </a:spcBef>
              <a:spcAft>
                <a:spcPts val="0"/>
              </a:spcAft>
              <a:buNone/>
            </a:pPr>
            <a:r>
              <a:rPr lang="nl-NL" sz="2000" b="1">
                <a:solidFill>
                  <a:srgbClr val="595959"/>
                </a:solidFill>
                <a:latin typeface="Calibri"/>
                <a:ea typeface="Calibri"/>
                <a:cs typeface="Calibri"/>
                <a:sym typeface="Calibri"/>
              </a:rPr>
              <a:t>timeit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sys - System-specific</a:t>
            </a:r>
            <a:endParaRPr/>
          </a:p>
        </p:txBody>
      </p:sp>
      <p:sp>
        <p:nvSpPr>
          <p:cNvPr id="336" name="Google Shape;336;p26"/>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System-specific parameters and functions</a:t>
            </a:r>
            <a:endParaRPr/>
          </a:p>
          <a:p>
            <a:pPr marL="0" lvl="0" indent="0" algn="l" rtl="0">
              <a:lnSpc>
                <a:spcPct val="90000"/>
              </a:lnSpc>
              <a:spcBef>
                <a:spcPts val="1102"/>
              </a:spcBef>
              <a:spcAft>
                <a:spcPts val="0"/>
              </a:spcAft>
              <a:buClr>
                <a:srgbClr val="595959"/>
              </a:buClr>
              <a:buSzPts val="2000"/>
              <a:buNone/>
            </a:pPr>
            <a:endParaRPr/>
          </a:p>
        </p:txBody>
      </p:sp>
      <p:sp>
        <p:nvSpPr>
          <p:cNvPr id="337" name="Google Shape;337;p26"/>
          <p:cNvSpPr/>
          <p:nvPr/>
        </p:nvSpPr>
        <p:spPr>
          <a:xfrm>
            <a:off x="574149" y="2932130"/>
            <a:ext cx="8908200" cy="1368152"/>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216000" tIns="72000" rIns="91425" bIns="45700" anchor="t" anchorCtr="0">
            <a:noAutofit/>
          </a:bodyPr>
          <a:lstStyle/>
          <a:p>
            <a:pPr marL="0" marR="0" lvl="0" indent="0" algn="l" rtl="0">
              <a:spcBef>
                <a:spcPts val="0"/>
              </a:spcBef>
              <a:spcAft>
                <a:spcPts val="0"/>
              </a:spcAft>
              <a:buNone/>
            </a:pPr>
            <a:r>
              <a:rPr lang="nl-NL" sz="2400" b="1">
                <a:solidFill>
                  <a:srgbClr val="3F3F3F"/>
                </a:solidFill>
                <a:latin typeface="Calibri"/>
                <a:ea typeface="Calibri"/>
                <a:cs typeface="Calibri"/>
                <a:sym typeface="Calibri"/>
              </a:rPr>
              <a:t>version</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version_info</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path</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argv</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exit</a:t>
            </a:r>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stdin / stdout / stderr</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endParaRPr sz="2400" b="1">
              <a:solidFill>
                <a:srgbClr val="3F3F3F"/>
              </a:solidFill>
              <a:latin typeface="Calibri"/>
              <a:ea typeface="Calibri"/>
              <a:cs typeface="Calibri"/>
              <a:sym typeface="Calibri"/>
            </a:endParaRPr>
          </a:p>
        </p:txBody>
      </p:sp>
      <p:sp>
        <p:nvSpPr>
          <p:cNvPr id="338" name="Google Shape;338;p26"/>
          <p:cNvSpPr/>
          <p:nvPr/>
        </p:nvSpPr>
        <p:spPr>
          <a:xfrm>
            <a:off x="574149" y="5204500"/>
            <a:ext cx="8908200" cy="2031325"/>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sys</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8000"/>
                </a:solidFill>
                <a:latin typeface="Arial"/>
                <a:ea typeface="Arial"/>
                <a:cs typeface="Arial"/>
                <a:sym typeface="Arial"/>
              </a:rPr>
              <a:t># get Python version</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print(sys.version)</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8000"/>
                </a:solidFill>
                <a:latin typeface="Arial"/>
                <a:ea typeface="Arial"/>
                <a:cs typeface="Arial"/>
                <a:sym typeface="Arial"/>
              </a:rPr>
              <a:t># add directory to sys.path</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sys.path.append(</a:t>
            </a:r>
            <a:r>
              <a:rPr lang="nl-NL" sz="1800" b="1">
                <a:solidFill>
                  <a:srgbClr val="0000FF"/>
                </a:solidFill>
                <a:latin typeface="Arial"/>
                <a:ea typeface="Arial"/>
                <a:cs typeface="Arial"/>
                <a:sym typeface="Arial"/>
              </a:rPr>
              <a:t>r</a:t>
            </a:r>
            <a:r>
              <a:rPr lang="nl-NL" sz="1800" b="1">
                <a:solidFill>
                  <a:srgbClr val="811F3F"/>
                </a:solidFill>
                <a:latin typeface="Arial"/>
                <a:ea typeface="Arial"/>
                <a:cs typeface="Arial"/>
                <a:sym typeface="Arial"/>
              </a:rPr>
              <a:t>'c:\pythondev'</a:t>
            </a:r>
            <a:r>
              <a:rPr lang="nl-NL" sz="1800" b="1">
                <a:solidFill>
                  <a:srgbClr val="000000"/>
                </a:solidFill>
                <a:latin typeface="Arial"/>
                <a:ea typeface="Arial"/>
                <a:cs typeface="Arial"/>
                <a:sym typeface="Arial"/>
              </a:rPr>
              <a:t>)</a:t>
            </a:r>
            <a:endParaRPr sz="1800" b="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Recap</a:t>
            </a:r>
            <a:endParaRPr/>
          </a:p>
        </p:txBody>
      </p:sp>
      <p:sp>
        <p:nvSpPr>
          <p:cNvPr id="54" name="Google Shape;54;p3"/>
          <p:cNvSpPr txBox="1">
            <a:spLocks noGrp="1"/>
          </p:cNvSpPr>
          <p:nvPr>
            <p:ph type="body" idx="1"/>
          </p:nvPr>
        </p:nvSpPr>
        <p:spPr>
          <a:xfrm>
            <a:off x="575821" y="1863675"/>
            <a:ext cx="4449300" cy="5439900"/>
          </a:xfrm>
          <a:prstGeom prst="rect">
            <a:avLst/>
          </a:prstGeom>
          <a:noFill/>
          <a:ln>
            <a:noFill/>
          </a:ln>
        </p:spPr>
        <p:txBody>
          <a:bodyPr spcFirstLastPara="1" wrap="square" lIns="91425" tIns="45700" rIns="91425" bIns="45700" anchor="t" anchorCtr="0">
            <a:noAutofit/>
          </a:bodyPr>
          <a:lstStyle/>
          <a:p>
            <a:pPr marL="251986" lvl="0" indent="-290086" algn="l" rtl="0">
              <a:lnSpc>
                <a:spcPct val="90000"/>
              </a:lnSpc>
              <a:spcBef>
                <a:spcPts val="0"/>
              </a:spcBef>
              <a:spcAft>
                <a:spcPts val="0"/>
              </a:spcAft>
              <a:buClr>
                <a:srgbClr val="595959"/>
              </a:buClr>
              <a:buSzPts val="2400"/>
              <a:buFont typeface="Calibri"/>
              <a:buChar char="•"/>
            </a:pPr>
            <a:r>
              <a:rPr lang="nl-NL" sz="2400"/>
              <a:t>Python prompt</a:t>
            </a:r>
            <a:endParaRPr sz="2400"/>
          </a:p>
          <a:p>
            <a:pPr marL="251986" lvl="0" indent="-290086" algn="l" rtl="0">
              <a:lnSpc>
                <a:spcPct val="90000"/>
              </a:lnSpc>
              <a:spcBef>
                <a:spcPts val="1102"/>
              </a:spcBef>
              <a:spcAft>
                <a:spcPts val="0"/>
              </a:spcAft>
              <a:buClr>
                <a:srgbClr val="595959"/>
              </a:buClr>
              <a:buSzPts val="2400"/>
              <a:buFont typeface="Calibri"/>
              <a:buChar char="•"/>
            </a:pPr>
            <a:r>
              <a:rPr lang="nl-NL" sz="2400"/>
              <a:t>Executing a Python module </a:t>
            </a:r>
            <a:endParaRPr sz="2400"/>
          </a:p>
          <a:p>
            <a:pPr marL="251986" lvl="0" indent="-290086" algn="l" rtl="0">
              <a:lnSpc>
                <a:spcPct val="90000"/>
              </a:lnSpc>
              <a:spcBef>
                <a:spcPts val="1102"/>
              </a:spcBef>
              <a:spcAft>
                <a:spcPts val="0"/>
              </a:spcAft>
              <a:buClr>
                <a:srgbClr val="595959"/>
              </a:buClr>
              <a:buSzPts val="2400"/>
              <a:buFont typeface="Calibri"/>
              <a:buChar char="•"/>
            </a:pPr>
            <a:r>
              <a:rPr lang="nl-NL" sz="2400"/>
              <a:t>Variables</a:t>
            </a:r>
            <a:endParaRPr sz="2400"/>
          </a:p>
          <a:p>
            <a:pPr marL="251986" lvl="0" indent="-290086" algn="l" rtl="0">
              <a:lnSpc>
                <a:spcPct val="90000"/>
              </a:lnSpc>
              <a:spcBef>
                <a:spcPts val="1102"/>
              </a:spcBef>
              <a:spcAft>
                <a:spcPts val="0"/>
              </a:spcAft>
              <a:buClr>
                <a:srgbClr val="595959"/>
              </a:buClr>
              <a:buSzPts val="2400"/>
              <a:buFont typeface="Calibri"/>
              <a:buChar char="•"/>
            </a:pPr>
            <a:r>
              <a:rPr lang="nl-NL" sz="2400"/>
              <a:t>Operators</a:t>
            </a:r>
            <a:endParaRPr sz="2400"/>
          </a:p>
          <a:p>
            <a:pPr marL="251986" lvl="0" indent="-290086" algn="l" rtl="0">
              <a:lnSpc>
                <a:spcPct val="90000"/>
              </a:lnSpc>
              <a:spcBef>
                <a:spcPts val="1102"/>
              </a:spcBef>
              <a:spcAft>
                <a:spcPts val="0"/>
              </a:spcAft>
              <a:buClr>
                <a:srgbClr val="595959"/>
              </a:buClr>
              <a:buSzPts val="2400"/>
              <a:buFont typeface="Calibri"/>
              <a:buChar char="•"/>
            </a:pPr>
            <a:r>
              <a:rPr lang="nl-NL" sz="2400"/>
              <a:t>Built-in functions</a:t>
            </a:r>
            <a:endParaRPr sz="2400"/>
          </a:p>
          <a:p>
            <a:pPr marL="251986" lvl="0" indent="-290086" algn="l" rtl="0">
              <a:lnSpc>
                <a:spcPct val="90000"/>
              </a:lnSpc>
              <a:spcBef>
                <a:spcPts val="1102"/>
              </a:spcBef>
              <a:spcAft>
                <a:spcPts val="0"/>
              </a:spcAft>
              <a:buClr>
                <a:srgbClr val="595959"/>
              </a:buClr>
              <a:buSzPts val="2400"/>
              <a:buFont typeface="Calibri"/>
              <a:buChar char="•"/>
            </a:pPr>
            <a:r>
              <a:rPr lang="nl-NL" sz="2400"/>
              <a:t>Strings</a:t>
            </a:r>
            <a:endParaRPr sz="2400"/>
          </a:p>
          <a:p>
            <a:pPr marL="251985" lvl="0" indent="-290085" algn="l" rtl="0">
              <a:lnSpc>
                <a:spcPct val="90000"/>
              </a:lnSpc>
              <a:spcBef>
                <a:spcPts val="1102"/>
              </a:spcBef>
              <a:spcAft>
                <a:spcPts val="0"/>
              </a:spcAft>
              <a:buClr>
                <a:srgbClr val="595959"/>
              </a:buClr>
              <a:buSzPts val="2400"/>
              <a:buFont typeface="Calibri"/>
              <a:buChar char="•"/>
            </a:pPr>
            <a:r>
              <a:rPr lang="nl-NL" sz="2400"/>
              <a:t>Conditional statements</a:t>
            </a:r>
            <a:endParaRPr sz="2400"/>
          </a:p>
        </p:txBody>
      </p:sp>
      <p:sp>
        <p:nvSpPr>
          <p:cNvPr id="55" name="Google Shape;55;p3"/>
          <p:cNvSpPr txBox="1">
            <a:spLocks noGrp="1"/>
          </p:cNvSpPr>
          <p:nvPr>
            <p:ph type="body" idx="1"/>
          </p:nvPr>
        </p:nvSpPr>
        <p:spPr>
          <a:xfrm>
            <a:off x="5025121" y="1863675"/>
            <a:ext cx="4449300" cy="5439900"/>
          </a:xfrm>
          <a:prstGeom prst="rect">
            <a:avLst/>
          </a:prstGeom>
          <a:noFill/>
          <a:ln>
            <a:noFill/>
          </a:ln>
        </p:spPr>
        <p:txBody>
          <a:bodyPr spcFirstLastPara="1" wrap="square" lIns="91425" tIns="45700" rIns="91425" bIns="45700" anchor="t" anchorCtr="0">
            <a:noAutofit/>
          </a:bodyPr>
          <a:lstStyle/>
          <a:p>
            <a:pPr marL="251985" lvl="0" indent="-290085" algn="l" rtl="0">
              <a:lnSpc>
                <a:spcPct val="90000"/>
              </a:lnSpc>
              <a:spcBef>
                <a:spcPts val="1102"/>
              </a:spcBef>
              <a:spcAft>
                <a:spcPts val="0"/>
              </a:spcAft>
              <a:buClr>
                <a:srgbClr val="595959"/>
              </a:buClr>
              <a:buSzPts val="2400"/>
              <a:buChar char="•"/>
            </a:pPr>
            <a:r>
              <a:rPr lang="nl-NL" sz="2400"/>
              <a:t>Loop statements</a:t>
            </a:r>
            <a:endParaRPr sz="2400"/>
          </a:p>
          <a:p>
            <a:pPr marL="251985" lvl="0" indent="-290085" algn="l" rtl="0">
              <a:lnSpc>
                <a:spcPct val="90000"/>
              </a:lnSpc>
              <a:spcBef>
                <a:spcPts val="1102"/>
              </a:spcBef>
              <a:spcAft>
                <a:spcPts val="0"/>
              </a:spcAft>
              <a:buClr>
                <a:srgbClr val="595959"/>
              </a:buClr>
              <a:buSzPts val="2400"/>
              <a:buChar char="•"/>
            </a:pPr>
            <a:r>
              <a:rPr lang="nl-NL" sz="2400"/>
              <a:t>Data structures – Lists, Sets, Dicts</a:t>
            </a:r>
            <a:endParaRPr sz="2400"/>
          </a:p>
          <a:p>
            <a:pPr marL="251985" lvl="0" indent="-290085" algn="l" rtl="0">
              <a:lnSpc>
                <a:spcPct val="90000"/>
              </a:lnSpc>
              <a:spcBef>
                <a:spcPts val="1102"/>
              </a:spcBef>
              <a:spcAft>
                <a:spcPts val="0"/>
              </a:spcAft>
              <a:buClr>
                <a:srgbClr val="595959"/>
              </a:buClr>
              <a:buSzPts val="2400"/>
              <a:buChar char="•"/>
            </a:pPr>
            <a:r>
              <a:rPr lang="nl-NL" sz="2400"/>
              <a:t>Comprehension</a:t>
            </a:r>
            <a:endParaRPr sz="2400"/>
          </a:p>
          <a:p>
            <a:pPr marL="251985" lvl="0" indent="-290085" algn="l" rtl="0">
              <a:lnSpc>
                <a:spcPct val="90000"/>
              </a:lnSpc>
              <a:spcBef>
                <a:spcPts val="1102"/>
              </a:spcBef>
              <a:spcAft>
                <a:spcPts val="0"/>
              </a:spcAft>
              <a:buClr>
                <a:srgbClr val="595959"/>
              </a:buClr>
              <a:buSzPts val="2400"/>
              <a:buChar char="•"/>
            </a:pPr>
            <a:r>
              <a:rPr lang="nl-NL" sz="2400"/>
              <a:t>Functions – definition, arguments, return</a:t>
            </a:r>
            <a:endParaRPr sz="2400"/>
          </a:p>
          <a:p>
            <a:pPr marL="251985" lvl="0" indent="-290085" algn="l" rtl="0">
              <a:lnSpc>
                <a:spcPct val="90000"/>
              </a:lnSpc>
              <a:spcBef>
                <a:spcPts val="1102"/>
              </a:spcBef>
              <a:spcAft>
                <a:spcPts val="0"/>
              </a:spcAft>
              <a:buClr>
                <a:srgbClr val="595959"/>
              </a:buClr>
              <a:buSzPts val="2400"/>
              <a:buChar char="•"/>
            </a:pPr>
            <a:r>
              <a:rPr lang="nl-NL" sz="2400"/>
              <a:t>Generators</a:t>
            </a:r>
            <a:endParaRPr sz="2400"/>
          </a:p>
          <a:p>
            <a:pPr marL="251985" lvl="0" indent="-290085" algn="l" rtl="0">
              <a:lnSpc>
                <a:spcPct val="90000"/>
              </a:lnSpc>
              <a:spcBef>
                <a:spcPts val="1102"/>
              </a:spcBef>
              <a:spcAft>
                <a:spcPts val="0"/>
              </a:spcAft>
              <a:buClr>
                <a:srgbClr val="595959"/>
              </a:buClr>
              <a:buSzPts val="2400"/>
              <a:buChar char="•"/>
            </a:pPr>
            <a:r>
              <a:rPr lang="nl-NL" sz="2400"/>
              <a:t>Reading and writing files </a:t>
            </a:r>
            <a:endParaRPr sz="2400"/>
          </a:p>
          <a:p>
            <a:pPr marL="251985" lvl="0" indent="-290085" algn="l" rtl="0">
              <a:lnSpc>
                <a:spcPct val="90000"/>
              </a:lnSpc>
              <a:spcBef>
                <a:spcPts val="1102"/>
              </a:spcBef>
              <a:spcAft>
                <a:spcPts val="0"/>
              </a:spcAft>
              <a:buClr>
                <a:srgbClr val="595959"/>
              </a:buClr>
              <a:buSzPts val="2400"/>
              <a:buChar char="•"/>
            </a:pPr>
            <a:r>
              <a:rPr lang="nl-NL" sz="2400"/>
              <a:t>Exceptions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sys</a:t>
            </a:r>
            <a:endParaRPr/>
          </a:p>
        </p:txBody>
      </p:sp>
      <p:sp>
        <p:nvSpPr>
          <p:cNvPr id="344" name="Google Shape;344;p27"/>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Get the current version of Python</a:t>
            </a:r>
            <a:endParaRPr/>
          </a:p>
          <a:p>
            <a:pPr marL="251986" lvl="0" indent="-251986" algn="l" rtl="0">
              <a:lnSpc>
                <a:spcPct val="90000"/>
              </a:lnSpc>
              <a:spcBef>
                <a:spcPts val="1102"/>
              </a:spcBef>
              <a:spcAft>
                <a:spcPts val="0"/>
              </a:spcAft>
              <a:buClr>
                <a:srgbClr val="595959"/>
              </a:buClr>
              <a:buSzPts val="2000"/>
              <a:buChar char="•"/>
            </a:pPr>
            <a:r>
              <a:rPr lang="nl-NL"/>
              <a:t>Return the message you are currently running Python version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8"/>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os - Operating system interfaces</a:t>
            </a:r>
            <a:endParaRPr/>
          </a:p>
        </p:txBody>
      </p:sp>
      <p:sp>
        <p:nvSpPr>
          <p:cNvPr id="350" name="Google Shape;350;p28"/>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a:t>
            </a:r>
            <a:r>
              <a:rPr lang="nl-NL" b="1"/>
              <a:t>os.path</a:t>
            </a:r>
            <a:r>
              <a:rPr lang="nl-NL"/>
              <a:t> module provides a portable way of using operating system dependent functionality.</a:t>
            </a:r>
            <a:endParaRPr/>
          </a:p>
        </p:txBody>
      </p:sp>
      <p:sp>
        <p:nvSpPr>
          <p:cNvPr id="351" name="Google Shape;351;p28"/>
          <p:cNvSpPr/>
          <p:nvPr/>
        </p:nvSpPr>
        <p:spPr>
          <a:xfrm>
            <a:off x="569831" y="3203773"/>
            <a:ext cx="8908200" cy="2338304"/>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216000" tIns="72000" rIns="91425" bIns="45700" anchor="t" anchorCtr="0">
            <a:noAutofit/>
          </a:bodyPr>
          <a:lstStyle/>
          <a:p>
            <a:pPr marL="0" marR="0" lvl="0" indent="0" algn="l" rtl="0">
              <a:spcBef>
                <a:spcPts val="0"/>
              </a:spcBef>
              <a:spcAft>
                <a:spcPts val="0"/>
              </a:spcAft>
              <a:buNone/>
            </a:pPr>
            <a:r>
              <a:rPr lang="nl-NL" sz="2000" b="1">
                <a:solidFill>
                  <a:srgbClr val="3F3F3F"/>
                </a:solidFill>
                <a:latin typeface="Calibri"/>
                <a:ea typeface="Calibri"/>
                <a:cs typeface="Calibri"/>
                <a:sym typeface="Calibri"/>
              </a:rPr>
              <a:t>rename</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remove</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mkdir</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makedirs</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chdir</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getcwd</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rmdir</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listdir</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path</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pipe</a:t>
            </a:r>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scandir</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walk</a:t>
            </a:r>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fork</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exec</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system</a:t>
            </a:r>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getenv</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getpid</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getppid</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kill</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wait</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nice</a:t>
            </a:r>
            <a:endParaRPr sz="2000" b="1">
              <a:solidFill>
                <a:srgbClr val="3F3F3F"/>
              </a:solidFill>
              <a:latin typeface="Calibri"/>
              <a:ea typeface="Calibri"/>
              <a:cs typeface="Calibri"/>
              <a:sym typeface="Calibri"/>
            </a:endParaRPr>
          </a:p>
        </p:txBody>
      </p:sp>
      <p:sp>
        <p:nvSpPr>
          <p:cNvPr id="352" name="Google Shape;352;p28"/>
          <p:cNvSpPr/>
          <p:nvPr/>
        </p:nvSpPr>
        <p:spPr>
          <a:xfrm>
            <a:off x="576263" y="5758497"/>
            <a:ext cx="8928991" cy="1477328"/>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os</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8000"/>
                </a:solidFill>
                <a:latin typeface="Arial"/>
                <a:ea typeface="Arial"/>
                <a:cs typeface="Arial"/>
                <a:sym typeface="Arial"/>
              </a:rPr>
              <a:t># set current working directory</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os.chdir(</a:t>
            </a:r>
            <a:r>
              <a:rPr lang="nl-NL" sz="1800" b="1">
                <a:solidFill>
                  <a:srgbClr val="0000FF"/>
                </a:solidFill>
                <a:latin typeface="Arial"/>
                <a:ea typeface="Arial"/>
                <a:cs typeface="Arial"/>
                <a:sym typeface="Arial"/>
              </a:rPr>
              <a:t>r</a:t>
            </a:r>
            <a:r>
              <a:rPr lang="nl-NL" sz="1800" b="1">
                <a:solidFill>
                  <a:srgbClr val="811F3F"/>
                </a:solidFill>
                <a:latin typeface="Arial"/>
                <a:ea typeface="Arial"/>
                <a:cs typeface="Arial"/>
                <a:sym typeface="Arial"/>
              </a:rPr>
              <a:t>'c:\pythondev'</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print(os.getcwd())</a:t>
            </a:r>
            <a:endParaRPr sz="1800" b="1">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9"/>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3600"/>
              <a:buFont typeface="Arial"/>
              <a:buNone/>
            </a:pPr>
            <a:r>
              <a:rPr lang="nl-NL" sz="3600"/>
              <a:t>pathlib - Object-oriented filesystem paths</a:t>
            </a:r>
            <a:endParaRPr/>
          </a:p>
        </p:txBody>
      </p:sp>
      <p:sp>
        <p:nvSpPr>
          <p:cNvPr id="358" name="Google Shape;358;p29"/>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000"/>
              <a:buNone/>
            </a:pPr>
            <a:r>
              <a:rPr lang="nl-NL"/>
              <a:t>This module offers classes representing filesystem paths with semantics appropriate for different operating systems. </a:t>
            </a:r>
            <a:endParaRPr/>
          </a:p>
        </p:txBody>
      </p:sp>
      <p:sp>
        <p:nvSpPr>
          <p:cNvPr id="359" name="Google Shape;359;p29"/>
          <p:cNvSpPr/>
          <p:nvPr/>
        </p:nvSpPr>
        <p:spPr>
          <a:xfrm>
            <a:off x="576263" y="5758497"/>
            <a:ext cx="8928991" cy="1477328"/>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from</a:t>
            </a:r>
            <a:r>
              <a:rPr lang="nl-NL" sz="1800" b="1">
                <a:solidFill>
                  <a:srgbClr val="000000"/>
                </a:solidFill>
                <a:latin typeface="Arial"/>
                <a:ea typeface="Arial"/>
                <a:cs typeface="Arial"/>
                <a:sym typeface="Arial"/>
              </a:rPr>
              <a:t> pathlib </a:t>
            </a: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Path</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p = Path(</a:t>
            </a:r>
            <a:r>
              <a:rPr lang="nl-NL" sz="1800" b="1">
                <a:solidFill>
                  <a:srgbClr val="A31515"/>
                </a:solidFill>
                <a:latin typeface="Arial"/>
                <a:ea typeface="Arial"/>
                <a:cs typeface="Arial"/>
                <a:sym typeface="Arial"/>
              </a:rPr>
              <a:t>'.'</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list(p.glob(</a:t>
            </a:r>
            <a:r>
              <a:rPr lang="nl-NL" sz="1800" b="1">
                <a:solidFill>
                  <a:srgbClr val="A31515"/>
                </a:solidFill>
                <a:latin typeface="Arial"/>
                <a:ea typeface="Arial"/>
                <a:cs typeface="Arial"/>
                <a:sym typeface="Arial"/>
              </a:rPr>
              <a:t>'**/*.py'</a:t>
            </a:r>
            <a:r>
              <a:rPr lang="nl-NL" sz="1800" b="1">
                <a:solidFill>
                  <a:srgbClr val="000000"/>
                </a:solidFill>
                <a:latin typeface="Arial"/>
                <a:ea typeface="Arial"/>
                <a:cs typeface="Arial"/>
                <a:sym typeface="Arial"/>
              </a:rPr>
              <a:t>))</a:t>
            </a:r>
            <a:endParaRPr/>
          </a:p>
        </p:txBody>
      </p:sp>
      <p:sp>
        <p:nvSpPr>
          <p:cNvPr id="360" name="Google Shape;360;p29"/>
          <p:cNvSpPr/>
          <p:nvPr/>
        </p:nvSpPr>
        <p:spPr>
          <a:xfrm>
            <a:off x="569831" y="3203773"/>
            <a:ext cx="8908200" cy="2338304"/>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216000" tIns="72000" rIns="91425" bIns="45700" anchor="t" anchorCtr="0">
            <a:noAutofit/>
          </a:bodyPr>
          <a:lstStyle/>
          <a:p>
            <a:pPr marL="0" marR="0" lvl="0" indent="0" algn="l" rtl="0">
              <a:spcBef>
                <a:spcPts val="0"/>
              </a:spcBef>
              <a:spcAft>
                <a:spcPts val="0"/>
              </a:spcAft>
              <a:buNone/>
            </a:pPr>
            <a:r>
              <a:rPr lang="nl-NL" sz="2000" b="1">
                <a:solidFill>
                  <a:srgbClr val="3F3F3F"/>
                </a:solidFill>
                <a:latin typeface="Calibri"/>
                <a:ea typeface="Calibri"/>
                <a:cs typeface="Calibri"/>
                <a:sym typeface="Calibri"/>
              </a:rPr>
              <a:t>Path</a:t>
            </a:r>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PurePath</a:t>
            </a:r>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WindowsPath</a:t>
            </a:r>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PureWindowsPath</a:t>
            </a:r>
            <a:endParaRPr/>
          </a:p>
          <a:p>
            <a:pPr marL="0" marR="0" lvl="0" indent="0" algn="l" rtl="0">
              <a:spcBef>
                <a:spcPts val="0"/>
              </a:spcBef>
              <a:spcAft>
                <a:spcPts val="0"/>
              </a:spcAft>
              <a:buNone/>
            </a:pP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operator /</a:t>
            </a:r>
            <a:endParaRPr/>
          </a:p>
          <a:p>
            <a:pPr marL="0" marR="0" lvl="0" indent="0" algn="l" rtl="0">
              <a:spcBef>
                <a:spcPts val="0"/>
              </a:spcBef>
              <a:spcAft>
                <a:spcPts val="0"/>
              </a:spcAft>
              <a:buNone/>
            </a:pP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0"/>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shutil</a:t>
            </a:r>
            <a:endParaRPr/>
          </a:p>
        </p:txBody>
      </p:sp>
      <p:sp>
        <p:nvSpPr>
          <p:cNvPr id="366" name="Google Shape;366;p30"/>
          <p:cNvSpPr txBox="1">
            <a:spLocks noGrp="1"/>
          </p:cNvSpPr>
          <p:nvPr>
            <p:ph type="body" idx="1"/>
          </p:nvPr>
        </p:nvSpPr>
        <p:spPr>
          <a:xfrm>
            <a:off x="575817" y="2012414"/>
            <a:ext cx="8928990" cy="522341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000"/>
              <a:buNone/>
            </a:pPr>
            <a:r>
              <a:rPr lang="nl-NL"/>
              <a:t>High-level file operations</a:t>
            </a:r>
            <a:endParaRPr/>
          </a:p>
          <a:p>
            <a:pPr marL="0" lvl="0" indent="0" algn="l" rtl="0">
              <a:lnSpc>
                <a:spcPct val="90000"/>
              </a:lnSpc>
              <a:spcBef>
                <a:spcPts val="1102"/>
              </a:spcBef>
              <a:spcAft>
                <a:spcPts val="0"/>
              </a:spcAft>
              <a:buClr>
                <a:srgbClr val="595959"/>
              </a:buClr>
              <a:buSzPts val="2000"/>
              <a:buNone/>
            </a:pPr>
            <a:endParaRPr/>
          </a:p>
          <a:p>
            <a:pPr marL="251986" lvl="0" indent="-251986" algn="l" rtl="0">
              <a:lnSpc>
                <a:spcPct val="90000"/>
              </a:lnSpc>
              <a:spcBef>
                <a:spcPts val="1102"/>
              </a:spcBef>
              <a:spcAft>
                <a:spcPts val="0"/>
              </a:spcAft>
              <a:buClr>
                <a:srgbClr val="595959"/>
              </a:buClr>
              <a:buSzPts val="2000"/>
              <a:buChar char="•"/>
            </a:pPr>
            <a:r>
              <a:rPr lang="nl-NL" b="1"/>
              <a:t>copy</a:t>
            </a:r>
            <a:endParaRPr/>
          </a:p>
          <a:p>
            <a:pPr marL="251986" lvl="0" indent="-251986" algn="l" rtl="0">
              <a:lnSpc>
                <a:spcPct val="90000"/>
              </a:lnSpc>
              <a:spcBef>
                <a:spcPts val="1102"/>
              </a:spcBef>
              <a:spcAft>
                <a:spcPts val="0"/>
              </a:spcAft>
              <a:buClr>
                <a:srgbClr val="595959"/>
              </a:buClr>
              <a:buSzPts val="2000"/>
              <a:buChar char="•"/>
            </a:pPr>
            <a:r>
              <a:rPr lang="nl-NL" b="1"/>
              <a:t>copytree</a:t>
            </a:r>
            <a:endParaRPr b="1"/>
          </a:p>
          <a:p>
            <a:pPr marL="251986" lvl="0" indent="-251986" algn="l" rtl="0">
              <a:lnSpc>
                <a:spcPct val="90000"/>
              </a:lnSpc>
              <a:spcBef>
                <a:spcPts val="1102"/>
              </a:spcBef>
              <a:spcAft>
                <a:spcPts val="0"/>
              </a:spcAft>
              <a:buClr>
                <a:srgbClr val="595959"/>
              </a:buClr>
              <a:buSzPts val="2000"/>
              <a:buChar char="•"/>
            </a:pPr>
            <a:r>
              <a:rPr lang="nl-NL" b="1"/>
              <a:t>rmtree</a:t>
            </a:r>
            <a:endParaRPr b="1"/>
          </a:p>
          <a:p>
            <a:pPr marL="251986" lvl="0" indent="-251986" algn="l" rtl="0">
              <a:lnSpc>
                <a:spcPct val="90000"/>
              </a:lnSpc>
              <a:spcBef>
                <a:spcPts val="1102"/>
              </a:spcBef>
              <a:spcAft>
                <a:spcPts val="0"/>
              </a:spcAft>
              <a:buClr>
                <a:srgbClr val="595959"/>
              </a:buClr>
              <a:buSzPts val="2000"/>
              <a:buChar char="•"/>
            </a:pPr>
            <a:r>
              <a:rPr lang="nl-NL" b="1"/>
              <a:t>move</a:t>
            </a:r>
            <a:endParaRPr/>
          </a:p>
          <a:p>
            <a:pPr marL="251986" lvl="0" indent="-251986" algn="l" rtl="0">
              <a:lnSpc>
                <a:spcPct val="90000"/>
              </a:lnSpc>
              <a:spcBef>
                <a:spcPts val="1102"/>
              </a:spcBef>
              <a:spcAft>
                <a:spcPts val="0"/>
              </a:spcAft>
              <a:buClr>
                <a:srgbClr val="595959"/>
              </a:buClr>
              <a:buSzPts val="2000"/>
              <a:buChar char="•"/>
            </a:pPr>
            <a:r>
              <a:rPr lang="nl-NL" b="1"/>
              <a:t>disk_usage</a:t>
            </a:r>
            <a:endParaRPr b="1"/>
          </a:p>
          <a:p>
            <a:pPr marL="251986" lvl="0" indent="-251986" algn="l" rtl="0">
              <a:lnSpc>
                <a:spcPct val="90000"/>
              </a:lnSpc>
              <a:spcBef>
                <a:spcPts val="1102"/>
              </a:spcBef>
              <a:spcAft>
                <a:spcPts val="0"/>
              </a:spcAft>
              <a:buClr>
                <a:srgbClr val="595959"/>
              </a:buClr>
              <a:buSzPts val="2000"/>
              <a:buChar char="•"/>
            </a:pPr>
            <a:r>
              <a:rPr lang="nl-NL" b="1"/>
              <a:t>chown</a:t>
            </a:r>
            <a:endParaRPr b="1"/>
          </a:p>
          <a:p>
            <a:pPr marL="251986" lvl="0" indent="-124986" algn="l" rtl="0">
              <a:lnSpc>
                <a:spcPct val="90000"/>
              </a:lnSpc>
              <a:spcBef>
                <a:spcPts val="1102"/>
              </a:spcBef>
              <a:spcAft>
                <a:spcPts val="0"/>
              </a:spcAft>
              <a:buClr>
                <a:srgbClr val="595959"/>
              </a:buClr>
              <a:buSzPts val="20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1"/>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glob</a:t>
            </a:r>
            <a:endParaRPr/>
          </a:p>
        </p:txBody>
      </p:sp>
      <p:sp>
        <p:nvSpPr>
          <p:cNvPr id="372" name="Google Shape;372;p31"/>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glob module finds all the pathnames matching a specified pattern according to the rules used by the Unix shell.</a:t>
            </a:r>
            <a:endParaRPr/>
          </a:p>
        </p:txBody>
      </p:sp>
      <p:sp>
        <p:nvSpPr>
          <p:cNvPr id="373" name="Google Shape;373;p31"/>
          <p:cNvSpPr/>
          <p:nvPr/>
        </p:nvSpPr>
        <p:spPr>
          <a:xfrm>
            <a:off x="597129" y="6588149"/>
            <a:ext cx="8907678" cy="646331"/>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glob</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glob.glob(</a:t>
            </a:r>
            <a:r>
              <a:rPr lang="nl-NL" sz="1800" b="1">
                <a:solidFill>
                  <a:srgbClr val="A31515"/>
                </a:solidFill>
                <a:latin typeface="Arial"/>
                <a:ea typeface="Arial"/>
                <a:cs typeface="Arial"/>
                <a:sym typeface="Arial"/>
              </a:rPr>
              <a:t>'./file[0-9].*'</a:t>
            </a:r>
            <a:r>
              <a:rPr lang="nl-NL" sz="1800" b="1">
                <a:solidFill>
                  <a:srgbClr val="000000"/>
                </a:solidFill>
                <a:latin typeface="Arial"/>
                <a:ea typeface="Arial"/>
                <a:cs typeface="Arial"/>
                <a:sym typeface="Arial"/>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2"/>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subprocess</a:t>
            </a:r>
            <a:endParaRPr/>
          </a:p>
        </p:txBody>
      </p:sp>
      <p:sp>
        <p:nvSpPr>
          <p:cNvPr id="379" name="Google Shape;379;p32"/>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subprocess module allows you to spawn new processes, connect to their input/output/error pipes, and obtain their return codes.</a:t>
            </a:r>
            <a:endParaRPr/>
          </a:p>
          <a:p>
            <a:pPr marL="0" lvl="0" indent="0" algn="l" rtl="0">
              <a:lnSpc>
                <a:spcPct val="90000"/>
              </a:lnSpc>
              <a:spcBef>
                <a:spcPts val="1102"/>
              </a:spcBef>
              <a:spcAft>
                <a:spcPts val="0"/>
              </a:spcAft>
              <a:buClr>
                <a:srgbClr val="595959"/>
              </a:buClr>
              <a:buSzPts val="2000"/>
              <a:buNone/>
            </a:pPr>
            <a:endParaRPr/>
          </a:p>
        </p:txBody>
      </p:sp>
      <p:sp>
        <p:nvSpPr>
          <p:cNvPr id="380" name="Google Shape;380;p32"/>
          <p:cNvSpPr/>
          <p:nvPr/>
        </p:nvSpPr>
        <p:spPr>
          <a:xfrm>
            <a:off x="575816" y="5724053"/>
            <a:ext cx="8928991" cy="1477328"/>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subprocess</a:t>
            </a:r>
            <a:endParaRPr sz="1800" b="1">
              <a:solidFill>
                <a:srgbClr val="000000"/>
              </a:solidFill>
              <a:latin typeface="Arial"/>
              <a:ea typeface="Arial"/>
              <a:cs typeface="Arial"/>
              <a:sym typeface="Arial"/>
            </a:endParaRPr>
          </a:p>
          <a:p>
            <a:pPr marL="0" marR="0" lvl="0" indent="0" algn="l" rtl="0">
              <a:spcBef>
                <a:spcPts val="0"/>
              </a:spcBef>
              <a:spcAft>
                <a:spcPts val="0"/>
              </a:spcAft>
              <a:buNone/>
            </a:pP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subprocess.run([</a:t>
            </a:r>
            <a:r>
              <a:rPr lang="nl-NL" sz="1800" b="1">
                <a:solidFill>
                  <a:srgbClr val="A31515"/>
                </a:solidFill>
                <a:latin typeface="Arial"/>
                <a:ea typeface="Arial"/>
                <a:cs typeface="Arial"/>
                <a:sym typeface="Arial"/>
              </a:rPr>
              <a:t>"ls"</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"-l"</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subprocess.run([</a:t>
            </a:r>
            <a:r>
              <a:rPr lang="nl-NL" sz="1800" b="1">
                <a:solidFill>
                  <a:srgbClr val="A31515"/>
                </a:solidFill>
                <a:latin typeface="Arial"/>
                <a:ea typeface="Arial"/>
                <a:cs typeface="Arial"/>
                <a:sym typeface="Arial"/>
              </a:rPr>
              <a:t>"ls"</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"-l"</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"/dev/null"</a:t>
            </a:r>
            <a:r>
              <a:rPr lang="nl-NL" sz="1800" b="1">
                <a:solidFill>
                  <a:srgbClr val="000000"/>
                </a:solidFill>
                <a:latin typeface="Arial"/>
                <a:ea typeface="Arial"/>
                <a:cs typeface="Arial"/>
                <a:sym typeface="Arial"/>
              </a:rPr>
              <a:t>], capture_output=</a:t>
            </a:r>
            <a:r>
              <a:rPr lang="nl-NL" sz="1800" b="1">
                <a:solidFill>
                  <a:srgbClr val="0000FF"/>
                </a:solidFill>
                <a:latin typeface="Arial"/>
                <a:ea typeface="Arial"/>
                <a:cs typeface="Arial"/>
                <a:sym typeface="Arial"/>
              </a:rPr>
              <a:t>True</a:t>
            </a:r>
            <a:r>
              <a:rPr lang="nl-NL" sz="1800" b="1">
                <a:solidFill>
                  <a:srgbClr val="000000"/>
                </a:solidFill>
                <a:latin typeface="Arial"/>
                <a:ea typeface="Arial"/>
                <a:cs typeface="Arial"/>
                <a:sym typeface="Arial"/>
              </a:rPr>
              <a:t>)</a:t>
            </a:r>
            <a:endParaRPr/>
          </a:p>
        </p:txBody>
      </p:sp>
      <p:sp>
        <p:nvSpPr>
          <p:cNvPr id="381" name="Google Shape;381;p32"/>
          <p:cNvSpPr/>
          <p:nvPr/>
        </p:nvSpPr>
        <p:spPr>
          <a:xfrm>
            <a:off x="575816" y="3332342"/>
            <a:ext cx="8928991" cy="461519"/>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nl-NL" sz="2400" b="1">
                <a:solidFill>
                  <a:srgbClr val="3F3F3F"/>
                </a:solidFill>
                <a:latin typeface="Calibri"/>
                <a:ea typeface="Calibri"/>
                <a:cs typeface="Calibri"/>
                <a:sym typeface="Calibri"/>
              </a:rPr>
              <a:t>run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3"/>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tempfile</a:t>
            </a:r>
            <a:endParaRPr/>
          </a:p>
        </p:txBody>
      </p:sp>
      <p:sp>
        <p:nvSpPr>
          <p:cNvPr id="387" name="Google Shape;387;p33"/>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000"/>
              <a:buNone/>
            </a:pPr>
            <a:r>
              <a:rPr lang="nl-NL"/>
              <a:t>This module generates temporary files and directories. </a:t>
            </a:r>
            <a:endParaRPr/>
          </a:p>
          <a:p>
            <a:pPr marL="0" lvl="0" indent="0" algn="l" rtl="0">
              <a:lnSpc>
                <a:spcPct val="90000"/>
              </a:lnSpc>
              <a:spcBef>
                <a:spcPts val="1102"/>
              </a:spcBef>
              <a:spcAft>
                <a:spcPts val="0"/>
              </a:spcAft>
              <a:buClr>
                <a:srgbClr val="595959"/>
              </a:buClr>
              <a:buSzPts val="2000"/>
              <a:buNone/>
            </a:pPr>
            <a:r>
              <a:rPr lang="nl-NL"/>
              <a:t>It works on all supported platforms.</a:t>
            </a:r>
            <a:endParaRPr/>
          </a:p>
          <a:p>
            <a:pPr marL="0" lvl="0" indent="0" algn="l" rtl="0">
              <a:lnSpc>
                <a:spcPct val="90000"/>
              </a:lnSpc>
              <a:spcBef>
                <a:spcPts val="1102"/>
              </a:spcBef>
              <a:spcAft>
                <a:spcPts val="0"/>
              </a:spcAft>
              <a:buClr>
                <a:srgbClr val="595959"/>
              </a:buClr>
              <a:buSzPts val="2000"/>
              <a:buNone/>
            </a:pPr>
            <a:endParaRPr/>
          </a:p>
          <a:p>
            <a:pPr marL="251986" lvl="0" indent="-251986" algn="l" rtl="0">
              <a:lnSpc>
                <a:spcPct val="90000"/>
              </a:lnSpc>
              <a:spcBef>
                <a:spcPts val="1102"/>
              </a:spcBef>
              <a:spcAft>
                <a:spcPts val="0"/>
              </a:spcAft>
              <a:buClr>
                <a:srgbClr val="595959"/>
              </a:buClr>
              <a:buSzPts val="2000"/>
              <a:buChar char="•"/>
            </a:pPr>
            <a:r>
              <a:rPr lang="nl-NL" b="1"/>
              <a:t>TemporaryFile</a:t>
            </a:r>
            <a:endParaRPr b="1"/>
          </a:p>
          <a:p>
            <a:pPr marL="251986" lvl="0" indent="-251986" algn="l" rtl="0">
              <a:lnSpc>
                <a:spcPct val="90000"/>
              </a:lnSpc>
              <a:spcBef>
                <a:spcPts val="1102"/>
              </a:spcBef>
              <a:spcAft>
                <a:spcPts val="0"/>
              </a:spcAft>
              <a:buClr>
                <a:srgbClr val="595959"/>
              </a:buClr>
              <a:buSzPts val="2000"/>
              <a:buChar char="•"/>
            </a:pPr>
            <a:r>
              <a:rPr lang="nl-NL" b="1"/>
              <a:t>NamedTemporaryFile</a:t>
            </a:r>
            <a:endParaRPr b="1"/>
          </a:p>
          <a:p>
            <a:pPr marL="251986" lvl="0" indent="-251986" algn="l" rtl="0">
              <a:lnSpc>
                <a:spcPct val="90000"/>
              </a:lnSpc>
              <a:spcBef>
                <a:spcPts val="1102"/>
              </a:spcBef>
              <a:spcAft>
                <a:spcPts val="0"/>
              </a:spcAft>
              <a:buClr>
                <a:srgbClr val="595959"/>
              </a:buClr>
              <a:buSzPts val="2000"/>
              <a:buChar char="•"/>
            </a:pPr>
            <a:r>
              <a:rPr lang="nl-NL" b="1"/>
              <a:t>TemporaryDirectory</a:t>
            </a:r>
            <a:endParaRPr b="1"/>
          </a:p>
          <a:p>
            <a:pPr marL="251986" lvl="0" indent="-124986" algn="l" rtl="0">
              <a:lnSpc>
                <a:spcPct val="90000"/>
              </a:lnSpc>
              <a:spcBef>
                <a:spcPts val="1102"/>
              </a:spcBef>
              <a:spcAft>
                <a:spcPts val="0"/>
              </a:spcAft>
              <a:buClr>
                <a:srgbClr val="595959"/>
              </a:buClr>
              <a:buSzPts val="2000"/>
              <a:buNone/>
            </a:pPr>
            <a:endParaRPr/>
          </a:p>
        </p:txBody>
      </p:sp>
      <p:sp>
        <p:nvSpPr>
          <p:cNvPr id="388" name="Google Shape;388;p33"/>
          <p:cNvSpPr/>
          <p:nvPr/>
        </p:nvSpPr>
        <p:spPr>
          <a:xfrm>
            <a:off x="575815" y="5436021"/>
            <a:ext cx="8928991" cy="1754326"/>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tempfile</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FF"/>
                </a:solidFill>
                <a:latin typeface="Arial"/>
                <a:ea typeface="Arial"/>
                <a:cs typeface="Arial"/>
                <a:sym typeface="Arial"/>
              </a:rPr>
              <a:t>with</a:t>
            </a:r>
            <a:r>
              <a:rPr lang="nl-NL" sz="1800" b="1">
                <a:solidFill>
                  <a:srgbClr val="000000"/>
                </a:solidFill>
                <a:latin typeface="Arial"/>
                <a:ea typeface="Arial"/>
                <a:cs typeface="Arial"/>
                <a:sym typeface="Arial"/>
              </a:rPr>
              <a:t> tempfile.TemporaryFile()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fp:</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fp.write(</a:t>
            </a:r>
            <a:r>
              <a:rPr lang="nl-NL" sz="1800" b="1">
                <a:solidFill>
                  <a:srgbClr val="0000FF"/>
                </a:solidFill>
                <a:latin typeface="Arial"/>
                <a:ea typeface="Arial"/>
                <a:cs typeface="Arial"/>
                <a:sym typeface="Arial"/>
              </a:rPr>
              <a:t>b</a:t>
            </a:r>
            <a:r>
              <a:rPr lang="nl-NL" sz="1800" b="1">
                <a:solidFill>
                  <a:srgbClr val="A31515"/>
                </a:solidFill>
                <a:latin typeface="Arial"/>
                <a:ea typeface="Arial"/>
                <a:cs typeface="Arial"/>
                <a:sym typeface="Arial"/>
              </a:rPr>
              <a:t>'Hello world!'</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fp.seek(</a:t>
            </a:r>
            <a:r>
              <a:rPr lang="nl-NL" sz="1800" b="1">
                <a:solidFill>
                  <a:srgbClr val="098658"/>
                </a:solidFill>
                <a:latin typeface="Arial"/>
                <a:ea typeface="Arial"/>
                <a:cs typeface="Arial"/>
                <a:sym typeface="Arial"/>
              </a:rPr>
              <a:t>0</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fp.read()</a:t>
            </a:r>
            <a:endParaRPr sz="1800" b="1">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4"/>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os</a:t>
            </a:r>
            <a:endParaRPr/>
          </a:p>
        </p:txBody>
      </p:sp>
      <p:sp>
        <p:nvSpPr>
          <p:cNvPr id="394" name="Google Shape;394;p34"/>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Use the os library to get the contents of a directory in a list.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5"/>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datetime module supplies </a:t>
            </a:r>
            <a:br>
              <a:rPr lang="nl-NL"/>
            </a:br>
            <a:r>
              <a:rPr lang="nl-NL"/>
              <a:t>classes for manipulating </a:t>
            </a:r>
            <a:br>
              <a:rPr lang="nl-NL"/>
            </a:br>
            <a:r>
              <a:rPr lang="nl-NL"/>
              <a:t>dates and times.</a:t>
            </a:r>
            <a:endParaRPr/>
          </a:p>
        </p:txBody>
      </p:sp>
      <p:sp>
        <p:nvSpPr>
          <p:cNvPr id="400" name="Google Shape;400;p35"/>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datetime - Basic date and time types</a:t>
            </a:r>
            <a:endParaRPr/>
          </a:p>
        </p:txBody>
      </p:sp>
      <p:sp>
        <p:nvSpPr>
          <p:cNvPr id="401" name="Google Shape;401;p35"/>
          <p:cNvSpPr/>
          <p:nvPr/>
        </p:nvSpPr>
        <p:spPr>
          <a:xfrm>
            <a:off x="575816" y="4514492"/>
            <a:ext cx="8908200" cy="864096"/>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216000" tIns="72000" rIns="91425" bIns="45700" anchor="t" anchorCtr="0">
            <a:noAutofit/>
          </a:bodyPr>
          <a:lstStyle/>
          <a:p>
            <a:pPr marL="0" marR="0" lvl="0" indent="0" algn="l" rtl="0">
              <a:spcBef>
                <a:spcPts val="0"/>
              </a:spcBef>
              <a:spcAft>
                <a:spcPts val="0"/>
              </a:spcAft>
              <a:buNone/>
            </a:pPr>
            <a:r>
              <a:rPr lang="nl-NL" sz="2400" b="1">
                <a:solidFill>
                  <a:srgbClr val="3F3F3F"/>
                </a:solidFill>
                <a:latin typeface="Calibri"/>
                <a:ea typeface="Calibri"/>
                <a:cs typeface="Calibri"/>
                <a:sym typeface="Calibri"/>
              </a:rPr>
              <a:t>strftime</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strptime</a:t>
            </a:r>
            <a:endParaRPr sz="2400" b="1">
              <a:solidFill>
                <a:srgbClr val="3F3F3F"/>
              </a:solidFill>
              <a:latin typeface="Calibri"/>
              <a:ea typeface="Calibri"/>
              <a:cs typeface="Calibri"/>
              <a:sym typeface="Calibri"/>
            </a:endParaRPr>
          </a:p>
        </p:txBody>
      </p:sp>
      <p:sp>
        <p:nvSpPr>
          <p:cNvPr id="402" name="Google Shape;402;p35"/>
          <p:cNvSpPr/>
          <p:nvPr/>
        </p:nvSpPr>
        <p:spPr>
          <a:xfrm>
            <a:off x="589483" y="5758497"/>
            <a:ext cx="8930049" cy="1477328"/>
          </a:xfrm>
          <a:prstGeom prst="rect">
            <a:avLst/>
          </a:prstGeom>
          <a:solidFill>
            <a:schemeClr val="lt2"/>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rPr>
              <a:t>from datetime import</a:t>
            </a:r>
            <a:r>
              <a:rPr lang="nl-NL" sz="1800" b="1">
                <a:solidFill>
                  <a:srgbClr val="000000"/>
                </a:solidFill>
                <a:latin typeface="Arial"/>
                <a:ea typeface="Arial"/>
                <a:cs typeface="Arial"/>
                <a:sym typeface="Arial"/>
              </a:rPr>
              <a:t> datetime, date</a:t>
            </a:r>
            <a:endParaRPr sz="1800" b="1"/>
          </a:p>
          <a:p>
            <a:pPr marL="0" marR="0" lvl="0" indent="0" algn="l" rtl="0">
              <a:spcBef>
                <a:spcPts val="0"/>
              </a:spcBef>
              <a:spcAft>
                <a:spcPts val="0"/>
              </a:spcAft>
              <a:buNone/>
            </a:pPr>
            <a:r>
              <a:rPr lang="nl-NL" sz="1800" b="1"/>
              <a:t>datetime.strptime(s)</a:t>
            </a: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d = date(</a:t>
            </a:r>
            <a:r>
              <a:rPr lang="nl-NL" sz="1800" b="1">
                <a:solidFill>
                  <a:srgbClr val="098658"/>
                </a:solidFill>
                <a:latin typeface="Arial"/>
                <a:ea typeface="Arial"/>
                <a:cs typeface="Arial"/>
                <a:sym typeface="Arial"/>
              </a:rPr>
              <a:t>2020</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2</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28</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print(d.strftime(</a:t>
            </a:r>
            <a:r>
              <a:rPr lang="nl-NL" sz="1800" b="1">
                <a:solidFill>
                  <a:srgbClr val="A31515"/>
                </a:solidFill>
                <a:latin typeface="Arial"/>
                <a:ea typeface="Arial"/>
                <a:cs typeface="Arial"/>
                <a:sym typeface="Arial"/>
              </a:rPr>
              <a:t>'%Y-%m-%d'</a:t>
            </a:r>
            <a:r>
              <a:rPr lang="nl-NL" sz="1800" b="1">
                <a:solidFill>
                  <a:srgbClr val="000000"/>
                </a:solidFill>
                <a:latin typeface="Arial"/>
                <a:ea typeface="Arial"/>
                <a:cs typeface="Arial"/>
                <a:sym typeface="Arial"/>
              </a:rPr>
              <a:t>))</a:t>
            </a:r>
            <a:endParaRPr sz="1800" b="1">
              <a:solidFill>
                <a:srgbClr val="000000"/>
              </a:solidFill>
              <a:latin typeface="Arial"/>
              <a:ea typeface="Arial"/>
              <a:cs typeface="Arial"/>
              <a:sym typeface="Arial"/>
            </a:endParaRPr>
          </a:p>
        </p:txBody>
      </p:sp>
      <p:sp>
        <p:nvSpPr>
          <p:cNvPr id="403" name="Google Shape;403;p35"/>
          <p:cNvSpPr/>
          <p:nvPr/>
        </p:nvSpPr>
        <p:spPr>
          <a:xfrm>
            <a:off x="5511991" y="2067383"/>
            <a:ext cx="3960440" cy="2067200"/>
          </a:xfrm>
          <a:prstGeom prst="rect">
            <a:avLst/>
          </a:prstGeom>
          <a:solidFill>
            <a:srgbClr val="C4E0B2"/>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216000" tIns="72000" rIns="91425" bIns="45700" anchor="t" anchorCtr="0">
            <a:noAutofit/>
          </a:bodyPr>
          <a:lstStyle/>
          <a:p>
            <a:pPr marL="0" marR="0" lvl="0" indent="0" algn="l" rtl="0">
              <a:spcBef>
                <a:spcPts val="0"/>
              </a:spcBef>
              <a:spcAft>
                <a:spcPts val="0"/>
              </a:spcAft>
              <a:buNone/>
            </a:pPr>
            <a:r>
              <a:rPr lang="nl-NL" sz="2000" b="1">
                <a:solidFill>
                  <a:srgbClr val="3F3F3F"/>
                </a:solidFill>
                <a:latin typeface="Calibri"/>
                <a:ea typeface="Calibri"/>
                <a:cs typeface="Calibri"/>
                <a:sym typeface="Calibri"/>
              </a:rPr>
              <a:t>class datetime.date</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class datetime.time</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class datetime.datetime</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class datetime.timedelta</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class datetime.tzinfo</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class datetime.timezone</a:t>
            </a:r>
            <a:endParaRPr sz="2000" b="1">
              <a:solidFill>
                <a:srgbClr val="3F3F3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6"/>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datetime</a:t>
            </a:r>
            <a:endParaRPr/>
          </a:p>
        </p:txBody>
      </p:sp>
      <p:sp>
        <p:nvSpPr>
          <p:cNvPr id="409" name="Google Shape;409;p36"/>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input a date and print the date in another format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221f625324a_0_76"/>
          <p:cNvSpPr txBox="1">
            <a:spLocks noGrp="1"/>
          </p:cNvSpPr>
          <p:nvPr>
            <p:ph type="title"/>
          </p:nvPr>
        </p:nvSpPr>
        <p:spPr>
          <a:xfrm>
            <a:off x="575816" y="402483"/>
            <a:ext cx="8928900" cy="1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PyCharm</a:t>
            </a:r>
            <a:endParaRPr/>
          </a:p>
        </p:txBody>
      </p:sp>
      <p:pic>
        <p:nvPicPr>
          <p:cNvPr id="61" name="Google Shape;61;g221f625324a_0_76"/>
          <p:cNvPicPr preferRelativeResize="0"/>
          <p:nvPr/>
        </p:nvPicPr>
        <p:blipFill>
          <a:blip r:embed="rId3">
            <a:alphaModFix/>
          </a:blip>
          <a:stretch>
            <a:fillRect/>
          </a:stretch>
        </p:blipFill>
        <p:spPr>
          <a:xfrm>
            <a:off x="0" y="1935875"/>
            <a:ext cx="10080627" cy="5311424"/>
          </a:xfrm>
          <a:prstGeom prst="rect">
            <a:avLst/>
          </a:prstGeom>
          <a:noFill/>
          <a:ln>
            <a:noFill/>
          </a:ln>
        </p:spPr>
      </p:pic>
      <p:sp>
        <p:nvSpPr>
          <p:cNvPr id="62" name="Google Shape;62;g221f625324a_0_76"/>
          <p:cNvSpPr/>
          <p:nvPr/>
        </p:nvSpPr>
        <p:spPr>
          <a:xfrm>
            <a:off x="172450" y="2488075"/>
            <a:ext cx="2740500" cy="4449600"/>
          </a:xfrm>
          <a:prstGeom prst="rect">
            <a:avLst/>
          </a:prstGeom>
          <a:noFill/>
          <a:ln w="3810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g221f625324a_0_76"/>
          <p:cNvSpPr/>
          <p:nvPr/>
        </p:nvSpPr>
        <p:spPr>
          <a:xfrm>
            <a:off x="2943800" y="2488075"/>
            <a:ext cx="6867000" cy="4449600"/>
          </a:xfrm>
          <a:prstGeom prst="rect">
            <a:avLst/>
          </a:prstGeom>
          <a:noFill/>
          <a:ln w="3810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g221f625324a_0_76"/>
          <p:cNvSpPr txBox="1"/>
          <p:nvPr/>
        </p:nvSpPr>
        <p:spPr>
          <a:xfrm>
            <a:off x="172450" y="6383375"/>
            <a:ext cx="2740500" cy="461700"/>
          </a:xfrm>
          <a:prstGeom prst="rect">
            <a:avLst/>
          </a:prstGeom>
          <a:solidFill>
            <a:srgbClr val="D8D8D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NL" sz="1800">
                <a:solidFill>
                  <a:schemeClr val="dk1"/>
                </a:solidFill>
                <a:latin typeface="Calibri"/>
                <a:ea typeface="Calibri"/>
                <a:cs typeface="Calibri"/>
                <a:sym typeface="Calibri"/>
              </a:rPr>
              <a:t>Project files</a:t>
            </a:r>
            <a:endParaRPr sz="1800">
              <a:solidFill>
                <a:schemeClr val="dk1"/>
              </a:solidFill>
              <a:latin typeface="Calibri"/>
              <a:ea typeface="Calibri"/>
              <a:cs typeface="Calibri"/>
              <a:sym typeface="Calibri"/>
            </a:endParaRPr>
          </a:p>
        </p:txBody>
      </p:sp>
      <p:sp>
        <p:nvSpPr>
          <p:cNvPr id="65" name="Google Shape;65;g221f625324a_0_76"/>
          <p:cNvSpPr txBox="1"/>
          <p:nvPr/>
        </p:nvSpPr>
        <p:spPr>
          <a:xfrm>
            <a:off x="3143975" y="6383375"/>
            <a:ext cx="2740500" cy="461700"/>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nl-NL" sz="1800">
                <a:solidFill>
                  <a:schemeClr val="dk1"/>
                </a:solidFill>
                <a:latin typeface="Calibri"/>
                <a:ea typeface="Calibri"/>
                <a:cs typeface="Calibri"/>
                <a:sym typeface="Calibri"/>
              </a:rPr>
              <a:t>Editor</a:t>
            </a:r>
            <a:endParaRPr sz="1800">
              <a:solidFill>
                <a:schemeClr val="dk1"/>
              </a:solidFill>
              <a:latin typeface="Calibri"/>
              <a:ea typeface="Calibri"/>
              <a:cs typeface="Calibri"/>
              <a:sym typeface="Calibri"/>
            </a:endParaRPr>
          </a:p>
        </p:txBody>
      </p:sp>
      <p:sp>
        <p:nvSpPr>
          <p:cNvPr id="66" name="Google Shape;66;g221f625324a_0_76"/>
          <p:cNvSpPr txBox="1"/>
          <p:nvPr/>
        </p:nvSpPr>
        <p:spPr>
          <a:xfrm>
            <a:off x="834500" y="2332525"/>
            <a:ext cx="2109300" cy="461700"/>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nl-NL" sz="1800">
                <a:solidFill>
                  <a:schemeClr val="dk1"/>
                </a:solidFill>
                <a:latin typeface="Calibri"/>
                <a:ea typeface="Calibri"/>
                <a:cs typeface="Calibri"/>
                <a:sym typeface="Calibri"/>
              </a:rPr>
              <a:t>VCS integration</a:t>
            </a:r>
            <a:endParaRPr sz="1800">
              <a:solidFill>
                <a:schemeClr val="dk1"/>
              </a:solidFill>
              <a:latin typeface="Calibri"/>
              <a:ea typeface="Calibri"/>
              <a:cs typeface="Calibri"/>
              <a:sym typeface="Calibri"/>
            </a:endParaRPr>
          </a:p>
        </p:txBody>
      </p:sp>
      <p:sp>
        <p:nvSpPr>
          <p:cNvPr id="67" name="Google Shape;67;g221f625324a_0_76"/>
          <p:cNvSpPr/>
          <p:nvPr/>
        </p:nvSpPr>
        <p:spPr>
          <a:xfrm>
            <a:off x="2372525" y="2195550"/>
            <a:ext cx="277200" cy="461700"/>
          </a:xfrm>
          <a:prstGeom prst="upArrow">
            <a:avLst>
              <a:gd name="adj1" fmla="val 50000"/>
              <a:gd name="adj2" fmla="val 50000"/>
            </a:avLst>
          </a:prstGeom>
          <a:solidFill>
            <a:srgbClr val="C00000"/>
          </a:solidFill>
          <a:ln w="9525"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221f625324a_0_76"/>
          <p:cNvSpPr txBox="1"/>
          <p:nvPr/>
        </p:nvSpPr>
        <p:spPr>
          <a:xfrm>
            <a:off x="6546575" y="2469500"/>
            <a:ext cx="1554900" cy="461700"/>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nl-NL" sz="1800">
                <a:solidFill>
                  <a:schemeClr val="dk1"/>
                </a:solidFill>
                <a:latin typeface="Calibri"/>
                <a:ea typeface="Calibri"/>
                <a:cs typeface="Calibri"/>
                <a:sym typeface="Calibri"/>
              </a:rPr>
              <a:t>Execution</a:t>
            </a:r>
            <a:endParaRPr sz="1800">
              <a:solidFill>
                <a:schemeClr val="dk1"/>
              </a:solidFill>
              <a:latin typeface="Calibri"/>
              <a:ea typeface="Calibri"/>
              <a:cs typeface="Calibri"/>
              <a:sym typeface="Calibri"/>
            </a:endParaRPr>
          </a:p>
        </p:txBody>
      </p:sp>
      <p:sp>
        <p:nvSpPr>
          <p:cNvPr id="69" name="Google Shape;69;g221f625324a_0_76"/>
          <p:cNvSpPr/>
          <p:nvPr/>
        </p:nvSpPr>
        <p:spPr>
          <a:xfrm>
            <a:off x="7668800" y="2332513"/>
            <a:ext cx="277200" cy="461700"/>
          </a:xfrm>
          <a:prstGeom prst="upArrow">
            <a:avLst>
              <a:gd name="adj1" fmla="val 50000"/>
              <a:gd name="adj2" fmla="val 50000"/>
            </a:avLst>
          </a:prstGeom>
          <a:solidFill>
            <a:srgbClr val="C00000"/>
          </a:solidFill>
          <a:ln w="9525"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7"/>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String methods</a:t>
            </a:r>
            <a:endParaRPr/>
          </a:p>
        </p:txBody>
      </p:sp>
      <p:sp>
        <p:nvSpPr>
          <p:cNvPr id="415" name="Google Shape;415;p37"/>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string - Common string operations</a:t>
            </a:r>
            <a:endParaRPr/>
          </a:p>
        </p:txBody>
      </p:sp>
      <p:sp>
        <p:nvSpPr>
          <p:cNvPr id="416" name="Google Shape;416;p37"/>
          <p:cNvSpPr/>
          <p:nvPr/>
        </p:nvSpPr>
        <p:spPr>
          <a:xfrm>
            <a:off x="570316" y="3170216"/>
            <a:ext cx="8908200" cy="1656184"/>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216000" tIns="72000" rIns="91425" bIns="45700" anchor="t" anchorCtr="0">
            <a:noAutofit/>
          </a:bodyPr>
          <a:lstStyle/>
          <a:p>
            <a:pPr marL="0" marR="0" lvl="0" indent="0" algn="l" rtl="0">
              <a:spcBef>
                <a:spcPts val="0"/>
              </a:spcBef>
              <a:spcAft>
                <a:spcPts val="0"/>
              </a:spcAft>
              <a:buClr>
                <a:srgbClr val="3F3F3F"/>
              </a:buClr>
              <a:buSzPts val="2400"/>
              <a:buFont typeface="Calibri"/>
              <a:buNone/>
            </a:pPr>
            <a:r>
              <a:rPr lang="nl-NL" sz="2400" b="1">
                <a:solidFill>
                  <a:srgbClr val="3F3F3F"/>
                </a:solidFill>
                <a:latin typeface="Calibri"/>
                <a:ea typeface="Calibri"/>
                <a:cs typeface="Calibri"/>
                <a:sym typeface="Calibri"/>
              </a:rPr>
              <a:t>count</a:t>
            </a:r>
            <a:endParaRPr sz="2400" b="1">
              <a:solidFill>
                <a:srgbClr val="3F3F3F"/>
              </a:solidFill>
              <a:latin typeface="Calibri"/>
              <a:ea typeface="Calibri"/>
              <a:cs typeface="Calibri"/>
              <a:sym typeface="Calibri"/>
            </a:endParaRPr>
          </a:p>
          <a:p>
            <a:pPr marL="0" marR="0" lvl="0" indent="0" algn="l" rtl="0">
              <a:spcBef>
                <a:spcPts val="0"/>
              </a:spcBef>
              <a:spcAft>
                <a:spcPts val="0"/>
              </a:spcAft>
              <a:buClr>
                <a:srgbClr val="3F3F3F"/>
              </a:buClr>
              <a:buSzPts val="2400"/>
              <a:buFont typeface="Calibri"/>
              <a:buNone/>
            </a:pPr>
            <a:r>
              <a:rPr lang="nl-NL" sz="2400" b="1">
                <a:solidFill>
                  <a:srgbClr val="3F3F3F"/>
                </a:solidFill>
                <a:latin typeface="Calibri"/>
                <a:ea typeface="Calibri"/>
                <a:cs typeface="Calibri"/>
                <a:sym typeface="Calibri"/>
              </a:rPr>
              <a:t>find</a:t>
            </a:r>
            <a:endParaRPr sz="2400" b="1">
              <a:solidFill>
                <a:srgbClr val="3F3F3F"/>
              </a:solidFill>
              <a:latin typeface="Calibri"/>
              <a:ea typeface="Calibri"/>
              <a:cs typeface="Calibri"/>
              <a:sym typeface="Calibri"/>
            </a:endParaRPr>
          </a:p>
          <a:p>
            <a:pPr marL="0" marR="0" lvl="0" indent="0" algn="l" rtl="0">
              <a:spcBef>
                <a:spcPts val="0"/>
              </a:spcBef>
              <a:spcAft>
                <a:spcPts val="0"/>
              </a:spcAft>
              <a:buClr>
                <a:srgbClr val="3F3F3F"/>
              </a:buClr>
              <a:buSzPts val="2400"/>
              <a:buFont typeface="Calibri"/>
              <a:buNone/>
            </a:pPr>
            <a:r>
              <a:rPr lang="nl-NL" sz="2400" b="1">
                <a:solidFill>
                  <a:srgbClr val="3F3F3F"/>
                </a:solidFill>
                <a:latin typeface="Calibri"/>
                <a:ea typeface="Calibri"/>
                <a:cs typeface="Calibri"/>
                <a:sym typeface="Calibri"/>
              </a:rPr>
              <a:t>format</a:t>
            </a:r>
            <a:endParaRPr/>
          </a:p>
          <a:p>
            <a:pPr marL="0" marR="0" lvl="0" indent="0" algn="l" rtl="0">
              <a:spcBef>
                <a:spcPts val="0"/>
              </a:spcBef>
              <a:spcAft>
                <a:spcPts val="0"/>
              </a:spcAft>
              <a:buClr>
                <a:srgbClr val="3F3F3F"/>
              </a:buClr>
              <a:buSzPts val="2400"/>
              <a:buFont typeface="Calibri"/>
              <a:buNone/>
            </a:pPr>
            <a:r>
              <a:rPr lang="nl-NL" sz="2400" b="1">
                <a:solidFill>
                  <a:srgbClr val="3F3F3F"/>
                </a:solidFill>
                <a:latin typeface="Calibri"/>
                <a:ea typeface="Calibri"/>
                <a:cs typeface="Calibri"/>
                <a:sym typeface="Calibri"/>
              </a:rPr>
              <a:t>index</a:t>
            </a:r>
            <a:endParaRPr sz="2400" b="1">
              <a:solidFill>
                <a:srgbClr val="3F3F3F"/>
              </a:solidFill>
              <a:latin typeface="Calibri"/>
              <a:ea typeface="Calibri"/>
              <a:cs typeface="Calibri"/>
              <a:sym typeface="Calibri"/>
            </a:endParaRPr>
          </a:p>
        </p:txBody>
      </p:sp>
      <p:sp>
        <p:nvSpPr>
          <p:cNvPr id="417" name="Google Shape;417;p37"/>
          <p:cNvSpPr/>
          <p:nvPr/>
        </p:nvSpPr>
        <p:spPr>
          <a:xfrm>
            <a:off x="570316" y="5756348"/>
            <a:ext cx="8934491" cy="1477328"/>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8000"/>
                </a:solidFill>
                <a:latin typeface="Arial"/>
                <a:ea typeface="Arial"/>
                <a:cs typeface="Arial"/>
                <a:sym typeface="Arial"/>
              </a:rPr>
              <a:t># remove vowels</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s = </a:t>
            </a:r>
            <a:r>
              <a:rPr lang="nl-NL" sz="1800" b="1">
                <a:solidFill>
                  <a:srgbClr val="A31515"/>
                </a:solidFill>
                <a:latin typeface="Arial"/>
                <a:ea typeface="Arial"/>
                <a:cs typeface="Arial"/>
                <a:sym typeface="Arial"/>
              </a:rPr>
              <a:t>'an example text'</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vowels = </a:t>
            </a:r>
            <a:r>
              <a:rPr lang="nl-NL" sz="1800" b="1">
                <a:solidFill>
                  <a:srgbClr val="A31515"/>
                </a:solidFill>
                <a:latin typeface="Arial"/>
                <a:ea typeface="Arial"/>
                <a:cs typeface="Arial"/>
                <a:sym typeface="Arial"/>
              </a:rPr>
              <a:t>"aeiou"</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trans = str.maketrans(</a:t>
            </a:r>
            <a:r>
              <a:rPr lang="nl-NL" sz="1800" b="1">
                <a:solidFill>
                  <a:srgbClr val="A31515"/>
                </a:solidFill>
                <a:latin typeface="Arial"/>
                <a:ea typeface="Arial"/>
                <a:cs typeface="Arial"/>
                <a:sym typeface="Arial"/>
              </a:rPr>
              <a:t>""</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a:t>
            </a:r>
            <a:r>
              <a:rPr lang="nl-NL" sz="1800" b="1">
                <a:solidFill>
                  <a:srgbClr val="000000"/>
                </a:solidFill>
                <a:latin typeface="Arial"/>
                <a:ea typeface="Arial"/>
                <a:cs typeface="Arial"/>
                <a:sym typeface="Arial"/>
              </a:rPr>
              <a:t>, vowels)</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result = s.translate(trans)</a:t>
            </a:r>
            <a:endParaRPr sz="1800" b="1">
              <a:solidFill>
                <a:srgbClr val="000000"/>
              </a:solidFill>
              <a:latin typeface="Arial"/>
              <a:ea typeface="Arial"/>
              <a:cs typeface="Arial"/>
              <a:sym typeface="Arial"/>
            </a:endParaRPr>
          </a:p>
        </p:txBody>
      </p:sp>
      <p:sp>
        <p:nvSpPr>
          <p:cNvPr id="418" name="Google Shape;418;p37"/>
          <p:cNvSpPr txBox="1"/>
          <p:nvPr/>
        </p:nvSpPr>
        <p:spPr>
          <a:xfrm>
            <a:off x="2200925" y="3167175"/>
            <a:ext cx="3000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NL" sz="2400" b="1">
                <a:solidFill>
                  <a:srgbClr val="3F3F3F"/>
                </a:solidFill>
                <a:latin typeface="Calibri"/>
                <a:ea typeface="Calibri"/>
                <a:cs typeface="Calibri"/>
                <a:sym typeface="Calibri"/>
              </a:rPr>
              <a:t>isnumeric</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join</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lower</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replace</a:t>
            </a:r>
            <a:endParaRPr sz="2400" b="1">
              <a:solidFill>
                <a:srgbClr val="3F3F3F"/>
              </a:solidFill>
              <a:latin typeface="Calibri"/>
              <a:ea typeface="Calibri"/>
              <a:cs typeface="Calibri"/>
              <a:sym typeface="Calibri"/>
            </a:endParaRPr>
          </a:p>
        </p:txBody>
      </p:sp>
      <p:sp>
        <p:nvSpPr>
          <p:cNvPr id="419" name="Google Shape;419;p37"/>
          <p:cNvSpPr txBox="1"/>
          <p:nvPr/>
        </p:nvSpPr>
        <p:spPr>
          <a:xfrm>
            <a:off x="4322075" y="3351813"/>
            <a:ext cx="3000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NL" sz="2400" b="1">
                <a:solidFill>
                  <a:srgbClr val="3F3F3F"/>
                </a:solidFill>
                <a:latin typeface="Calibri"/>
                <a:ea typeface="Calibri"/>
                <a:cs typeface="Calibri"/>
                <a:sym typeface="Calibri"/>
              </a:rPr>
              <a:t>split</a:t>
            </a:r>
            <a:endParaRPr>
              <a:solidFill>
                <a:schemeClr val="dk1"/>
              </a:solidFill>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strip</a:t>
            </a:r>
            <a:endParaRPr>
              <a:solidFill>
                <a:schemeClr val="dk1"/>
              </a:solidFill>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title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3F3F3F"/>
              </a:buClr>
              <a:buSzPts val="2000"/>
              <a:buChar char="•"/>
            </a:pPr>
            <a:r>
              <a:rPr lang="nl-NL">
                <a:solidFill>
                  <a:srgbClr val="3F3F3F"/>
                </a:solidFill>
              </a:rPr>
              <a:t>Online: https://www.regex101.com/#python</a:t>
            </a:r>
            <a:endParaRPr/>
          </a:p>
        </p:txBody>
      </p:sp>
      <p:sp>
        <p:nvSpPr>
          <p:cNvPr id="425" name="Google Shape;425;p38"/>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re - Regular expression operations</a:t>
            </a:r>
            <a:endParaRPr/>
          </a:p>
        </p:txBody>
      </p:sp>
      <p:sp>
        <p:nvSpPr>
          <p:cNvPr id="426" name="Google Shape;426;p38"/>
          <p:cNvSpPr txBox="1"/>
          <p:nvPr/>
        </p:nvSpPr>
        <p:spPr>
          <a:xfrm>
            <a:off x="542358" y="3197919"/>
            <a:ext cx="8928991" cy="2035135"/>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216000" tIns="72000" rIns="91425" bIns="45700" anchor="t" anchorCtr="0">
            <a:noAutofit/>
          </a:bodyPr>
          <a:lstStyle/>
          <a:p>
            <a:pPr marL="0" marR="0" lvl="0" indent="0" algn="l" rtl="0">
              <a:spcBef>
                <a:spcPts val="0"/>
              </a:spcBef>
              <a:spcAft>
                <a:spcPts val="0"/>
              </a:spcAft>
              <a:buClr>
                <a:srgbClr val="3F3F3F"/>
              </a:buClr>
              <a:buSzPts val="2400"/>
              <a:buFont typeface="Calibri"/>
              <a:buNone/>
            </a:pPr>
            <a:r>
              <a:rPr lang="nl-NL" sz="2400" b="1">
                <a:solidFill>
                  <a:srgbClr val="3F3F3F"/>
                </a:solidFill>
                <a:latin typeface="Calibri"/>
                <a:ea typeface="Calibri"/>
                <a:cs typeface="Calibri"/>
                <a:sym typeface="Calibri"/>
              </a:rPr>
              <a:t>search(pattern, string, flags)</a:t>
            </a:r>
            <a:endParaRPr/>
          </a:p>
          <a:p>
            <a:pPr marL="0" marR="0" lvl="0" indent="0" algn="l" rtl="0">
              <a:spcBef>
                <a:spcPts val="0"/>
              </a:spcBef>
              <a:spcAft>
                <a:spcPts val="0"/>
              </a:spcAft>
              <a:buClr>
                <a:srgbClr val="3F3F3F"/>
              </a:buClr>
              <a:buSzPts val="2400"/>
              <a:buFont typeface="Calibri"/>
              <a:buNone/>
            </a:pPr>
            <a:r>
              <a:rPr lang="nl-NL" sz="2400" b="1">
                <a:solidFill>
                  <a:srgbClr val="3F3F3F"/>
                </a:solidFill>
                <a:latin typeface="Calibri"/>
                <a:ea typeface="Calibri"/>
                <a:cs typeface="Calibri"/>
                <a:sym typeface="Calibri"/>
              </a:rPr>
              <a:t>match(pattern, string, flags)</a:t>
            </a:r>
            <a:endParaRPr/>
          </a:p>
          <a:p>
            <a:pPr marL="0" marR="0" lvl="0" indent="0" algn="l" rtl="0">
              <a:spcBef>
                <a:spcPts val="0"/>
              </a:spcBef>
              <a:spcAft>
                <a:spcPts val="0"/>
              </a:spcAft>
              <a:buClr>
                <a:srgbClr val="3F3F3F"/>
              </a:buClr>
              <a:buSzPts val="2400"/>
              <a:buFont typeface="Calibri"/>
              <a:buNone/>
            </a:pPr>
            <a:r>
              <a:rPr lang="nl-NL" sz="2400" b="1">
                <a:solidFill>
                  <a:srgbClr val="3F3F3F"/>
                </a:solidFill>
                <a:latin typeface="Calibri"/>
                <a:ea typeface="Calibri"/>
                <a:cs typeface="Calibri"/>
                <a:sym typeface="Calibri"/>
              </a:rPr>
              <a:t>findall(pattern, string, flags)</a:t>
            </a:r>
            <a:endParaRPr/>
          </a:p>
          <a:p>
            <a:pPr marL="0" marR="0" lvl="0" indent="0" algn="l" rtl="0">
              <a:spcBef>
                <a:spcPts val="0"/>
              </a:spcBef>
              <a:spcAft>
                <a:spcPts val="0"/>
              </a:spcAft>
              <a:buClr>
                <a:srgbClr val="3F3F3F"/>
              </a:buClr>
              <a:buSzPts val="2400"/>
              <a:buFont typeface="Calibri"/>
              <a:buNone/>
            </a:pPr>
            <a:r>
              <a:rPr lang="nl-NL" sz="2400" b="1">
                <a:solidFill>
                  <a:srgbClr val="3F3F3F"/>
                </a:solidFill>
                <a:latin typeface="Calibri"/>
                <a:ea typeface="Calibri"/>
                <a:cs typeface="Calibri"/>
                <a:sym typeface="Calibri"/>
              </a:rPr>
              <a:t>sub(pattern, repl, string, max=0, flags)</a:t>
            </a:r>
            <a:endParaRPr/>
          </a:p>
          <a:p>
            <a:pPr marL="0" marR="0" lvl="0" indent="0" algn="l" rtl="0">
              <a:spcBef>
                <a:spcPts val="0"/>
              </a:spcBef>
              <a:spcAft>
                <a:spcPts val="0"/>
              </a:spcAft>
              <a:buClr>
                <a:srgbClr val="3F3F3F"/>
              </a:buClr>
              <a:buSzPts val="2400"/>
              <a:buFont typeface="Calibri"/>
              <a:buNone/>
            </a:pPr>
            <a:r>
              <a:rPr lang="nl-NL" sz="2400" b="1">
                <a:solidFill>
                  <a:srgbClr val="3F3F3F"/>
                </a:solidFill>
                <a:latin typeface="Calibri"/>
                <a:ea typeface="Calibri"/>
                <a:cs typeface="Calibri"/>
                <a:sym typeface="Calibri"/>
              </a:rPr>
              <a:t>compile(pattern)</a:t>
            </a:r>
            <a:endParaRPr/>
          </a:p>
        </p:txBody>
      </p:sp>
      <p:sp>
        <p:nvSpPr>
          <p:cNvPr id="427" name="Google Shape;427;p38"/>
          <p:cNvSpPr/>
          <p:nvPr/>
        </p:nvSpPr>
        <p:spPr>
          <a:xfrm>
            <a:off x="556661" y="5758497"/>
            <a:ext cx="8915154" cy="1477328"/>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re</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match = re.search(</a:t>
            </a:r>
            <a:r>
              <a:rPr lang="nl-NL" sz="1800" b="1">
                <a:solidFill>
                  <a:srgbClr val="0000FF"/>
                </a:solidFill>
                <a:latin typeface="Arial"/>
                <a:ea typeface="Arial"/>
                <a:cs typeface="Arial"/>
                <a:sym typeface="Arial"/>
              </a:rPr>
              <a:t>r</a:t>
            </a:r>
            <a:r>
              <a:rPr lang="nl-NL" sz="1800" b="1">
                <a:solidFill>
                  <a:srgbClr val="811F3F"/>
                </a:solidFill>
                <a:latin typeface="Arial"/>
                <a:ea typeface="Arial"/>
                <a:cs typeface="Arial"/>
                <a:sym typeface="Arial"/>
              </a:rPr>
              <a:t>'@([\w\.]</a:t>
            </a:r>
            <a:r>
              <a:rPr lang="nl-NL" sz="1800" b="1">
                <a:solidFill>
                  <a:srgbClr val="000000"/>
                </a:solidFill>
                <a:latin typeface="Arial"/>
                <a:ea typeface="Arial"/>
                <a:cs typeface="Arial"/>
                <a:sym typeface="Arial"/>
              </a:rPr>
              <a:t>+</a:t>
            </a:r>
            <a:r>
              <a:rPr lang="nl-NL" sz="1800" b="1">
                <a:solidFill>
                  <a:srgbClr val="811F3F"/>
                </a:solidFill>
                <a:latin typeface="Arial"/>
                <a:ea typeface="Arial"/>
                <a:cs typeface="Arial"/>
                <a:sym typeface="Arial"/>
              </a:rPr>
              <a:t>)\b'</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'albert@gmail.com'</a:t>
            </a:r>
            <a:r>
              <a:rPr lang="nl-NL" sz="1800" b="1">
                <a:solidFill>
                  <a:srgbClr val="000000"/>
                </a:solidFill>
                <a:latin typeface="Arial"/>
                <a:ea typeface="Arial"/>
                <a:cs typeface="Arial"/>
                <a:sym typeface="Arial"/>
              </a:rPr>
              <a:t>, re.I)</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if</a:t>
            </a:r>
            <a:r>
              <a:rPr lang="nl-NL" sz="1800" b="1">
                <a:solidFill>
                  <a:srgbClr val="000000"/>
                </a:solidFill>
                <a:latin typeface="Arial"/>
                <a:ea typeface="Arial"/>
                <a:cs typeface="Arial"/>
                <a:sym typeface="Arial"/>
              </a:rPr>
              <a:t> match:</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for</a:t>
            </a:r>
            <a:r>
              <a:rPr lang="nl-NL" sz="1800" b="1">
                <a:solidFill>
                  <a:srgbClr val="000000"/>
                </a:solidFill>
                <a:latin typeface="Arial"/>
                <a:ea typeface="Arial"/>
                <a:cs typeface="Arial"/>
                <a:sym typeface="Arial"/>
              </a:rPr>
              <a:t> group </a:t>
            </a:r>
            <a:r>
              <a:rPr lang="nl-NL" sz="1800" b="1">
                <a:solidFill>
                  <a:srgbClr val="0000FF"/>
                </a:solidFill>
                <a:latin typeface="Arial"/>
                <a:ea typeface="Arial"/>
                <a:cs typeface="Arial"/>
                <a:sym typeface="Arial"/>
              </a:rPr>
              <a:t>in</a:t>
            </a:r>
            <a:r>
              <a:rPr lang="nl-NL" sz="1800" b="1">
                <a:solidFill>
                  <a:srgbClr val="000000"/>
                </a:solidFill>
                <a:latin typeface="Arial"/>
                <a:ea typeface="Arial"/>
                <a:cs typeface="Arial"/>
                <a:sym typeface="Arial"/>
              </a:rPr>
              <a:t> match.groups():</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print(</a:t>
            </a:r>
            <a:r>
              <a:rPr lang="nl-NL" sz="1800" b="1">
                <a:solidFill>
                  <a:srgbClr val="A31515"/>
                </a:solidFill>
                <a:latin typeface="Arial"/>
                <a:ea typeface="Arial"/>
                <a:cs typeface="Arial"/>
                <a:sym typeface="Arial"/>
              </a:rPr>
              <a:t>'Domain: '</a:t>
            </a:r>
            <a:r>
              <a:rPr lang="nl-NL" sz="1800" b="1">
                <a:solidFill>
                  <a:srgbClr val="000000"/>
                </a:solidFill>
                <a:latin typeface="Arial"/>
                <a:ea typeface="Arial"/>
                <a:cs typeface="Arial"/>
                <a:sym typeface="Arial"/>
              </a:rPr>
              <a:t>, group)</a:t>
            </a:r>
            <a:endParaRPr sz="1800" b="1">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9"/>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re</a:t>
            </a:r>
            <a:endParaRPr/>
          </a:p>
        </p:txBody>
      </p:sp>
      <p:sp>
        <p:nvSpPr>
          <p:cNvPr id="433" name="Google Shape;433;p39"/>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Go to the website </a:t>
            </a:r>
            <a:r>
              <a:rPr lang="nl-NL" u="sng">
                <a:solidFill>
                  <a:schemeClr val="hlink"/>
                </a:solidFill>
                <a:hlinkClick r:id="rId3"/>
              </a:rPr>
              <a:t>https://rubular.com</a:t>
            </a:r>
            <a:endParaRPr/>
          </a:p>
          <a:p>
            <a:pPr marL="251986" lvl="0" indent="-251986" algn="l" rtl="0">
              <a:lnSpc>
                <a:spcPct val="90000"/>
              </a:lnSpc>
              <a:spcBef>
                <a:spcPts val="1102"/>
              </a:spcBef>
              <a:spcAft>
                <a:spcPts val="0"/>
              </a:spcAft>
              <a:buClr>
                <a:srgbClr val="595959"/>
              </a:buClr>
              <a:buSzPts val="2000"/>
              <a:buChar char="•"/>
            </a:pPr>
            <a:r>
              <a:rPr lang="nl-NL"/>
              <a:t>Build and test a regular expression to match an e-mail address</a:t>
            </a:r>
            <a:endParaRPr/>
          </a:p>
          <a:p>
            <a:pPr marL="251986" lvl="0" indent="-251986" algn="l" rtl="0">
              <a:lnSpc>
                <a:spcPct val="90000"/>
              </a:lnSpc>
              <a:spcBef>
                <a:spcPts val="1102"/>
              </a:spcBef>
              <a:spcAft>
                <a:spcPts val="0"/>
              </a:spcAft>
              <a:buClr>
                <a:srgbClr val="595959"/>
              </a:buClr>
              <a:buSzPts val="2000"/>
              <a:buChar char="•"/>
            </a:pPr>
            <a:r>
              <a:rPr lang="nl-NL"/>
              <a:t>Use the same regular expression in python with the search method in the re library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0"/>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math - Mathematical functions</a:t>
            </a:r>
            <a:endParaRPr/>
          </a:p>
        </p:txBody>
      </p:sp>
      <p:sp>
        <p:nvSpPr>
          <p:cNvPr id="439" name="Google Shape;439;p40"/>
          <p:cNvSpPr/>
          <p:nvPr/>
        </p:nvSpPr>
        <p:spPr>
          <a:xfrm>
            <a:off x="568679" y="2352875"/>
            <a:ext cx="9090900" cy="4883100"/>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nl-NL" sz="2400" b="1">
                <a:solidFill>
                  <a:srgbClr val="3F3F3F"/>
                </a:solidFill>
                <a:latin typeface="Calibri"/>
                <a:ea typeface="Calibri"/>
                <a:cs typeface="Calibri"/>
                <a:sym typeface="Calibri"/>
              </a:rPr>
              <a:t>pi</a:t>
            </a:r>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e</a:t>
            </a:r>
            <a:endParaRPr/>
          </a:p>
          <a:p>
            <a:pPr marL="0" marR="0" lvl="0" indent="0" algn="l" rtl="0">
              <a:spcBef>
                <a:spcPts val="0"/>
              </a:spcBef>
              <a:spcAft>
                <a:spcPts val="0"/>
              </a:spcAft>
              <a:buNone/>
            </a:pP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acos</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acosh</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asin</a:t>
            </a:r>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asinh</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atan</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atan2</a:t>
            </a:r>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atanh</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ceil</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copysign</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cos</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endParaRPr sz="2400" b="1">
              <a:solidFill>
                <a:srgbClr val="3F3F3F"/>
              </a:solidFill>
              <a:latin typeface="Calibri"/>
              <a:ea typeface="Calibri"/>
              <a:cs typeface="Calibri"/>
              <a:sym typeface="Calibri"/>
            </a:endParaRPr>
          </a:p>
        </p:txBody>
      </p:sp>
      <p:sp>
        <p:nvSpPr>
          <p:cNvPr id="440" name="Google Shape;440;p40"/>
          <p:cNvSpPr txBox="1"/>
          <p:nvPr/>
        </p:nvSpPr>
        <p:spPr>
          <a:xfrm>
            <a:off x="2592200" y="2352875"/>
            <a:ext cx="2679300" cy="19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cosh</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degrees</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erf</a:t>
            </a:r>
            <a:endParaRPr>
              <a:solidFill>
                <a:schemeClr val="dk1"/>
              </a:solidFill>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erfc</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exp</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expm1</a:t>
            </a:r>
            <a:endParaRPr>
              <a:solidFill>
                <a:schemeClr val="dk1"/>
              </a:solidFill>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fabs</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factorial</a:t>
            </a:r>
            <a:endParaRPr>
              <a:solidFill>
                <a:schemeClr val="dk1"/>
              </a:solidFill>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floor</a:t>
            </a:r>
            <a:endParaRPr>
              <a:solidFill>
                <a:schemeClr val="dk1"/>
              </a:solidFill>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fmod</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frexp</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fsum</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nl-NL" sz="2400" b="1">
                <a:solidFill>
                  <a:srgbClr val="3F3F3F"/>
                </a:solidFill>
                <a:latin typeface="Calibri"/>
                <a:ea typeface="Calibri"/>
                <a:cs typeface="Calibri"/>
                <a:sym typeface="Calibri"/>
              </a:rPr>
              <a:t>gamma</a:t>
            </a:r>
            <a:endParaRPr>
              <a:solidFill>
                <a:schemeClr val="dk1"/>
              </a:solidFill>
            </a:endParaRPr>
          </a:p>
          <a:p>
            <a:pPr marL="0" lvl="0" indent="0" algn="l" rtl="0">
              <a:spcBef>
                <a:spcPts val="0"/>
              </a:spcBef>
              <a:spcAft>
                <a:spcPts val="0"/>
              </a:spcAft>
              <a:buNone/>
            </a:pPr>
            <a:endParaRPr sz="2000">
              <a:solidFill>
                <a:srgbClr val="595959"/>
              </a:solidFill>
              <a:latin typeface="Calibri"/>
              <a:ea typeface="Calibri"/>
              <a:cs typeface="Calibri"/>
              <a:sym typeface="Calibri"/>
            </a:endParaRPr>
          </a:p>
        </p:txBody>
      </p:sp>
      <p:sp>
        <p:nvSpPr>
          <p:cNvPr id="441" name="Google Shape;441;p40"/>
          <p:cNvSpPr txBox="1"/>
          <p:nvPr/>
        </p:nvSpPr>
        <p:spPr>
          <a:xfrm>
            <a:off x="5271500" y="2461950"/>
            <a:ext cx="1549500" cy="12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gcd</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hypot</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inf</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isclose</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isfinite</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isinf</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isnan</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ldexp</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lgamma</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log</a:t>
            </a:r>
            <a:endParaRPr>
              <a:solidFill>
                <a:schemeClr val="dk1"/>
              </a:solidFill>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log10</a:t>
            </a:r>
            <a:endParaRPr>
              <a:solidFill>
                <a:schemeClr val="dk1"/>
              </a:solidFill>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log1p</a:t>
            </a:r>
            <a:endParaRPr>
              <a:solidFill>
                <a:schemeClr val="dk1"/>
              </a:solidFill>
            </a:endParaRPr>
          </a:p>
          <a:p>
            <a:pPr marL="0" lvl="0" indent="0" algn="l" rtl="0">
              <a:spcBef>
                <a:spcPts val="0"/>
              </a:spcBef>
              <a:spcAft>
                <a:spcPts val="0"/>
              </a:spcAft>
              <a:buNone/>
            </a:pPr>
            <a:endParaRPr sz="2000">
              <a:solidFill>
                <a:srgbClr val="595959"/>
              </a:solidFill>
              <a:latin typeface="Calibri"/>
              <a:ea typeface="Calibri"/>
              <a:cs typeface="Calibri"/>
              <a:sym typeface="Calibri"/>
            </a:endParaRPr>
          </a:p>
        </p:txBody>
      </p:sp>
      <p:sp>
        <p:nvSpPr>
          <p:cNvPr id="442" name="Google Shape;442;p40"/>
          <p:cNvSpPr txBox="1"/>
          <p:nvPr/>
        </p:nvSpPr>
        <p:spPr>
          <a:xfrm>
            <a:off x="7632100" y="2352875"/>
            <a:ext cx="1607400" cy="21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log2</a:t>
            </a:r>
            <a:endParaRPr>
              <a:solidFill>
                <a:schemeClr val="dk1"/>
              </a:solidFill>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modf</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nan</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pow</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radians</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remainder</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sin</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sinh</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sqrt</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tan</a:t>
            </a:r>
            <a:endParaRPr>
              <a:solidFill>
                <a:schemeClr val="dk1"/>
              </a:solidFill>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tanh</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tau</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nl-NL" sz="2400" b="1">
                <a:solidFill>
                  <a:srgbClr val="3F3F3F"/>
                </a:solidFill>
                <a:latin typeface="Calibri"/>
                <a:ea typeface="Calibri"/>
                <a:cs typeface="Calibri"/>
                <a:sym typeface="Calibri"/>
              </a:rPr>
              <a:t>trunc</a:t>
            </a:r>
            <a:endParaRPr sz="2400" b="1">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solidFill>
                <a:srgbClr val="595959"/>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solidFill>
                <a:srgbClr val="595959"/>
              </a:solidFill>
              <a:latin typeface="Calibri"/>
              <a:ea typeface="Calibri"/>
              <a:cs typeface="Calibri"/>
              <a:sym typeface="Calibri"/>
            </a:endParaRPr>
          </a:p>
          <a:p>
            <a:pPr marL="0" lvl="0" indent="0" algn="l" rtl="0">
              <a:spcBef>
                <a:spcPts val="0"/>
              </a:spcBef>
              <a:spcAft>
                <a:spcPts val="0"/>
              </a:spcAft>
              <a:buNone/>
            </a:pPr>
            <a:endParaRPr sz="2000">
              <a:solidFill>
                <a:srgbClr val="595959"/>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1"/>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Generate pseudo-random numbers</a:t>
            </a:r>
            <a:endParaRPr/>
          </a:p>
        </p:txBody>
      </p:sp>
      <p:sp>
        <p:nvSpPr>
          <p:cNvPr id="448" name="Google Shape;448;p41"/>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random - Pseudo-random numbers</a:t>
            </a:r>
            <a:endParaRPr/>
          </a:p>
        </p:txBody>
      </p:sp>
      <p:sp>
        <p:nvSpPr>
          <p:cNvPr id="449" name="Google Shape;449;p41"/>
          <p:cNvSpPr txBox="1"/>
          <p:nvPr/>
        </p:nvSpPr>
        <p:spPr>
          <a:xfrm>
            <a:off x="565181" y="2843733"/>
            <a:ext cx="8928991" cy="2985433"/>
          </a:xfrm>
          <a:prstGeom prst="rect">
            <a:avLst/>
          </a:prstGeom>
          <a:solidFill>
            <a:srgbClr val="DDEAF6"/>
          </a:solidFill>
          <a:ln w="9525" cap="flat" cmpd="sng">
            <a:solidFill>
              <a:srgbClr val="00B05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random.seed()</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random.randrange(start, stop)</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random.randint(a, b)</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random.choice(sequence)</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random.choices(sequence, k=1)</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random.shuffle(sequence)</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random.sample(sequence, n)</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random.random()</a:t>
            </a:r>
            <a:endParaRPr/>
          </a:p>
        </p:txBody>
      </p:sp>
      <p:sp>
        <p:nvSpPr>
          <p:cNvPr id="450" name="Google Shape;450;p41"/>
          <p:cNvSpPr/>
          <p:nvPr/>
        </p:nvSpPr>
        <p:spPr>
          <a:xfrm>
            <a:off x="575815" y="6287867"/>
            <a:ext cx="8928991" cy="923330"/>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random</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items = </a:t>
            </a:r>
            <a:r>
              <a:rPr lang="nl-NL" sz="1800" b="1">
                <a:solidFill>
                  <a:srgbClr val="A31515"/>
                </a:solidFill>
                <a:latin typeface="Arial"/>
                <a:ea typeface="Arial"/>
                <a:cs typeface="Arial"/>
                <a:sym typeface="Arial"/>
              </a:rPr>
              <a:t>'abcdefghiklmnopqrstuwvxyz0123456789'</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sample = random.sample(items, </a:t>
            </a:r>
            <a:r>
              <a:rPr lang="nl-NL" sz="1800" b="1">
                <a:solidFill>
                  <a:srgbClr val="098658"/>
                </a:solidFill>
                <a:latin typeface="Arial"/>
                <a:ea typeface="Arial"/>
                <a:cs typeface="Arial"/>
                <a:sym typeface="Arial"/>
              </a:rPr>
              <a:t>3</a:t>
            </a:r>
            <a:r>
              <a:rPr lang="nl-NL" sz="1800" b="1">
                <a:solidFill>
                  <a:srgbClr val="000000"/>
                </a:solidFill>
                <a:latin typeface="Arial"/>
                <a:ea typeface="Arial"/>
                <a:cs typeface="Arial"/>
                <a:sym typeface="Arial"/>
              </a:rPr>
              <a:t>)</a:t>
            </a:r>
            <a:endParaRPr sz="1800" b="1">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2"/>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JSON encoder and decoder</a:t>
            </a:r>
            <a:endParaRPr/>
          </a:p>
          <a:p>
            <a:pPr marL="251986" lvl="0" indent="-124986" algn="l" rtl="0">
              <a:lnSpc>
                <a:spcPct val="90000"/>
              </a:lnSpc>
              <a:spcBef>
                <a:spcPts val="1102"/>
              </a:spcBef>
              <a:spcAft>
                <a:spcPts val="0"/>
              </a:spcAft>
              <a:buClr>
                <a:srgbClr val="595959"/>
              </a:buClr>
              <a:buSzPts val="2000"/>
              <a:buNone/>
            </a:pPr>
            <a:endParaRPr/>
          </a:p>
        </p:txBody>
      </p:sp>
      <p:sp>
        <p:nvSpPr>
          <p:cNvPr id="456" name="Google Shape;456;p42"/>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json - JavaScript Object Notation</a:t>
            </a:r>
            <a:endParaRPr/>
          </a:p>
        </p:txBody>
      </p:sp>
      <p:sp>
        <p:nvSpPr>
          <p:cNvPr id="457" name="Google Shape;457;p42"/>
          <p:cNvSpPr txBox="1"/>
          <p:nvPr/>
        </p:nvSpPr>
        <p:spPr>
          <a:xfrm>
            <a:off x="5472359" y="1976446"/>
            <a:ext cx="4032447" cy="1791260"/>
          </a:xfrm>
          <a:prstGeom prst="rect">
            <a:avLst/>
          </a:prstGeom>
          <a:solidFill>
            <a:srgbClr val="DDEAF6"/>
          </a:solidFill>
          <a:ln w="9525" cap="flat" cmpd="sng">
            <a:solidFill>
              <a:srgbClr val="00B05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180000" tIns="45700" rIns="91425" bIns="45700" anchor="t" anchorCtr="0">
            <a:spAutoFit/>
          </a:bodyPr>
          <a:lstStyle/>
          <a:p>
            <a:pPr marL="0" marR="0" lvl="0" indent="0" algn="l" rtl="0">
              <a:spcBef>
                <a:spcPts val="0"/>
              </a:spcBef>
              <a:spcAft>
                <a:spcPts val="0"/>
              </a:spcAft>
              <a:buClr>
                <a:schemeClr val="dk1"/>
              </a:buClr>
              <a:buSzPts val="2400"/>
              <a:buFont typeface="Arial"/>
              <a:buNone/>
            </a:pPr>
            <a:r>
              <a:rPr lang="nl-NL" sz="2400" b="1">
                <a:solidFill>
                  <a:schemeClr val="dk1"/>
                </a:solidFill>
                <a:latin typeface="Calibri"/>
                <a:ea typeface="Calibri"/>
                <a:cs typeface="Calibri"/>
                <a:sym typeface="Calibri"/>
              </a:rPr>
              <a:t>json.dump(object, file)</a:t>
            </a:r>
            <a:endParaRPr/>
          </a:p>
          <a:p>
            <a:pPr marL="0" marR="0" lvl="0" indent="0" algn="l" rtl="0">
              <a:spcBef>
                <a:spcPts val="480"/>
              </a:spcBef>
              <a:spcAft>
                <a:spcPts val="0"/>
              </a:spcAft>
              <a:buClr>
                <a:schemeClr val="dk1"/>
              </a:buClr>
              <a:buSzPts val="2400"/>
              <a:buFont typeface="Arial"/>
              <a:buNone/>
            </a:pPr>
            <a:r>
              <a:rPr lang="nl-NL" sz="2400" b="1">
                <a:solidFill>
                  <a:schemeClr val="dk1"/>
                </a:solidFill>
                <a:latin typeface="Calibri"/>
                <a:ea typeface="Calibri"/>
                <a:cs typeface="Calibri"/>
                <a:sym typeface="Calibri"/>
              </a:rPr>
              <a:t>json.dumps(object)</a:t>
            </a:r>
            <a:endParaRPr/>
          </a:p>
          <a:p>
            <a:pPr marL="0" marR="0" lvl="0" indent="0" algn="l" rtl="0">
              <a:spcBef>
                <a:spcPts val="480"/>
              </a:spcBef>
              <a:spcAft>
                <a:spcPts val="0"/>
              </a:spcAft>
              <a:buClr>
                <a:schemeClr val="dk1"/>
              </a:buClr>
              <a:buSzPts val="2400"/>
              <a:buFont typeface="Arial"/>
              <a:buNone/>
            </a:pPr>
            <a:r>
              <a:rPr lang="nl-NL" sz="2400" b="1">
                <a:solidFill>
                  <a:schemeClr val="dk1"/>
                </a:solidFill>
                <a:latin typeface="Calibri"/>
                <a:ea typeface="Calibri"/>
                <a:cs typeface="Calibri"/>
                <a:sym typeface="Calibri"/>
              </a:rPr>
              <a:t>json.load(file)</a:t>
            </a:r>
            <a:endParaRPr/>
          </a:p>
          <a:p>
            <a:pPr marL="0" marR="0" lvl="0" indent="0" algn="l" rtl="0">
              <a:spcBef>
                <a:spcPts val="480"/>
              </a:spcBef>
              <a:spcAft>
                <a:spcPts val="0"/>
              </a:spcAft>
              <a:buClr>
                <a:schemeClr val="dk1"/>
              </a:buClr>
              <a:buSzPts val="2400"/>
              <a:buFont typeface="Arial"/>
              <a:buNone/>
            </a:pPr>
            <a:r>
              <a:rPr lang="nl-NL" sz="2400" b="1">
                <a:solidFill>
                  <a:schemeClr val="dk1"/>
                </a:solidFill>
                <a:latin typeface="Calibri"/>
                <a:ea typeface="Calibri"/>
                <a:cs typeface="Calibri"/>
                <a:sym typeface="Calibri"/>
              </a:rPr>
              <a:t>json.loads(string)</a:t>
            </a:r>
            <a:endParaRPr/>
          </a:p>
        </p:txBody>
      </p:sp>
      <p:sp>
        <p:nvSpPr>
          <p:cNvPr id="458" name="Google Shape;458;p42"/>
          <p:cNvSpPr/>
          <p:nvPr/>
        </p:nvSpPr>
        <p:spPr>
          <a:xfrm>
            <a:off x="576263" y="4935774"/>
            <a:ext cx="8928990" cy="2308324"/>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json</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s = json.dumps([</a:t>
            </a:r>
            <a:r>
              <a:rPr lang="nl-NL" sz="1800" b="1">
                <a:solidFill>
                  <a:srgbClr val="098658"/>
                </a:solidFill>
                <a:latin typeface="Arial"/>
                <a:ea typeface="Arial"/>
                <a:cs typeface="Arial"/>
                <a:sym typeface="Arial"/>
              </a:rPr>
              <a:t>1</a:t>
            </a:r>
            <a:r>
              <a:rPr lang="nl-NL" sz="1800" b="1">
                <a:solidFill>
                  <a:srgbClr val="000000"/>
                </a:solidFill>
                <a:latin typeface="Arial"/>
                <a:ea typeface="Arial"/>
                <a:cs typeface="Arial"/>
                <a:sym typeface="Arial"/>
              </a:rPr>
              <a:t>,</a:t>
            </a:r>
            <a:r>
              <a:rPr lang="nl-NL" sz="1800" b="1">
                <a:solidFill>
                  <a:srgbClr val="098658"/>
                </a:solidFill>
                <a:latin typeface="Arial"/>
                <a:ea typeface="Arial"/>
                <a:cs typeface="Arial"/>
                <a:sym typeface="Arial"/>
              </a:rPr>
              <a:t>2</a:t>
            </a:r>
            <a:r>
              <a:rPr lang="nl-NL" sz="1800" b="1">
                <a:solidFill>
                  <a:srgbClr val="000000"/>
                </a:solidFill>
                <a:latin typeface="Arial"/>
                <a:ea typeface="Arial"/>
                <a:cs typeface="Arial"/>
                <a:sym typeface="Arial"/>
              </a:rPr>
              <a:t>,</a:t>
            </a:r>
            <a:r>
              <a:rPr lang="nl-NL" sz="1800" b="1">
                <a:solidFill>
                  <a:srgbClr val="098658"/>
                </a:solidFill>
                <a:latin typeface="Arial"/>
                <a:ea typeface="Arial"/>
                <a:cs typeface="Arial"/>
                <a:sym typeface="Arial"/>
              </a:rPr>
              <a:t>3</a:t>
            </a:r>
            <a:r>
              <a:rPr lang="nl-NL" sz="1800" b="1">
                <a:solidFill>
                  <a:srgbClr val="000000"/>
                </a:solidFill>
                <a:latin typeface="Arial"/>
                <a:ea typeface="Arial"/>
                <a:cs typeface="Arial"/>
                <a:sym typeface="Arial"/>
              </a:rPr>
              <a:t>,{</a:t>
            </a:r>
            <a:r>
              <a:rPr lang="nl-NL" sz="1800" b="1">
                <a:solidFill>
                  <a:srgbClr val="A31515"/>
                </a:solidFill>
                <a:latin typeface="Arial"/>
                <a:ea typeface="Arial"/>
                <a:cs typeface="Arial"/>
                <a:sym typeface="Arial"/>
              </a:rPr>
              <a:t>'4'</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5</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'6'</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7</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FF"/>
                </a:solidFill>
                <a:latin typeface="Arial"/>
                <a:ea typeface="Arial"/>
                <a:cs typeface="Arial"/>
                <a:sym typeface="Arial"/>
              </a:rPr>
              <a:t>with</a:t>
            </a:r>
            <a:r>
              <a:rPr lang="nl-NL" sz="1800" b="1">
                <a:solidFill>
                  <a:srgbClr val="000000"/>
                </a:solidFill>
                <a:latin typeface="Arial"/>
                <a:ea typeface="Arial"/>
                <a:cs typeface="Arial"/>
                <a:sym typeface="Arial"/>
              </a:rPr>
              <a:t> open(</a:t>
            </a:r>
            <a:r>
              <a:rPr lang="nl-NL" sz="1800" b="1">
                <a:solidFill>
                  <a:srgbClr val="A31515"/>
                </a:solidFill>
                <a:latin typeface="Arial"/>
                <a:ea typeface="Arial"/>
                <a:cs typeface="Arial"/>
                <a:sym typeface="Arial"/>
              </a:rPr>
              <a:t>'bestand.json'</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'w'</a:t>
            </a: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f:</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json.dump([</a:t>
            </a:r>
            <a:r>
              <a:rPr lang="nl-NL" sz="1800" b="1">
                <a:solidFill>
                  <a:srgbClr val="098658"/>
                </a:solidFill>
                <a:latin typeface="Arial"/>
                <a:ea typeface="Arial"/>
                <a:cs typeface="Arial"/>
                <a:sym typeface="Arial"/>
              </a:rPr>
              <a:t>1</a:t>
            </a:r>
            <a:r>
              <a:rPr lang="nl-NL" sz="1800" b="1">
                <a:solidFill>
                  <a:srgbClr val="000000"/>
                </a:solidFill>
                <a:latin typeface="Arial"/>
                <a:ea typeface="Arial"/>
                <a:cs typeface="Arial"/>
                <a:sym typeface="Arial"/>
              </a:rPr>
              <a:t>,</a:t>
            </a:r>
            <a:r>
              <a:rPr lang="nl-NL" sz="1800" b="1">
                <a:solidFill>
                  <a:srgbClr val="098658"/>
                </a:solidFill>
                <a:latin typeface="Arial"/>
                <a:ea typeface="Arial"/>
                <a:cs typeface="Arial"/>
                <a:sym typeface="Arial"/>
              </a:rPr>
              <a:t>2</a:t>
            </a:r>
            <a:r>
              <a:rPr lang="nl-NL" sz="1800" b="1">
                <a:solidFill>
                  <a:srgbClr val="000000"/>
                </a:solidFill>
                <a:latin typeface="Arial"/>
                <a:ea typeface="Arial"/>
                <a:cs typeface="Arial"/>
                <a:sym typeface="Arial"/>
              </a:rPr>
              <a:t>,</a:t>
            </a:r>
            <a:r>
              <a:rPr lang="nl-NL" sz="1800" b="1">
                <a:solidFill>
                  <a:srgbClr val="098658"/>
                </a:solidFill>
                <a:latin typeface="Arial"/>
                <a:ea typeface="Arial"/>
                <a:cs typeface="Arial"/>
                <a:sym typeface="Arial"/>
              </a:rPr>
              <a:t>3</a:t>
            </a:r>
            <a:r>
              <a:rPr lang="nl-NL" sz="1800" b="1">
                <a:solidFill>
                  <a:srgbClr val="000000"/>
                </a:solidFill>
                <a:latin typeface="Arial"/>
                <a:ea typeface="Arial"/>
                <a:cs typeface="Arial"/>
                <a:sym typeface="Arial"/>
              </a:rPr>
              <a:t>,{</a:t>
            </a:r>
            <a:r>
              <a:rPr lang="nl-NL" sz="1800" b="1">
                <a:solidFill>
                  <a:srgbClr val="A31515"/>
                </a:solidFill>
                <a:latin typeface="Arial"/>
                <a:ea typeface="Arial"/>
                <a:cs typeface="Arial"/>
                <a:sym typeface="Arial"/>
              </a:rPr>
              <a:t>'4'</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5</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'6'</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7</a:t>
            </a:r>
            <a:r>
              <a:rPr lang="nl-NL" sz="1800" b="1">
                <a:solidFill>
                  <a:srgbClr val="000000"/>
                </a:solidFill>
                <a:latin typeface="Arial"/>
                <a:ea typeface="Arial"/>
                <a:cs typeface="Arial"/>
                <a:sym typeface="Arial"/>
              </a:rPr>
              <a:t>}], f)</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json.loads(</a:t>
            </a:r>
            <a:r>
              <a:rPr lang="nl-NL" sz="1800" b="1">
                <a:solidFill>
                  <a:srgbClr val="A31515"/>
                </a:solidFill>
                <a:latin typeface="Arial"/>
                <a:ea typeface="Arial"/>
                <a:cs typeface="Arial"/>
                <a:sym typeface="Arial"/>
              </a:rPr>
              <a:t>'[1,2,3,{"4":5,"6":7}]'</a:t>
            </a:r>
            <a:r>
              <a:rPr lang="nl-NL" sz="1800" b="1">
                <a:solidFill>
                  <a:srgbClr val="000000"/>
                </a:solidFill>
                <a:latin typeface="Arial"/>
                <a:ea typeface="Arial"/>
                <a:cs typeface="Arial"/>
                <a:sym typeface="Arial"/>
              </a:rPr>
              <a:t>)</a:t>
            </a:r>
            <a:endParaRPr sz="1800" b="1">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3"/>
          <p:cNvSpPr/>
          <p:nvPr/>
        </p:nvSpPr>
        <p:spPr>
          <a:xfrm>
            <a:off x="571309" y="3942616"/>
            <a:ext cx="8933251" cy="3293209"/>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600" b="1">
                <a:solidFill>
                  <a:srgbClr val="0000FF"/>
                </a:solidFill>
                <a:latin typeface="Arial"/>
                <a:ea typeface="Arial"/>
                <a:cs typeface="Arial"/>
                <a:sym typeface="Arial"/>
              </a:rPr>
              <a:t>import</a:t>
            </a:r>
            <a:r>
              <a:rPr lang="nl-NL" sz="1600" b="1">
                <a:solidFill>
                  <a:srgbClr val="000000"/>
                </a:solidFill>
                <a:latin typeface="Arial"/>
                <a:ea typeface="Arial"/>
                <a:cs typeface="Arial"/>
                <a:sym typeface="Arial"/>
              </a:rPr>
              <a:t> pickle</a:t>
            </a:r>
            <a:endParaRPr sz="1600" b="1">
              <a:solidFill>
                <a:srgbClr val="000000"/>
              </a:solidFill>
              <a:latin typeface="Arial"/>
              <a:ea typeface="Arial"/>
              <a:cs typeface="Arial"/>
              <a:sym typeface="Arial"/>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r>
              <a:rPr lang="nl-NL" sz="1600" b="1">
                <a:solidFill>
                  <a:srgbClr val="0000FF"/>
                </a:solidFill>
                <a:latin typeface="Arial"/>
                <a:ea typeface="Arial"/>
                <a:cs typeface="Arial"/>
                <a:sym typeface="Arial"/>
              </a:rPr>
              <a:t>class</a:t>
            </a:r>
            <a:r>
              <a:rPr lang="nl-NL" sz="1600" b="1">
                <a:solidFill>
                  <a:srgbClr val="000000"/>
                </a:solidFill>
                <a:latin typeface="Arial"/>
                <a:ea typeface="Arial"/>
                <a:cs typeface="Arial"/>
                <a:sym typeface="Arial"/>
              </a:rPr>
              <a:t> User:</a:t>
            </a:r>
            <a:br>
              <a:rPr lang="nl-NL" sz="1600" b="1">
                <a:solidFill>
                  <a:srgbClr val="000000"/>
                </a:solidFill>
                <a:latin typeface="Arial"/>
                <a:ea typeface="Arial"/>
                <a:cs typeface="Arial"/>
                <a:sym typeface="Arial"/>
              </a:rPr>
            </a:br>
            <a:r>
              <a:rPr lang="nl-NL" sz="1600" b="1">
                <a:solidFill>
                  <a:srgbClr val="000000"/>
                </a:solidFill>
                <a:latin typeface="Arial"/>
                <a:ea typeface="Arial"/>
                <a:cs typeface="Arial"/>
                <a:sym typeface="Arial"/>
              </a:rPr>
              <a:t>    </a:t>
            </a:r>
            <a:r>
              <a:rPr lang="nl-NL" sz="1600" b="1">
                <a:solidFill>
                  <a:srgbClr val="0000FF"/>
                </a:solidFill>
                <a:latin typeface="Arial"/>
                <a:ea typeface="Arial"/>
                <a:cs typeface="Arial"/>
                <a:sym typeface="Arial"/>
              </a:rPr>
              <a:t>def</a:t>
            </a:r>
            <a:r>
              <a:rPr lang="nl-NL" sz="1600" b="1">
                <a:solidFill>
                  <a:srgbClr val="000000"/>
                </a:solidFill>
                <a:latin typeface="Arial"/>
                <a:ea typeface="Arial"/>
                <a:cs typeface="Arial"/>
                <a:sym typeface="Arial"/>
              </a:rPr>
              <a:t> saveToPickle(self): </a:t>
            </a:r>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with</a:t>
            </a:r>
            <a:r>
              <a:rPr lang="nl-NL" sz="1600" b="1">
                <a:solidFill>
                  <a:srgbClr val="000000"/>
                </a:solidFill>
                <a:latin typeface="Arial"/>
                <a:ea typeface="Arial"/>
                <a:cs typeface="Arial"/>
                <a:sym typeface="Arial"/>
              </a:rPr>
              <a:t> open(</a:t>
            </a:r>
            <a:r>
              <a:rPr lang="nl-NL" sz="1600" b="1">
                <a:solidFill>
                  <a:srgbClr val="A31515"/>
                </a:solidFill>
                <a:latin typeface="Arial"/>
                <a:ea typeface="Arial"/>
                <a:cs typeface="Arial"/>
                <a:sym typeface="Arial"/>
              </a:rPr>
              <a:t>'user.pickle'</a:t>
            </a:r>
            <a:r>
              <a:rPr lang="nl-NL" sz="1600" b="1">
                <a:solidFill>
                  <a:srgbClr val="000000"/>
                </a:solidFill>
                <a:latin typeface="Arial"/>
                <a:ea typeface="Arial"/>
                <a:cs typeface="Arial"/>
                <a:sym typeface="Arial"/>
              </a:rPr>
              <a:t>,</a:t>
            </a:r>
            <a:r>
              <a:rPr lang="nl-NL" sz="1600" b="1">
                <a:solidFill>
                  <a:srgbClr val="A31515"/>
                </a:solidFill>
                <a:latin typeface="Arial"/>
                <a:ea typeface="Arial"/>
                <a:cs typeface="Arial"/>
                <a:sym typeface="Arial"/>
              </a:rPr>
              <a:t>'wb'</a:t>
            </a:r>
            <a:r>
              <a:rPr lang="nl-NL" sz="1600" b="1">
                <a:solidFill>
                  <a:srgbClr val="000000"/>
                </a:solidFill>
                <a:latin typeface="Arial"/>
                <a:ea typeface="Arial"/>
                <a:cs typeface="Arial"/>
                <a:sym typeface="Arial"/>
              </a:rPr>
              <a:t>) </a:t>
            </a:r>
            <a:r>
              <a:rPr lang="nl-NL" sz="1600" b="1">
                <a:solidFill>
                  <a:srgbClr val="0000FF"/>
                </a:solidFill>
                <a:latin typeface="Arial"/>
                <a:ea typeface="Arial"/>
                <a:cs typeface="Arial"/>
                <a:sym typeface="Arial"/>
              </a:rPr>
              <a:t>as</a:t>
            </a:r>
            <a:r>
              <a:rPr lang="nl-NL" sz="1600" b="1">
                <a:solidFill>
                  <a:srgbClr val="000000"/>
                </a:solidFill>
                <a:latin typeface="Arial"/>
                <a:ea typeface="Arial"/>
                <a:cs typeface="Arial"/>
                <a:sym typeface="Arial"/>
              </a:rPr>
              <a:t> f:</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            pickle.dump(</a:t>
            </a:r>
            <a:r>
              <a:rPr lang="nl-NL" sz="1600" b="1">
                <a:solidFill>
                  <a:srgbClr val="0000FF"/>
                </a:solidFill>
                <a:latin typeface="Arial"/>
                <a:ea typeface="Arial"/>
                <a:cs typeface="Arial"/>
                <a:sym typeface="Arial"/>
              </a:rPr>
              <a:t>self</a:t>
            </a:r>
            <a:r>
              <a:rPr lang="nl-NL" sz="1600" b="1">
                <a:solidFill>
                  <a:srgbClr val="000000"/>
                </a:solidFill>
                <a:latin typeface="Arial"/>
                <a:ea typeface="Arial"/>
                <a:cs typeface="Arial"/>
                <a:sym typeface="Arial"/>
              </a:rPr>
              <a:t>, f)</a:t>
            </a:r>
            <a:endParaRPr sz="1600" b="1">
              <a:solidFill>
                <a:srgbClr val="0000FF"/>
              </a:solidFill>
              <a:latin typeface="Arial"/>
              <a:ea typeface="Arial"/>
              <a:cs typeface="Arial"/>
              <a:sym typeface="Arial"/>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def</a:t>
            </a:r>
            <a:r>
              <a:rPr lang="nl-NL" sz="1600" b="1">
                <a:solidFill>
                  <a:srgbClr val="000000"/>
                </a:solidFill>
                <a:latin typeface="Arial"/>
                <a:ea typeface="Arial"/>
                <a:cs typeface="Arial"/>
                <a:sym typeface="Arial"/>
              </a:rPr>
              <a:t> loadFromPickle(self):</a:t>
            </a:r>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with</a:t>
            </a:r>
            <a:r>
              <a:rPr lang="nl-NL" sz="1600" b="1">
                <a:solidFill>
                  <a:srgbClr val="000000"/>
                </a:solidFill>
                <a:latin typeface="Arial"/>
                <a:ea typeface="Arial"/>
                <a:cs typeface="Arial"/>
                <a:sym typeface="Arial"/>
              </a:rPr>
              <a:t> open(</a:t>
            </a:r>
            <a:r>
              <a:rPr lang="nl-NL" sz="1600" b="1">
                <a:solidFill>
                  <a:srgbClr val="A31515"/>
                </a:solidFill>
                <a:latin typeface="Arial"/>
                <a:ea typeface="Arial"/>
                <a:cs typeface="Arial"/>
                <a:sym typeface="Arial"/>
              </a:rPr>
              <a:t>'user.pickle'</a:t>
            </a:r>
            <a:r>
              <a:rPr lang="nl-NL" sz="1600" b="1">
                <a:solidFill>
                  <a:srgbClr val="000000"/>
                </a:solidFill>
                <a:latin typeface="Arial"/>
                <a:ea typeface="Arial"/>
                <a:cs typeface="Arial"/>
                <a:sym typeface="Arial"/>
              </a:rPr>
              <a:t>,</a:t>
            </a:r>
            <a:r>
              <a:rPr lang="nl-NL" sz="1600" b="1">
                <a:solidFill>
                  <a:srgbClr val="A31515"/>
                </a:solidFill>
                <a:latin typeface="Arial"/>
                <a:ea typeface="Arial"/>
                <a:cs typeface="Arial"/>
                <a:sym typeface="Arial"/>
              </a:rPr>
              <a:t>'rb'</a:t>
            </a:r>
            <a:r>
              <a:rPr lang="nl-NL" sz="1600" b="1">
                <a:solidFill>
                  <a:srgbClr val="000000"/>
                </a:solidFill>
                <a:latin typeface="Arial"/>
                <a:ea typeface="Arial"/>
                <a:cs typeface="Arial"/>
                <a:sym typeface="Arial"/>
              </a:rPr>
              <a:t>) </a:t>
            </a:r>
            <a:r>
              <a:rPr lang="nl-NL" sz="1600" b="1">
                <a:solidFill>
                  <a:srgbClr val="0000FF"/>
                </a:solidFill>
                <a:latin typeface="Arial"/>
                <a:ea typeface="Arial"/>
                <a:cs typeface="Arial"/>
                <a:sym typeface="Arial"/>
              </a:rPr>
              <a:t>as</a:t>
            </a:r>
            <a:r>
              <a:rPr lang="nl-NL" sz="1600" b="1">
                <a:solidFill>
                  <a:srgbClr val="000000"/>
                </a:solidFill>
                <a:latin typeface="Arial"/>
                <a:ea typeface="Arial"/>
                <a:cs typeface="Arial"/>
                <a:sym typeface="Arial"/>
              </a:rPr>
              <a:t> f:</a:t>
            </a:r>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self</a:t>
            </a:r>
            <a:r>
              <a:rPr lang="nl-NL" sz="1600" b="1">
                <a:solidFill>
                  <a:srgbClr val="000000"/>
                </a:solidFill>
                <a:latin typeface="Arial"/>
                <a:ea typeface="Arial"/>
                <a:cs typeface="Arial"/>
                <a:sym typeface="Arial"/>
              </a:rPr>
              <a:t>.__dict__.update(pickle.load(f).__dict__)</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    @classmethod</a:t>
            </a:r>
            <a:endParaRPr sz="1600" b="1">
              <a:solidFill>
                <a:srgbClr val="000000"/>
              </a:solidFill>
              <a:latin typeface="Arial"/>
              <a:ea typeface="Arial"/>
              <a:cs typeface="Arial"/>
              <a:sym typeface="Arial"/>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def</a:t>
            </a:r>
            <a:r>
              <a:rPr lang="nl-NL" sz="1600" b="1">
                <a:solidFill>
                  <a:srgbClr val="000000"/>
                </a:solidFill>
                <a:latin typeface="Arial"/>
                <a:ea typeface="Arial"/>
                <a:cs typeface="Arial"/>
                <a:sym typeface="Arial"/>
              </a:rPr>
              <a:t> createFromPickle(cls):</a:t>
            </a:r>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with</a:t>
            </a:r>
            <a:r>
              <a:rPr lang="nl-NL" sz="1600" b="1">
                <a:solidFill>
                  <a:srgbClr val="000000"/>
                </a:solidFill>
                <a:latin typeface="Arial"/>
                <a:ea typeface="Arial"/>
                <a:cs typeface="Arial"/>
                <a:sym typeface="Arial"/>
              </a:rPr>
              <a:t> open(</a:t>
            </a:r>
            <a:r>
              <a:rPr lang="nl-NL" sz="1600" b="1">
                <a:solidFill>
                  <a:srgbClr val="A31515"/>
                </a:solidFill>
                <a:latin typeface="Arial"/>
                <a:ea typeface="Arial"/>
                <a:cs typeface="Arial"/>
                <a:sym typeface="Arial"/>
              </a:rPr>
              <a:t>'user.pickle'</a:t>
            </a:r>
            <a:r>
              <a:rPr lang="nl-NL" sz="1600" b="1">
                <a:solidFill>
                  <a:srgbClr val="000000"/>
                </a:solidFill>
                <a:latin typeface="Arial"/>
                <a:ea typeface="Arial"/>
                <a:cs typeface="Arial"/>
                <a:sym typeface="Arial"/>
              </a:rPr>
              <a:t>,</a:t>
            </a:r>
            <a:r>
              <a:rPr lang="nl-NL" sz="1600" b="1">
                <a:solidFill>
                  <a:srgbClr val="A31515"/>
                </a:solidFill>
                <a:latin typeface="Arial"/>
                <a:ea typeface="Arial"/>
                <a:cs typeface="Arial"/>
                <a:sym typeface="Arial"/>
              </a:rPr>
              <a:t>'rb'</a:t>
            </a:r>
            <a:r>
              <a:rPr lang="nl-NL" sz="1600" b="1">
                <a:solidFill>
                  <a:srgbClr val="000000"/>
                </a:solidFill>
                <a:latin typeface="Arial"/>
                <a:ea typeface="Arial"/>
                <a:cs typeface="Arial"/>
                <a:sym typeface="Arial"/>
              </a:rPr>
              <a:t>) </a:t>
            </a:r>
            <a:r>
              <a:rPr lang="nl-NL" sz="1600" b="1">
                <a:solidFill>
                  <a:srgbClr val="0000FF"/>
                </a:solidFill>
                <a:latin typeface="Arial"/>
                <a:ea typeface="Arial"/>
                <a:cs typeface="Arial"/>
                <a:sym typeface="Arial"/>
              </a:rPr>
              <a:t>as</a:t>
            </a:r>
            <a:r>
              <a:rPr lang="nl-NL" sz="1600" b="1">
                <a:solidFill>
                  <a:srgbClr val="000000"/>
                </a:solidFill>
                <a:latin typeface="Arial"/>
                <a:ea typeface="Arial"/>
                <a:cs typeface="Arial"/>
                <a:sym typeface="Arial"/>
              </a:rPr>
              <a:t> f:</a:t>
            </a:r>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return</a:t>
            </a:r>
            <a:r>
              <a:rPr lang="nl-NL" sz="1600" b="1">
                <a:solidFill>
                  <a:srgbClr val="000000"/>
                </a:solidFill>
                <a:latin typeface="Arial"/>
                <a:ea typeface="Arial"/>
                <a:cs typeface="Arial"/>
                <a:sym typeface="Arial"/>
              </a:rPr>
              <a:t> pickle.load(f)</a:t>
            </a:r>
            <a:endParaRPr/>
          </a:p>
        </p:txBody>
      </p:sp>
      <p:sp>
        <p:nvSpPr>
          <p:cNvPr id="464" name="Google Shape;464;p43"/>
          <p:cNvSpPr txBox="1">
            <a:spLocks noGrp="1"/>
          </p:cNvSpPr>
          <p:nvPr>
            <p:ph type="body" idx="1"/>
          </p:nvPr>
        </p:nvSpPr>
        <p:spPr>
          <a:xfrm>
            <a:off x="579311" y="2067383"/>
            <a:ext cx="5541121" cy="4296209"/>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A </a:t>
            </a:r>
            <a:r>
              <a:rPr lang="nl-NL" b="1"/>
              <a:t>shelf</a:t>
            </a:r>
            <a:r>
              <a:rPr lang="nl-NL"/>
              <a:t> is a persistent, dictionary-like object that stores any arbitrary Python  that can be pickled.</a:t>
            </a:r>
            <a:endParaRPr/>
          </a:p>
        </p:txBody>
      </p:sp>
      <p:sp>
        <p:nvSpPr>
          <p:cNvPr id="465" name="Google Shape;465;p43"/>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pickle - Python object serialization</a:t>
            </a:r>
            <a:endParaRPr/>
          </a:p>
        </p:txBody>
      </p:sp>
      <p:sp>
        <p:nvSpPr>
          <p:cNvPr id="466" name="Google Shape;466;p43"/>
          <p:cNvSpPr txBox="1"/>
          <p:nvPr/>
        </p:nvSpPr>
        <p:spPr>
          <a:xfrm>
            <a:off x="6408216" y="2067383"/>
            <a:ext cx="3096344" cy="1508105"/>
          </a:xfrm>
          <a:prstGeom prst="rect">
            <a:avLst/>
          </a:prstGeom>
          <a:solidFill>
            <a:srgbClr val="DDEAF6"/>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pickle.dump(object, file)</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pickle.dumps(object)</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pickle.load(file)</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pickle.loads(string)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4"/>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pickle</a:t>
            </a:r>
            <a:endParaRPr/>
          </a:p>
        </p:txBody>
      </p:sp>
      <p:sp>
        <p:nvSpPr>
          <p:cNvPr id="472" name="Google Shape;472;p44"/>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Create a datastructure and store this in a pickle file. Create a second python script that reads pickle file and restores the data in the data structure.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5"/>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xml</a:t>
            </a:r>
            <a:endParaRPr/>
          </a:p>
        </p:txBody>
      </p:sp>
      <p:sp>
        <p:nvSpPr>
          <p:cNvPr id="478" name="Google Shape;478;p45"/>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a:t>
            </a:r>
            <a:r>
              <a:rPr lang="nl-NL" b="1"/>
              <a:t>xml.etree.ElementTree</a:t>
            </a:r>
            <a:r>
              <a:rPr lang="nl-NL"/>
              <a:t> module implements a simple and efficient API for parsing and creating XML data.</a:t>
            </a:r>
            <a:endParaRPr/>
          </a:p>
          <a:p>
            <a:pPr marL="251986" lvl="0" indent="-251986" algn="l" rtl="0">
              <a:lnSpc>
                <a:spcPct val="90000"/>
              </a:lnSpc>
              <a:spcBef>
                <a:spcPts val="1102"/>
              </a:spcBef>
              <a:spcAft>
                <a:spcPts val="0"/>
              </a:spcAft>
              <a:buClr>
                <a:srgbClr val="595959"/>
              </a:buClr>
              <a:buSzPts val="2000"/>
              <a:buChar char="•"/>
            </a:pPr>
            <a:r>
              <a:rPr lang="nl-NL"/>
              <a:t>This module provides limited support for </a:t>
            </a:r>
            <a:r>
              <a:rPr lang="nl-NL" b="1"/>
              <a:t>XPath</a:t>
            </a:r>
            <a:r>
              <a:rPr lang="nl-NL"/>
              <a:t> expressions for locating elements in a tree. </a:t>
            </a:r>
            <a:r>
              <a:rPr lang="nl-NL" u="sng">
                <a:solidFill>
                  <a:schemeClr val="hlink"/>
                </a:solidFill>
                <a:hlinkClick r:id="rId3"/>
              </a:rPr>
              <a:t>https://www.w3schools.com/xml/xpath_intro.asp</a:t>
            </a:r>
            <a:endParaRPr/>
          </a:p>
          <a:p>
            <a:pPr marL="251986" lvl="0" indent="-251986" algn="l" rtl="0">
              <a:lnSpc>
                <a:spcPct val="90000"/>
              </a:lnSpc>
              <a:spcBef>
                <a:spcPts val="1102"/>
              </a:spcBef>
              <a:spcAft>
                <a:spcPts val="0"/>
              </a:spcAft>
              <a:buClr>
                <a:srgbClr val="595959"/>
              </a:buClr>
              <a:buSzPts val="2000"/>
              <a:buChar char="•"/>
            </a:pPr>
            <a:r>
              <a:rPr lang="nl-NL"/>
              <a:t>ElementTree provides a simple way to build XML documents and write them to files.</a:t>
            </a:r>
            <a:endParaRPr/>
          </a:p>
        </p:txBody>
      </p:sp>
      <p:sp>
        <p:nvSpPr>
          <p:cNvPr id="479" name="Google Shape;479;p45"/>
          <p:cNvSpPr/>
          <p:nvPr/>
        </p:nvSpPr>
        <p:spPr>
          <a:xfrm>
            <a:off x="575816" y="4650502"/>
            <a:ext cx="8928991" cy="2585323"/>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xml.etree.ElementTree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ET</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tree = ET.parse(</a:t>
            </a:r>
            <a:r>
              <a:rPr lang="nl-NL" sz="1800" b="1">
                <a:solidFill>
                  <a:srgbClr val="A31515"/>
                </a:solidFill>
                <a:latin typeface="Arial"/>
                <a:ea typeface="Arial"/>
                <a:cs typeface="Arial"/>
                <a:sym typeface="Arial"/>
              </a:rPr>
              <a:t>'data.xml'</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root = tree.getroot()</a:t>
            </a:r>
            <a:endParaRPr/>
          </a:p>
          <a:p>
            <a:pPr marL="0" marR="0" lvl="0" indent="0" algn="l" rtl="0">
              <a:spcBef>
                <a:spcPts val="0"/>
              </a:spcBef>
              <a:spcAft>
                <a:spcPts val="0"/>
              </a:spcAft>
              <a:buNone/>
            </a:pP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print(root.attrib)</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FF"/>
                </a:solidFill>
                <a:latin typeface="Arial"/>
                <a:ea typeface="Arial"/>
                <a:cs typeface="Arial"/>
                <a:sym typeface="Arial"/>
              </a:rPr>
              <a:t>for</a:t>
            </a:r>
            <a:r>
              <a:rPr lang="nl-NL" sz="1800" b="1">
                <a:solidFill>
                  <a:srgbClr val="000000"/>
                </a:solidFill>
                <a:latin typeface="Arial"/>
                <a:ea typeface="Arial"/>
                <a:cs typeface="Arial"/>
                <a:sym typeface="Arial"/>
              </a:rPr>
              <a:t> element </a:t>
            </a:r>
            <a:r>
              <a:rPr lang="nl-NL" sz="1800" b="1">
                <a:solidFill>
                  <a:srgbClr val="0000FF"/>
                </a:solidFill>
                <a:latin typeface="Arial"/>
                <a:ea typeface="Arial"/>
                <a:cs typeface="Arial"/>
                <a:sym typeface="Arial"/>
              </a:rPr>
              <a:t>in</a:t>
            </a:r>
            <a:r>
              <a:rPr lang="nl-NL" sz="1800" b="1">
                <a:solidFill>
                  <a:srgbClr val="000000"/>
                </a:solidFill>
                <a:latin typeface="Arial"/>
                <a:ea typeface="Arial"/>
                <a:cs typeface="Arial"/>
                <a:sym typeface="Arial"/>
              </a:rPr>
              <a:t> root.findall(</a:t>
            </a:r>
            <a:r>
              <a:rPr lang="nl-NL" sz="1800" b="1">
                <a:solidFill>
                  <a:srgbClr val="A31515"/>
                </a:solidFill>
                <a:latin typeface="Arial"/>
                <a:ea typeface="Arial"/>
                <a:cs typeface="Arial"/>
                <a:sym typeface="Arial"/>
              </a:rPr>
              <a:t>'//name'</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print(element.text)</a:t>
            </a:r>
            <a:endParaRPr sz="1800" b="1">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xml</a:t>
            </a:r>
            <a:endParaRPr/>
          </a:p>
        </p:txBody>
      </p:sp>
      <p:sp>
        <p:nvSpPr>
          <p:cNvPr id="485" name="Google Shape;485;p46"/>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Read the Macbeth xml file and generate several overviews.</a:t>
            </a:r>
            <a:endParaRPr/>
          </a:p>
          <a:p>
            <a:pPr marL="251986" lvl="0" indent="-124986" algn="l" rtl="0">
              <a:lnSpc>
                <a:spcPct val="90000"/>
              </a:lnSpc>
              <a:spcBef>
                <a:spcPts val="1102"/>
              </a:spcBef>
              <a:spcAft>
                <a:spcPts val="0"/>
              </a:spcAft>
              <a:buClr>
                <a:srgbClr val="595959"/>
              </a:buClr>
              <a:buSzPts val="2000"/>
              <a:buNone/>
            </a:pPr>
            <a:endParaRPr/>
          </a:p>
          <a:p>
            <a:pPr marL="755957" lvl="1" indent="-251986" algn="l" rtl="0">
              <a:lnSpc>
                <a:spcPct val="90000"/>
              </a:lnSpc>
              <a:spcBef>
                <a:spcPts val="551"/>
              </a:spcBef>
              <a:spcAft>
                <a:spcPts val="0"/>
              </a:spcAft>
              <a:buClr>
                <a:srgbClr val="595959"/>
              </a:buClr>
              <a:buSzPts val="1800"/>
              <a:buChar char="•"/>
            </a:pPr>
            <a:r>
              <a:rPr lang="nl-NL"/>
              <a:t>The name of the play</a:t>
            </a:r>
            <a:endParaRPr/>
          </a:p>
          <a:p>
            <a:pPr marL="755957" lvl="1" indent="-251986" algn="l" rtl="0">
              <a:lnSpc>
                <a:spcPct val="90000"/>
              </a:lnSpc>
              <a:spcBef>
                <a:spcPts val="551"/>
              </a:spcBef>
              <a:spcAft>
                <a:spcPts val="0"/>
              </a:spcAft>
              <a:buClr>
                <a:srgbClr val="595959"/>
              </a:buClr>
              <a:buSzPts val="1800"/>
              <a:buChar char="•"/>
            </a:pPr>
            <a:r>
              <a:rPr lang="nl-NL"/>
              <a:t>The names of all the personas</a:t>
            </a:r>
            <a:endParaRPr/>
          </a:p>
          <a:p>
            <a:pPr marL="755957" lvl="1" indent="-251986" algn="l" rtl="0">
              <a:lnSpc>
                <a:spcPct val="90000"/>
              </a:lnSpc>
              <a:spcBef>
                <a:spcPts val="551"/>
              </a:spcBef>
              <a:spcAft>
                <a:spcPts val="0"/>
              </a:spcAft>
              <a:buClr>
                <a:srgbClr val="595959"/>
              </a:buClr>
              <a:buSzPts val="1800"/>
              <a:buChar char="•"/>
            </a:pPr>
            <a:r>
              <a:rPr lang="nl-NL"/>
              <a:t>The names of all the scenes</a:t>
            </a:r>
            <a:endParaRPr/>
          </a:p>
          <a:p>
            <a:pPr marL="755957" lvl="1" indent="-137686" algn="l" rtl="0">
              <a:lnSpc>
                <a:spcPct val="90000"/>
              </a:lnSpc>
              <a:spcBef>
                <a:spcPts val="551"/>
              </a:spcBef>
              <a:spcAft>
                <a:spcPts val="0"/>
              </a:spcAft>
              <a:buClr>
                <a:srgbClr val="595959"/>
              </a:buClr>
              <a:buSzPts val="1800"/>
              <a:buNone/>
            </a:pPr>
            <a:endParaRPr/>
          </a:p>
        </p:txBody>
      </p:sp>
      <p:sp>
        <p:nvSpPr>
          <p:cNvPr id="486" name="Google Shape;486;p46"/>
          <p:cNvSpPr/>
          <p:nvPr/>
        </p:nvSpPr>
        <p:spPr>
          <a:xfrm>
            <a:off x="575816" y="4650502"/>
            <a:ext cx="8928900" cy="2585400"/>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xml.etree.ElementTree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ET</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tree = ET.parse(</a:t>
            </a:r>
            <a:r>
              <a:rPr lang="nl-NL" sz="1800" b="1">
                <a:solidFill>
                  <a:srgbClr val="A31515"/>
                </a:solidFill>
                <a:latin typeface="Arial"/>
                <a:ea typeface="Arial"/>
                <a:cs typeface="Arial"/>
                <a:sym typeface="Arial"/>
              </a:rPr>
              <a:t>'data.xml'</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root = tree.getroot()</a:t>
            </a:r>
            <a:endParaRPr/>
          </a:p>
          <a:p>
            <a:pPr marL="0" marR="0" lvl="0" indent="0" algn="l" rtl="0">
              <a:spcBef>
                <a:spcPts val="0"/>
              </a:spcBef>
              <a:spcAft>
                <a:spcPts val="0"/>
              </a:spcAft>
              <a:buNone/>
            </a:pP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print(root.attrib)</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FF"/>
                </a:solidFill>
                <a:latin typeface="Arial"/>
                <a:ea typeface="Arial"/>
                <a:cs typeface="Arial"/>
                <a:sym typeface="Arial"/>
              </a:rPr>
              <a:t>for</a:t>
            </a:r>
            <a:r>
              <a:rPr lang="nl-NL" sz="1800" b="1">
                <a:solidFill>
                  <a:srgbClr val="000000"/>
                </a:solidFill>
                <a:latin typeface="Arial"/>
                <a:ea typeface="Arial"/>
                <a:cs typeface="Arial"/>
                <a:sym typeface="Arial"/>
              </a:rPr>
              <a:t> element </a:t>
            </a:r>
            <a:r>
              <a:rPr lang="nl-NL" sz="1800" b="1">
                <a:solidFill>
                  <a:srgbClr val="0000FF"/>
                </a:solidFill>
                <a:latin typeface="Arial"/>
                <a:ea typeface="Arial"/>
                <a:cs typeface="Arial"/>
                <a:sym typeface="Arial"/>
              </a:rPr>
              <a:t>in</a:t>
            </a:r>
            <a:r>
              <a:rPr lang="nl-NL" sz="1800" b="1">
                <a:solidFill>
                  <a:srgbClr val="000000"/>
                </a:solidFill>
                <a:latin typeface="Arial"/>
                <a:ea typeface="Arial"/>
                <a:cs typeface="Arial"/>
                <a:sym typeface="Arial"/>
              </a:rPr>
              <a:t> root.findall(</a:t>
            </a:r>
            <a:r>
              <a:rPr lang="nl-NL" sz="1800" b="1">
                <a:solidFill>
                  <a:srgbClr val="A31515"/>
                </a:solidFill>
                <a:latin typeface="Arial"/>
                <a:ea typeface="Arial"/>
                <a:cs typeface="Arial"/>
                <a:sym typeface="Arial"/>
              </a:rPr>
              <a:t>'//name'</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print(element.text)</a:t>
            </a:r>
            <a:endParaRPr sz="1800" b="1">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21f625324a_0_92"/>
          <p:cNvSpPr txBox="1">
            <a:spLocks noGrp="1"/>
          </p:cNvSpPr>
          <p:nvPr>
            <p:ph type="title"/>
          </p:nvPr>
        </p:nvSpPr>
        <p:spPr>
          <a:xfrm>
            <a:off x="575816" y="402483"/>
            <a:ext cx="8928900" cy="1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PyCharm</a:t>
            </a:r>
            <a:endParaRPr/>
          </a:p>
        </p:txBody>
      </p:sp>
      <p:pic>
        <p:nvPicPr>
          <p:cNvPr id="75" name="Google Shape;75;g221f625324a_0_92"/>
          <p:cNvPicPr preferRelativeResize="0"/>
          <p:nvPr/>
        </p:nvPicPr>
        <p:blipFill>
          <a:blip r:embed="rId3">
            <a:alphaModFix/>
          </a:blip>
          <a:stretch>
            <a:fillRect/>
          </a:stretch>
        </p:blipFill>
        <p:spPr>
          <a:xfrm>
            <a:off x="0" y="2016175"/>
            <a:ext cx="10080627" cy="5384402"/>
          </a:xfrm>
          <a:prstGeom prst="rect">
            <a:avLst/>
          </a:prstGeom>
          <a:noFill/>
          <a:ln>
            <a:noFill/>
          </a:ln>
        </p:spPr>
      </p:pic>
      <p:sp>
        <p:nvSpPr>
          <p:cNvPr id="76" name="Google Shape;76;g221f625324a_0_92"/>
          <p:cNvSpPr/>
          <p:nvPr/>
        </p:nvSpPr>
        <p:spPr>
          <a:xfrm>
            <a:off x="0" y="4658975"/>
            <a:ext cx="10080600" cy="2417400"/>
          </a:xfrm>
          <a:prstGeom prst="rect">
            <a:avLst/>
          </a:prstGeom>
          <a:noFill/>
          <a:ln w="3810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221f625324a_0_92"/>
          <p:cNvSpPr txBox="1"/>
          <p:nvPr/>
        </p:nvSpPr>
        <p:spPr>
          <a:xfrm>
            <a:off x="172450" y="6506550"/>
            <a:ext cx="4311000" cy="461700"/>
          </a:xfrm>
          <a:prstGeom prst="rect">
            <a:avLst/>
          </a:prstGeom>
          <a:solidFill>
            <a:srgbClr val="D8D8D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NL" sz="1800">
                <a:solidFill>
                  <a:schemeClr val="dk1"/>
                </a:solidFill>
                <a:latin typeface="Calibri"/>
                <a:ea typeface="Calibri"/>
                <a:cs typeface="Calibri"/>
                <a:sym typeface="Calibri"/>
              </a:rPr>
              <a:t>The terminal: where the magic happens!</a:t>
            </a:r>
            <a:endParaRPr sz="1800">
              <a:solidFill>
                <a:schemeClr val="dk1"/>
              </a:solidFill>
              <a:latin typeface="Calibri"/>
              <a:ea typeface="Calibri"/>
              <a:cs typeface="Calibri"/>
              <a:sym typeface="Calibri"/>
            </a:endParaRPr>
          </a:p>
        </p:txBody>
      </p:sp>
      <p:sp>
        <p:nvSpPr>
          <p:cNvPr id="78" name="Google Shape;78;g221f625324a_0_92"/>
          <p:cNvSpPr txBox="1"/>
          <p:nvPr/>
        </p:nvSpPr>
        <p:spPr>
          <a:xfrm>
            <a:off x="6546575" y="2469500"/>
            <a:ext cx="1554900" cy="461700"/>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nl-NL" sz="1800">
                <a:solidFill>
                  <a:schemeClr val="dk1"/>
                </a:solidFill>
                <a:latin typeface="Calibri"/>
                <a:ea typeface="Calibri"/>
                <a:cs typeface="Calibri"/>
                <a:sym typeface="Calibri"/>
              </a:rPr>
              <a:t>Execution</a:t>
            </a:r>
            <a:endParaRPr sz="1800">
              <a:solidFill>
                <a:schemeClr val="dk1"/>
              </a:solidFill>
              <a:latin typeface="Calibri"/>
              <a:ea typeface="Calibri"/>
              <a:cs typeface="Calibri"/>
              <a:sym typeface="Calibri"/>
            </a:endParaRPr>
          </a:p>
        </p:txBody>
      </p:sp>
      <p:sp>
        <p:nvSpPr>
          <p:cNvPr id="79" name="Google Shape;79;g221f625324a_0_92"/>
          <p:cNvSpPr/>
          <p:nvPr/>
        </p:nvSpPr>
        <p:spPr>
          <a:xfrm>
            <a:off x="7668800" y="2332513"/>
            <a:ext cx="277200" cy="461700"/>
          </a:xfrm>
          <a:prstGeom prst="upArrow">
            <a:avLst>
              <a:gd name="adj1" fmla="val 50000"/>
              <a:gd name="adj2" fmla="val 50000"/>
            </a:avLst>
          </a:prstGeom>
          <a:solidFill>
            <a:srgbClr val="C00000"/>
          </a:solidFill>
          <a:ln w="9525"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7"/>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statistics</a:t>
            </a:r>
            <a:endParaRPr/>
          </a:p>
        </p:txBody>
      </p:sp>
      <p:sp>
        <p:nvSpPr>
          <p:cNvPr id="492" name="Google Shape;492;p47"/>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This module provides functions for calculating mathematical statistics of numeric (Real-valued) data.</a:t>
            </a:r>
            <a:endParaRPr/>
          </a:p>
        </p:txBody>
      </p:sp>
      <p:sp>
        <p:nvSpPr>
          <p:cNvPr id="493" name="Google Shape;493;p47"/>
          <p:cNvSpPr/>
          <p:nvPr/>
        </p:nvSpPr>
        <p:spPr>
          <a:xfrm>
            <a:off x="4505550" y="3595172"/>
            <a:ext cx="10695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1800">
                <a:solidFill>
                  <a:schemeClr val="lt1"/>
                </a:solidFill>
                <a:latin typeface="Arial"/>
                <a:ea typeface="Arial"/>
                <a:cs typeface="Arial"/>
                <a:sym typeface="Arial"/>
              </a:rPr>
              <a:t>statistics</a:t>
            </a:r>
            <a:endParaRPr sz="1800">
              <a:solidFill>
                <a:schemeClr val="lt1"/>
              </a:solidFill>
              <a:latin typeface="Arial"/>
              <a:ea typeface="Arial"/>
              <a:cs typeface="Arial"/>
              <a:sym typeface="Arial"/>
            </a:endParaRPr>
          </a:p>
        </p:txBody>
      </p:sp>
      <p:sp>
        <p:nvSpPr>
          <p:cNvPr id="494" name="Google Shape;494;p47"/>
          <p:cNvSpPr/>
          <p:nvPr/>
        </p:nvSpPr>
        <p:spPr>
          <a:xfrm>
            <a:off x="575815" y="2987750"/>
            <a:ext cx="8928991" cy="2304256"/>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nl-NL" sz="2400" b="1">
                <a:solidFill>
                  <a:srgbClr val="3F3F3F"/>
                </a:solidFill>
                <a:latin typeface="Calibri"/>
                <a:ea typeface="Calibri"/>
                <a:cs typeface="Calibri"/>
                <a:sym typeface="Calibri"/>
              </a:rPr>
              <a:t>bisect_left</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bisect_right</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collections</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groupby</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harmonic_mean</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400" b="1">
                <a:solidFill>
                  <a:srgbClr val="3F3F3F"/>
                </a:solidFill>
                <a:latin typeface="Calibri"/>
                <a:ea typeface="Calibri"/>
                <a:cs typeface="Calibri"/>
                <a:sym typeface="Calibri"/>
              </a:rPr>
              <a:t>mean</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endParaRPr sz="2400" b="1">
              <a:solidFill>
                <a:srgbClr val="3F3F3F"/>
              </a:solidFill>
              <a:latin typeface="Calibri"/>
              <a:ea typeface="Calibri"/>
              <a:cs typeface="Calibri"/>
              <a:sym typeface="Calibri"/>
            </a:endParaRPr>
          </a:p>
        </p:txBody>
      </p:sp>
      <p:sp>
        <p:nvSpPr>
          <p:cNvPr id="495" name="Google Shape;495;p47"/>
          <p:cNvSpPr/>
          <p:nvPr/>
        </p:nvSpPr>
        <p:spPr>
          <a:xfrm>
            <a:off x="575815" y="5758497"/>
            <a:ext cx="8928991" cy="1477328"/>
          </a:xfrm>
          <a:prstGeom prst="rect">
            <a:avLst/>
          </a:prstGeom>
          <a:solidFill>
            <a:schemeClr val="lt2"/>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statistics</a:t>
            </a: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numbers = [</a:t>
            </a:r>
            <a:r>
              <a:rPr lang="nl-NL" sz="1800" b="1">
                <a:solidFill>
                  <a:srgbClr val="098658"/>
                </a:solidFill>
                <a:latin typeface="Arial"/>
                <a:ea typeface="Arial"/>
                <a:cs typeface="Arial"/>
                <a:sym typeface="Arial"/>
              </a:rPr>
              <a:t>23</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64</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86</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23</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54</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76</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98</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21</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a:t>
            </a:r>
            <a:r>
              <a:rPr lang="nl-NL" sz="1800" b="1">
                <a:solidFill>
                  <a:srgbClr val="A31515"/>
                </a:solidFill>
                <a:latin typeface="Arial"/>
                <a:ea typeface="Arial"/>
                <a:cs typeface="Arial"/>
                <a:sym typeface="Arial"/>
              </a:rPr>
              <a:t>'Median:'</a:t>
            </a:r>
            <a:r>
              <a:rPr lang="nl-NL" sz="1800" b="1">
                <a:solidFill>
                  <a:srgbClr val="000000"/>
                </a:solidFill>
                <a:latin typeface="Arial"/>
                <a:ea typeface="Arial"/>
                <a:cs typeface="Arial"/>
                <a:sym typeface="Arial"/>
              </a:rPr>
              <a:t>, statistics.median(numbers))</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a:t>
            </a:r>
            <a:r>
              <a:rPr lang="nl-NL" sz="1800" b="1">
                <a:solidFill>
                  <a:srgbClr val="A31515"/>
                </a:solidFill>
                <a:latin typeface="Arial"/>
                <a:ea typeface="Arial"/>
                <a:cs typeface="Arial"/>
                <a:sym typeface="Arial"/>
              </a:rPr>
              <a:t>'Mean:'</a:t>
            </a:r>
            <a:r>
              <a:rPr lang="nl-NL" sz="1800" b="1">
                <a:solidFill>
                  <a:srgbClr val="000000"/>
                </a:solidFill>
                <a:latin typeface="Arial"/>
                <a:ea typeface="Arial"/>
                <a:cs typeface="Arial"/>
                <a:sym typeface="Arial"/>
              </a:rPr>
              <a:t>, statistics.mean(numbers))</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print(</a:t>
            </a:r>
            <a:r>
              <a:rPr lang="nl-NL" sz="1800" b="1">
                <a:solidFill>
                  <a:srgbClr val="A31515"/>
                </a:solidFill>
                <a:latin typeface="Arial"/>
                <a:ea typeface="Arial"/>
                <a:cs typeface="Arial"/>
                <a:sym typeface="Arial"/>
              </a:rPr>
              <a:t>'St.Dev.:'</a:t>
            </a:r>
            <a:r>
              <a:rPr lang="nl-NL" sz="1800" b="1">
                <a:solidFill>
                  <a:srgbClr val="000000"/>
                </a:solidFill>
                <a:latin typeface="Arial"/>
                <a:ea typeface="Arial"/>
                <a:cs typeface="Arial"/>
                <a:sym typeface="Arial"/>
              </a:rPr>
              <a:t>, statistics.stdev(numbers))</a:t>
            </a:r>
            <a:endParaRPr sz="1800" b="1">
              <a:solidFill>
                <a:srgbClr val="000000"/>
              </a:solidFill>
              <a:latin typeface="Arial"/>
              <a:ea typeface="Arial"/>
              <a:cs typeface="Arial"/>
              <a:sym typeface="Arial"/>
            </a:endParaRPr>
          </a:p>
        </p:txBody>
      </p:sp>
      <p:sp>
        <p:nvSpPr>
          <p:cNvPr id="496" name="Google Shape;496;p47"/>
          <p:cNvSpPr txBox="1"/>
          <p:nvPr/>
        </p:nvSpPr>
        <p:spPr>
          <a:xfrm>
            <a:off x="2838875" y="2987750"/>
            <a:ext cx="3000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NL" sz="2400" b="1">
                <a:solidFill>
                  <a:srgbClr val="3F3F3F"/>
                </a:solidFill>
                <a:latin typeface="Calibri"/>
                <a:ea typeface="Calibri"/>
                <a:cs typeface="Calibri"/>
                <a:sym typeface="Calibri"/>
              </a:rPr>
              <a:t>median</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median_grouped</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median_high</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median_low</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mode</a:t>
            </a:r>
            <a:endParaRPr>
              <a:solidFill>
                <a:schemeClr val="dk1"/>
              </a:solidFill>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numbers</a:t>
            </a:r>
            <a:endParaRPr/>
          </a:p>
        </p:txBody>
      </p:sp>
      <p:sp>
        <p:nvSpPr>
          <p:cNvPr id="497" name="Google Shape;497;p47"/>
          <p:cNvSpPr txBox="1"/>
          <p:nvPr/>
        </p:nvSpPr>
        <p:spPr>
          <a:xfrm>
            <a:off x="5575075" y="2979938"/>
            <a:ext cx="3000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NL" sz="2400" b="1">
                <a:solidFill>
                  <a:srgbClr val="3F3F3F"/>
                </a:solidFill>
                <a:latin typeface="Calibri"/>
                <a:ea typeface="Calibri"/>
                <a:cs typeface="Calibri"/>
                <a:sym typeface="Calibri"/>
              </a:rPr>
              <a:t>pstdev</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pvariance</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stdev</a:t>
            </a:r>
            <a:endParaRPr sz="2400" b="1">
              <a:solidFill>
                <a:srgbClr val="3F3F3F"/>
              </a:solidFill>
              <a:latin typeface="Calibri"/>
              <a:ea typeface="Calibri"/>
              <a:cs typeface="Calibri"/>
              <a:sym typeface="Calibri"/>
            </a:endParaRPr>
          </a:p>
          <a:p>
            <a:pPr marL="0" lvl="0" indent="0" algn="l" rtl="0">
              <a:spcBef>
                <a:spcPts val="0"/>
              </a:spcBef>
              <a:spcAft>
                <a:spcPts val="0"/>
              </a:spcAft>
              <a:buNone/>
            </a:pPr>
            <a:r>
              <a:rPr lang="nl-NL" sz="2400" b="1">
                <a:solidFill>
                  <a:srgbClr val="3F3F3F"/>
                </a:solidFill>
                <a:latin typeface="Calibri"/>
                <a:ea typeface="Calibri"/>
                <a:cs typeface="Calibri"/>
                <a:sym typeface="Calibri"/>
              </a:rPr>
              <a:t>variance</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8"/>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Statistics</a:t>
            </a:r>
            <a:endParaRPr/>
          </a:p>
        </p:txBody>
      </p:sp>
      <p:sp>
        <p:nvSpPr>
          <p:cNvPr id="504" name="Google Shape;504;p48"/>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595959"/>
              </a:buClr>
              <a:buSzPts val="2000"/>
              <a:buNone/>
            </a:pPr>
            <a:r>
              <a:rPr lang="nl-NL"/>
              <a:t>Create a function that calculates and returns the mean, median and mode of a list of numbers.</a:t>
            </a:r>
            <a:endParaRPr/>
          </a:p>
          <a:p>
            <a:pPr marL="0" lvl="0" indent="0" algn="l" rtl="0">
              <a:lnSpc>
                <a:spcPct val="90000"/>
              </a:lnSpc>
              <a:spcBef>
                <a:spcPts val="1102"/>
              </a:spcBef>
              <a:spcAft>
                <a:spcPts val="0"/>
              </a:spcAft>
              <a:buClr>
                <a:srgbClr val="595959"/>
              </a:buClr>
              <a:buSzPts val="2000"/>
              <a:buNone/>
            </a:pPr>
            <a:endParaRPr/>
          </a:p>
          <a:p>
            <a:pPr marL="0" lvl="0" indent="0" algn="l" rtl="0">
              <a:lnSpc>
                <a:spcPct val="90000"/>
              </a:lnSpc>
              <a:spcBef>
                <a:spcPts val="1102"/>
              </a:spcBef>
              <a:spcAft>
                <a:spcPts val="0"/>
              </a:spcAft>
              <a:buClr>
                <a:srgbClr val="595959"/>
              </a:buClr>
              <a:buSzPts val="2000"/>
              <a:buNone/>
            </a:pPr>
            <a:r>
              <a:rPr lang="nl-NL"/>
              <a:t>Tips:</a:t>
            </a:r>
            <a:endParaRPr/>
          </a:p>
          <a:p>
            <a:pPr marL="251986" lvl="0" indent="-251986" algn="l" rtl="0">
              <a:lnSpc>
                <a:spcPct val="90000"/>
              </a:lnSpc>
              <a:spcBef>
                <a:spcPts val="1102"/>
              </a:spcBef>
              <a:spcAft>
                <a:spcPts val="0"/>
              </a:spcAft>
              <a:buClr>
                <a:srgbClr val="595959"/>
              </a:buClr>
              <a:buSzPts val="2000"/>
              <a:buChar char="•"/>
            </a:pPr>
            <a:r>
              <a:rPr lang="nl-NL"/>
              <a:t>Define a function as </a:t>
            </a:r>
            <a:r>
              <a:rPr lang="nl-NL" b="1"/>
              <a:t>def central_measures(numbers)</a:t>
            </a:r>
            <a:r>
              <a:rPr lang="nl-NL"/>
              <a:t> </a:t>
            </a:r>
            <a:endParaRPr/>
          </a:p>
          <a:p>
            <a:pPr marL="251986" lvl="0" indent="-251986" algn="l" rtl="0">
              <a:lnSpc>
                <a:spcPct val="90000"/>
              </a:lnSpc>
              <a:spcBef>
                <a:spcPts val="1102"/>
              </a:spcBef>
              <a:spcAft>
                <a:spcPts val="0"/>
              </a:spcAft>
              <a:buClr>
                <a:srgbClr val="595959"/>
              </a:buClr>
              <a:buSzPts val="2000"/>
              <a:buChar char="•"/>
            </a:pPr>
            <a:r>
              <a:rPr lang="nl-NL"/>
              <a:t>Calculate the measures:</a:t>
            </a:r>
            <a:endParaRPr/>
          </a:p>
          <a:p>
            <a:pPr marL="755957" lvl="1" indent="-251986" algn="l" rtl="0">
              <a:lnSpc>
                <a:spcPct val="90000"/>
              </a:lnSpc>
              <a:spcBef>
                <a:spcPts val="551"/>
              </a:spcBef>
              <a:spcAft>
                <a:spcPts val="0"/>
              </a:spcAft>
              <a:buClr>
                <a:srgbClr val="595959"/>
              </a:buClr>
              <a:buSzPts val="1800"/>
              <a:buChar char="•"/>
            </a:pPr>
            <a:r>
              <a:rPr lang="nl-NL"/>
              <a:t>The </a:t>
            </a:r>
            <a:r>
              <a:rPr lang="nl-NL" b="1"/>
              <a:t>mean</a:t>
            </a:r>
            <a:r>
              <a:rPr lang="nl-NL"/>
              <a:t> is the sum of the values divided by the number of values</a:t>
            </a:r>
            <a:endParaRPr/>
          </a:p>
          <a:p>
            <a:pPr marL="755957" lvl="1" indent="-251986" algn="l" rtl="0">
              <a:lnSpc>
                <a:spcPct val="90000"/>
              </a:lnSpc>
              <a:spcBef>
                <a:spcPts val="551"/>
              </a:spcBef>
              <a:spcAft>
                <a:spcPts val="0"/>
              </a:spcAft>
              <a:buClr>
                <a:srgbClr val="595959"/>
              </a:buClr>
              <a:buSzPts val="1800"/>
              <a:buChar char="•"/>
            </a:pPr>
            <a:r>
              <a:rPr lang="nl-NL"/>
              <a:t>The </a:t>
            </a:r>
            <a:r>
              <a:rPr lang="nl-NL" b="1"/>
              <a:t>median</a:t>
            </a:r>
            <a:r>
              <a:rPr lang="nl-NL"/>
              <a:t> is middle value of the sorted list of values</a:t>
            </a:r>
            <a:endParaRPr/>
          </a:p>
          <a:p>
            <a:pPr marL="755957" lvl="1" indent="-251986" algn="l" rtl="0">
              <a:lnSpc>
                <a:spcPct val="90000"/>
              </a:lnSpc>
              <a:spcBef>
                <a:spcPts val="551"/>
              </a:spcBef>
              <a:spcAft>
                <a:spcPts val="0"/>
              </a:spcAft>
              <a:buClr>
                <a:srgbClr val="595959"/>
              </a:buClr>
              <a:buSzPts val="1800"/>
              <a:buChar char="•"/>
            </a:pPr>
            <a:r>
              <a:rPr lang="nl-NL"/>
              <a:t>The </a:t>
            </a:r>
            <a:r>
              <a:rPr lang="nl-NL" b="1"/>
              <a:t>mode</a:t>
            </a:r>
            <a:r>
              <a:rPr lang="nl-NL"/>
              <a:t> is the most frequently occuring value</a:t>
            </a:r>
            <a:endParaRPr/>
          </a:p>
          <a:p>
            <a:pPr marL="251986" lvl="0" indent="-251986" algn="l" rtl="0">
              <a:lnSpc>
                <a:spcPct val="90000"/>
              </a:lnSpc>
              <a:spcBef>
                <a:spcPts val="1102"/>
              </a:spcBef>
              <a:spcAft>
                <a:spcPts val="0"/>
              </a:spcAft>
              <a:buClr>
                <a:srgbClr val="595959"/>
              </a:buClr>
              <a:buSzPts val="2000"/>
              <a:buChar char="•"/>
            </a:pPr>
            <a:r>
              <a:rPr lang="nl-NL"/>
              <a:t>Return the measures as a tuple with </a:t>
            </a:r>
            <a:r>
              <a:rPr lang="nl-NL" b="1"/>
              <a:t>return mean, median, mode</a:t>
            </a:r>
            <a:endParaRPr/>
          </a:p>
          <a:p>
            <a:pPr marL="251986" lvl="0" indent="-251986" algn="l" rtl="0">
              <a:lnSpc>
                <a:spcPct val="90000"/>
              </a:lnSpc>
              <a:spcBef>
                <a:spcPts val="1102"/>
              </a:spcBef>
              <a:spcAft>
                <a:spcPts val="0"/>
              </a:spcAft>
              <a:buClr>
                <a:srgbClr val="595959"/>
              </a:buClr>
              <a:buSzPts val="2000"/>
              <a:buChar char="•"/>
            </a:pPr>
            <a:r>
              <a:rPr lang="nl-NL"/>
              <a:t>Call the function with a list of arbitrary numbers</a:t>
            </a:r>
            <a:endParaRPr/>
          </a:p>
          <a:p>
            <a:pPr marL="251986" lvl="0" indent="-251986" algn="l" rtl="0">
              <a:lnSpc>
                <a:spcPct val="90000"/>
              </a:lnSpc>
              <a:spcBef>
                <a:spcPts val="1102"/>
              </a:spcBef>
              <a:spcAft>
                <a:spcPts val="0"/>
              </a:spcAft>
              <a:buClr>
                <a:srgbClr val="595959"/>
              </a:buClr>
              <a:buSzPts val="2000"/>
              <a:buChar char="•"/>
            </a:pPr>
            <a:r>
              <a:rPr lang="nl-NL"/>
              <a:t>Print the result</a:t>
            </a:r>
            <a:endParaRPr/>
          </a:p>
          <a:p>
            <a:pPr marL="0" lvl="0" indent="0" algn="l" rtl="0">
              <a:lnSpc>
                <a:spcPct val="90000"/>
              </a:lnSpc>
              <a:spcBef>
                <a:spcPts val="1102"/>
              </a:spcBef>
              <a:spcAft>
                <a:spcPts val="0"/>
              </a:spcAft>
              <a:buClr>
                <a:srgbClr val="595959"/>
              </a:buClr>
              <a:buSzPts val="20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9"/>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a:t>
            </a:r>
            <a:r>
              <a:rPr lang="nl-NL" u="sng">
                <a:solidFill>
                  <a:schemeClr val="hlink"/>
                </a:solidFill>
                <a:hlinkClick r:id="rId3"/>
              </a:rPr>
              <a:t>doctest</a:t>
            </a:r>
            <a:r>
              <a:rPr lang="nl-NL"/>
              <a:t> module searches for pieces of text that look like interactive Python sessions, and then executes those sessions to verify that they work exactly as shown.</a:t>
            </a:r>
            <a:endParaRPr/>
          </a:p>
        </p:txBody>
      </p:sp>
      <p:sp>
        <p:nvSpPr>
          <p:cNvPr id="510" name="Google Shape;510;p49"/>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doctest</a:t>
            </a:r>
            <a:endParaRPr/>
          </a:p>
        </p:txBody>
      </p:sp>
      <p:sp>
        <p:nvSpPr>
          <p:cNvPr id="511" name="Google Shape;511;p49"/>
          <p:cNvSpPr/>
          <p:nvPr/>
        </p:nvSpPr>
        <p:spPr>
          <a:xfrm>
            <a:off x="558733" y="3779837"/>
            <a:ext cx="8928991" cy="3416320"/>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dirty="0" err="1">
                <a:solidFill>
                  <a:srgbClr val="0000FF"/>
                </a:solidFill>
                <a:latin typeface="Arial"/>
                <a:ea typeface="Arial"/>
                <a:cs typeface="Arial"/>
                <a:sym typeface="Arial"/>
              </a:rPr>
              <a:t>def</a:t>
            </a:r>
            <a:r>
              <a:rPr lang="nl-NL" sz="1800" b="1" dirty="0">
                <a:solidFill>
                  <a:srgbClr val="000000"/>
                </a:solidFill>
                <a:latin typeface="Arial"/>
                <a:ea typeface="Arial"/>
                <a:cs typeface="Arial"/>
                <a:sym typeface="Arial"/>
              </a:rPr>
              <a:t> square(n):</a:t>
            </a:r>
            <a:endParaRPr dirty="0"/>
          </a:p>
          <a:p>
            <a:pPr marL="0" marR="0" lvl="0" indent="0" algn="l" rtl="0">
              <a:spcBef>
                <a:spcPts val="0"/>
              </a:spcBef>
              <a:spcAft>
                <a:spcPts val="0"/>
              </a:spcAft>
              <a:buNone/>
            </a:pPr>
            <a:r>
              <a:rPr lang="nl-NL" sz="1800" b="1" dirty="0">
                <a:solidFill>
                  <a:srgbClr val="A31515"/>
                </a:solidFill>
                <a:latin typeface="Arial"/>
                <a:ea typeface="Arial"/>
                <a:cs typeface="Arial"/>
                <a:sym typeface="Arial"/>
              </a:rPr>
              <a:t>    """</a:t>
            </a:r>
            <a:r>
              <a:rPr lang="nl-NL" sz="1800" b="1" dirty="0" err="1">
                <a:solidFill>
                  <a:srgbClr val="A31515"/>
                </a:solidFill>
                <a:latin typeface="Arial"/>
                <a:ea typeface="Arial"/>
                <a:cs typeface="Arial"/>
                <a:sym typeface="Arial"/>
              </a:rPr>
              <a:t>Calculate</a:t>
            </a:r>
            <a:r>
              <a:rPr lang="nl-NL" sz="1800" b="1" dirty="0">
                <a:solidFill>
                  <a:srgbClr val="A31515"/>
                </a:solidFill>
                <a:latin typeface="Arial"/>
                <a:ea typeface="Arial"/>
                <a:cs typeface="Arial"/>
                <a:sym typeface="Arial"/>
              </a:rPr>
              <a:t> </a:t>
            </a:r>
            <a:r>
              <a:rPr lang="nl-NL" sz="1800" b="1" dirty="0" err="1">
                <a:solidFill>
                  <a:srgbClr val="A31515"/>
                </a:solidFill>
                <a:latin typeface="Arial"/>
                <a:ea typeface="Arial"/>
                <a:cs typeface="Arial"/>
                <a:sym typeface="Arial"/>
              </a:rPr>
              <a:t>the</a:t>
            </a:r>
            <a:r>
              <a:rPr lang="nl-NL" sz="1800" b="1" dirty="0">
                <a:solidFill>
                  <a:srgbClr val="A31515"/>
                </a:solidFill>
                <a:latin typeface="Arial"/>
                <a:ea typeface="Arial"/>
                <a:cs typeface="Arial"/>
                <a:sym typeface="Arial"/>
              </a:rPr>
              <a:t> square of n.</a:t>
            </a:r>
            <a:endParaRPr dirty="0"/>
          </a:p>
          <a:p>
            <a:pPr marL="0" marR="0" lvl="0" indent="0" algn="l" rtl="0">
              <a:spcBef>
                <a:spcPts val="0"/>
              </a:spcBef>
              <a:spcAft>
                <a:spcPts val="0"/>
              </a:spcAft>
              <a:buNone/>
            </a:pPr>
            <a:br>
              <a:rPr lang="nl-NL" sz="1800" b="1" dirty="0">
                <a:solidFill>
                  <a:srgbClr val="000000"/>
                </a:solidFill>
                <a:latin typeface="Arial"/>
                <a:ea typeface="Arial"/>
                <a:cs typeface="Arial"/>
                <a:sym typeface="Arial"/>
              </a:rPr>
            </a:br>
            <a:r>
              <a:rPr lang="nl-NL" sz="1800" b="1" dirty="0">
                <a:solidFill>
                  <a:srgbClr val="000000"/>
                </a:solidFill>
                <a:latin typeface="Arial"/>
                <a:ea typeface="Arial"/>
                <a:cs typeface="Arial"/>
                <a:sym typeface="Arial"/>
              </a:rPr>
              <a:t>    </a:t>
            </a:r>
            <a:r>
              <a:rPr lang="nl-NL" sz="1800" b="1" dirty="0">
                <a:solidFill>
                  <a:srgbClr val="0000FF"/>
                </a:solidFill>
                <a:latin typeface="Arial"/>
                <a:ea typeface="Arial"/>
                <a:cs typeface="Arial"/>
                <a:sym typeface="Arial"/>
              </a:rPr>
              <a:t>&gt;&gt;&gt; </a:t>
            </a:r>
            <a:r>
              <a:rPr lang="nl-NL" sz="1800" b="1" dirty="0">
                <a:solidFill>
                  <a:srgbClr val="A31515"/>
                </a:solidFill>
                <a:latin typeface="Arial"/>
                <a:ea typeface="Arial"/>
                <a:cs typeface="Arial"/>
                <a:sym typeface="Arial"/>
              </a:rPr>
              <a:t>square(2)</a:t>
            </a:r>
            <a:endParaRPr sz="1800" b="1" dirty="0">
              <a:solidFill>
                <a:srgbClr val="000000"/>
              </a:solidFill>
              <a:latin typeface="Arial"/>
              <a:ea typeface="Arial"/>
              <a:cs typeface="Arial"/>
              <a:sym typeface="Arial"/>
            </a:endParaRPr>
          </a:p>
          <a:p>
            <a:pPr marL="0" marR="0" lvl="0" indent="0" algn="l" rtl="0">
              <a:spcBef>
                <a:spcPts val="0"/>
              </a:spcBef>
              <a:spcAft>
                <a:spcPts val="0"/>
              </a:spcAft>
              <a:buNone/>
            </a:pPr>
            <a:r>
              <a:rPr lang="nl-NL" sz="1800" b="1" dirty="0">
                <a:solidFill>
                  <a:srgbClr val="A31515"/>
                </a:solidFill>
                <a:latin typeface="Arial"/>
                <a:ea typeface="Arial"/>
                <a:cs typeface="Arial"/>
                <a:sym typeface="Arial"/>
              </a:rPr>
              <a:t>    4</a:t>
            </a:r>
            <a:endParaRPr sz="1800" b="1" dirty="0">
              <a:solidFill>
                <a:srgbClr val="000000"/>
              </a:solidFill>
              <a:latin typeface="Arial"/>
              <a:ea typeface="Arial"/>
              <a:cs typeface="Arial"/>
              <a:sym typeface="Arial"/>
            </a:endParaRPr>
          </a:p>
          <a:p>
            <a:pPr marL="0" marR="0" lvl="0" indent="0" algn="l" rtl="0">
              <a:spcBef>
                <a:spcPts val="0"/>
              </a:spcBef>
              <a:spcAft>
                <a:spcPts val="0"/>
              </a:spcAft>
              <a:buNone/>
            </a:pPr>
            <a:r>
              <a:rPr lang="nl-NL" sz="1800" b="1" dirty="0">
                <a:solidFill>
                  <a:srgbClr val="A31515"/>
                </a:solidFill>
                <a:latin typeface="Arial"/>
                <a:ea typeface="Arial"/>
                <a:cs typeface="Arial"/>
                <a:sym typeface="Arial"/>
              </a:rPr>
              <a:t>    """</a:t>
            </a:r>
            <a:endParaRPr sz="1800" b="1" dirty="0">
              <a:solidFill>
                <a:srgbClr val="000000"/>
              </a:solidFill>
              <a:latin typeface="Arial"/>
              <a:ea typeface="Arial"/>
              <a:cs typeface="Arial"/>
              <a:sym typeface="Arial"/>
            </a:endParaRPr>
          </a:p>
          <a:p>
            <a:pPr marL="0" marR="0" lvl="0" indent="0" algn="l" rtl="0">
              <a:spcBef>
                <a:spcPts val="0"/>
              </a:spcBef>
              <a:spcAft>
                <a:spcPts val="0"/>
              </a:spcAft>
              <a:buNone/>
            </a:pPr>
            <a:r>
              <a:rPr lang="nl-NL" sz="1800" b="1" dirty="0">
                <a:solidFill>
                  <a:srgbClr val="0000FF"/>
                </a:solidFill>
                <a:latin typeface="Arial"/>
                <a:ea typeface="Arial"/>
                <a:cs typeface="Arial"/>
                <a:sym typeface="Arial"/>
              </a:rPr>
              <a:t>    return</a:t>
            </a:r>
            <a:r>
              <a:rPr lang="nl-NL" sz="1800" b="1" dirty="0">
                <a:solidFill>
                  <a:srgbClr val="000000"/>
                </a:solidFill>
                <a:latin typeface="Arial"/>
                <a:ea typeface="Arial"/>
                <a:cs typeface="Arial"/>
                <a:sym typeface="Arial"/>
              </a:rPr>
              <a:t> n ** </a:t>
            </a:r>
            <a:r>
              <a:rPr lang="nl-NL" sz="1800" b="1" dirty="0">
                <a:solidFill>
                  <a:srgbClr val="098658"/>
                </a:solidFill>
                <a:latin typeface="Arial"/>
                <a:ea typeface="Arial"/>
                <a:cs typeface="Arial"/>
                <a:sym typeface="Arial"/>
              </a:rPr>
              <a:t>2</a:t>
            </a:r>
            <a:endParaRPr sz="1800" b="1" dirty="0">
              <a:solidFill>
                <a:srgbClr val="000000"/>
              </a:solidFill>
              <a:latin typeface="Arial"/>
              <a:ea typeface="Arial"/>
              <a:cs typeface="Arial"/>
              <a:sym typeface="Arial"/>
            </a:endParaRPr>
          </a:p>
          <a:p>
            <a:pPr marL="0" marR="0" lvl="0" indent="0" algn="l" rtl="0">
              <a:spcBef>
                <a:spcPts val="0"/>
              </a:spcBef>
              <a:spcAft>
                <a:spcPts val="0"/>
              </a:spcAft>
              <a:buNone/>
            </a:pPr>
            <a:br>
              <a:rPr lang="nl-NL" sz="1800" b="1" dirty="0">
                <a:solidFill>
                  <a:srgbClr val="000000"/>
                </a:solidFill>
                <a:latin typeface="Arial"/>
                <a:ea typeface="Arial"/>
                <a:cs typeface="Arial"/>
                <a:sym typeface="Arial"/>
              </a:rPr>
            </a:br>
            <a:endParaRPr sz="1800" b="1" dirty="0">
              <a:solidFill>
                <a:srgbClr val="0000FF"/>
              </a:solidFill>
              <a:latin typeface="Arial"/>
              <a:ea typeface="Arial"/>
              <a:cs typeface="Arial"/>
              <a:sym typeface="Arial"/>
            </a:endParaRPr>
          </a:p>
          <a:p>
            <a:pPr marL="0" marR="0" lvl="0" indent="0" algn="l" rtl="0">
              <a:spcBef>
                <a:spcPts val="0"/>
              </a:spcBef>
              <a:spcAft>
                <a:spcPts val="0"/>
              </a:spcAft>
              <a:buNone/>
            </a:pPr>
            <a:r>
              <a:rPr lang="nl-NL" sz="1800" b="1" dirty="0" err="1">
                <a:solidFill>
                  <a:srgbClr val="0000FF"/>
                </a:solidFill>
                <a:latin typeface="Arial"/>
                <a:ea typeface="Arial"/>
                <a:cs typeface="Arial"/>
                <a:sym typeface="Arial"/>
              </a:rPr>
              <a:t>if</a:t>
            </a:r>
            <a:r>
              <a:rPr lang="nl-NL" sz="1800" b="1" dirty="0">
                <a:solidFill>
                  <a:srgbClr val="000000"/>
                </a:solidFill>
                <a:latin typeface="Arial"/>
                <a:ea typeface="Arial"/>
                <a:cs typeface="Arial"/>
                <a:sym typeface="Arial"/>
              </a:rPr>
              <a:t> __name__ == </a:t>
            </a:r>
            <a:r>
              <a:rPr lang="nl-NL" sz="1800" b="1" dirty="0">
                <a:solidFill>
                  <a:srgbClr val="A31515"/>
                </a:solidFill>
                <a:latin typeface="Arial"/>
                <a:ea typeface="Arial"/>
                <a:cs typeface="Arial"/>
                <a:sym typeface="Arial"/>
              </a:rPr>
              <a:t>"__</a:t>
            </a:r>
            <a:r>
              <a:rPr lang="nl-NL" sz="1800" b="1" dirty="0" err="1">
                <a:solidFill>
                  <a:srgbClr val="A31515"/>
                </a:solidFill>
                <a:latin typeface="Arial"/>
                <a:ea typeface="Arial"/>
                <a:cs typeface="Arial"/>
                <a:sym typeface="Arial"/>
              </a:rPr>
              <a:t>main</a:t>
            </a:r>
            <a:r>
              <a:rPr lang="nl-NL" sz="1800" b="1" dirty="0">
                <a:solidFill>
                  <a:srgbClr val="A31515"/>
                </a:solidFill>
                <a:latin typeface="Arial"/>
                <a:ea typeface="Arial"/>
                <a:cs typeface="Arial"/>
                <a:sym typeface="Arial"/>
              </a:rPr>
              <a:t>__"</a:t>
            </a:r>
            <a:r>
              <a:rPr lang="nl-NL" sz="1800" b="1" dirty="0">
                <a:solidFill>
                  <a:srgbClr val="000000"/>
                </a:solidFill>
                <a:latin typeface="Arial"/>
                <a:ea typeface="Arial"/>
                <a:cs typeface="Arial"/>
                <a:sym typeface="Arial"/>
              </a:rPr>
              <a:t>:</a:t>
            </a:r>
            <a:endParaRPr dirty="0"/>
          </a:p>
          <a:p>
            <a:pPr marL="0" marR="0" lvl="0" indent="0" algn="l" rtl="0">
              <a:spcBef>
                <a:spcPts val="0"/>
              </a:spcBef>
              <a:spcAft>
                <a:spcPts val="0"/>
              </a:spcAft>
              <a:buNone/>
            </a:pPr>
            <a:r>
              <a:rPr lang="nl-NL" sz="1800" b="1" dirty="0">
                <a:solidFill>
                  <a:srgbClr val="0000FF"/>
                </a:solidFill>
                <a:latin typeface="Arial"/>
                <a:ea typeface="Arial"/>
                <a:cs typeface="Arial"/>
                <a:sym typeface="Arial"/>
              </a:rPr>
              <a:t>    import</a:t>
            </a:r>
            <a:r>
              <a:rPr lang="nl-NL" sz="1800" b="1" dirty="0">
                <a:solidFill>
                  <a:srgbClr val="000000"/>
                </a:solidFill>
                <a:latin typeface="Arial"/>
                <a:ea typeface="Arial"/>
                <a:cs typeface="Arial"/>
                <a:sym typeface="Arial"/>
              </a:rPr>
              <a:t> </a:t>
            </a:r>
            <a:r>
              <a:rPr lang="nl-NL" sz="1800" b="1" dirty="0" err="1">
                <a:solidFill>
                  <a:srgbClr val="000000"/>
                </a:solidFill>
                <a:latin typeface="Arial"/>
                <a:ea typeface="Arial"/>
                <a:cs typeface="Arial"/>
                <a:sym typeface="Arial"/>
              </a:rPr>
              <a:t>doctest</a:t>
            </a:r>
            <a:endParaRPr sz="1800" b="1" dirty="0">
              <a:solidFill>
                <a:srgbClr val="000000"/>
              </a:solidFill>
              <a:latin typeface="Arial"/>
              <a:ea typeface="Arial"/>
              <a:cs typeface="Arial"/>
              <a:sym typeface="Arial"/>
            </a:endParaRPr>
          </a:p>
          <a:p>
            <a:pPr marL="0" marR="0" lvl="0" indent="0" algn="l" rtl="0">
              <a:spcBef>
                <a:spcPts val="0"/>
              </a:spcBef>
              <a:spcAft>
                <a:spcPts val="0"/>
              </a:spcAft>
              <a:buNone/>
            </a:pPr>
            <a:r>
              <a:rPr lang="nl-NL" sz="1800" b="1" dirty="0">
                <a:solidFill>
                  <a:srgbClr val="000000"/>
                </a:solidFill>
                <a:latin typeface="Arial"/>
                <a:ea typeface="Arial"/>
                <a:cs typeface="Arial"/>
                <a:sym typeface="Arial"/>
              </a:rPr>
              <a:t>    </a:t>
            </a:r>
            <a:r>
              <a:rPr lang="nl-NL" sz="1800" b="1" dirty="0" err="1">
                <a:solidFill>
                  <a:srgbClr val="000000"/>
                </a:solidFill>
                <a:latin typeface="Arial"/>
                <a:ea typeface="Arial"/>
                <a:cs typeface="Arial"/>
                <a:sym typeface="Arial"/>
              </a:rPr>
              <a:t>doctest.testmod</a:t>
            </a:r>
            <a:r>
              <a:rPr lang="nl-NL" sz="1800" b="1" dirty="0">
                <a:solidFill>
                  <a:srgbClr val="000000"/>
                </a:solidFill>
                <a:latin typeface="Arial"/>
                <a:ea typeface="Arial"/>
                <a:cs typeface="Arial"/>
                <a:sym typeface="Arial"/>
              </a:rPr>
              <a:t>(</a:t>
            </a:r>
            <a:r>
              <a:rPr lang="nl-NL" sz="1800" b="1" dirty="0" err="1">
                <a:solidFill>
                  <a:srgbClr val="000000"/>
                </a:solidFill>
                <a:latin typeface="Arial"/>
                <a:ea typeface="Arial"/>
                <a:cs typeface="Arial"/>
                <a:sym typeface="Arial"/>
              </a:rPr>
              <a:t>verbose</a:t>
            </a:r>
            <a:r>
              <a:rPr lang="nl-NL" sz="1800" b="1" dirty="0">
                <a:solidFill>
                  <a:srgbClr val="000000"/>
                </a:solidFill>
                <a:latin typeface="Arial"/>
                <a:ea typeface="Arial"/>
                <a:cs typeface="Arial"/>
                <a:sym typeface="Arial"/>
              </a:rPr>
              <a:t>=</a:t>
            </a:r>
            <a:r>
              <a:rPr lang="nl-NL" sz="1800" b="1" dirty="0">
                <a:solidFill>
                  <a:srgbClr val="0000FF"/>
                </a:solidFill>
                <a:latin typeface="Arial"/>
                <a:ea typeface="Arial"/>
                <a:cs typeface="Arial"/>
                <a:sym typeface="Arial"/>
              </a:rPr>
              <a:t>True</a:t>
            </a:r>
            <a:r>
              <a:rPr lang="nl-NL" sz="1800" b="1" dirty="0">
                <a:solidFill>
                  <a:srgbClr val="000000"/>
                </a:solidFill>
                <a:latin typeface="Arial"/>
                <a:ea typeface="Arial"/>
                <a:cs typeface="Arial"/>
                <a:sym typeface="Arial"/>
              </a:rPr>
              <a:t>) </a:t>
            </a:r>
            <a:endParaRPr sz="1800" b="1" dirty="0">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0"/>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doctest</a:t>
            </a:r>
            <a:endParaRPr/>
          </a:p>
        </p:txBody>
      </p:sp>
      <p:sp>
        <p:nvSpPr>
          <p:cNvPr id="517" name="Google Shape;517;p50"/>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Create a function and add a docstring with doctests for the function.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1"/>
          <p:cNvSpPr/>
          <p:nvPr/>
        </p:nvSpPr>
        <p:spPr>
          <a:xfrm>
            <a:off x="575816" y="3450173"/>
            <a:ext cx="7837102" cy="3785652"/>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600" b="1">
                <a:solidFill>
                  <a:srgbClr val="0000FF"/>
                </a:solidFill>
                <a:latin typeface="Arial"/>
                <a:ea typeface="Arial"/>
                <a:cs typeface="Arial"/>
                <a:sym typeface="Arial"/>
              </a:rPr>
              <a:t>import</a:t>
            </a:r>
            <a:r>
              <a:rPr lang="nl-NL" sz="1600" b="1">
                <a:solidFill>
                  <a:srgbClr val="000000"/>
                </a:solidFill>
                <a:latin typeface="Arial"/>
                <a:ea typeface="Arial"/>
                <a:cs typeface="Arial"/>
                <a:sym typeface="Arial"/>
              </a:rPr>
              <a:t> unittest</a:t>
            </a:r>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endParaRPr sz="1600" b="1">
              <a:solidFill>
                <a:srgbClr val="000000"/>
              </a:solidFill>
              <a:latin typeface="Arial"/>
              <a:ea typeface="Arial"/>
              <a:cs typeface="Arial"/>
              <a:sym typeface="Arial"/>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class</a:t>
            </a:r>
            <a:r>
              <a:rPr lang="nl-NL" sz="1600" b="1">
                <a:solidFill>
                  <a:srgbClr val="000000"/>
                </a:solidFill>
                <a:latin typeface="Arial"/>
                <a:ea typeface="Arial"/>
                <a:cs typeface="Arial"/>
                <a:sym typeface="Arial"/>
              </a:rPr>
              <a:t> TestStringMethods(unittest.TestCase):</a:t>
            </a:r>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r>
              <a:rPr lang="nl-NL" sz="1600" b="1">
                <a:solidFill>
                  <a:srgbClr val="000000"/>
                </a:solidFill>
                <a:latin typeface="Arial"/>
                <a:ea typeface="Arial"/>
                <a:cs typeface="Arial"/>
                <a:sym typeface="Arial"/>
              </a:rPr>
              <a:t>    </a:t>
            </a:r>
            <a:r>
              <a:rPr lang="nl-NL" sz="1600" b="1">
                <a:solidFill>
                  <a:srgbClr val="0000FF"/>
                </a:solidFill>
                <a:latin typeface="Arial"/>
                <a:ea typeface="Arial"/>
                <a:cs typeface="Arial"/>
                <a:sym typeface="Arial"/>
              </a:rPr>
              <a:t>def</a:t>
            </a:r>
            <a:r>
              <a:rPr lang="nl-NL" sz="1600" b="1">
                <a:solidFill>
                  <a:srgbClr val="000000"/>
                </a:solidFill>
                <a:latin typeface="Arial"/>
                <a:ea typeface="Arial"/>
                <a:cs typeface="Arial"/>
                <a:sym typeface="Arial"/>
              </a:rPr>
              <a:t> test_upper(self):</a:t>
            </a:r>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self</a:t>
            </a:r>
            <a:r>
              <a:rPr lang="nl-NL" sz="1600" b="1">
                <a:solidFill>
                  <a:srgbClr val="000000"/>
                </a:solidFill>
                <a:latin typeface="Arial"/>
                <a:ea typeface="Arial"/>
                <a:cs typeface="Arial"/>
                <a:sym typeface="Arial"/>
              </a:rPr>
              <a:t>.assertEqual(</a:t>
            </a:r>
            <a:r>
              <a:rPr lang="nl-NL" sz="1600" b="1">
                <a:solidFill>
                  <a:srgbClr val="A31515"/>
                </a:solidFill>
                <a:latin typeface="Arial"/>
                <a:ea typeface="Arial"/>
                <a:cs typeface="Arial"/>
                <a:sym typeface="Arial"/>
              </a:rPr>
              <a:t>'foo'</a:t>
            </a:r>
            <a:r>
              <a:rPr lang="nl-NL" sz="1600" b="1">
                <a:solidFill>
                  <a:srgbClr val="000000"/>
                </a:solidFill>
                <a:latin typeface="Arial"/>
                <a:ea typeface="Arial"/>
                <a:cs typeface="Arial"/>
                <a:sym typeface="Arial"/>
              </a:rPr>
              <a:t>.upper(), </a:t>
            </a:r>
            <a:r>
              <a:rPr lang="nl-NL" sz="1600" b="1">
                <a:solidFill>
                  <a:srgbClr val="A31515"/>
                </a:solidFill>
                <a:latin typeface="Arial"/>
                <a:ea typeface="Arial"/>
                <a:cs typeface="Arial"/>
                <a:sym typeface="Arial"/>
              </a:rPr>
              <a:t>'FOO'</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r>
              <a:rPr lang="nl-NL" sz="1600" b="1">
                <a:solidFill>
                  <a:srgbClr val="000000"/>
                </a:solidFill>
                <a:latin typeface="Arial"/>
                <a:ea typeface="Arial"/>
                <a:cs typeface="Arial"/>
                <a:sym typeface="Arial"/>
              </a:rPr>
              <a:t>    </a:t>
            </a:r>
            <a:r>
              <a:rPr lang="nl-NL" sz="1600" b="1">
                <a:solidFill>
                  <a:srgbClr val="0000FF"/>
                </a:solidFill>
                <a:latin typeface="Arial"/>
                <a:ea typeface="Arial"/>
                <a:cs typeface="Arial"/>
                <a:sym typeface="Arial"/>
              </a:rPr>
              <a:t>def</a:t>
            </a:r>
            <a:r>
              <a:rPr lang="nl-NL" sz="1600" b="1">
                <a:solidFill>
                  <a:srgbClr val="000000"/>
                </a:solidFill>
                <a:latin typeface="Arial"/>
                <a:ea typeface="Arial"/>
                <a:cs typeface="Arial"/>
                <a:sym typeface="Arial"/>
              </a:rPr>
              <a:t> test_isupper(self):</a:t>
            </a:r>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self</a:t>
            </a:r>
            <a:r>
              <a:rPr lang="nl-NL" sz="1600" b="1">
                <a:solidFill>
                  <a:srgbClr val="000000"/>
                </a:solidFill>
                <a:latin typeface="Arial"/>
                <a:ea typeface="Arial"/>
                <a:cs typeface="Arial"/>
                <a:sym typeface="Arial"/>
              </a:rPr>
              <a:t>.assertTrue(</a:t>
            </a:r>
            <a:r>
              <a:rPr lang="nl-NL" sz="1600" b="1">
                <a:solidFill>
                  <a:srgbClr val="A31515"/>
                </a:solidFill>
                <a:latin typeface="Arial"/>
                <a:ea typeface="Arial"/>
                <a:cs typeface="Arial"/>
                <a:sym typeface="Arial"/>
              </a:rPr>
              <a:t>'FOO'</a:t>
            </a:r>
            <a:r>
              <a:rPr lang="nl-NL" sz="1600" b="1">
                <a:solidFill>
                  <a:srgbClr val="000000"/>
                </a:solidFill>
                <a:latin typeface="Arial"/>
                <a:ea typeface="Arial"/>
                <a:cs typeface="Arial"/>
                <a:sym typeface="Arial"/>
              </a:rPr>
              <a:t>.isupper())</a:t>
            </a:r>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        self</a:t>
            </a:r>
            <a:r>
              <a:rPr lang="nl-NL" sz="1600" b="1">
                <a:solidFill>
                  <a:srgbClr val="000000"/>
                </a:solidFill>
                <a:latin typeface="Arial"/>
                <a:ea typeface="Arial"/>
                <a:cs typeface="Arial"/>
                <a:sym typeface="Arial"/>
              </a:rPr>
              <a:t>.assertFalse(</a:t>
            </a:r>
            <a:r>
              <a:rPr lang="nl-NL" sz="1600" b="1">
                <a:solidFill>
                  <a:srgbClr val="A31515"/>
                </a:solidFill>
                <a:latin typeface="Arial"/>
                <a:ea typeface="Arial"/>
                <a:cs typeface="Arial"/>
                <a:sym typeface="Arial"/>
              </a:rPr>
              <a:t>'Foo'</a:t>
            </a:r>
            <a:r>
              <a:rPr lang="nl-NL" sz="1600" b="1">
                <a:solidFill>
                  <a:srgbClr val="000000"/>
                </a:solidFill>
                <a:latin typeface="Arial"/>
                <a:ea typeface="Arial"/>
                <a:cs typeface="Arial"/>
                <a:sym typeface="Arial"/>
              </a:rPr>
              <a:t>.isupper())</a:t>
            </a:r>
            <a:endParaRPr/>
          </a:p>
          <a:p>
            <a:pPr marL="0" marR="0" lvl="0" indent="0" algn="l" rtl="0">
              <a:spcBef>
                <a:spcPts val="0"/>
              </a:spcBef>
              <a:spcAft>
                <a:spcPts val="0"/>
              </a:spcAft>
              <a:buNone/>
            </a:pPr>
            <a:endParaRPr sz="1600" b="1">
              <a:solidFill>
                <a:srgbClr val="000000"/>
              </a:solidFill>
              <a:latin typeface="Arial"/>
              <a:ea typeface="Arial"/>
              <a:cs typeface="Arial"/>
              <a:sym typeface="Arial"/>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r>
              <a:rPr lang="nl-NL" sz="1600" b="1">
                <a:solidFill>
                  <a:srgbClr val="0000FF"/>
                </a:solidFill>
                <a:latin typeface="Arial"/>
                <a:ea typeface="Arial"/>
                <a:cs typeface="Arial"/>
                <a:sym typeface="Arial"/>
              </a:rPr>
              <a:t>if</a:t>
            </a:r>
            <a:r>
              <a:rPr lang="nl-NL" sz="1600" b="1">
                <a:solidFill>
                  <a:srgbClr val="000000"/>
                </a:solidFill>
                <a:latin typeface="Arial"/>
                <a:ea typeface="Arial"/>
                <a:cs typeface="Arial"/>
                <a:sym typeface="Arial"/>
              </a:rPr>
              <a:t> __name__ == </a:t>
            </a:r>
            <a:r>
              <a:rPr lang="nl-NL" sz="1600" b="1">
                <a:solidFill>
                  <a:srgbClr val="A31515"/>
                </a:solidFill>
                <a:latin typeface="Arial"/>
                <a:ea typeface="Arial"/>
                <a:cs typeface="Arial"/>
                <a:sym typeface="Arial"/>
              </a:rPr>
              <a:t>'__main__'</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    unittest.main()</a:t>
            </a:r>
            <a:endParaRPr/>
          </a:p>
        </p:txBody>
      </p:sp>
      <p:sp>
        <p:nvSpPr>
          <p:cNvPr id="523" name="Google Shape;523;p51"/>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There is also an </a:t>
            </a:r>
            <a:r>
              <a:rPr lang="nl-NL" b="1"/>
              <a:t>assert</a:t>
            </a:r>
            <a:r>
              <a:rPr lang="nl-NL"/>
              <a:t> statement</a:t>
            </a:r>
            <a:endParaRPr/>
          </a:p>
        </p:txBody>
      </p:sp>
      <p:sp>
        <p:nvSpPr>
          <p:cNvPr id="524" name="Google Shape;524;p51"/>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unittest - Unit testing framework</a:t>
            </a:r>
            <a:endParaRPr/>
          </a:p>
        </p:txBody>
      </p:sp>
      <p:sp>
        <p:nvSpPr>
          <p:cNvPr id="525" name="Google Shape;525;p51"/>
          <p:cNvSpPr txBox="1"/>
          <p:nvPr/>
        </p:nvSpPr>
        <p:spPr>
          <a:xfrm>
            <a:off x="6646715" y="1863671"/>
            <a:ext cx="2880320" cy="4421784"/>
          </a:xfrm>
          <a:prstGeom prst="rect">
            <a:avLst/>
          </a:prstGeom>
          <a:solidFill>
            <a:srgbClr val="DDEAF6"/>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assertEqual(a, b)</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assertNotEqual(a, b)</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assertTrue(x)</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assertFalse(x)</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assertIs(a, b)</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assertIsNot(a, b)</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assertIsNone(x)</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assertIsNotNone(x)</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assertIn(a, b)</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assertNotIn(a, b)</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assertIsInstance(a, b)</a:t>
            </a:r>
            <a:endParaRPr/>
          </a:p>
          <a:p>
            <a:pPr marL="0" marR="0" lvl="0" indent="0" algn="l" rtl="0">
              <a:spcBef>
                <a:spcPts val="400"/>
              </a:spcBef>
              <a:spcAft>
                <a:spcPts val="0"/>
              </a:spcAft>
              <a:buClr>
                <a:schemeClr val="dk1"/>
              </a:buClr>
              <a:buSzPts val="2000"/>
              <a:buFont typeface="Arial"/>
              <a:buNone/>
            </a:pPr>
            <a:r>
              <a:rPr lang="nl-NL" sz="2000" b="1">
                <a:solidFill>
                  <a:schemeClr val="dk1"/>
                </a:solidFill>
                <a:latin typeface="Calibri"/>
                <a:ea typeface="Calibri"/>
                <a:cs typeface="Calibri"/>
                <a:sym typeface="Calibri"/>
              </a:rPr>
              <a:t>assertNotIsInstance(a, b)</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CSV File Reading and Writing</a:t>
            </a:r>
            <a:endParaRPr/>
          </a:p>
          <a:p>
            <a:pPr marL="251986" lvl="0" indent="-124986" algn="l" rtl="0">
              <a:lnSpc>
                <a:spcPct val="90000"/>
              </a:lnSpc>
              <a:spcBef>
                <a:spcPts val="1102"/>
              </a:spcBef>
              <a:spcAft>
                <a:spcPts val="0"/>
              </a:spcAft>
              <a:buClr>
                <a:srgbClr val="595959"/>
              </a:buClr>
              <a:buSzPts val="2000"/>
              <a:buNone/>
            </a:pPr>
            <a:endParaRPr/>
          </a:p>
        </p:txBody>
      </p:sp>
      <p:sp>
        <p:nvSpPr>
          <p:cNvPr id="531" name="Google Shape;531;p52"/>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csv – Comma Seperated Values</a:t>
            </a:r>
            <a:endParaRPr/>
          </a:p>
        </p:txBody>
      </p:sp>
      <p:sp>
        <p:nvSpPr>
          <p:cNvPr id="532" name="Google Shape;532;p52"/>
          <p:cNvSpPr/>
          <p:nvPr/>
        </p:nvSpPr>
        <p:spPr>
          <a:xfrm>
            <a:off x="6840512" y="2067384"/>
            <a:ext cx="2647821" cy="1352413"/>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nl-NL" sz="2000" b="1">
                <a:solidFill>
                  <a:srgbClr val="3F3F3F"/>
                </a:solidFill>
                <a:latin typeface="Calibri"/>
                <a:ea typeface="Calibri"/>
                <a:cs typeface="Calibri"/>
                <a:sym typeface="Calibri"/>
              </a:rPr>
              <a:t>reader</a:t>
            </a:r>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writer</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DictReader</a:t>
            </a:r>
            <a:endParaRPr sz="2000" b="1">
              <a:solidFill>
                <a:srgbClr val="3F3F3F"/>
              </a:solidFill>
              <a:latin typeface="Calibri"/>
              <a:ea typeface="Calibri"/>
              <a:cs typeface="Calibri"/>
              <a:sym typeface="Calibri"/>
            </a:endParaRPr>
          </a:p>
          <a:p>
            <a:pPr marL="0" marR="0" lvl="0" indent="0" algn="l" rtl="0">
              <a:spcBef>
                <a:spcPts val="0"/>
              </a:spcBef>
              <a:spcAft>
                <a:spcPts val="0"/>
              </a:spcAft>
              <a:buNone/>
            </a:pPr>
            <a:r>
              <a:rPr lang="nl-NL" sz="2000" b="1">
                <a:solidFill>
                  <a:srgbClr val="3F3F3F"/>
                </a:solidFill>
                <a:latin typeface="Calibri"/>
                <a:ea typeface="Calibri"/>
                <a:cs typeface="Calibri"/>
                <a:sym typeface="Calibri"/>
              </a:rPr>
              <a:t>DictWriter</a:t>
            </a:r>
            <a:endParaRPr sz="2000" b="1">
              <a:solidFill>
                <a:srgbClr val="3F3F3F"/>
              </a:solidFill>
              <a:latin typeface="Calibri"/>
              <a:ea typeface="Calibri"/>
              <a:cs typeface="Calibri"/>
              <a:sym typeface="Calibri"/>
            </a:endParaRPr>
          </a:p>
        </p:txBody>
      </p:sp>
      <p:sp>
        <p:nvSpPr>
          <p:cNvPr id="533" name="Google Shape;533;p52"/>
          <p:cNvSpPr/>
          <p:nvPr/>
        </p:nvSpPr>
        <p:spPr>
          <a:xfrm>
            <a:off x="592290" y="4931965"/>
            <a:ext cx="8912517" cy="2308324"/>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csv</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filename = </a:t>
            </a:r>
            <a:r>
              <a:rPr lang="nl-NL" sz="1800" b="1">
                <a:solidFill>
                  <a:srgbClr val="A31515"/>
                </a:solidFill>
                <a:latin typeface="Arial"/>
                <a:ea typeface="Arial"/>
                <a:cs typeface="Arial"/>
                <a:sym typeface="Arial"/>
              </a:rPr>
              <a:t>'data.csv'</a:t>
            </a:r>
            <a:endParaRPr sz="1800" b="1">
              <a:solidFill>
                <a:srgbClr val="0000FF"/>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FF"/>
                </a:solidFill>
                <a:latin typeface="Arial"/>
                <a:ea typeface="Arial"/>
                <a:cs typeface="Arial"/>
                <a:sym typeface="Arial"/>
              </a:rPr>
              <a:t>with</a:t>
            </a:r>
            <a:r>
              <a:rPr lang="nl-NL" sz="1800" b="1">
                <a:solidFill>
                  <a:srgbClr val="000000"/>
                </a:solidFill>
                <a:latin typeface="Arial"/>
                <a:ea typeface="Arial"/>
                <a:cs typeface="Arial"/>
                <a:sym typeface="Arial"/>
              </a:rPr>
              <a:t> open(filename)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f:</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reader = csv.DictReader(f, delimiter=</a:t>
            </a:r>
            <a:r>
              <a:rPr lang="nl-NL" sz="1800" b="1">
                <a:solidFill>
                  <a:srgbClr val="A31515"/>
                </a:solidFill>
                <a:latin typeface="Arial"/>
                <a:ea typeface="Arial"/>
                <a:cs typeface="Arial"/>
                <a:sym typeface="Arial"/>
              </a:rPr>
              <a:t>';'</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for</a:t>
            </a:r>
            <a:r>
              <a:rPr lang="nl-NL" sz="1800" b="1">
                <a:solidFill>
                  <a:srgbClr val="000000"/>
                </a:solidFill>
                <a:latin typeface="Arial"/>
                <a:ea typeface="Arial"/>
                <a:cs typeface="Arial"/>
                <a:sym typeface="Arial"/>
              </a:rPr>
              <a:t> row </a:t>
            </a:r>
            <a:r>
              <a:rPr lang="nl-NL" sz="1800" b="1">
                <a:solidFill>
                  <a:srgbClr val="0000FF"/>
                </a:solidFill>
                <a:latin typeface="Arial"/>
                <a:ea typeface="Arial"/>
                <a:cs typeface="Arial"/>
                <a:sym typeface="Arial"/>
              </a:rPr>
              <a:t>in</a:t>
            </a:r>
            <a:r>
              <a:rPr lang="nl-NL" sz="1800" b="1">
                <a:solidFill>
                  <a:srgbClr val="000000"/>
                </a:solidFill>
                <a:latin typeface="Arial"/>
                <a:ea typeface="Arial"/>
                <a:cs typeface="Arial"/>
                <a:sym typeface="Arial"/>
              </a:rPr>
              <a:t> reader:</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print(row[</a:t>
            </a:r>
            <a:r>
              <a:rPr lang="nl-NL" sz="1800" b="1">
                <a:solidFill>
                  <a:srgbClr val="A31515"/>
                </a:solidFill>
                <a:latin typeface="Arial"/>
                <a:ea typeface="Arial"/>
                <a:cs typeface="Arial"/>
                <a:sym typeface="Arial"/>
              </a:rPr>
              <a:t>'first_name'</a:t>
            </a:r>
            <a:r>
              <a:rPr lang="nl-NL" sz="1800" b="1">
                <a:solidFill>
                  <a:srgbClr val="000000"/>
                </a:solidFill>
                <a:latin typeface="Arial"/>
                <a:ea typeface="Arial"/>
                <a:cs typeface="Arial"/>
                <a:sym typeface="Arial"/>
              </a:rPr>
              <a:t>], row[</a:t>
            </a:r>
            <a:r>
              <a:rPr lang="nl-NL" sz="1800" b="1">
                <a:solidFill>
                  <a:srgbClr val="A31515"/>
                </a:solidFill>
                <a:latin typeface="Arial"/>
                <a:ea typeface="Arial"/>
                <a:cs typeface="Arial"/>
                <a:sym typeface="Arial"/>
              </a:rPr>
              <a:t>'last_name'</a:t>
            </a:r>
            <a:r>
              <a:rPr lang="nl-NL" sz="1800" b="1">
                <a:solidFill>
                  <a:srgbClr val="000000"/>
                </a:solidFill>
                <a:latin typeface="Arial"/>
                <a:ea typeface="Arial"/>
                <a:cs typeface="Arial"/>
                <a:sym typeface="Arial"/>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decimal</a:t>
            </a:r>
            <a:endParaRPr/>
          </a:p>
        </p:txBody>
      </p:sp>
      <p:sp>
        <p:nvSpPr>
          <p:cNvPr id="539" name="Google Shape;539;p53"/>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decimal module provides support for fast correctly-rounded decimal floating point arithmetic.</a:t>
            </a:r>
            <a:endParaRPr/>
          </a:p>
        </p:txBody>
      </p:sp>
      <p:sp>
        <p:nvSpPr>
          <p:cNvPr id="540" name="Google Shape;540;p53"/>
          <p:cNvSpPr/>
          <p:nvPr/>
        </p:nvSpPr>
        <p:spPr>
          <a:xfrm>
            <a:off x="576263" y="5459255"/>
            <a:ext cx="8928991" cy="1754326"/>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from</a:t>
            </a:r>
            <a:r>
              <a:rPr lang="nl-NL" sz="1800" b="1">
                <a:solidFill>
                  <a:srgbClr val="000000"/>
                </a:solidFill>
                <a:latin typeface="Arial"/>
                <a:ea typeface="Arial"/>
                <a:cs typeface="Arial"/>
                <a:sym typeface="Arial"/>
              </a:rPr>
              <a:t> decimal </a:t>
            </a: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Decimal</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d1 = Decimal(</a:t>
            </a:r>
            <a:r>
              <a:rPr lang="nl-NL" sz="1800" b="1">
                <a:solidFill>
                  <a:srgbClr val="A31515"/>
                </a:solidFill>
                <a:latin typeface="Arial"/>
                <a:ea typeface="Arial"/>
                <a:cs typeface="Arial"/>
                <a:sym typeface="Arial"/>
              </a:rPr>
              <a:t>'0.1'</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d2 = Decimal(</a:t>
            </a:r>
            <a:r>
              <a:rPr lang="nl-NL" sz="1800" b="1">
                <a:solidFill>
                  <a:srgbClr val="A31515"/>
                </a:solidFill>
                <a:latin typeface="Arial"/>
                <a:ea typeface="Arial"/>
                <a:cs typeface="Arial"/>
                <a:sym typeface="Arial"/>
              </a:rPr>
              <a:t>'0.2'</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result = float(d1 + d2)</a:t>
            </a:r>
            <a:endParaRPr sz="1800" b="1">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4"/>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fractions</a:t>
            </a:r>
            <a:endParaRPr/>
          </a:p>
        </p:txBody>
      </p:sp>
      <p:sp>
        <p:nvSpPr>
          <p:cNvPr id="546" name="Google Shape;546;p54"/>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fractions module provides support for rational number arithmetic.</a:t>
            </a:r>
            <a:endParaRPr/>
          </a:p>
        </p:txBody>
      </p:sp>
      <p:sp>
        <p:nvSpPr>
          <p:cNvPr id="547" name="Google Shape;547;p54"/>
          <p:cNvSpPr/>
          <p:nvPr/>
        </p:nvSpPr>
        <p:spPr>
          <a:xfrm>
            <a:off x="575815" y="5481499"/>
            <a:ext cx="8928991" cy="1754326"/>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from</a:t>
            </a:r>
            <a:r>
              <a:rPr lang="nl-NL" sz="1800" b="1">
                <a:solidFill>
                  <a:srgbClr val="000000"/>
                </a:solidFill>
                <a:latin typeface="Arial"/>
                <a:ea typeface="Arial"/>
                <a:cs typeface="Arial"/>
                <a:sym typeface="Arial"/>
              </a:rPr>
              <a:t> fractions </a:t>
            </a: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Fraction</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d1 = Fraction(</a:t>
            </a:r>
            <a:r>
              <a:rPr lang="nl-NL" sz="1800" b="1">
                <a:solidFill>
                  <a:srgbClr val="098658"/>
                </a:solidFill>
                <a:latin typeface="Arial"/>
                <a:ea typeface="Arial"/>
                <a:cs typeface="Arial"/>
                <a:sym typeface="Arial"/>
              </a:rPr>
              <a:t>1</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3</a:t>
            </a:r>
            <a:r>
              <a:rPr lang="nl-NL" sz="1800" b="1">
                <a:solidFill>
                  <a:srgbClr val="000000"/>
                </a:solidFill>
                <a:latin typeface="Arial"/>
                <a:ea typeface="Arial"/>
                <a:cs typeface="Arial"/>
                <a:sym typeface="Arial"/>
              </a:rPr>
              <a:t>) </a:t>
            </a:r>
            <a:r>
              <a:rPr lang="nl-NL" sz="1800" b="1">
                <a:solidFill>
                  <a:srgbClr val="008000"/>
                </a:solidFill>
                <a:latin typeface="Arial"/>
                <a:ea typeface="Arial"/>
                <a:cs typeface="Arial"/>
                <a:sym typeface="Arial"/>
              </a:rPr>
              <a:t># =&gt; 1/3</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d2 = Fraction(</a:t>
            </a:r>
            <a:r>
              <a:rPr lang="nl-NL" sz="1800" b="1">
                <a:solidFill>
                  <a:srgbClr val="098658"/>
                </a:solidFill>
                <a:latin typeface="Arial"/>
                <a:ea typeface="Arial"/>
                <a:cs typeface="Arial"/>
                <a:sym typeface="Arial"/>
              </a:rPr>
              <a:t>1</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2</a:t>
            </a:r>
            <a:r>
              <a:rPr lang="nl-NL" sz="1800" b="1">
                <a:solidFill>
                  <a:srgbClr val="000000"/>
                </a:solidFill>
                <a:latin typeface="Arial"/>
                <a:ea typeface="Arial"/>
                <a:cs typeface="Arial"/>
                <a:sym typeface="Arial"/>
              </a:rPr>
              <a:t>) </a:t>
            </a:r>
            <a:r>
              <a:rPr lang="nl-NL" sz="1800" b="1">
                <a:solidFill>
                  <a:srgbClr val="008000"/>
                </a:solidFill>
                <a:latin typeface="Arial"/>
                <a:ea typeface="Arial"/>
                <a:cs typeface="Arial"/>
                <a:sym typeface="Arial"/>
              </a:rPr>
              <a:t># =&gt; 1/2</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result = d1 + d2 </a:t>
            </a:r>
            <a:r>
              <a:rPr lang="nl-NL" sz="1800" b="1">
                <a:solidFill>
                  <a:srgbClr val="008000"/>
                </a:solidFill>
                <a:latin typeface="Arial"/>
                <a:ea typeface="Arial"/>
                <a:cs typeface="Arial"/>
                <a:sym typeface="Arial"/>
              </a:rPr>
              <a:t># =&gt; 5/6</a:t>
            </a:r>
            <a:endParaRPr sz="1800" b="1">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5"/>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sqlite3</a:t>
            </a:r>
            <a:endParaRPr/>
          </a:p>
        </p:txBody>
      </p:sp>
      <p:sp>
        <p:nvSpPr>
          <p:cNvPr id="553" name="Google Shape;553;p55"/>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DB-API 2.0 interface for SQLite databases</a:t>
            </a:r>
            <a:endParaRPr/>
          </a:p>
          <a:p>
            <a:pPr marL="251986" lvl="0" indent="-251986" algn="l" rtl="0">
              <a:lnSpc>
                <a:spcPct val="90000"/>
              </a:lnSpc>
              <a:spcBef>
                <a:spcPts val="1102"/>
              </a:spcBef>
              <a:spcAft>
                <a:spcPts val="0"/>
              </a:spcAft>
              <a:buClr>
                <a:srgbClr val="595959"/>
              </a:buClr>
              <a:buSzPts val="2000"/>
              <a:buChar char="•"/>
            </a:pPr>
            <a:r>
              <a:rPr lang="nl-NL"/>
              <a:t>PEP 249 - Database API Specification 2.0</a:t>
            </a:r>
            <a:endParaRPr/>
          </a:p>
        </p:txBody>
      </p:sp>
      <p:sp>
        <p:nvSpPr>
          <p:cNvPr id="554" name="Google Shape;554;p55"/>
          <p:cNvSpPr/>
          <p:nvPr/>
        </p:nvSpPr>
        <p:spPr>
          <a:xfrm>
            <a:off x="576263" y="3030135"/>
            <a:ext cx="9095770" cy="4278094"/>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600" b="1">
                <a:solidFill>
                  <a:srgbClr val="0000FF"/>
                </a:solidFill>
                <a:latin typeface="Arial"/>
                <a:ea typeface="Arial"/>
                <a:cs typeface="Arial"/>
                <a:sym typeface="Arial"/>
              </a:rPr>
              <a:t>import</a:t>
            </a:r>
            <a:r>
              <a:rPr lang="nl-NL" sz="1600" b="1">
                <a:solidFill>
                  <a:srgbClr val="000000"/>
                </a:solidFill>
                <a:latin typeface="Arial"/>
                <a:ea typeface="Arial"/>
                <a:cs typeface="Arial"/>
                <a:sym typeface="Arial"/>
              </a:rPr>
              <a:t> sqlite3</a:t>
            </a:r>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r>
              <a:rPr lang="nl-NL" sz="1600" b="1">
                <a:solidFill>
                  <a:srgbClr val="000000"/>
                </a:solidFill>
                <a:latin typeface="Arial"/>
                <a:ea typeface="Arial"/>
                <a:cs typeface="Arial"/>
                <a:sym typeface="Arial"/>
              </a:rPr>
              <a:t>conn = sqlite3.connect(</a:t>
            </a:r>
            <a:r>
              <a:rPr lang="nl-NL" sz="1600" b="1">
                <a:solidFill>
                  <a:srgbClr val="A31515"/>
                </a:solidFill>
                <a:latin typeface="Arial"/>
                <a:ea typeface="Arial"/>
                <a:cs typeface="Arial"/>
                <a:sym typeface="Arial"/>
              </a:rPr>
              <a:t>'example.db'</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c = conn.cursor()</a:t>
            </a:r>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r>
              <a:rPr lang="nl-NL" sz="1600" b="1">
                <a:solidFill>
                  <a:srgbClr val="000000"/>
                </a:solidFill>
                <a:latin typeface="Arial"/>
                <a:ea typeface="Arial"/>
                <a:cs typeface="Arial"/>
                <a:sym typeface="Arial"/>
              </a:rPr>
              <a:t>c.execute(</a:t>
            </a:r>
            <a:r>
              <a:rPr lang="nl-NL" sz="1600" b="1">
                <a:solidFill>
                  <a:srgbClr val="A31515"/>
                </a:solidFill>
                <a:latin typeface="Arial"/>
                <a:ea typeface="Arial"/>
                <a:cs typeface="Arial"/>
                <a:sym typeface="Arial"/>
              </a:rPr>
              <a:t>"""CREATE TABLE stocks</a:t>
            </a:r>
            <a:endParaRPr sz="1600" b="1">
              <a:solidFill>
                <a:srgbClr val="000000"/>
              </a:solidFill>
              <a:latin typeface="Arial"/>
              <a:ea typeface="Arial"/>
              <a:cs typeface="Arial"/>
              <a:sym typeface="Arial"/>
            </a:endParaRPr>
          </a:p>
          <a:p>
            <a:pPr marL="0" marR="0" lvl="0" indent="0" algn="l" rtl="0">
              <a:spcBef>
                <a:spcPts val="0"/>
              </a:spcBef>
              <a:spcAft>
                <a:spcPts val="0"/>
              </a:spcAft>
              <a:buNone/>
            </a:pPr>
            <a:r>
              <a:rPr lang="nl-NL" sz="1600" b="1">
                <a:solidFill>
                  <a:srgbClr val="A31515"/>
                </a:solidFill>
                <a:latin typeface="Arial"/>
                <a:ea typeface="Arial"/>
                <a:cs typeface="Arial"/>
                <a:sym typeface="Arial"/>
              </a:rPr>
              <a:t>          (date text, trans text, symbol text, qty real, price real)"""</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r>
              <a:rPr lang="nl-NL" sz="1600" b="1">
                <a:solidFill>
                  <a:srgbClr val="000000"/>
                </a:solidFill>
                <a:latin typeface="Arial"/>
                <a:ea typeface="Arial"/>
                <a:cs typeface="Arial"/>
                <a:sym typeface="Arial"/>
              </a:rPr>
              <a:t>c.execute(</a:t>
            </a:r>
            <a:r>
              <a:rPr lang="nl-NL" sz="1600" b="1">
                <a:solidFill>
                  <a:srgbClr val="A31515"/>
                </a:solidFill>
                <a:latin typeface="Arial"/>
                <a:ea typeface="Arial"/>
                <a:cs typeface="Arial"/>
                <a:sym typeface="Arial"/>
              </a:rPr>
              <a:t>"""INSERT INTO stocks </a:t>
            </a:r>
            <a:endParaRPr/>
          </a:p>
          <a:p>
            <a:pPr marL="0" marR="0" lvl="0" indent="0" algn="l" rtl="0">
              <a:spcBef>
                <a:spcPts val="0"/>
              </a:spcBef>
              <a:spcAft>
                <a:spcPts val="0"/>
              </a:spcAft>
              <a:buNone/>
            </a:pPr>
            <a:r>
              <a:rPr lang="nl-NL" sz="1600" b="1">
                <a:solidFill>
                  <a:srgbClr val="A31515"/>
                </a:solidFill>
                <a:latin typeface="Arial"/>
                <a:ea typeface="Arial"/>
                <a:cs typeface="Arial"/>
                <a:sym typeface="Arial"/>
              </a:rPr>
              <a:t>          VALUES ('2006-01-05’, 'BUY’, 'RHAT’, 100, 35.14)"""</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r>
              <a:rPr lang="nl-NL" sz="1600" b="1">
                <a:solidFill>
                  <a:srgbClr val="000000"/>
                </a:solidFill>
                <a:latin typeface="Arial"/>
                <a:ea typeface="Arial"/>
                <a:cs typeface="Arial"/>
                <a:sym typeface="Arial"/>
              </a:rPr>
              <a:t>conn.commit()</a:t>
            </a:r>
            <a:endParaRPr/>
          </a:p>
          <a:p>
            <a:pPr marL="0" marR="0" lvl="0" indent="0" algn="l" rtl="0">
              <a:spcBef>
                <a:spcPts val="0"/>
              </a:spcBef>
              <a:spcAft>
                <a:spcPts val="0"/>
              </a:spcAft>
              <a:buNone/>
            </a:pPr>
            <a:endParaRPr sz="1600" b="1">
              <a:solidFill>
                <a:srgbClr val="0000FF"/>
              </a:solidFill>
              <a:latin typeface="Arial"/>
              <a:ea typeface="Arial"/>
              <a:cs typeface="Arial"/>
              <a:sym typeface="Arial"/>
            </a:endParaRPr>
          </a:p>
          <a:p>
            <a:pPr marL="0" marR="0" lvl="0" indent="0" algn="l" rtl="0">
              <a:spcBef>
                <a:spcPts val="0"/>
              </a:spcBef>
              <a:spcAft>
                <a:spcPts val="0"/>
              </a:spcAft>
              <a:buNone/>
            </a:pPr>
            <a:r>
              <a:rPr lang="nl-NL" sz="1600" b="1">
                <a:solidFill>
                  <a:srgbClr val="0000FF"/>
                </a:solidFill>
                <a:latin typeface="Arial"/>
                <a:ea typeface="Arial"/>
                <a:cs typeface="Arial"/>
                <a:sym typeface="Arial"/>
              </a:rPr>
              <a:t>for</a:t>
            </a:r>
            <a:r>
              <a:rPr lang="nl-NL" sz="1600" b="1">
                <a:solidFill>
                  <a:srgbClr val="000000"/>
                </a:solidFill>
                <a:latin typeface="Arial"/>
                <a:ea typeface="Arial"/>
                <a:cs typeface="Arial"/>
                <a:sym typeface="Arial"/>
              </a:rPr>
              <a:t> row </a:t>
            </a:r>
            <a:r>
              <a:rPr lang="nl-NL" sz="1600" b="1">
                <a:solidFill>
                  <a:srgbClr val="0000FF"/>
                </a:solidFill>
                <a:latin typeface="Arial"/>
                <a:ea typeface="Arial"/>
                <a:cs typeface="Arial"/>
                <a:sym typeface="Arial"/>
              </a:rPr>
              <a:t>in</a:t>
            </a:r>
            <a:r>
              <a:rPr lang="nl-NL" sz="1600" b="1">
                <a:solidFill>
                  <a:srgbClr val="000000"/>
                </a:solidFill>
                <a:latin typeface="Arial"/>
                <a:ea typeface="Arial"/>
                <a:cs typeface="Arial"/>
                <a:sym typeface="Arial"/>
              </a:rPr>
              <a:t> c.execute(</a:t>
            </a:r>
            <a:r>
              <a:rPr lang="nl-NL" sz="1600" b="1">
                <a:solidFill>
                  <a:srgbClr val="A31515"/>
                </a:solidFill>
                <a:latin typeface="Arial"/>
                <a:ea typeface="Arial"/>
                <a:cs typeface="Arial"/>
                <a:sym typeface="Arial"/>
              </a:rPr>
              <a:t>'SELECT * FROM stocks ORDER BY price'</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     print(row)</a:t>
            </a:r>
            <a:endParaRPr/>
          </a:p>
          <a:p>
            <a:pPr marL="0" marR="0" lvl="0" indent="0" algn="l" rtl="0">
              <a:spcBef>
                <a:spcPts val="0"/>
              </a:spcBef>
              <a:spcAft>
                <a:spcPts val="0"/>
              </a:spcAft>
              <a:buNone/>
            </a:pPr>
            <a:endParaRPr sz="1600" b="1">
              <a:solidFill>
                <a:srgbClr val="000000"/>
              </a:solidFill>
              <a:latin typeface="Arial"/>
              <a:ea typeface="Arial"/>
              <a:cs typeface="Arial"/>
              <a:sym typeface="Arial"/>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conn.close()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Concurrency</a:t>
            </a:r>
            <a:endParaRPr/>
          </a:p>
        </p:txBody>
      </p:sp>
      <p:sp>
        <p:nvSpPr>
          <p:cNvPr id="561" name="Google Shape;561;p56"/>
          <p:cNvSpPr txBox="1">
            <a:spLocks noGrp="1"/>
          </p:cNvSpPr>
          <p:nvPr>
            <p:ph type="body" idx="1"/>
          </p:nvPr>
        </p:nvSpPr>
        <p:spPr>
          <a:xfrm>
            <a:off x="575816" y="5219997"/>
            <a:ext cx="9361039" cy="2015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000"/>
              <a:buNone/>
            </a:pPr>
            <a:r>
              <a:rPr lang="nl-NL"/>
              <a:t>Python Standard Library:</a:t>
            </a:r>
            <a:endParaRPr/>
          </a:p>
          <a:p>
            <a:pPr marL="251986" lvl="0" indent="-251986" algn="l" rtl="0">
              <a:lnSpc>
                <a:spcPct val="90000"/>
              </a:lnSpc>
              <a:spcBef>
                <a:spcPts val="1102"/>
              </a:spcBef>
              <a:spcAft>
                <a:spcPts val="0"/>
              </a:spcAft>
              <a:buClr>
                <a:srgbClr val="595959"/>
              </a:buClr>
              <a:buSzPts val="2000"/>
              <a:buChar char="•"/>
            </a:pPr>
            <a:r>
              <a:rPr lang="nl-NL" b="1"/>
              <a:t>multiprocessing</a:t>
            </a:r>
            <a:r>
              <a:rPr lang="nl-NL"/>
              <a:t> package</a:t>
            </a:r>
            <a:endParaRPr/>
          </a:p>
          <a:p>
            <a:pPr marL="251986" lvl="0" indent="-251986" algn="l" rtl="0">
              <a:lnSpc>
                <a:spcPct val="90000"/>
              </a:lnSpc>
              <a:spcBef>
                <a:spcPts val="1102"/>
              </a:spcBef>
              <a:spcAft>
                <a:spcPts val="0"/>
              </a:spcAft>
              <a:buClr>
                <a:srgbClr val="595959"/>
              </a:buClr>
              <a:buSzPts val="2000"/>
              <a:buChar char="•"/>
            </a:pPr>
            <a:r>
              <a:rPr lang="nl-NL" b="1"/>
              <a:t>threading</a:t>
            </a:r>
            <a:r>
              <a:rPr lang="nl-NL"/>
              <a:t> package</a:t>
            </a:r>
            <a:endParaRPr/>
          </a:p>
          <a:p>
            <a:pPr marL="251986" lvl="0" indent="-251986" algn="l" rtl="0">
              <a:lnSpc>
                <a:spcPct val="90000"/>
              </a:lnSpc>
              <a:spcBef>
                <a:spcPts val="1102"/>
              </a:spcBef>
              <a:spcAft>
                <a:spcPts val="0"/>
              </a:spcAft>
              <a:buClr>
                <a:srgbClr val="595959"/>
              </a:buClr>
              <a:buSzPts val="2000"/>
              <a:buChar char="•"/>
            </a:pPr>
            <a:r>
              <a:rPr lang="nl-NL" b="1"/>
              <a:t>asyncio</a:t>
            </a:r>
            <a:r>
              <a:rPr lang="nl-NL"/>
              <a:t> package and </a:t>
            </a:r>
            <a:r>
              <a:rPr lang="nl-NL" b="1"/>
              <a:t>async</a:t>
            </a:r>
            <a:r>
              <a:rPr lang="nl-NL"/>
              <a:t>/</a:t>
            </a:r>
            <a:r>
              <a:rPr lang="nl-NL" b="1"/>
              <a:t>await</a:t>
            </a:r>
            <a:r>
              <a:rPr lang="nl-NL"/>
              <a:t> keywords (introduced in Python 3.4)</a:t>
            </a:r>
            <a:endParaRPr/>
          </a:p>
        </p:txBody>
      </p:sp>
      <p:grpSp>
        <p:nvGrpSpPr>
          <p:cNvPr id="562" name="Google Shape;562;p56"/>
          <p:cNvGrpSpPr/>
          <p:nvPr/>
        </p:nvGrpSpPr>
        <p:grpSpPr>
          <a:xfrm>
            <a:off x="577306" y="2054656"/>
            <a:ext cx="8926901" cy="2294240"/>
            <a:chOff x="599" y="223028"/>
            <a:chExt cx="8926901" cy="2294240"/>
          </a:xfrm>
        </p:grpSpPr>
        <p:sp>
          <p:nvSpPr>
            <p:cNvPr id="563" name="Google Shape;563;p56"/>
            <p:cNvSpPr/>
            <p:nvPr/>
          </p:nvSpPr>
          <p:spPr>
            <a:xfrm>
              <a:off x="4464050" y="1096076"/>
              <a:ext cx="3158348" cy="548143"/>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345A99"/>
              </a:solidFill>
              <a:prstDash val="solid"/>
              <a:miter lim="800000"/>
              <a:headEnd type="none" w="sm" len="sm"/>
              <a:tailEnd type="none" w="sm" len="sm"/>
            </a:ln>
          </p:spPr>
          <p:txBody>
            <a:bodyPr/>
            <a:lstStyle/>
            <a:p>
              <a:endParaRPr lang="nl-NL"/>
            </a:p>
          </p:txBody>
        </p:sp>
        <p:sp>
          <p:nvSpPr>
            <p:cNvPr id="564" name="Google Shape;564;p56"/>
            <p:cNvSpPr/>
            <p:nvPr/>
          </p:nvSpPr>
          <p:spPr>
            <a:xfrm>
              <a:off x="4418330" y="1096076"/>
              <a:ext cx="91440" cy="548143"/>
            </a:xfrm>
            <a:custGeom>
              <a:avLst/>
              <a:gdLst/>
              <a:ahLst/>
              <a:cxnLst/>
              <a:rect l="l" t="t" r="r" b="b"/>
              <a:pathLst>
                <a:path w="120000" h="120000" extrusionOk="0">
                  <a:moveTo>
                    <a:pt x="60000" y="0"/>
                  </a:moveTo>
                  <a:lnTo>
                    <a:pt x="60000" y="120000"/>
                  </a:lnTo>
                </a:path>
              </a:pathLst>
            </a:custGeom>
            <a:noFill/>
            <a:ln w="12700" cap="flat" cmpd="sng">
              <a:solidFill>
                <a:srgbClr val="345A99"/>
              </a:solidFill>
              <a:prstDash val="solid"/>
              <a:miter lim="800000"/>
              <a:headEnd type="none" w="sm" len="sm"/>
              <a:tailEnd type="none" w="sm" len="sm"/>
            </a:ln>
          </p:spPr>
          <p:txBody>
            <a:bodyPr/>
            <a:lstStyle/>
            <a:p>
              <a:endParaRPr lang="nl-NL"/>
            </a:p>
          </p:txBody>
        </p:sp>
        <p:sp>
          <p:nvSpPr>
            <p:cNvPr id="565" name="Google Shape;565;p56"/>
            <p:cNvSpPr/>
            <p:nvPr/>
          </p:nvSpPr>
          <p:spPr>
            <a:xfrm>
              <a:off x="1305701" y="1096076"/>
              <a:ext cx="3158348" cy="548143"/>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345A99"/>
              </a:solidFill>
              <a:prstDash val="solid"/>
              <a:miter lim="800000"/>
              <a:headEnd type="none" w="sm" len="sm"/>
              <a:tailEnd type="none" w="sm" len="sm"/>
            </a:ln>
          </p:spPr>
          <p:txBody>
            <a:bodyPr/>
            <a:lstStyle/>
            <a:p>
              <a:endParaRPr lang="nl-NL"/>
            </a:p>
          </p:txBody>
        </p:sp>
        <p:sp>
          <p:nvSpPr>
            <p:cNvPr id="566" name="Google Shape;566;p56"/>
            <p:cNvSpPr/>
            <p:nvPr/>
          </p:nvSpPr>
          <p:spPr>
            <a:xfrm>
              <a:off x="3158947" y="223028"/>
              <a:ext cx="2610205" cy="873048"/>
            </a:xfrm>
            <a:prstGeom prst="rect">
              <a:avLst/>
            </a:prstGeom>
            <a:gradFill>
              <a:gsLst>
                <a:gs pos="0">
                  <a:srgbClr val="5E81C9"/>
                </a:gs>
                <a:gs pos="50000">
                  <a:srgbClr val="3B70C9"/>
                </a:gs>
                <a:gs pos="100000">
                  <a:srgbClr val="2E60B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6"/>
            <p:cNvSpPr txBox="1"/>
            <p:nvPr/>
          </p:nvSpPr>
          <p:spPr>
            <a:xfrm>
              <a:off x="3158947" y="223028"/>
              <a:ext cx="2610205" cy="873048"/>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nl-NL" sz="2400">
                  <a:solidFill>
                    <a:schemeClr val="lt1"/>
                  </a:solidFill>
                  <a:latin typeface="Arial"/>
                  <a:ea typeface="Arial"/>
                  <a:cs typeface="Arial"/>
                  <a:sym typeface="Arial"/>
                </a:rPr>
                <a:t>concurrency</a:t>
              </a:r>
              <a:endParaRPr sz="2400">
                <a:solidFill>
                  <a:schemeClr val="lt1"/>
                </a:solidFill>
                <a:latin typeface="Arial"/>
                <a:ea typeface="Arial"/>
                <a:cs typeface="Arial"/>
                <a:sym typeface="Arial"/>
              </a:endParaRPr>
            </a:p>
          </p:txBody>
        </p:sp>
        <p:sp>
          <p:nvSpPr>
            <p:cNvPr id="568" name="Google Shape;568;p56"/>
            <p:cNvSpPr/>
            <p:nvPr/>
          </p:nvSpPr>
          <p:spPr>
            <a:xfrm>
              <a:off x="599" y="1644220"/>
              <a:ext cx="2610205" cy="873048"/>
            </a:xfrm>
            <a:prstGeom prst="rect">
              <a:avLst/>
            </a:prstGeom>
            <a:gradFill>
              <a:gsLst>
                <a:gs pos="0">
                  <a:srgbClr val="5E81C9"/>
                </a:gs>
                <a:gs pos="50000">
                  <a:srgbClr val="3B70C9"/>
                </a:gs>
                <a:gs pos="100000">
                  <a:srgbClr val="2E60B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6"/>
            <p:cNvSpPr txBox="1"/>
            <p:nvPr/>
          </p:nvSpPr>
          <p:spPr>
            <a:xfrm>
              <a:off x="599" y="1644220"/>
              <a:ext cx="2610205" cy="873048"/>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nl-NL" sz="2400" b="0" i="0">
                  <a:solidFill>
                    <a:schemeClr val="lt1"/>
                  </a:solidFill>
                  <a:latin typeface="Arial"/>
                  <a:ea typeface="Arial"/>
                  <a:cs typeface="Arial"/>
                  <a:sym typeface="Arial"/>
                </a:rPr>
                <a:t>multiprocessing</a:t>
              </a:r>
              <a:endParaRPr sz="2400">
                <a:solidFill>
                  <a:schemeClr val="lt1"/>
                </a:solidFill>
                <a:latin typeface="Arial"/>
                <a:ea typeface="Arial"/>
                <a:cs typeface="Arial"/>
                <a:sym typeface="Arial"/>
              </a:endParaRPr>
            </a:p>
          </p:txBody>
        </p:sp>
        <p:sp>
          <p:nvSpPr>
            <p:cNvPr id="570" name="Google Shape;570;p56"/>
            <p:cNvSpPr/>
            <p:nvPr/>
          </p:nvSpPr>
          <p:spPr>
            <a:xfrm>
              <a:off x="3158947" y="1644220"/>
              <a:ext cx="2610205" cy="873048"/>
            </a:xfrm>
            <a:prstGeom prst="rect">
              <a:avLst/>
            </a:prstGeom>
            <a:gradFill>
              <a:gsLst>
                <a:gs pos="0">
                  <a:srgbClr val="5E81C9"/>
                </a:gs>
                <a:gs pos="50000">
                  <a:srgbClr val="3B70C9"/>
                </a:gs>
                <a:gs pos="100000">
                  <a:srgbClr val="2E60B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6"/>
            <p:cNvSpPr txBox="1"/>
            <p:nvPr/>
          </p:nvSpPr>
          <p:spPr>
            <a:xfrm>
              <a:off x="3158947" y="1644220"/>
              <a:ext cx="2610205" cy="873048"/>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nl-NL" sz="2400" b="0" i="0">
                  <a:solidFill>
                    <a:schemeClr val="lt1"/>
                  </a:solidFill>
                  <a:latin typeface="Arial"/>
                  <a:ea typeface="Arial"/>
                  <a:cs typeface="Arial"/>
                  <a:sym typeface="Arial"/>
                </a:rPr>
                <a:t>threading</a:t>
              </a:r>
              <a:endParaRPr sz="2400">
                <a:solidFill>
                  <a:schemeClr val="lt1"/>
                </a:solidFill>
                <a:latin typeface="Arial"/>
                <a:ea typeface="Arial"/>
                <a:cs typeface="Arial"/>
                <a:sym typeface="Arial"/>
              </a:endParaRPr>
            </a:p>
          </p:txBody>
        </p:sp>
        <p:sp>
          <p:nvSpPr>
            <p:cNvPr id="572" name="Google Shape;572;p56"/>
            <p:cNvSpPr/>
            <p:nvPr/>
          </p:nvSpPr>
          <p:spPr>
            <a:xfrm>
              <a:off x="6317295" y="1644220"/>
              <a:ext cx="2610205" cy="873048"/>
            </a:xfrm>
            <a:prstGeom prst="rect">
              <a:avLst/>
            </a:prstGeom>
            <a:gradFill>
              <a:gsLst>
                <a:gs pos="0">
                  <a:srgbClr val="5E81C9"/>
                </a:gs>
                <a:gs pos="50000">
                  <a:srgbClr val="3B70C9"/>
                </a:gs>
                <a:gs pos="100000">
                  <a:srgbClr val="2E60B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6"/>
            <p:cNvSpPr txBox="1"/>
            <p:nvPr/>
          </p:nvSpPr>
          <p:spPr>
            <a:xfrm>
              <a:off x="6317295" y="1644220"/>
              <a:ext cx="2610205" cy="873048"/>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nl-NL" sz="2400" b="0" i="0">
                  <a:solidFill>
                    <a:schemeClr val="lt1"/>
                  </a:solidFill>
                  <a:latin typeface="Arial"/>
                  <a:ea typeface="Arial"/>
                  <a:cs typeface="Arial"/>
                  <a:sym typeface="Arial"/>
                </a:rPr>
                <a:t>asynchronous IO</a:t>
              </a:r>
              <a:endParaRPr sz="24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Book</a:t>
            </a:r>
            <a:endParaRPr/>
          </a:p>
        </p:txBody>
      </p:sp>
      <p:sp>
        <p:nvSpPr>
          <p:cNvPr id="85" name="Google Shape;85;p4"/>
          <p:cNvSpPr txBox="1">
            <a:spLocks noGrp="1"/>
          </p:cNvSpPr>
          <p:nvPr>
            <p:ph type="body" idx="1"/>
          </p:nvPr>
        </p:nvSpPr>
        <p:spPr>
          <a:xfrm>
            <a:off x="575825" y="1536700"/>
            <a:ext cx="4461900" cy="6023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1400"/>
              <a:buNone/>
            </a:pPr>
            <a:r>
              <a:rPr lang="nl-NL" b="1"/>
              <a:t>Part I: Basics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Getting started</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Variables and Simple Data Types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Introducing Lists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Working with Lists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If Statements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Dictionaries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User input and While Loops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Functions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Classes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Files and Exceptions</a:t>
            </a:r>
            <a:endParaRPr/>
          </a:p>
          <a:p>
            <a:pPr marL="342900" lvl="0" indent="-381000" algn="l" rtl="0">
              <a:lnSpc>
                <a:spcPct val="90000"/>
              </a:lnSpc>
              <a:spcBef>
                <a:spcPts val="1102"/>
              </a:spcBef>
              <a:spcAft>
                <a:spcPts val="0"/>
              </a:spcAft>
              <a:buClr>
                <a:srgbClr val="595959"/>
              </a:buClr>
              <a:buSzPts val="2000"/>
              <a:buFont typeface="Calibri"/>
              <a:buAutoNum type="arabicPeriod"/>
            </a:pPr>
            <a:r>
              <a:rPr lang="nl-NL"/>
              <a:t>Testing Your Code</a:t>
            </a:r>
            <a:endParaRPr/>
          </a:p>
        </p:txBody>
      </p:sp>
      <p:pic>
        <p:nvPicPr>
          <p:cNvPr id="86" name="Google Shape;86;p4" descr="https://nostarch.com/sites/default/files/styles/uc_product/public/pcc2e_cover-front_final.png?itok=CRtz0EF2"/>
          <p:cNvPicPr preferRelativeResize="0"/>
          <p:nvPr/>
        </p:nvPicPr>
        <p:blipFill rotWithShape="1">
          <a:blip r:embed="rId3">
            <a:alphaModFix/>
          </a:blip>
          <a:srcRect/>
          <a:stretch/>
        </p:blipFill>
        <p:spPr>
          <a:xfrm>
            <a:off x="6402780" y="3622575"/>
            <a:ext cx="1880886" cy="2489400"/>
          </a:xfrm>
          <a:prstGeom prst="rect">
            <a:avLst/>
          </a:prstGeom>
          <a:noFill/>
          <a:ln>
            <a:noFill/>
          </a:ln>
        </p:spPr>
      </p:pic>
      <p:sp>
        <p:nvSpPr>
          <p:cNvPr id="87" name="Google Shape;87;p4"/>
          <p:cNvSpPr txBox="1"/>
          <p:nvPr/>
        </p:nvSpPr>
        <p:spPr>
          <a:xfrm>
            <a:off x="6030426" y="6881850"/>
            <a:ext cx="3918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1400">
                <a:solidFill>
                  <a:schemeClr val="dk1"/>
                </a:solidFill>
                <a:latin typeface="Calibri"/>
                <a:ea typeface="Calibri"/>
                <a:cs typeface="Calibri"/>
                <a:sym typeface="Calibri"/>
              </a:rPr>
              <a:t>Resources:</a:t>
            </a:r>
            <a:endParaRPr/>
          </a:p>
          <a:p>
            <a:pPr marL="0" marR="0" lvl="0" indent="0" algn="l" rtl="0">
              <a:spcBef>
                <a:spcPts val="0"/>
              </a:spcBef>
              <a:spcAft>
                <a:spcPts val="0"/>
              </a:spcAft>
              <a:buNone/>
            </a:pPr>
            <a:r>
              <a:rPr lang="nl-NL" sz="14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https://ehmatthes.github.io/pcc_2e/regular_index/</a:t>
            </a:r>
            <a:endParaRPr sz="1400">
              <a:solidFill>
                <a:schemeClr val="dk1"/>
              </a:solidFill>
              <a:latin typeface="Calibri"/>
              <a:ea typeface="Calibri"/>
              <a:cs typeface="Calibri"/>
              <a:sym typeface="Calibri"/>
            </a:endParaRPr>
          </a:p>
        </p:txBody>
      </p:sp>
      <p:sp>
        <p:nvSpPr>
          <p:cNvPr id="88" name="Google Shape;88;p4"/>
          <p:cNvSpPr txBox="1"/>
          <p:nvPr/>
        </p:nvSpPr>
        <p:spPr>
          <a:xfrm>
            <a:off x="5407250" y="1641275"/>
            <a:ext cx="4603800" cy="2267700"/>
          </a:xfrm>
          <a:prstGeom prst="rect">
            <a:avLst/>
          </a:prstGeom>
          <a:noFill/>
          <a:ln>
            <a:noFill/>
          </a:ln>
        </p:spPr>
        <p:txBody>
          <a:bodyPr spcFirstLastPara="1" wrap="square" lIns="91425" tIns="91425" rIns="91425" bIns="91425" anchor="ctr" anchorCtr="0">
            <a:spAutoFit/>
          </a:bodyPr>
          <a:lstStyle/>
          <a:p>
            <a:pPr marL="0" lvl="0" indent="0" algn="l" rtl="0">
              <a:lnSpc>
                <a:spcPct val="90000"/>
              </a:lnSpc>
              <a:spcBef>
                <a:spcPts val="1102"/>
              </a:spcBef>
              <a:spcAft>
                <a:spcPts val="0"/>
              </a:spcAft>
              <a:buClr>
                <a:srgbClr val="595959"/>
              </a:buClr>
              <a:buSzPts val="1400"/>
              <a:buFont typeface="Arial"/>
              <a:buNone/>
            </a:pPr>
            <a:r>
              <a:rPr lang="nl-NL" sz="2000" b="1">
                <a:solidFill>
                  <a:srgbClr val="595959"/>
                </a:solidFill>
                <a:latin typeface="Calibri"/>
                <a:ea typeface="Calibri"/>
                <a:cs typeface="Calibri"/>
                <a:sym typeface="Calibri"/>
              </a:rPr>
              <a:t>Part II: Projects</a:t>
            </a:r>
            <a:endParaRPr sz="2000" b="1">
              <a:solidFill>
                <a:srgbClr val="595959"/>
              </a:solidFill>
              <a:latin typeface="Calibri"/>
              <a:ea typeface="Calibri"/>
              <a:cs typeface="Calibri"/>
              <a:sym typeface="Calibri"/>
            </a:endParaRPr>
          </a:p>
          <a:p>
            <a:pPr marL="342900" lvl="0" indent="-381000" algn="l" rtl="0">
              <a:lnSpc>
                <a:spcPct val="90000"/>
              </a:lnSpc>
              <a:spcBef>
                <a:spcPts val="1102"/>
              </a:spcBef>
              <a:spcAft>
                <a:spcPts val="0"/>
              </a:spcAft>
              <a:buClr>
                <a:srgbClr val="595959"/>
              </a:buClr>
              <a:buSzPts val="2000"/>
              <a:buFont typeface="Calibri"/>
              <a:buAutoNum type="arabicPeriod" startAt="12"/>
            </a:pPr>
            <a:r>
              <a:rPr lang="nl-NL" sz="2000">
                <a:solidFill>
                  <a:srgbClr val="595959"/>
                </a:solidFill>
                <a:latin typeface="Calibri"/>
                <a:ea typeface="Calibri"/>
                <a:cs typeface="Calibri"/>
                <a:sym typeface="Calibri"/>
              </a:rPr>
              <a:t>Project 1: Alien Invasion</a:t>
            </a:r>
            <a:endParaRPr sz="2000">
              <a:solidFill>
                <a:srgbClr val="595959"/>
              </a:solidFill>
              <a:latin typeface="Calibri"/>
              <a:ea typeface="Calibri"/>
              <a:cs typeface="Calibri"/>
              <a:sym typeface="Calibri"/>
            </a:endParaRPr>
          </a:p>
          <a:p>
            <a:pPr marL="342900" lvl="0" indent="-381000" algn="l" rtl="0">
              <a:lnSpc>
                <a:spcPct val="90000"/>
              </a:lnSpc>
              <a:spcBef>
                <a:spcPts val="1102"/>
              </a:spcBef>
              <a:spcAft>
                <a:spcPts val="0"/>
              </a:spcAft>
              <a:buClr>
                <a:srgbClr val="595959"/>
              </a:buClr>
              <a:buSzPts val="2000"/>
              <a:buFont typeface="Calibri"/>
              <a:buAutoNum type="arabicPeriod" startAt="12"/>
            </a:pPr>
            <a:r>
              <a:rPr lang="nl-NL" sz="2000">
                <a:solidFill>
                  <a:srgbClr val="595959"/>
                </a:solidFill>
                <a:latin typeface="Calibri"/>
                <a:ea typeface="Calibri"/>
                <a:cs typeface="Calibri"/>
                <a:sym typeface="Calibri"/>
              </a:rPr>
              <a:t>Project 2: Data Visualization</a:t>
            </a:r>
            <a:endParaRPr sz="2000">
              <a:solidFill>
                <a:srgbClr val="595959"/>
              </a:solidFill>
              <a:latin typeface="Calibri"/>
              <a:ea typeface="Calibri"/>
              <a:cs typeface="Calibri"/>
              <a:sym typeface="Calibri"/>
            </a:endParaRPr>
          </a:p>
          <a:p>
            <a:pPr marL="342900" lvl="0" indent="-381000" algn="l" rtl="0">
              <a:lnSpc>
                <a:spcPct val="90000"/>
              </a:lnSpc>
              <a:spcBef>
                <a:spcPts val="1102"/>
              </a:spcBef>
              <a:spcAft>
                <a:spcPts val="0"/>
              </a:spcAft>
              <a:buClr>
                <a:srgbClr val="595959"/>
              </a:buClr>
              <a:buSzPts val="2000"/>
              <a:buFont typeface="Calibri"/>
              <a:buAutoNum type="arabicPeriod" startAt="12"/>
            </a:pPr>
            <a:r>
              <a:rPr lang="nl-NL" sz="2000">
                <a:solidFill>
                  <a:srgbClr val="595959"/>
                </a:solidFill>
                <a:latin typeface="Calibri"/>
                <a:ea typeface="Calibri"/>
                <a:cs typeface="Calibri"/>
                <a:sym typeface="Calibri"/>
              </a:rPr>
              <a:t>Project 3: Web Applications</a:t>
            </a:r>
            <a:endParaRPr sz="2000">
              <a:solidFill>
                <a:srgbClr val="595959"/>
              </a:solidFill>
              <a:latin typeface="Calibri"/>
              <a:ea typeface="Calibri"/>
              <a:cs typeface="Calibri"/>
              <a:sym typeface="Calibri"/>
            </a:endParaRPr>
          </a:p>
          <a:p>
            <a:pPr marL="342900" lvl="0" indent="-254000" algn="l" rtl="0">
              <a:lnSpc>
                <a:spcPct val="90000"/>
              </a:lnSpc>
              <a:spcBef>
                <a:spcPts val="1102"/>
              </a:spcBef>
              <a:spcAft>
                <a:spcPts val="0"/>
              </a:spcAft>
              <a:buClr>
                <a:srgbClr val="595959"/>
              </a:buClr>
              <a:buSzPts val="1400"/>
              <a:buFont typeface="Calibri"/>
              <a:buNone/>
            </a:pPr>
            <a:endParaRPr>
              <a:solidFill>
                <a:srgbClr val="595959"/>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7"/>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Comparison</a:t>
            </a:r>
            <a:endParaRPr/>
          </a:p>
        </p:txBody>
      </p:sp>
      <p:graphicFrame>
        <p:nvGraphicFramePr>
          <p:cNvPr id="579" name="Google Shape;579;p57"/>
          <p:cNvGraphicFramePr/>
          <p:nvPr/>
        </p:nvGraphicFramePr>
        <p:xfrm>
          <a:off x="576262" y="2012950"/>
          <a:ext cx="9216575" cy="2665409"/>
        </p:xfrm>
        <a:graphic>
          <a:graphicData uri="http://schemas.openxmlformats.org/drawingml/2006/table">
            <a:tbl>
              <a:tblPr firstRow="1" firstCol="1" bandRow="1">
                <a:noFill/>
                <a:tableStyleId>{C36AAE3B-53C0-4BCB-997B-96A6A20EA142}</a:tableStyleId>
              </a:tblPr>
              <a:tblGrid>
                <a:gridCol w="1799750">
                  <a:extLst>
                    <a:ext uri="{9D8B030D-6E8A-4147-A177-3AD203B41FA5}">
                      <a16:colId xmlns:a16="http://schemas.microsoft.com/office/drawing/2014/main" val="20000"/>
                    </a:ext>
                  </a:extLst>
                </a:gridCol>
                <a:gridCol w="2808525">
                  <a:extLst>
                    <a:ext uri="{9D8B030D-6E8A-4147-A177-3AD203B41FA5}">
                      <a16:colId xmlns:a16="http://schemas.microsoft.com/office/drawing/2014/main" val="20001"/>
                    </a:ext>
                  </a:extLst>
                </a:gridCol>
                <a:gridCol w="2304150">
                  <a:extLst>
                    <a:ext uri="{9D8B030D-6E8A-4147-A177-3AD203B41FA5}">
                      <a16:colId xmlns:a16="http://schemas.microsoft.com/office/drawing/2014/main" val="20002"/>
                    </a:ext>
                  </a:extLst>
                </a:gridCol>
                <a:gridCol w="230415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endParaRPr sz="1984"/>
                    </a:p>
                  </a:txBody>
                  <a:tcPr marL="91450" marR="91450" marT="45725" marB="45725"/>
                </a:tc>
                <a:tc>
                  <a:txBody>
                    <a:bodyPr/>
                    <a:lstStyle/>
                    <a:p>
                      <a:pPr marL="0" marR="0" lvl="0" indent="0" algn="l" rtl="0">
                        <a:spcBef>
                          <a:spcPts val="0"/>
                        </a:spcBef>
                        <a:spcAft>
                          <a:spcPts val="0"/>
                        </a:spcAft>
                        <a:buNone/>
                      </a:pPr>
                      <a:r>
                        <a:rPr lang="nl-NL" sz="1984"/>
                        <a:t>Multiprocessing</a:t>
                      </a:r>
                      <a:endParaRPr/>
                    </a:p>
                  </a:txBody>
                  <a:tcPr marL="91450" marR="91450" marT="45725" marB="45725"/>
                </a:tc>
                <a:tc>
                  <a:txBody>
                    <a:bodyPr/>
                    <a:lstStyle/>
                    <a:p>
                      <a:pPr marL="0" marR="0" lvl="0" indent="0" algn="l" rtl="0">
                        <a:spcBef>
                          <a:spcPts val="0"/>
                        </a:spcBef>
                        <a:spcAft>
                          <a:spcPts val="0"/>
                        </a:spcAft>
                        <a:buNone/>
                      </a:pPr>
                      <a:r>
                        <a:rPr lang="nl-NL" sz="1984"/>
                        <a:t>Threading</a:t>
                      </a:r>
                      <a:endParaRPr sz="1984"/>
                    </a:p>
                  </a:txBody>
                  <a:tcPr marL="91450" marR="91450" marT="45725" marB="45725"/>
                </a:tc>
                <a:tc>
                  <a:txBody>
                    <a:bodyPr/>
                    <a:lstStyle/>
                    <a:p>
                      <a:pPr marL="0" marR="0" lvl="0" indent="0" algn="l" rtl="0">
                        <a:spcBef>
                          <a:spcPts val="0"/>
                        </a:spcBef>
                        <a:spcAft>
                          <a:spcPts val="0"/>
                        </a:spcAft>
                        <a:buNone/>
                      </a:pPr>
                      <a:r>
                        <a:rPr lang="nl-NL" sz="1984"/>
                        <a:t>Asynchronous IO</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nl-NL" sz="1984" b="1"/>
                        <a:t>Package</a:t>
                      </a:r>
                      <a:endParaRPr/>
                    </a:p>
                  </a:txBody>
                  <a:tcPr marL="91450" marR="91450" marT="45725" marB="45725"/>
                </a:tc>
                <a:tc>
                  <a:txBody>
                    <a:bodyPr/>
                    <a:lstStyle/>
                    <a:p>
                      <a:pPr marL="0" marR="0" lvl="0" indent="0" algn="l" rtl="0">
                        <a:spcBef>
                          <a:spcPts val="0"/>
                        </a:spcBef>
                        <a:spcAft>
                          <a:spcPts val="0"/>
                        </a:spcAft>
                        <a:buNone/>
                      </a:pPr>
                      <a:r>
                        <a:rPr lang="nl-NL" sz="1984" b="0"/>
                        <a:t>multiprocessing</a:t>
                      </a:r>
                      <a:endParaRPr/>
                    </a:p>
                  </a:txBody>
                  <a:tcPr marL="91450" marR="91450" marT="45725" marB="45725"/>
                </a:tc>
                <a:tc>
                  <a:txBody>
                    <a:bodyPr/>
                    <a:lstStyle/>
                    <a:p>
                      <a:pPr marL="0" marR="0" lvl="0" indent="0" algn="l" rtl="0">
                        <a:spcBef>
                          <a:spcPts val="0"/>
                        </a:spcBef>
                        <a:spcAft>
                          <a:spcPts val="0"/>
                        </a:spcAft>
                        <a:buNone/>
                      </a:pPr>
                      <a:r>
                        <a:rPr lang="nl-NL" sz="1984"/>
                        <a:t>threading</a:t>
                      </a:r>
                      <a:endParaRPr sz="1984"/>
                    </a:p>
                  </a:txBody>
                  <a:tcPr marL="91450" marR="91450" marT="45725" marB="45725"/>
                </a:tc>
                <a:tc>
                  <a:txBody>
                    <a:bodyPr/>
                    <a:lstStyle/>
                    <a:p>
                      <a:pPr marL="0" marR="0" lvl="0" indent="0" algn="l" rtl="0">
                        <a:spcBef>
                          <a:spcPts val="0"/>
                        </a:spcBef>
                        <a:spcAft>
                          <a:spcPts val="0"/>
                        </a:spcAft>
                        <a:buNone/>
                      </a:pPr>
                      <a:r>
                        <a:rPr lang="nl-NL" sz="1984"/>
                        <a:t>asyncio</a:t>
                      </a:r>
                      <a:endParaRPr sz="1984"/>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nl-NL" sz="1984"/>
                        <a:t>Class</a:t>
                      </a:r>
                      <a:endParaRPr/>
                    </a:p>
                  </a:txBody>
                  <a:tcPr marL="91450" marR="91450" marT="45725" marB="45725"/>
                </a:tc>
                <a:tc>
                  <a:txBody>
                    <a:bodyPr/>
                    <a:lstStyle/>
                    <a:p>
                      <a:pPr marL="0" marR="0" lvl="0" indent="0" algn="l" rtl="0">
                        <a:spcBef>
                          <a:spcPts val="0"/>
                        </a:spcBef>
                        <a:spcAft>
                          <a:spcPts val="0"/>
                        </a:spcAft>
                        <a:buNone/>
                      </a:pPr>
                      <a:r>
                        <a:rPr lang="nl-NL" sz="1984"/>
                        <a:t>Proces</a:t>
                      </a:r>
                      <a:endParaRPr/>
                    </a:p>
                  </a:txBody>
                  <a:tcPr marL="91450" marR="91450" marT="45725" marB="45725"/>
                </a:tc>
                <a:tc>
                  <a:txBody>
                    <a:bodyPr/>
                    <a:lstStyle/>
                    <a:p>
                      <a:pPr marL="0" marR="0" lvl="0" indent="0" algn="l" rtl="0">
                        <a:spcBef>
                          <a:spcPts val="0"/>
                        </a:spcBef>
                        <a:spcAft>
                          <a:spcPts val="0"/>
                        </a:spcAft>
                        <a:buNone/>
                      </a:pPr>
                      <a:r>
                        <a:rPr lang="nl-NL" sz="1984"/>
                        <a:t>Thread</a:t>
                      </a:r>
                      <a:endParaRPr/>
                    </a:p>
                  </a:txBody>
                  <a:tcPr marL="91450" marR="91450" marT="45725" marB="45725"/>
                </a:tc>
                <a:tc>
                  <a:txBody>
                    <a:bodyPr/>
                    <a:lstStyle/>
                    <a:p>
                      <a:pPr marL="0" marR="0" lvl="0" indent="0" algn="l" rtl="0">
                        <a:spcBef>
                          <a:spcPts val="0"/>
                        </a:spcBef>
                        <a:spcAft>
                          <a:spcPts val="0"/>
                        </a:spcAft>
                        <a:buNone/>
                      </a:pPr>
                      <a:r>
                        <a:rPr lang="nl-NL" sz="1984"/>
                        <a:t>Coroutine</a:t>
                      </a:r>
                      <a:endParaRPr sz="1984"/>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nl-NL" sz="1984"/>
                        <a:t>Python</a:t>
                      </a:r>
                      <a:endParaRPr/>
                    </a:p>
                  </a:txBody>
                  <a:tcPr marL="91450" marR="91450" marT="45725" marB="45725"/>
                </a:tc>
                <a:tc>
                  <a:txBody>
                    <a:bodyPr/>
                    <a:lstStyle/>
                    <a:p>
                      <a:pPr marL="0" marR="0" lvl="0" indent="0" algn="l" rtl="0">
                        <a:spcBef>
                          <a:spcPts val="0"/>
                        </a:spcBef>
                        <a:spcAft>
                          <a:spcPts val="0"/>
                        </a:spcAft>
                        <a:buNone/>
                      </a:pPr>
                      <a:r>
                        <a:rPr lang="nl-NL" sz="1984"/>
                        <a:t>Class Proces</a:t>
                      </a:r>
                      <a:endParaRPr/>
                    </a:p>
                  </a:txBody>
                  <a:tcPr marL="91450" marR="91450" marT="45725" marB="45725"/>
                </a:tc>
                <a:tc>
                  <a:txBody>
                    <a:bodyPr/>
                    <a:lstStyle/>
                    <a:p>
                      <a:pPr marL="0" marR="0" lvl="0" indent="0" algn="l" rtl="0">
                        <a:spcBef>
                          <a:spcPts val="0"/>
                        </a:spcBef>
                        <a:spcAft>
                          <a:spcPts val="0"/>
                        </a:spcAft>
                        <a:buNone/>
                      </a:pPr>
                      <a:r>
                        <a:rPr lang="nl-NL" sz="1984"/>
                        <a:t>Class Thread</a:t>
                      </a:r>
                      <a:endParaRPr/>
                    </a:p>
                  </a:txBody>
                  <a:tcPr marL="91450" marR="91450" marT="45725" marB="45725"/>
                </a:tc>
                <a:tc>
                  <a:txBody>
                    <a:bodyPr/>
                    <a:lstStyle/>
                    <a:p>
                      <a:pPr marL="0" marR="0" lvl="0" indent="0" algn="l" rtl="0">
                        <a:spcBef>
                          <a:spcPts val="0"/>
                        </a:spcBef>
                        <a:spcAft>
                          <a:spcPts val="0"/>
                        </a:spcAft>
                        <a:buNone/>
                      </a:pPr>
                      <a:r>
                        <a:rPr lang="nl-NL" sz="1984"/>
                        <a:t>Keywords async, await</a:t>
                      </a:r>
                      <a:endParaRPr sz="1984"/>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nl-NL" sz="1984"/>
                        <a:t>Data sharing</a:t>
                      </a:r>
                      <a:endParaRPr sz="1984"/>
                    </a:p>
                  </a:txBody>
                  <a:tcPr marL="91450" marR="91450" marT="45725" marB="45725"/>
                </a:tc>
                <a:tc>
                  <a:txBody>
                    <a:bodyPr/>
                    <a:lstStyle/>
                    <a:p>
                      <a:pPr marL="0" marR="0" lvl="0" indent="0" algn="l" rtl="0">
                        <a:spcBef>
                          <a:spcPts val="0"/>
                        </a:spcBef>
                        <a:spcAft>
                          <a:spcPts val="0"/>
                        </a:spcAft>
                        <a:buNone/>
                      </a:pPr>
                      <a:r>
                        <a:rPr lang="nl-NL" sz="1984"/>
                        <a:t>Message</a:t>
                      </a:r>
                      <a:endParaRPr/>
                    </a:p>
                  </a:txBody>
                  <a:tcPr marL="91450" marR="91450" marT="45725" marB="45725"/>
                </a:tc>
                <a:tc>
                  <a:txBody>
                    <a:bodyPr/>
                    <a:lstStyle/>
                    <a:p>
                      <a:pPr marL="0" marR="0" lvl="0" indent="0" algn="l" rtl="0">
                        <a:spcBef>
                          <a:spcPts val="0"/>
                        </a:spcBef>
                        <a:spcAft>
                          <a:spcPts val="0"/>
                        </a:spcAft>
                        <a:buNone/>
                      </a:pPr>
                      <a:r>
                        <a:rPr lang="nl-NL" sz="1984"/>
                        <a:t>Shared data</a:t>
                      </a:r>
                      <a:endParaRPr/>
                    </a:p>
                  </a:txBody>
                  <a:tcPr marL="91450" marR="91450" marT="45725" marB="45725"/>
                </a:tc>
                <a:tc>
                  <a:txBody>
                    <a:bodyPr/>
                    <a:lstStyle/>
                    <a:p>
                      <a:pPr marL="0" marR="0" lvl="0" indent="0" algn="l" rtl="0">
                        <a:spcBef>
                          <a:spcPts val="0"/>
                        </a:spcBef>
                        <a:spcAft>
                          <a:spcPts val="0"/>
                        </a:spcAft>
                        <a:buNone/>
                      </a:pPr>
                      <a:endParaRPr sz="1984"/>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nl-NL" sz="1984"/>
                        <a:t>Usage</a:t>
                      </a:r>
                      <a:endParaRPr sz="1984"/>
                    </a:p>
                  </a:txBody>
                  <a:tcPr marL="91450" marR="91450" marT="45725" marB="45725"/>
                </a:tc>
                <a:tc>
                  <a:txBody>
                    <a:bodyPr/>
                    <a:lstStyle/>
                    <a:p>
                      <a:pPr marL="0" marR="0" lvl="0" indent="0" algn="l" rtl="0">
                        <a:spcBef>
                          <a:spcPts val="0"/>
                        </a:spcBef>
                        <a:spcAft>
                          <a:spcPts val="0"/>
                        </a:spcAft>
                        <a:buNone/>
                      </a:pPr>
                      <a:r>
                        <a:rPr lang="nl-NL" sz="1984" b="0" i="0">
                          <a:solidFill>
                            <a:schemeClr val="dk1"/>
                          </a:solidFill>
                          <a:latin typeface="Calibri"/>
                          <a:ea typeface="Calibri"/>
                          <a:cs typeface="Calibri"/>
                          <a:sym typeface="Calibri"/>
                        </a:rPr>
                        <a:t>CPU intensive</a:t>
                      </a:r>
                      <a:endParaRPr sz="1984"/>
                    </a:p>
                  </a:txBody>
                  <a:tcPr marL="91450" marR="91450" marT="45725" marB="45725"/>
                </a:tc>
                <a:tc>
                  <a:txBody>
                    <a:bodyPr/>
                    <a:lstStyle/>
                    <a:p>
                      <a:pPr marL="0" marR="0" lvl="0" indent="0" algn="l" rtl="0">
                        <a:spcBef>
                          <a:spcPts val="0"/>
                        </a:spcBef>
                        <a:spcAft>
                          <a:spcPts val="0"/>
                        </a:spcAft>
                        <a:buNone/>
                      </a:pPr>
                      <a:r>
                        <a:rPr lang="nl-NL" sz="1984" b="0" i="0">
                          <a:solidFill>
                            <a:schemeClr val="dk1"/>
                          </a:solidFill>
                          <a:latin typeface="Calibri"/>
                          <a:ea typeface="Calibri"/>
                          <a:cs typeface="Calibri"/>
                          <a:sym typeface="Calibri"/>
                        </a:rPr>
                        <a:t>IO intensive</a:t>
                      </a:r>
                      <a:endParaRPr sz="1984"/>
                    </a:p>
                  </a:txBody>
                  <a:tcPr marL="91450" marR="91450" marT="45725" marB="45725"/>
                </a:tc>
                <a:tc>
                  <a:txBody>
                    <a:bodyPr/>
                    <a:lstStyle/>
                    <a:p>
                      <a:pPr marL="0" marR="0" lvl="0" indent="0" algn="l" rtl="0">
                        <a:lnSpc>
                          <a:spcPct val="100000"/>
                        </a:lnSpc>
                        <a:spcBef>
                          <a:spcPts val="0"/>
                        </a:spcBef>
                        <a:spcAft>
                          <a:spcPts val="0"/>
                        </a:spcAft>
                        <a:buClr>
                          <a:schemeClr val="dk1"/>
                        </a:buClr>
                        <a:buSzPts val="1984"/>
                        <a:buFont typeface="Calibri"/>
                        <a:buNone/>
                      </a:pPr>
                      <a:r>
                        <a:rPr lang="nl-NL" sz="1984" b="0" i="0">
                          <a:solidFill>
                            <a:schemeClr val="dk1"/>
                          </a:solidFill>
                          <a:latin typeface="Calibri"/>
                          <a:ea typeface="Calibri"/>
                          <a:cs typeface="Calibri"/>
                          <a:sym typeface="Calibri"/>
                        </a:rPr>
                        <a:t>IO intensive</a:t>
                      </a:r>
                      <a:endParaRPr sz="1984"/>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8"/>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Proces versus Thread</a:t>
            </a:r>
            <a:endParaRPr/>
          </a:p>
        </p:txBody>
      </p:sp>
      <p:sp>
        <p:nvSpPr>
          <p:cNvPr id="585" name="Google Shape;585;p58"/>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True parallelism in Python is achieved by creating multiple processes, each having a Python interpreter with its own separate GIL.</a:t>
            </a:r>
            <a:endParaRPr/>
          </a:p>
          <a:p>
            <a:pPr marL="251986" lvl="0" indent="-124986" algn="l" rtl="0">
              <a:lnSpc>
                <a:spcPct val="90000"/>
              </a:lnSpc>
              <a:spcBef>
                <a:spcPts val="1102"/>
              </a:spcBef>
              <a:spcAft>
                <a:spcPts val="0"/>
              </a:spcAft>
              <a:buClr>
                <a:srgbClr val="595959"/>
              </a:buClr>
              <a:buSzPts val="2000"/>
              <a:buNone/>
            </a:pPr>
            <a:endParaRPr/>
          </a:p>
          <a:p>
            <a:pPr marL="251986" lvl="0" indent="-124986" algn="l" rtl="0">
              <a:lnSpc>
                <a:spcPct val="90000"/>
              </a:lnSpc>
              <a:spcBef>
                <a:spcPts val="1102"/>
              </a:spcBef>
              <a:spcAft>
                <a:spcPts val="0"/>
              </a:spcAft>
              <a:buClr>
                <a:srgbClr val="595959"/>
              </a:buClr>
              <a:buSzPts val="2000"/>
              <a:buNone/>
            </a:pPr>
            <a:endParaRPr/>
          </a:p>
        </p:txBody>
      </p:sp>
      <p:graphicFrame>
        <p:nvGraphicFramePr>
          <p:cNvPr id="586" name="Google Shape;586;p58"/>
          <p:cNvGraphicFramePr/>
          <p:nvPr/>
        </p:nvGraphicFramePr>
        <p:xfrm>
          <a:off x="576707" y="4111584"/>
          <a:ext cx="8928100" cy="3142996"/>
        </p:xfrm>
        <a:graphic>
          <a:graphicData uri="http://schemas.openxmlformats.org/drawingml/2006/table">
            <a:tbl>
              <a:tblPr>
                <a:noFill/>
                <a:tableStyleId>{52B6ED99-0275-4953-B469-6EB53145B862}</a:tableStyleId>
              </a:tblPr>
              <a:tblGrid>
                <a:gridCol w="4464050">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251975">
                <a:tc>
                  <a:txBody>
                    <a:bodyPr/>
                    <a:lstStyle/>
                    <a:p>
                      <a:pPr marL="0" marR="0" lvl="0" indent="0" algn="l" rtl="0">
                        <a:spcBef>
                          <a:spcPts val="0"/>
                        </a:spcBef>
                        <a:spcAft>
                          <a:spcPts val="0"/>
                        </a:spcAft>
                        <a:buNone/>
                      </a:pPr>
                      <a:r>
                        <a:rPr lang="nl-NL" sz="1984" b="1">
                          <a:latin typeface="Georgia"/>
                          <a:ea typeface="Georgia"/>
                          <a:cs typeface="Georgia"/>
                          <a:sym typeface="Georgia"/>
                        </a:rPr>
                        <a:t>Process</a:t>
                      </a:r>
                      <a:endParaRPr sz="1984" b="1">
                        <a:latin typeface="Georgia"/>
                        <a:ea typeface="Georgia"/>
                        <a:cs typeface="Georgia"/>
                        <a:sym typeface="Georgia"/>
                      </a:endParaRPr>
                    </a:p>
                  </a:txBody>
                  <a:tcPr marL="76200" marR="76200" marT="76200" marB="7620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EFEFEF"/>
                    </a:solidFill>
                  </a:tcPr>
                </a:tc>
                <a:tc>
                  <a:txBody>
                    <a:bodyPr/>
                    <a:lstStyle/>
                    <a:p>
                      <a:pPr marL="0" marR="0" lvl="0" indent="0" algn="l" rtl="0">
                        <a:spcBef>
                          <a:spcPts val="0"/>
                        </a:spcBef>
                        <a:spcAft>
                          <a:spcPts val="0"/>
                        </a:spcAft>
                        <a:buNone/>
                      </a:pPr>
                      <a:r>
                        <a:rPr lang="nl-NL" sz="1984" b="1">
                          <a:latin typeface="Georgia"/>
                          <a:ea typeface="Georgia"/>
                          <a:cs typeface="Georgia"/>
                          <a:sym typeface="Georgia"/>
                        </a:rPr>
                        <a:t>Thread</a:t>
                      </a:r>
                      <a:endParaRPr/>
                    </a:p>
                  </a:txBody>
                  <a:tcPr marL="76200" marR="76200" marT="76200" marB="7620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51975">
                <a:tc>
                  <a:txBody>
                    <a:bodyPr/>
                    <a:lstStyle/>
                    <a:p>
                      <a:pPr marL="0" marR="0" lvl="0" indent="0" algn="l" rtl="0">
                        <a:spcBef>
                          <a:spcPts val="0"/>
                        </a:spcBef>
                        <a:spcAft>
                          <a:spcPts val="0"/>
                        </a:spcAft>
                        <a:buNone/>
                      </a:pPr>
                      <a:r>
                        <a:rPr lang="nl-NL" sz="1984"/>
                        <a:t>processes run in separate memory (process isolation)</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EFEFEF"/>
                    </a:solidFill>
                  </a:tcPr>
                </a:tc>
                <a:tc>
                  <a:txBody>
                    <a:bodyPr/>
                    <a:lstStyle/>
                    <a:p>
                      <a:pPr marL="0" marR="0" lvl="0" indent="0" algn="l" rtl="0">
                        <a:spcBef>
                          <a:spcPts val="0"/>
                        </a:spcBef>
                        <a:spcAft>
                          <a:spcPts val="0"/>
                        </a:spcAft>
                        <a:buNone/>
                      </a:pPr>
                      <a:r>
                        <a:rPr lang="nl-NL" sz="1984"/>
                        <a:t>threads share memory</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251975">
                <a:tc>
                  <a:txBody>
                    <a:bodyPr/>
                    <a:lstStyle/>
                    <a:p>
                      <a:pPr marL="0" marR="0" lvl="0" indent="0" algn="l" rtl="0">
                        <a:spcBef>
                          <a:spcPts val="0"/>
                        </a:spcBef>
                        <a:spcAft>
                          <a:spcPts val="0"/>
                        </a:spcAft>
                        <a:buNone/>
                      </a:pPr>
                      <a:r>
                        <a:rPr lang="nl-NL" sz="1984"/>
                        <a:t>uses more memory</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l" rtl="0">
                        <a:spcBef>
                          <a:spcPts val="0"/>
                        </a:spcBef>
                        <a:spcAft>
                          <a:spcPts val="0"/>
                        </a:spcAft>
                        <a:buNone/>
                      </a:pPr>
                      <a:r>
                        <a:rPr lang="nl-NL" sz="1984"/>
                        <a:t>uses less memory</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251975">
                <a:tc>
                  <a:txBody>
                    <a:bodyPr/>
                    <a:lstStyle/>
                    <a:p>
                      <a:pPr marL="0" marR="0" lvl="0" indent="0" algn="l" rtl="0">
                        <a:spcBef>
                          <a:spcPts val="0"/>
                        </a:spcBef>
                        <a:spcAft>
                          <a:spcPts val="0"/>
                        </a:spcAft>
                        <a:buNone/>
                      </a:pPr>
                      <a:r>
                        <a:rPr lang="nl-NL" sz="1984"/>
                        <a:t>children can become zombies</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EFEFEF"/>
                    </a:solidFill>
                  </a:tcPr>
                </a:tc>
                <a:tc>
                  <a:txBody>
                    <a:bodyPr/>
                    <a:lstStyle/>
                    <a:p>
                      <a:pPr marL="0" marR="0" lvl="0" indent="0" algn="l" rtl="0">
                        <a:spcBef>
                          <a:spcPts val="0"/>
                        </a:spcBef>
                        <a:spcAft>
                          <a:spcPts val="0"/>
                        </a:spcAft>
                        <a:buNone/>
                      </a:pPr>
                      <a:r>
                        <a:rPr lang="nl-NL" sz="1984"/>
                        <a:t>no zombies possible</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251975">
                <a:tc>
                  <a:txBody>
                    <a:bodyPr/>
                    <a:lstStyle/>
                    <a:p>
                      <a:pPr marL="0" marR="0" lvl="0" indent="0" algn="l" rtl="0">
                        <a:spcBef>
                          <a:spcPts val="0"/>
                        </a:spcBef>
                        <a:spcAft>
                          <a:spcPts val="0"/>
                        </a:spcAft>
                        <a:buNone/>
                      </a:pPr>
                      <a:r>
                        <a:rPr lang="nl-NL" sz="1984"/>
                        <a:t>more overhead</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l" rtl="0">
                        <a:spcBef>
                          <a:spcPts val="0"/>
                        </a:spcBef>
                        <a:spcAft>
                          <a:spcPts val="0"/>
                        </a:spcAft>
                        <a:buNone/>
                      </a:pPr>
                      <a:r>
                        <a:rPr lang="nl-NL" sz="1984"/>
                        <a:t>less overhead</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251975">
                <a:tc>
                  <a:txBody>
                    <a:bodyPr/>
                    <a:lstStyle/>
                    <a:p>
                      <a:pPr marL="0" marR="0" lvl="0" indent="0" algn="l" rtl="0">
                        <a:spcBef>
                          <a:spcPts val="0"/>
                        </a:spcBef>
                        <a:spcAft>
                          <a:spcPts val="0"/>
                        </a:spcAft>
                        <a:buNone/>
                      </a:pPr>
                      <a:r>
                        <a:rPr lang="nl-NL" sz="1984"/>
                        <a:t>slower to create and destroy</a:t>
                      </a:r>
                      <a:endParaRPr sz="1984"/>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EFEFEF"/>
                    </a:solidFill>
                  </a:tcPr>
                </a:tc>
                <a:tc>
                  <a:txBody>
                    <a:bodyPr/>
                    <a:lstStyle/>
                    <a:p>
                      <a:pPr marL="0" marR="0" lvl="0" indent="0" algn="l" rtl="0">
                        <a:spcBef>
                          <a:spcPts val="0"/>
                        </a:spcBef>
                        <a:spcAft>
                          <a:spcPts val="0"/>
                        </a:spcAft>
                        <a:buNone/>
                      </a:pPr>
                      <a:r>
                        <a:rPr lang="nl-NL" sz="1984"/>
                        <a:t>faster to create and destroy</a:t>
                      </a:r>
                      <a:endParaRPr sz="1984"/>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EFEFEF"/>
                    </a:solidFill>
                  </a:tcPr>
                </a:tc>
                <a:extLst>
                  <a:ext uri="{0D108BD9-81ED-4DB2-BD59-A6C34878D82A}">
                    <a16:rowId xmlns:a16="http://schemas.microsoft.com/office/drawing/2014/main" val="10005"/>
                  </a:ext>
                </a:extLst>
              </a:tr>
              <a:tr h="251975">
                <a:tc>
                  <a:txBody>
                    <a:bodyPr/>
                    <a:lstStyle/>
                    <a:p>
                      <a:pPr marL="0" marR="0" lvl="0" indent="0" algn="l" rtl="0">
                        <a:spcBef>
                          <a:spcPts val="0"/>
                        </a:spcBef>
                        <a:spcAft>
                          <a:spcPts val="0"/>
                        </a:spcAft>
                        <a:buNone/>
                      </a:pPr>
                      <a:r>
                        <a:rPr lang="nl-NL" sz="1984"/>
                        <a:t>easier to code and debug</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l" rtl="0">
                        <a:spcBef>
                          <a:spcPts val="0"/>
                        </a:spcBef>
                        <a:spcAft>
                          <a:spcPts val="0"/>
                        </a:spcAft>
                        <a:buNone/>
                      </a:pPr>
                      <a:r>
                        <a:rPr lang="nl-NL" sz="1984"/>
                        <a:t>can become harder to code and debug</a:t>
                      </a:r>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9"/>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Python GIL</a:t>
            </a:r>
            <a:endParaRPr/>
          </a:p>
        </p:txBody>
      </p:sp>
      <p:sp>
        <p:nvSpPr>
          <p:cNvPr id="592" name="Google Shape;592;p59"/>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A global interpreter lock (GIL) is a mechanism used in Python interpreter to synchronize the execution of threads so that only one native thread can execute at a time, even if run on a multi-core processor.</a:t>
            </a:r>
            <a:endParaRPr/>
          </a:p>
          <a:p>
            <a:pPr marL="251986" lvl="0" indent="-251986" algn="l" rtl="0">
              <a:lnSpc>
                <a:spcPct val="90000"/>
              </a:lnSpc>
              <a:spcBef>
                <a:spcPts val="1102"/>
              </a:spcBef>
              <a:spcAft>
                <a:spcPts val="0"/>
              </a:spcAft>
              <a:buClr>
                <a:srgbClr val="595959"/>
              </a:buClr>
              <a:buSzPts val="2000"/>
              <a:buChar char="•"/>
            </a:pPr>
            <a:r>
              <a:rPr lang="nl-NL"/>
              <a:t>The C extensions, such as numpy, can manually release the GIL to speed up computations. Also, the GIL released before potentionally blocking I/O operations.</a:t>
            </a:r>
            <a:endParaRPr/>
          </a:p>
          <a:p>
            <a:pPr marL="251986" lvl="0" indent="-251986" algn="l" rtl="0">
              <a:lnSpc>
                <a:spcPct val="90000"/>
              </a:lnSpc>
              <a:spcBef>
                <a:spcPts val="1102"/>
              </a:spcBef>
              <a:spcAft>
                <a:spcPts val="0"/>
              </a:spcAft>
              <a:buClr>
                <a:srgbClr val="595959"/>
              </a:buClr>
              <a:buSzPts val="2000"/>
              <a:buChar char="•"/>
            </a:pPr>
            <a:r>
              <a:rPr lang="nl-NL"/>
              <a:t>Note that both Jython and IronPython do not have the GIL.</a:t>
            </a:r>
            <a:endParaRPr/>
          </a:p>
          <a:p>
            <a:pPr marL="251986" lvl="0" indent="-124986" algn="l" rtl="0">
              <a:lnSpc>
                <a:spcPct val="90000"/>
              </a:lnSpc>
              <a:spcBef>
                <a:spcPts val="1102"/>
              </a:spcBef>
              <a:spcAft>
                <a:spcPts val="0"/>
              </a:spcAft>
              <a:buClr>
                <a:srgbClr val="595959"/>
              </a:buClr>
              <a:buSzPts val="20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0"/>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threading - Thread-based parallelism</a:t>
            </a:r>
            <a:endParaRPr/>
          </a:p>
        </p:txBody>
      </p:sp>
      <p:sp>
        <p:nvSpPr>
          <p:cNvPr id="598" name="Google Shape;598;p60"/>
          <p:cNvSpPr txBox="1">
            <a:spLocks noGrp="1"/>
          </p:cNvSpPr>
          <p:nvPr>
            <p:ph type="body" idx="1"/>
          </p:nvPr>
        </p:nvSpPr>
        <p:spPr>
          <a:xfrm>
            <a:off x="575817" y="1863672"/>
            <a:ext cx="8928990" cy="1556126"/>
          </a:xfrm>
          <a:prstGeom prst="rect">
            <a:avLst/>
          </a:prstGeom>
          <a:solidFill>
            <a:srgbClr val="DDEAF6"/>
          </a:solidFill>
          <a:ln w="9525" cap="flat" cmpd="sng">
            <a:solidFill>
              <a:srgbClr val="75707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3F3F3F"/>
              </a:buClr>
              <a:buSzPts val="2000"/>
              <a:buChar char="•"/>
            </a:pPr>
            <a:r>
              <a:rPr lang="nl-NL" b="1">
                <a:solidFill>
                  <a:srgbClr val="3F3F3F"/>
                </a:solidFill>
              </a:rPr>
              <a:t>Thread</a:t>
            </a:r>
            <a:endParaRPr/>
          </a:p>
          <a:p>
            <a:pPr marL="742950" lvl="1" indent="-285750" algn="l" rtl="0">
              <a:lnSpc>
                <a:spcPct val="90000"/>
              </a:lnSpc>
              <a:spcBef>
                <a:spcPts val="0"/>
              </a:spcBef>
              <a:spcAft>
                <a:spcPts val="0"/>
              </a:spcAft>
              <a:buClr>
                <a:srgbClr val="3F3F3F"/>
              </a:buClr>
              <a:buSzPts val="1800"/>
              <a:buChar char="•"/>
            </a:pPr>
            <a:r>
              <a:rPr lang="nl-NL">
                <a:solidFill>
                  <a:srgbClr val="3F3F3F"/>
                </a:solidFill>
                <a:latin typeface="Arial"/>
                <a:ea typeface="Arial"/>
                <a:cs typeface="Arial"/>
                <a:sym typeface="Arial"/>
              </a:rPr>
              <a:t>start</a:t>
            </a:r>
            <a:endParaRPr/>
          </a:p>
          <a:p>
            <a:pPr marL="742950" lvl="1" indent="-285750" algn="l" rtl="0">
              <a:lnSpc>
                <a:spcPct val="90000"/>
              </a:lnSpc>
              <a:spcBef>
                <a:spcPts val="0"/>
              </a:spcBef>
              <a:spcAft>
                <a:spcPts val="0"/>
              </a:spcAft>
              <a:buClr>
                <a:srgbClr val="3F3F3F"/>
              </a:buClr>
              <a:buSzPts val="1800"/>
              <a:buChar char="•"/>
            </a:pPr>
            <a:r>
              <a:rPr lang="nl-NL">
                <a:solidFill>
                  <a:srgbClr val="3F3F3F"/>
                </a:solidFill>
                <a:latin typeface="Arial"/>
                <a:ea typeface="Arial"/>
                <a:cs typeface="Arial"/>
                <a:sym typeface="Arial"/>
              </a:rPr>
              <a:t>run</a:t>
            </a:r>
            <a:endParaRPr/>
          </a:p>
          <a:p>
            <a:pPr marL="742950" lvl="1" indent="-285750" algn="l" rtl="0">
              <a:lnSpc>
                <a:spcPct val="90000"/>
              </a:lnSpc>
              <a:spcBef>
                <a:spcPts val="0"/>
              </a:spcBef>
              <a:spcAft>
                <a:spcPts val="0"/>
              </a:spcAft>
              <a:buClr>
                <a:srgbClr val="3F3F3F"/>
              </a:buClr>
              <a:buSzPts val="1800"/>
              <a:buChar char="•"/>
            </a:pPr>
            <a:r>
              <a:rPr lang="nl-NL">
                <a:solidFill>
                  <a:srgbClr val="3F3F3F"/>
                </a:solidFill>
                <a:latin typeface="Arial"/>
                <a:ea typeface="Arial"/>
                <a:cs typeface="Arial"/>
                <a:sym typeface="Arial"/>
              </a:rPr>
              <a:t>join</a:t>
            </a:r>
            <a:endParaRPr>
              <a:solidFill>
                <a:srgbClr val="3F3F3F"/>
              </a:solidFill>
              <a:latin typeface="Arial"/>
              <a:ea typeface="Arial"/>
              <a:cs typeface="Arial"/>
              <a:sym typeface="Arial"/>
            </a:endParaRPr>
          </a:p>
          <a:p>
            <a:pPr marL="742950" lvl="1" indent="-285750" algn="l" rtl="0">
              <a:lnSpc>
                <a:spcPct val="90000"/>
              </a:lnSpc>
              <a:spcBef>
                <a:spcPts val="0"/>
              </a:spcBef>
              <a:spcAft>
                <a:spcPts val="0"/>
              </a:spcAft>
              <a:buClr>
                <a:srgbClr val="3F3F3F"/>
              </a:buClr>
              <a:buSzPts val="1800"/>
              <a:buChar char="•"/>
            </a:pPr>
            <a:r>
              <a:rPr lang="nl-NL">
                <a:solidFill>
                  <a:srgbClr val="3F3F3F"/>
                </a:solidFill>
                <a:latin typeface="Arial"/>
                <a:ea typeface="Arial"/>
                <a:cs typeface="Arial"/>
                <a:sym typeface="Arial"/>
              </a:rPr>
              <a:t>name</a:t>
            </a:r>
            <a:endParaRPr/>
          </a:p>
          <a:p>
            <a:pPr marL="251985" lvl="0" indent="0" algn="l" rtl="0">
              <a:lnSpc>
                <a:spcPct val="90000"/>
              </a:lnSpc>
              <a:spcBef>
                <a:spcPts val="0"/>
              </a:spcBef>
              <a:spcAft>
                <a:spcPts val="0"/>
              </a:spcAft>
              <a:buNone/>
            </a:pPr>
            <a:endParaRPr b="1">
              <a:solidFill>
                <a:srgbClr val="3F3F3F"/>
              </a:solidFill>
            </a:endParaRPr>
          </a:p>
          <a:p>
            <a:pPr marL="251986" lvl="0" indent="-124986" algn="l" rtl="0">
              <a:lnSpc>
                <a:spcPct val="90000"/>
              </a:lnSpc>
              <a:spcBef>
                <a:spcPts val="0"/>
              </a:spcBef>
              <a:spcAft>
                <a:spcPts val="0"/>
              </a:spcAft>
              <a:buClr>
                <a:srgbClr val="595959"/>
              </a:buClr>
              <a:buSzPts val="2000"/>
              <a:buNone/>
            </a:pPr>
            <a:endParaRPr b="1">
              <a:solidFill>
                <a:srgbClr val="3F3F3F"/>
              </a:solidFill>
            </a:endParaRPr>
          </a:p>
        </p:txBody>
      </p:sp>
      <p:sp>
        <p:nvSpPr>
          <p:cNvPr id="599" name="Google Shape;599;p60"/>
          <p:cNvSpPr/>
          <p:nvPr/>
        </p:nvSpPr>
        <p:spPr>
          <a:xfrm>
            <a:off x="575816" y="4139877"/>
            <a:ext cx="8928991" cy="3139321"/>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time</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from</a:t>
            </a:r>
            <a:r>
              <a:rPr lang="nl-NL" sz="1800" b="1">
                <a:solidFill>
                  <a:srgbClr val="000000"/>
                </a:solidFill>
                <a:latin typeface="Arial"/>
                <a:ea typeface="Arial"/>
                <a:cs typeface="Arial"/>
                <a:sym typeface="Arial"/>
              </a:rPr>
              <a:t> threading </a:t>
            </a: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Thread</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FF"/>
                </a:solidFill>
                <a:latin typeface="Arial"/>
                <a:ea typeface="Arial"/>
                <a:cs typeface="Arial"/>
                <a:sym typeface="Arial"/>
              </a:rPr>
              <a:t>def</a:t>
            </a:r>
            <a:r>
              <a:rPr lang="nl-NL" sz="1800" b="1">
                <a:solidFill>
                  <a:srgbClr val="000000"/>
                </a:solidFill>
                <a:latin typeface="Arial"/>
                <a:ea typeface="Arial"/>
                <a:cs typeface="Arial"/>
                <a:sym typeface="Arial"/>
              </a:rPr>
              <a:t> myfunc(i):</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print </a:t>
            </a:r>
            <a:r>
              <a:rPr lang="nl-NL" sz="1800" b="1">
                <a:solidFill>
                  <a:srgbClr val="A31515"/>
                </a:solidFill>
                <a:latin typeface="Arial"/>
                <a:ea typeface="Arial"/>
                <a:cs typeface="Arial"/>
                <a:sym typeface="Arial"/>
              </a:rPr>
              <a:t>"sleeping 5 sec from thread %d"</a:t>
            </a:r>
            <a:r>
              <a:rPr lang="nl-NL" sz="1800" b="1">
                <a:solidFill>
                  <a:srgbClr val="000000"/>
                </a:solidFill>
                <a:latin typeface="Arial"/>
                <a:ea typeface="Arial"/>
                <a:cs typeface="Arial"/>
                <a:sym typeface="Arial"/>
              </a:rPr>
              <a:t> % i</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time.sleep(</a:t>
            </a:r>
            <a:r>
              <a:rPr lang="nl-NL" sz="1800" b="1">
                <a:solidFill>
                  <a:srgbClr val="098658"/>
                </a:solidFill>
                <a:latin typeface="Arial"/>
                <a:ea typeface="Arial"/>
                <a:cs typeface="Arial"/>
                <a:sym typeface="Arial"/>
              </a:rPr>
              <a:t>5</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print </a:t>
            </a:r>
            <a:r>
              <a:rPr lang="nl-NL" sz="1800" b="1">
                <a:solidFill>
                  <a:srgbClr val="A31515"/>
                </a:solidFill>
                <a:latin typeface="Arial"/>
                <a:ea typeface="Arial"/>
                <a:cs typeface="Arial"/>
                <a:sym typeface="Arial"/>
              </a:rPr>
              <a:t>"finished sleeping from thread %d"</a:t>
            </a:r>
            <a:r>
              <a:rPr lang="nl-NL" sz="1800" b="1">
                <a:solidFill>
                  <a:srgbClr val="000000"/>
                </a:solidFill>
                <a:latin typeface="Arial"/>
                <a:ea typeface="Arial"/>
                <a:cs typeface="Arial"/>
                <a:sym typeface="Arial"/>
              </a:rPr>
              <a:t> % i</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FF"/>
                </a:solidFill>
                <a:latin typeface="Arial"/>
                <a:ea typeface="Arial"/>
                <a:cs typeface="Arial"/>
                <a:sym typeface="Arial"/>
              </a:rPr>
              <a:t>for</a:t>
            </a:r>
            <a:r>
              <a:rPr lang="nl-NL" sz="1800" b="1">
                <a:solidFill>
                  <a:srgbClr val="000000"/>
                </a:solidFill>
                <a:latin typeface="Arial"/>
                <a:ea typeface="Arial"/>
                <a:cs typeface="Arial"/>
                <a:sym typeface="Arial"/>
              </a:rPr>
              <a:t> i </a:t>
            </a:r>
            <a:r>
              <a:rPr lang="nl-NL" sz="1800" b="1">
                <a:solidFill>
                  <a:srgbClr val="0000FF"/>
                </a:solidFill>
                <a:latin typeface="Arial"/>
                <a:ea typeface="Arial"/>
                <a:cs typeface="Arial"/>
                <a:sym typeface="Arial"/>
              </a:rPr>
              <a:t>in</a:t>
            </a:r>
            <a:r>
              <a:rPr lang="nl-NL" sz="1800" b="1">
                <a:solidFill>
                  <a:srgbClr val="000000"/>
                </a:solidFill>
                <a:latin typeface="Arial"/>
                <a:ea typeface="Arial"/>
                <a:cs typeface="Arial"/>
                <a:sym typeface="Arial"/>
              </a:rPr>
              <a:t> range(</a:t>
            </a:r>
            <a:r>
              <a:rPr lang="nl-NL" sz="1800" b="1">
                <a:solidFill>
                  <a:srgbClr val="098658"/>
                </a:solidFill>
                <a:latin typeface="Arial"/>
                <a:ea typeface="Arial"/>
                <a:cs typeface="Arial"/>
                <a:sym typeface="Arial"/>
              </a:rPr>
              <a:t>10</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t = Thread(target=myfunc, args=(i,))</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t.start()</a:t>
            </a:r>
            <a:endParaRPr sz="1800" b="1">
              <a:solidFill>
                <a:srgbClr val="000000"/>
              </a:solidFill>
              <a:latin typeface="Arial"/>
              <a:ea typeface="Arial"/>
              <a:cs typeface="Arial"/>
              <a:sym typeface="Arial"/>
            </a:endParaRPr>
          </a:p>
        </p:txBody>
      </p:sp>
      <p:sp>
        <p:nvSpPr>
          <p:cNvPr id="600" name="Google Shape;600;p60"/>
          <p:cNvSpPr txBox="1"/>
          <p:nvPr/>
        </p:nvSpPr>
        <p:spPr>
          <a:xfrm>
            <a:off x="3345375" y="2013025"/>
            <a:ext cx="3000000" cy="1015800"/>
          </a:xfrm>
          <a:prstGeom prst="rect">
            <a:avLst/>
          </a:prstGeom>
          <a:noFill/>
          <a:ln>
            <a:noFill/>
          </a:ln>
        </p:spPr>
        <p:txBody>
          <a:bodyPr spcFirstLastPara="1" wrap="square" lIns="91425" tIns="91425" rIns="91425" bIns="91425" anchor="t" anchorCtr="0">
            <a:spAutoFit/>
          </a:bodyPr>
          <a:lstStyle/>
          <a:p>
            <a:pPr marL="251985" lvl="0" indent="-251985" algn="l" rtl="0">
              <a:lnSpc>
                <a:spcPct val="90000"/>
              </a:lnSpc>
              <a:spcBef>
                <a:spcPts val="0"/>
              </a:spcBef>
              <a:spcAft>
                <a:spcPts val="0"/>
              </a:spcAft>
              <a:buClr>
                <a:srgbClr val="3F3F3F"/>
              </a:buClr>
              <a:buSzPts val="2000"/>
              <a:buChar char="•"/>
            </a:pPr>
            <a:r>
              <a:rPr lang="nl-NL" sz="2000" b="1">
                <a:solidFill>
                  <a:srgbClr val="3F3F3F"/>
                </a:solidFill>
                <a:latin typeface="Calibri"/>
                <a:ea typeface="Calibri"/>
                <a:cs typeface="Calibri"/>
                <a:sym typeface="Calibri"/>
              </a:rPr>
              <a:t>active_count</a:t>
            </a:r>
            <a:endParaRPr sz="2000" b="1">
              <a:solidFill>
                <a:srgbClr val="3F3F3F"/>
              </a:solidFill>
              <a:latin typeface="Calibri"/>
              <a:ea typeface="Calibri"/>
              <a:cs typeface="Calibri"/>
              <a:sym typeface="Calibri"/>
            </a:endParaRPr>
          </a:p>
          <a:p>
            <a:pPr marL="251985" lvl="0" indent="-251985" algn="l" rtl="0">
              <a:lnSpc>
                <a:spcPct val="90000"/>
              </a:lnSpc>
              <a:spcBef>
                <a:spcPts val="0"/>
              </a:spcBef>
              <a:spcAft>
                <a:spcPts val="0"/>
              </a:spcAft>
              <a:buClr>
                <a:srgbClr val="3F3F3F"/>
              </a:buClr>
              <a:buSzPts val="2000"/>
              <a:buChar char="•"/>
            </a:pPr>
            <a:r>
              <a:rPr lang="nl-NL" sz="2000" b="1">
                <a:solidFill>
                  <a:srgbClr val="3F3F3F"/>
                </a:solidFill>
                <a:latin typeface="Calibri"/>
                <a:ea typeface="Calibri"/>
                <a:cs typeface="Calibri"/>
                <a:sym typeface="Calibri"/>
              </a:rPr>
              <a:t>current_thread</a:t>
            </a:r>
            <a:endParaRPr sz="2000" b="1">
              <a:solidFill>
                <a:srgbClr val="3F3F3F"/>
              </a:solidFill>
              <a:latin typeface="Calibri"/>
              <a:ea typeface="Calibri"/>
              <a:cs typeface="Calibri"/>
              <a:sym typeface="Calibri"/>
            </a:endParaRPr>
          </a:p>
          <a:p>
            <a:pPr marL="251985" lvl="0" indent="-251985" algn="l" rtl="0">
              <a:lnSpc>
                <a:spcPct val="90000"/>
              </a:lnSpc>
              <a:spcBef>
                <a:spcPts val="0"/>
              </a:spcBef>
              <a:spcAft>
                <a:spcPts val="0"/>
              </a:spcAft>
              <a:buClr>
                <a:srgbClr val="3F3F3F"/>
              </a:buClr>
              <a:buSzPts val="2000"/>
              <a:buChar char="•"/>
            </a:pPr>
            <a:r>
              <a:rPr lang="nl-NL" sz="2000" b="1">
                <a:solidFill>
                  <a:srgbClr val="3F3F3F"/>
                </a:solidFill>
                <a:latin typeface="Calibri"/>
                <a:ea typeface="Calibri"/>
                <a:cs typeface="Calibri"/>
                <a:sym typeface="Calibri"/>
              </a:rPr>
              <a:t>main_thread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1"/>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asyncio</a:t>
            </a:r>
            <a:endParaRPr/>
          </a:p>
        </p:txBody>
      </p:sp>
      <p:sp>
        <p:nvSpPr>
          <p:cNvPr id="606" name="Google Shape;606;p61"/>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At the heart of async IO are </a:t>
            </a:r>
            <a:r>
              <a:rPr lang="nl-NL" b="1"/>
              <a:t>coroutines</a:t>
            </a:r>
            <a:r>
              <a:rPr lang="nl-NL"/>
              <a:t>. A coroutine is a specialized version of a Python generator function. </a:t>
            </a:r>
            <a:endParaRPr/>
          </a:p>
        </p:txBody>
      </p:sp>
      <p:sp>
        <p:nvSpPr>
          <p:cNvPr id="607" name="Google Shape;607;p61"/>
          <p:cNvSpPr/>
          <p:nvPr/>
        </p:nvSpPr>
        <p:spPr>
          <a:xfrm>
            <a:off x="587483" y="3203952"/>
            <a:ext cx="8917323" cy="4031873"/>
          </a:xfrm>
          <a:prstGeom prst="rect">
            <a:avLst/>
          </a:prstGeom>
          <a:solidFill>
            <a:srgbClr val="D8D8D8"/>
          </a:solidFill>
          <a:ln w="9525" cap="flat" cmpd="sng">
            <a:solidFill>
              <a:srgbClr val="7F7F7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600" b="1">
                <a:solidFill>
                  <a:srgbClr val="204A87"/>
                </a:solidFill>
                <a:latin typeface="Arial"/>
                <a:ea typeface="Arial"/>
                <a:cs typeface="Arial"/>
                <a:sym typeface="Arial"/>
              </a:rPr>
              <a:t>import</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asyncio</a:t>
            </a:r>
            <a:r>
              <a:rPr lang="nl-NL" sz="1600" b="1">
                <a:solidFill>
                  <a:schemeClr val="lt1"/>
                </a:solidFill>
                <a:latin typeface="Arial"/>
                <a:ea typeface="Arial"/>
                <a:cs typeface="Arial"/>
                <a:sym typeface="Arial"/>
              </a:rPr>
              <a:t> </a:t>
            </a:r>
            <a:endParaRPr/>
          </a:p>
          <a:p>
            <a:pPr marL="0" marR="0" lvl="0" indent="0" algn="l" rtl="0">
              <a:spcBef>
                <a:spcPts val="0"/>
              </a:spcBef>
              <a:spcAft>
                <a:spcPts val="0"/>
              </a:spcAft>
              <a:buNone/>
            </a:pPr>
            <a:endParaRPr sz="1600" b="1">
              <a:solidFill>
                <a:srgbClr val="204A87"/>
              </a:solidFill>
              <a:latin typeface="Arial"/>
              <a:ea typeface="Arial"/>
              <a:cs typeface="Arial"/>
              <a:sym typeface="Arial"/>
            </a:endParaRPr>
          </a:p>
          <a:p>
            <a:pPr marL="0" marR="0" lvl="0" indent="0" algn="l" rtl="0">
              <a:spcBef>
                <a:spcPts val="0"/>
              </a:spcBef>
              <a:spcAft>
                <a:spcPts val="0"/>
              </a:spcAft>
              <a:buNone/>
            </a:pPr>
            <a:r>
              <a:rPr lang="nl-NL" sz="1600" b="1">
                <a:solidFill>
                  <a:srgbClr val="204A87"/>
                </a:solidFill>
                <a:latin typeface="Arial"/>
                <a:ea typeface="Arial"/>
                <a:cs typeface="Arial"/>
                <a:sym typeface="Arial"/>
              </a:rPr>
              <a:t>async</a:t>
            </a:r>
            <a:r>
              <a:rPr lang="nl-NL" sz="1600" b="1">
                <a:solidFill>
                  <a:schemeClr val="lt1"/>
                </a:solidFill>
                <a:latin typeface="Arial"/>
                <a:ea typeface="Arial"/>
                <a:cs typeface="Arial"/>
                <a:sym typeface="Arial"/>
              </a:rPr>
              <a:t> </a:t>
            </a:r>
            <a:r>
              <a:rPr lang="nl-NL" sz="1600" b="1">
                <a:solidFill>
                  <a:srgbClr val="204A87"/>
                </a:solidFill>
                <a:latin typeface="Arial"/>
                <a:ea typeface="Arial"/>
                <a:cs typeface="Arial"/>
                <a:sym typeface="Arial"/>
              </a:rPr>
              <a:t>def</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count():</a:t>
            </a:r>
            <a:r>
              <a:rPr lang="nl-NL" sz="1600" b="1">
                <a:solidFill>
                  <a:schemeClr val="lt1"/>
                </a:solidFill>
                <a:latin typeface="Arial"/>
                <a:ea typeface="Arial"/>
                <a:cs typeface="Arial"/>
                <a:sym typeface="Arial"/>
              </a:rPr>
              <a:t> </a:t>
            </a:r>
            <a:endParaRPr/>
          </a:p>
          <a:p>
            <a:pPr marL="0" marR="0" lvl="0" indent="0" algn="l" rtl="0">
              <a:spcBef>
                <a:spcPts val="0"/>
              </a:spcBef>
              <a:spcAft>
                <a:spcPts val="0"/>
              </a:spcAft>
              <a:buNone/>
            </a:pPr>
            <a:r>
              <a:rPr lang="nl-NL" sz="1600" b="1">
                <a:solidFill>
                  <a:srgbClr val="204A87"/>
                </a:solidFill>
                <a:latin typeface="Arial"/>
                <a:ea typeface="Arial"/>
                <a:cs typeface="Arial"/>
                <a:sym typeface="Arial"/>
              </a:rPr>
              <a:t>    print</a:t>
            </a:r>
            <a:r>
              <a:rPr lang="nl-NL" sz="1600" b="1">
                <a:solidFill>
                  <a:srgbClr val="000000"/>
                </a:solidFill>
                <a:latin typeface="Arial"/>
                <a:ea typeface="Arial"/>
                <a:cs typeface="Arial"/>
                <a:sym typeface="Arial"/>
              </a:rPr>
              <a:t>(</a:t>
            </a:r>
            <a:r>
              <a:rPr lang="nl-NL" sz="1600" b="1">
                <a:solidFill>
                  <a:srgbClr val="4E9A06"/>
                </a:solidFill>
                <a:latin typeface="Arial"/>
                <a:ea typeface="Arial"/>
                <a:cs typeface="Arial"/>
                <a:sym typeface="Arial"/>
              </a:rPr>
              <a:t>"One"</a:t>
            </a:r>
            <a:r>
              <a:rPr lang="nl-NL" sz="1600" b="1">
                <a:solidFill>
                  <a:srgbClr val="000000"/>
                </a:solidFill>
                <a:latin typeface="Arial"/>
                <a:ea typeface="Arial"/>
                <a:cs typeface="Arial"/>
                <a:sym typeface="Arial"/>
              </a:rPr>
              <a:t>)</a:t>
            </a:r>
            <a:r>
              <a:rPr lang="nl-NL" sz="1600" b="1">
                <a:solidFill>
                  <a:schemeClr val="lt1"/>
                </a:solidFill>
                <a:latin typeface="Arial"/>
                <a:ea typeface="Arial"/>
                <a:cs typeface="Arial"/>
                <a:sym typeface="Arial"/>
              </a:rPr>
              <a:t> </a:t>
            </a:r>
            <a:endParaRPr/>
          </a:p>
          <a:p>
            <a:pPr marL="0" marR="0" lvl="0" indent="0" algn="l" rtl="0">
              <a:spcBef>
                <a:spcPts val="0"/>
              </a:spcBef>
              <a:spcAft>
                <a:spcPts val="0"/>
              </a:spcAft>
              <a:buNone/>
            </a:pPr>
            <a:r>
              <a:rPr lang="nl-NL" sz="1600" b="1">
                <a:solidFill>
                  <a:srgbClr val="204A87"/>
                </a:solidFill>
                <a:latin typeface="Arial"/>
                <a:ea typeface="Arial"/>
                <a:cs typeface="Arial"/>
                <a:sym typeface="Arial"/>
              </a:rPr>
              <a:t>    await</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asyncio</a:t>
            </a:r>
            <a:r>
              <a:rPr lang="nl-NL" sz="1600" b="1">
                <a:solidFill>
                  <a:srgbClr val="CE5C00"/>
                </a:solidFill>
                <a:latin typeface="Arial"/>
                <a:ea typeface="Arial"/>
                <a:cs typeface="Arial"/>
                <a:sym typeface="Arial"/>
              </a:rPr>
              <a:t>.</a:t>
            </a:r>
            <a:r>
              <a:rPr lang="nl-NL" sz="1600" b="1">
                <a:solidFill>
                  <a:srgbClr val="000000"/>
                </a:solidFill>
                <a:latin typeface="Arial"/>
                <a:ea typeface="Arial"/>
                <a:cs typeface="Arial"/>
                <a:sym typeface="Arial"/>
              </a:rPr>
              <a:t>sleep(</a:t>
            </a:r>
            <a:r>
              <a:rPr lang="nl-NL" sz="1600" b="1">
                <a:solidFill>
                  <a:srgbClr val="0000CF"/>
                </a:solidFill>
                <a:latin typeface="Arial"/>
                <a:ea typeface="Arial"/>
                <a:cs typeface="Arial"/>
                <a:sym typeface="Arial"/>
              </a:rPr>
              <a:t>1</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   </a:t>
            </a:r>
            <a:r>
              <a:rPr lang="nl-NL" sz="1600" b="1">
                <a:solidFill>
                  <a:schemeClr val="lt1"/>
                </a:solidFill>
                <a:latin typeface="Arial"/>
                <a:ea typeface="Arial"/>
                <a:cs typeface="Arial"/>
                <a:sym typeface="Arial"/>
              </a:rPr>
              <a:t> </a:t>
            </a:r>
            <a:r>
              <a:rPr lang="nl-NL" sz="1600" b="1">
                <a:solidFill>
                  <a:srgbClr val="204A87"/>
                </a:solidFill>
                <a:latin typeface="Arial"/>
                <a:ea typeface="Arial"/>
                <a:cs typeface="Arial"/>
                <a:sym typeface="Arial"/>
              </a:rPr>
              <a:t>print</a:t>
            </a:r>
            <a:r>
              <a:rPr lang="nl-NL" sz="1600" b="1">
                <a:solidFill>
                  <a:srgbClr val="000000"/>
                </a:solidFill>
                <a:latin typeface="Arial"/>
                <a:ea typeface="Arial"/>
                <a:cs typeface="Arial"/>
                <a:sym typeface="Arial"/>
              </a:rPr>
              <a:t>(</a:t>
            </a:r>
            <a:r>
              <a:rPr lang="nl-NL" sz="1600" b="1">
                <a:solidFill>
                  <a:srgbClr val="4E9A06"/>
                </a:solidFill>
                <a:latin typeface="Arial"/>
                <a:ea typeface="Arial"/>
                <a:cs typeface="Arial"/>
                <a:sym typeface="Arial"/>
              </a:rPr>
              <a:t>"Two"</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endParaRPr sz="1600" b="1">
              <a:solidFill>
                <a:srgbClr val="000000"/>
              </a:solidFill>
              <a:latin typeface="Arial"/>
              <a:ea typeface="Arial"/>
              <a:cs typeface="Arial"/>
              <a:sym typeface="Arial"/>
            </a:endParaRPr>
          </a:p>
          <a:p>
            <a:pPr marL="0" marR="0" lvl="0" indent="0" algn="l" rtl="0">
              <a:spcBef>
                <a:spcPts val="0"/>
              </a:spcBef>
              <a:spcAft>
                <a:spcPts val="0"/>
              </a:spcAft>
              <a:buNone/>
            </a:pPr>
            <a:r>
              <a:rPr lang="nl-NL" sz="1600" b="1">
                <a:solidFill>
                  <a:srgbClr val="204A87"/>
                </a:solidFill>
                <a:latin typeface="Arial"/>
                <a:ea typeface="Arial"/>
                <a:cs typeface="Arial"/>
                <a:sym typeface="Arial"/>
              </a:rPr>
              <a:t>async</a:t>
            </a:r>
            <a:r>
              <a:rPr lang="nl-NL" sz="1600" b="1">
                <a:solidFill>
                  <a:schemeClr val="lt1"/>
                </a:solidFill>
                <a:latin typeface="Arial"/>
                <a:ea typeface="Arial"/>
                <a:cs typeface="Arial"/>
                <a:sym typeface="Arial"/>
              </a:rPr>
              <a:t> </a:t>
            </a:r>
            <a:r>
              <a:rPr lang="nl-NL" sz="1600" b="1">
                <a:solidFill>
                  <a:srgbClr val="204A87"/>
                </a:solidFill>
                <a:latin typeface="Arial"/>
                <a:ea typeface="Arial"/>
                <a:cs typeface="Arial"/>
                <a:sym typeface="Arial"/>
              </a:rPr>
              <a:t>def</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main():</a:t>
            </a:r>
            <a:r>
              <a:rPr lang="nl-NL" sz="1600" b="1">
                <a:solidFill>
                  <a:schemeClr val="lt1"/>
                </a:solidFill>
                <a:latin typeface="Arial"/>
                <a:ea typeface="Arial"/>
                <a:cs typeface="Arial"/>
                <a:sym typeface="Arial"/>
              </a:rPr>
              <a:t> </a:t>
            </a:r>
            <a:endParaRPr/>
          </a:p>
          <a:p>
            <a:pPr marL="0" marR="0" lvl="0" indent="0" algn="l" rtl="0">
              <a:spcBef>
                <a:spcPts val="0"/>
              </a:spcBef>
              <a:spcAft>
                <a:spcPts val="0"/>
              </a:spcAft>
              <a:buNone/>
            </a:pPr>
            <a:r>
              <a:rPr lang="nl-NL" sz="1600" b="1">
                <a:solidFill>
                  <a:srgbClr val="204A87"/>
                </a:solidFill>
                <a:latin typeface="Arial"/>
                <a:ea typeface="Arial"/>
                <a:cs typeface="Arial"/>
                <a:sym typeface="Arial"/>
              </a:rPr>
              <a:t>    await</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asyncio</a:t>
            </a:r>
            <a:r>
              <a:rPr lang="nl-NL" sz="1600" b="1">
                <a:solidFill>
                  <a:srgbClr val="CE5C00"/>
                </a:solidFill>
                <a:latin typeface="Arial"/>
                <a:ea typeface="Arial"/>
                <a:cs typeface="Arial"/>
                <a:sym typeface="Arial"/>
              </a:rPr>
              <a:t>.</a:t>
            </a:r>
            <a:r>
              <a:rPr lang="nl-NL" sz="1600" b="1">
                <a:solidFill>
                  <a:srgbClr val="000000"/>
                </a:solidFill>
                <a:latin typeface="Arial"/>
                <a:ea typeface="Arial"/>
                <a:cs typeface="Arial"/>
                <a:sym typeface="Arial"/>
              </a:rPr>
              <a:t>gather(count(),</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count(),</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count())</a:t>
            </a:r>
            <a:endParaRPr/>
          </a:p>
          <a:p>
            <a:pPr marL="0" marR="0" lvl="0" indent="0" algn="l" rtl="0">
              <a:spcBef>
                <a:spcPts val="0"/>
              </a:spcBef>
              <a:spcAft>
                <a:spcPts val="0"/>
              </a:spcAft>
              <a:buNone/>
            </a:pPr>
            <a:endParaRPr sz="1600" b="1">
              <a:solidFill>
                <a:srgbClr val="000000"/>
              </a:solidFill>
              <a:latin typeface="Arial"/>
              <a:ea typeface="Arial"/>
              <a:cs typeface="Arial"/>
              <a:sym typeface="Arial"/>
            </a:endParaRPr>
          </a:p>
          <a:p>
            <a:pPr marL="0" marR="0" lvl="0" indent="0" algn="l" rtl="0">
              <a:spcBef>
                <a:spcPts val="0"/>
              </a:spcBef>
              <a:spcAft>
                <a:spcPts val="0"/>
              </a:spcAft>
              <a:buNone/>
            </a:pPr>
            <a:r>
              <a:rPr lang="nl-NL" sz="1600" b="1">
                <a:solidFill>
                  <a:srgbClr val="204A87"/>
                </a:solidFill>
                <a:latin typeface="Arial"/>
                <a:ea typeface="Arial"/>
                <a:cs typeface="Arial"/>
                <a:sym typeface="Arial"/>
              </a:rPr>
              <a:t>if</a:t>
            </a:r>
            <a:r>
              <a:rPr lang="nl-NL" sz="1600" b="1">
                <a:solidFill>
                  <a:schemeClr val="lt1"/>
                </a:solidFill>
                <a:latin typeface="Arial"/>
                <a:ea typeface="Arial"/>
                <a:cs typeface="Arial"/>
                <a:sym typeface="Arial"/>
              </a:rPr>
              <a:t> </a:t>
            </a:r>
            <a:r>
              <a:rPr lang="nl-NL" sz="1600" b="1">
                <a:solidFill>
                  <a:schemeClr val="dk1"/>
                </a:solidFill>
                <a:latin typeface="Arial"/>
                <a:ea typeface="Arial"/>
                <a:cs typeface="Arial"/>
                <a:sym typeface="Arial"/>
              </a:rPr>
              <a:t>__name__ </a:t>
            </a:r>
            <a:r>
              <a:rPr lang="nl-NL" sz="1600" b="1">
                <a:solidFill>
                  <a:srgbClr val="CE5C00"/>
                </a:solidFill>
                <a:latin typeface="Arial"/>
                <a:ea typeface="Arial"/>
                <a:cs typeface="Arial"/>
                <a:sym typeface="Arial"/>
              </a:rPr>
              <a:t>==</a:t>
            </a:r>
            <a:r>
              <a:rPr lang="nl-NL" sz="1600" b="1">
                <a:solidFill>
                  <a:schemeClr val="lt1"/>
                </a:solidFill>
                <a:latin typeface="Arial"/>
                <a:ea typeface="Arial"/>
                <a:cs typeface="Arial"/>
                <a:sym typeface="Arial"/>
              </a:rPr>
              <a:t> </a:t>
            </a:r>
            <a:r>
              <a:rPr lang="nl-NL" sz="1600" b="1">
                <a:solidFill>
                  <a:srgbClr val="4E9A06"/>
                </a:solidFill>
                <a:latin typeface="Arial"/>
                <a:ea typeface="Arial"/>
                <a:cs typeface="Arial"/>
                <a:sym typeface="Arial"/>
              </a:rPr>
              <a:t>"__main__"</a:t>
            </a:r>
            <a:r>
              <a:rPr lang="nl-NL" sz="1600" b="1">
                <a:solidFill>
                  <a:srgbClr val="000000"/>
                </a:solidFill>
                <a:latin typeface="Arial"/>
                <a:ea typeface="Arial"/>
                <a:cs typeface="Arial"/>
                <a:sym typeface="Arial"/>
              </a:rPr>
              <a:t>:</a:t>
            </a:r>
            <a:r>
              <a:rPr lang="nl-NL" sz="1600" b="1">
                <a:solidFill>
                  <a:schemeClr val="lt1"/>
                </a:solidFill>
                <a:latin typeface="Arial"/>
                <a:ea typeface="Arial"/>
                <a:cs typeface="Arial"/>
                <a:sym typeface="Arial"/>
              </a:rPr>
              <a:t> </a:t>
            </a:r>
            <a:endParaRPr/>
          </a:p>
          <a:p>
            <a:pPr marL="0" marR="0" lvl="0" indent="0" algn="l" rtl="0">
              <a:spcBef>
                <a:spcPts val="0"/>
              </a:spcBef>
              <a:spcAft>
                <a:spcPts val="0"/>
              </a:spcAft>
              <a:buNone/>
            </a:pPr>
            <a:r>
              <a:rPr lang="nl-NL" sz="1600" b="1">
                <a:solidFill>
                  <a:srgbClr val="204A87"/>
                </a:solidFill>
                <a:latin typeface="Arial"/>
                <a:ea typeface="Arial"/>
                <a:cs typeface="Arial"/>
                <a:sym typeface="Arial"/>
              </a:rPr>
              <a:t>    import</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time</a:t>
            </a:r>
            <a:r>
              <a:rPr lang="nl-NL" sz="1600" b="1">
                <a:solidFill>
                  <a:schemeClr val="lt1"/>
                </a:solidFill>
                <a:latin typeface="Arial"/>
                <a:ea typeface="Arial"/>
                <a:cs typeface="Arial"/>
                <a:sym typeface="Arial"/>
              </a:rPr>
              <a:t> </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    s</a:t>
            </a:r>
            <a:r>
              <a:rPr lang="nl-NL" sz="1600" b="1">
                <a:solidFill>
                  <a:schemeClr val="lt1"/>
                </a:solidFill>
                <a:latin typeface="Arial"/>
                <a:ea typeface="Arial"/>
                <a:cs typeface="Arial"/>
                <a:sym typeface="Arial"/>
              </a:rPr>
              <a:t> </a:t>
            </a:r>
            <a:r>
              <a:rPr lang="nl-NL" sz="1600" b="1">
                <a:solidFill>
                  <a:srgbClr val="CE5C00"/>
                </a:solidFill>
                <a:latin typeface="Arial"/>
                <a:ea typeface="Arial"/>
                <a:cs typeface="Arial"/>
                <a:sym typeface="Arial"/>
              </a:rPr>
              <a:t>=</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time</a:t>
            </a:r>
            <a:r>
              <a:rPr lang="nl-NL" sz="1600" b="1">
                <a:solidFill>
                  <a:srgbClr val="CE5C00"/>
                </a:solidFill>
                <a:latin typeface="Arial"/>
                <a:ea typeface="Arial"/>
                <a:cs typeface="Arial"/>
                <a:sym typeface="Arial"/>
              </a:rPr>
              <a:t>.</a:t>
            </a:r>
            <a:r>
              <a:rPr lang="nl-NL" sz="1600" b="1">
                <a:solidFill>
                  <a:srgbClr val="000000"/>
                </a:solidFill>
                <a:latin typeface="Arial"/>
                <a:ea typeface="Arial"/>
                <a:cs typeface="Arial"/>
                <a:sym typeface="Arial"/>
              </a:rPr>
              <a:t>perf_counter()</a:t>
            </a:r>
            <a:r>
              <a:rPr lang="nl-NL" sz="1600" b="1">
                <a:solidFill>
                  <a:schemeClr val="lt1"/>
                </a:solidFill>
                <a:latin typeface="Arial"/>
                <a:ea typeface="Arial"/>
                <a:cs typeface="Arial"/>
                <a:sym typeface="Arial"/>
              </a:rPr>
              <a:t> </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    asyncio</a:t>
            </a:r>
            <a:r>
              <a:rPr lang="nl-NL" sz="1600" b="1">
                <a:solidFill>
                  <a:srgbClr val="CE5C00"/>
                </a:solidFill>
                <a:latin typeface="Arial"/>
                <a:ea typeface="Arial"/>
                <a:cs typeface="Arial"/>
                <a:sym typeface="Arial"/>
              </a:rPr>
              <a:t>.</a:t>
            </a:r>
            <a:r>
              <a:rPr lang="nl-NL" sz="1600" b="1">
                <a:solidFill>
                  <a:srgbClr val="000000"/>
                </a:solidFill>
                <a:latin typeface="Arial"/>
                <a:ea typeface="Arial"/>
                <a:cs typeface="Arial"/>
                <a:sym typeface="Arial"/>
              </a:rPr>
              <a:t>run(main())</a:t>
            </a:r>
            <a:r>
              <a:rPr lang="nl-NL" sz="1600" b="1">
                <a:solidFill>
                  <a:schemeClr val="lt1"/>
                </a:solidFill>
                <a:latin typeface="Arial"/>
                <a:ea typeface="Arial"/>
                <a:cs typeface="Arial"/>
                <a:sym typeface="Arial"/>
              </a:rPr>
              <a:t> </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    elapsed</a:t>
            </a:r>
            <a:r>
              <a:rPr lang="nl-NL" sz="1600" b="1">
                <a:solidFill>
                  <a:schemeClr val="lt1"/>
                </a:solidFill>
                <a:latin typeface="Arial"/>
                <a:ea typeface="Arial"/>
                <a:cs typeface="Arial"/>
                <a:sym typeface="Arial"/>
              </a:rPr>
              <a:t> </a:t>
            </a:r>
            <a:r>
              <a:rPr lang="nl-NL" sz="1600" b="1">
                <a:solidFill>
                  <a:srgbClr val="CE5C00"/>
                </a:solidFill>
                <a:latin typeface="Arial"/>
                <a:ea typeface="Arial"/>
                <a:cs typeface="Arial"/>
                <a:sym typeface="Arial"/>
              </a:rPr>
              <a:t>=</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time</a:t>
            </a:r>
            <a:r>
              <a:rPr lang="nl-NL" sz="1600" b="1">
                <a:solidFill>
                  <a:srgbClr val="CE5C00"/>
                </a:solidFill>
                <a:latin typeface="Arial"/>
                <a:ea typeface="Arial"/>
                <a:cs typeface="Arial"/>
                <a:sym typeface="Arial"/>
              </a:rPr>
              <a:t>.</a:t>
            </a:r>
            <a:r>
              <a:rPr lang="nl-NL" sz="1600" b="1">
                <a:solidFill>
                  <a:srgbClr val="000000"/>
                </a:solidFill>
                <a:latin typeface="Arial"/>
                <a:ea typeface="Arial"/>
                <a:cs typeface="Arial"/>
                <a:sym typeface="Arial"/>
              </a:rPr>
              <a:t>perf_counter()</a:t>
            </a:r>
            <a:r>
              <a:rPr lang="nl-NL" sz="1600" b="1">
                <a:solidFill>
                  <a:schemeClr val="lt1"/>
                </a:solidFill>
                <a:latin typeface="Arial"/>
                <a:ea typeface="Arial"/>
                <a:cs typeface="Arial"/>
                <a:sym typeface="Arial"/>
              </a:rPr>
              <a:t> </a:t>
            </a:r>
            <a:r>
              <a:rPr lang="nl-NL" sz="1600" b="1">
                <a:solidFill>
                  <a:srgbClr val="CE5C00"/>
                </a:solidFill>
                <a:latin typeface="Arial"/>
                <a:ea typeface="Arial"/>
                <a:cs typeface="Arial"/>
                <a:sym typeface="Arial"/>
              </a:rPr>
              <a:t>-</a:t>
            </a:r>
            <a:r>
              <a:rPr lang="nl-NL" sz="1600" b="1">
                <a:solidFill>
                  <a:schemeClr val="lt1"/>
                </a:solidFill>
                <a:latin typeface="Arial"/>
                <a:ea typeface="Arial"/>
                <a:cs typeface="Arial"/>
                <a:sym typeface="Arial"/>
              </a:rPr>
              <a:t> </a:t>
            </a:r>
            <a:r>
              <a:rPr lang="nl-NL" sz="1600" b="1">
                <a:solidFill>
                  <a:srgbClr val="000000"/>
                </a:solidFill>
                <a:latin typeface="Arial"/>
                <a:ea typeface="Arial"/>
                <a:cs typeface="Arial"/>
                <a:sym typeface="Arial"/>
              </a:rPr>
              <a:t>s</a:t>
            </a:r>
            <a:r>
              <a:rPr lang="nl-NL" sz="1600" b="1">
                <a:solidFill>
                  <a:schemeClr val="lt1"/>
                </a:solidFill>
                <a:latin typeface="Arial"/>
                <a:ea typeface="Arial"/>
                <a:cs typeface="Arial"/>
                <a:sym typeface="Arial"/>
              </a:rPr>
              <a:t> </a:t>
            </a:r>
            <a:endParaRPr/>
          </a:p>
          <a:p>
            <a:pPr marL="0" marR="0" lvl="0" indent="0" algn="l" rtl="0">
              <a:spcBef>
                <a:spcPts val="0"/>
              </a:spcBef>
              <a:spcAft>
                <a:spcPts val="0"/>
              </a:spcAft>
              <a:buNone/>
            </a:pPr>
            <a:r>
              <a:rPr lang="nl-NL" sz="1600" b="1">
                <a:solidFill>
                  <a:srgbClr val="204A87"/>
                </a:solidFill>
                <a:latin typeface="Arial"/>
                <a:ea typeface="Arial"/>
                <a:cs typeface="Arial"/>
                <a:sym typeface="Arial"/>
              </a:rPr>
              <a:t>    print</a:t>
            </a:r>
            <a:r>
              <a:rPr lang="nl-NL" sz="1600" b="1">
                <a:solidFill>
                  <a:srgbClr val="000000"/>
                </a:solidFill>
                <a:latin typeface="Arial"/>
                <a:ea typeface="Arial"/>
                <a:cs typeface="Arial"/>
                <a:sym typeface="Arial"/>
              </a:rPr>
              <a:t>(</a:t>
            </a:r>
            <a:r>
              <a:rPr lang="nl-NL" sz="1600" b="1">
                <a:solidFill>
                  <a:srgbClr val="1B6700"/>
                </a:solidFill>
                <a:latin typeface="Arial"/>
                <a:ea typeface="Arial"/>
                <a:cs typeface="Arial"/>
                <a:sym typeface="Arial"/>
              </a:rPr>
              <a:t>f</a:t>
            </a:r>
            <a:r>
              <a:rPr lang="nl-NL" sz="1600" b="1">
                <a:solidFill>
                  <a:srgbClr val="4E9A06"/>
                </a:solidFill>
                <a:latin typeface="Arial"/>
                <a:ea typeface="Arial"/>
                <a:cs typeface="Arial"/>
                <a:sym typeface="Arial"/>
              </a:rPr>
              <a:t>"</a:t>
            </a:r>
            <a:r>
              <a:rPr lang="nl-NL" sz="1600" b="1">
                <a:solidFill>
                  <a:srgbClr val="1B6700"/>
                </a:solidFill>
                <a:latin typeface="Arial"/>
                <a:ea typeface="Arial"/>
                <a:cs typeface="Arial"/>
                <a:sym typeface="Arial"/>
              </a:rPr>
              <a:t>{</a:t>
            </a:r>
            <a:r>
              <a:rPr lang="nl-NL" sz="1600" b="1">
                <a:solidFill>
                  <a:schemeClr val="dk1"/>
                </a:solidFill>
                <a:latin typeface="Arial"/>
                <a:ea typeface="Arial"/>
                <a:cs typeface="Arial"/>
                <a:sym typeface="Arial"/>
              </a:rPr>
              <a:t>__file__</a:t>
            </a:r>
            <a:r>
              <a:rPr lang="nl-NL" sz="1600" b="1">
                <a:solidFill>
                  <a:srgbClr val="1B6700"/>
                </a:solidFill>
                <a:latin typeface="Arial"/>
                <a:ea typeface="Arial"/>
                <a:cs typeface="Arial"/>
                <a:sym typeface="Arial"/>
              </a:rPr>
              <a:t>}</a:t>
            </a:r>
            <a:r>
              <a:rPr lang="nl-NL" sz="1600" b="1">
                <a:solidFill>
                  <a:srgbClr val="4E9A06"/>
                </a:solidFill>
                <a:latin typeface="Arial"/>
                <a:ea typeface="Arial"/>
                <a:cs typeface="Arial"/>
                <a:sym typeface="Arial"/>
              </a:rPr>
              <a:t> executed in </a:t>
            </a:r>
            <a:r>
              <a:rPr lang="nl-NL" sz="1600" b="1">
                <a:solidFill>
                  <a:srgbClr val="1B6700"/>
                </a:solidFill>
                <a:latin typeface="Arial"/>
                <a:ea typeface="Arial"/>
                <a:cs typeface="Arial"/>
                <a:sym typeface="Arial"/>
              </a:rPr>
              <a:t>{</a:t>
            </a:r>
            <a:r>
              <a:rPr lang="nl-NL" sz="1600" b="1">
                <a:solidFill>
                  <a:srgbClr val="000000"/>
                </a:solidFill>
                <a:latin typeface="Arial"/>
                <a:ea typeface="Arial"/>
                <a:cs typeface="Arial"/>
                <a:sym typeface="Arial"/>
              </a:rPr>
              <a:t>elapsed</a:t>
            </a:r>
            <a:r>
              <a:rPr lang="nl-NL" sz="1600" b="1">
                <a:solidFill>
                  <a:srgbClr val="1B6700"/>
                </a:solidFill>
                <a:latin typeface="Arial"/>
                <a:ea typeface="Arial"/>
                <a:cs typeface="Arial"/>
                <a:sym typeface="Arial"/>
              </a:rPr>
              <a:t>:</a:t>
            </a:r>
            <a:r>
              <a:rPr lang="nl-NL" sz="1600" b="1">
                <a:solidFill>
                  <a:srgbClr val="4E9A06"/>
                </a:solidFill>
                <a:latin typeface="Arial"/>
                <a:ea typeface="Arial"/>
                <a:cs typeface="Arial"/>
                <a:sym typeface="Arial"/>
              </a:rPr>
              <a:t>0.2f</a:t>
            </a:r>
            <a:r>
              <a:rPr lang="nl-NL" sz="1600" b="1">
                <a:solidFill>
                  <a:srgbClr val="1B6700"/>
                </a:solidFill>
                <a:latin typeface="Arial"/>
                <a:ea typeface="Arial"/>
                <a:cs typeface="Arial"/>
                <a:sym typeface="Arial"/>
              </a:rPr>
              <a:t>}</a:t>
            </a:r>
            <a:r>
              <a:rPr lang="nl-NL" sz="1600" b="1">
                <a:solidFill>
                  <a:srgbClr val="4E9A06"/>
                </a:solidFill>
                <a:latin typeface="Arial"/>
                <a:ea typeface="Arial"/>
                <a:cs typeface="Arial"/>
                <a:sym typeface="Arial"/>
              </a:rPr>
              <a:t> seconds."</a:t>
            </a:r>
            <a:r>
              <a:rPr lang="nl-NL" sz="1600" b="1">
                <a:solidFill>
                  <a:srgbClr val="000000"/>
                </a:solidFill>
                <a:latin typeface="Arial"/>
                <a:ea typeface="Arial"/>
                <a:cs typeface="Arial"/>
                <a:sym typeface="Arial"/>
              </a:rPr>
              <a:t>)</a:t>
            </a:r>
            <a:endParaRPr sz="1600" b="1">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2"/>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multiprocessing</a:t>
            </a:r>
            <a:endParaRPr/>
          </a:p>
        </p:txBody>
      </p:sp>
      <p:sp>
        <p:nvSpPr>
          <p:cNvPr id="613" name="Google Shape;613;p62"/>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multiprocessing library is based on spawning Processes.</a:t>
            </a:r>
            <a:endParaRPr/>
          </a:p>
          <a:p>
            <a:pPr marL="251986" lvl="0" indent="-251986" algn="l" rtl="0">
              <a:lnSpc>
                <a:spcPct val="90000"/>
              </a:lnSpc>
              <a:spcBef>
                <a:spcPts val="1102"/>
              </a:spcBef>
              <a:spcAft>
                <a:spcPts val="0"/>
              </a:spcAft>
              <a:buClr>
                <a:srgbClr val="595959"/>
              </a:buClr>
              <a:buSzPts val="2000"/>
              <a:buChar char="•"/>
            </a:pPr>
            <a:r>
              <a:rPr lang="nl-NL"/>
              <a:t>A process starts a fresh Python interpreter thereby side-stepping the Global Interpreter Lock</a:t>
            </a:r>
            <a:endParaRPr/>
          </a:p>
          <a:p>
            <a:pPr marL="251986" lvl="0" indent="-251986" algn="l" rtl="0">
              <a:lnSpc>
                <a:spcPct val="90000"/>
              </a:lnSpc>
              <a:spcBef>
                <a:spcPts val="1102"/>
              </a:spcBef>
              <a:spcAft>
                <a:spcPts val="0"/>
              </a:spcAft>
              <a:buClr>
                <a:srgbClr val="595959"/>
              </a:buClr>
              <a:buSzPts val="2000"/>
              <a:buChar char="•"/>
            </a:pPr>
            <a:r>
              <a:rPr lang="nl-NL"/>
              <a:t>The multiprocessing module allows the programmer to fully leverage multiple processors on a given machine. </a:t>
            </a:r>
            <a:endParaRPr/>
          </a:p>
          <a:p>
            <a:pPr marL="251986" lvl="0" indent="-124986" algn="l" rtl="0">
              <a:lnSpc>
                <a:spcPct val="90000"/>
              </a:lnSpc>
              <a:spcBef>
                <a:spcPts val="1102"/>
              </a:spcBef>
              <a:spcAft>
                <a:spcPts val="0"/>
              </a:spcAft>
              <a:buClr>
                <a:srgbClr val="595959"/>
              </a:buClr>
              <a:buSzPts val="2000"/>
              <a:buNone/>
            </a:pPr>
            <a:endParaRPr/>
          </a:p>
        </p:txBody>
      </p:sp>
      <p:sp>
        <p:nvSpPr>
          <p:cNvPr id="614" name="Google Shape;614;p62"/>
          <p:cNvSpPr/>
          <p:nvPr/>
        </p:nvSpPr>
        <p:spPr>
          <a:xfrm>
            <a:off x="575816" y="4931965"/>
            <a:ext cx="8962237" cy="2308324"/>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600" b="1">
                <a:solidFill>
                  <a:srgbClr val="0033B3"/>
                </a:solidFill>
                <a:latin typeface="Arial"/>
                <a:ea typeface="Arial"/>
                <a:cs typeface="Arial"/>
                <a:sym typeface="Arial"/>
              </a:rPr>
              <a:t>from </a:t>
            </a:r>
            <a:r>
              <a:rPr lang="nl-NL" sz="1600" b="1">
                <a:solidFill>
                  <a:schemeClr val="dk1"/>
                </a:solidFill>
                <a:latin typeface="Arial"/>
                <a:ea typeface="Arial"/>
                <a:cs typeface="Arial"/>
                <a:sym typeface="Arial"/>
              </a:rPr>
              <a:t>multiprocessing</a:t>
            </a:r>
            <a:r>
              <a:rPr lang="nl-NL" sz="1600" b="1">
                <a:solidFill>
                  <a:schemeClr val="lt1"/>
                </a:solidFill>
                <a:latin typeface="Arial"/>
                <a:ea typeface="Arial"/>
                <a:cs typeface="Arial"/>
                <a:sym typeface="Arial"/>
              </a:rPr>
              <a:t> </a:t>
            </a:r>
            <a:r>
              <a:rPr lang="nl-NL" sz="1600" b="1">
                <a:solidFill>
                  <a:srgbClr val="0033B3"/>
                </a:solidFill>
                <a:latin typeface="Arial"/>
                <a:ea typeface="Arial"/>
                <a:cs typeface="Arial"/>
                <a:sym typeface="Arial"/>
              </a:rPr>
              <a:t>import </a:t>
            </a:r>
            <a:r>
              <a:rPr lang="nl-NL" sz="1600" b="1">
                <a:solidFill>
                  <a:schemeClr val="dk1"/>
                </a:solidFill>
                <a:latin typeface="Arial"/>
                <a:ea typeface="Arial"/>
                <a:cs typeface="Arial"/>
                <a:sym typeface="Arial"/>
              </a:rPr>
              <a:t>Process</a:t>
            </a:r>
            <a:br>
              <a:rPr lang="nl-NL" sz="1600" b="1">
                <a:solidFill>
                  <a:schemeClr val="lt1"/>
                </a:solidFill>
                <a:latin typeface="Arial"/>
                <a:ea typeface="Arial"/>
                <a:cs typeface="Arial"/>
                <a:sym typeface="Arial"/>
              </a:rPr>
            </a:br>
            <a:br>
              <a:rPr lang="nl-NL" sz="1600" b="1">
                <a:solidFill>
                  <a:schemeClr val="lt1"/>
                </a:solidFill>
                <a:latin typeface="Arial"/>
                <a:ea typeface="Arial"/>
                <a:cs typeface="Arial"/>
                <a:sym typeface="Arial"/>
              </a:rPr>
            </a:br>
            <a:r>
              <a:rPr lang="nl-NL" sz="1600" b="1">
                <a:solidFill>
                  <a:srgbClr val="0033B3"/>
                </a:solidFill>
                <a:latin typeface="Arial"/>
                <a:ea typeface="Arial"/>
                <a:cs typeface="Arial"/>
                <a:sym typeface="Arial"/>
              </a:rPr>
              <a:t>def </a:t>
            </a:r>
            <a:r>
              <a:rPr lang="nl-NL" sz="1600" b="1">
                <a:solidFill>
                  <a:srgbClr val="000000"/>
                </a:solidFill>
                <a:latin typeface="Arial"/>
                <a:ea typeface="Arial"/>
                <a:cs typeface="Arial"/>
                <a:sym typeface="Arial"/>
              </a:rPr>
              <a:t>f</a:t>
            </a:r>
            <a:r>
              <a:rPr lang="nl-NL" sz="1600" b="1">
                <a:solidFill>
                  <a:schemeClr val="dk1"/>
                </a:solidFill>
                <a:latin typeface="Arial"/>
                <a:ea typeface="Arial"/>
                <a:cs typeface="Arial"/>
                <a:sym typeface="Arial"/>
              </a:rPr>
              <a:t>(name):</a:t>
            </a:r>
            <a:br>
              <a:rPr lang="nl-NL" sz="1600" b="1">
                <a:solidFill>
                  <a:schemeClr val="lt1"/>
                </a:solidFill>
                <a:latin typeface="Arial"/>
                <a:ea typeface="Arial"/>
                <a:cs typeface="Arial"/>
                <a:sym typeface="Arial"/>
              </a:rPr>
            </a:br>
            <a:r>
              <a:rPr lang="nl-NL" sz="1600" b="1">
                <a:solidFill>
                  <a:schemeClr val="lt1"/>
                </a:solidFill>
                <a:latin typeface="Arial"/>
                <a:ea typeface="Arial"/>
                <a:cs typeface="Arial"/>
                <a:sym typeface="Arial"/>
              </a:rPr>
              <a:t>    </a:t>
            </a:r>
            <a:r>
              <a:rPr lang="nl-NL" sz="1600" b="1">
                <a:solidFill>
                  <a:srgbClr val="000080"/>
                </a:solidFill>
                <a:latin typeface="Arial"/>
                <a:ea typeface="Arial"/>
                <a:cs typeface="Arial"/>
                <a:sym typeface="Arial"/>
              </a:rPr>
              <a:t>print</a:t>
            </a:r>
            <a:r>
              <a:rPr lang="nl-NL" sz="1600" b="1">
                <a:solidFill>
                  <a:schemeClr val="lt1"/>
                </a:solidFill>
                <a:latin typeface="Arial"/>
                <a:ea typeface="Arial"/>
                <a:cs typeface="Arial"/>
                <a:sym typeface="Arial"/>
              </a:rPr>
              <a:t>(</a:t>
            </a:r>
            <a:r>
              <a:rPr lang="nl-NL" sz="1600" b="1">
                <a:solidFill>
                  <a:srgbClr val="008080"/>
                </a:solidFill>
                <a:latin typeface="Arial"/>
                <a:ea typeface="Arial"/>
                <a:cs typeface="Arial"/>
                <a:sym typeface="Arial"/>
              </a:rPr>
              <a:t>'hello'</a:t>
            </a:r>
            <a:r>
              <a:rPr lang="nl-NL" sz="1600" b="1">
                <a:solidFill>
                  <a:schemeClr val="dk1"/>
                </a:solidFill>
                <a:latin typeface="Arial"/>
                <a:ea typeface="Arial"/>
                <a:cs typeface="Arial"/>
                <a:sym typeface="Arial"/>
              </a:rPr>
              <a:t>, name)</a:t>
            </a:r>
            <a:br>
              <a:rPr lang="nl-NL" sz="1600" b="1">
                <a:solidFill>
                  <a:schemeClr val="lt1"/>
                </a:solidFill>
                <a:latin typeface="Arial"/>
                <a:ea typeface="Arial"/>
                <a:cs typeface="Arial"/>
                <a:sym typeface="Arial"/>
              </a:rPr>
            </a:br>
            <a:br>
              <a:rPr lang="nl-NL" sz="1600" b="1">
                <a:solidFill>
                  <a:schemeClr val="lt1"/>
                </a:solidFill>
                <a:latin typeface="Arial"/>
                <a:ea typeface="Arial"/>
                <a:cs typeface="Arial"/>
                <a:sym typeface="Arial"/>
              </a:rPr>
            </a:br>
            <a:r>
              <a:rPr lang="nl-NL" sz="1600" b="1">
                <a:solidFill>
                  <a:srgbClr val="0033B3"/>
                </a:solidFill>
                <a:latin typeface="Arial"/>
                <a:ea typeface="Arial"/>
                <a:cs typeface="Arial"/>
                <a:sym typeface="Arial"/>
              </a:rPr>
              <a:t>if </a:t>
            </a:r>
            <a:r>
              <a:rPr lang="nl-NL" sz="1600" b="1">
                <a:solidFill>
                  <a:schemeClr val="dk1"/>
                </a:solidFill>
                <a:latin typeface="Arial"/>
                <a:ea typeface="Arial"/>
                <a:cs typeface="Arial"/>
                <a:sym typeface="Arial"/>
              </a:rPr>
              <a:t>__name__ == </a:t>
            </a:r>
            <a:r>
              <a:rPr lang="nl-NL" sz="1600" b="1">
                <a:solidFill>
                  <a:srgbClr val="008080"/>
                </a:solidFill>
                <a:latin typeface="Arial"/>
                <a:ea typeface="Arial"/>
                <a:cs typeface="Arial"/>
                <a:sym typeface="Arial"/>
              </a:rPr>
              <a:t>'__main__'</a:t>
            </a:r>
            <a:r>
              <a:rPr lang="nl-NL" sz="1600" b="1">
                <a:solidFill>
                  <a:schemeClr val="lt1"/>
                </a:solidFill>
                <a:latin typeface="Arial"/>
                <a:ea typeface="Arial"/>
                <a:cs typeface="Arial"/>
                <a:sym typeface="Arial"/>
              </a:rPr>
              <a:t>:</a:t>
            </a:r>
            <a:br>
              <a:rPr lang="nl-NL" sz="1600" b="1">
                <a:solidFill>
                  <a:schemeClr val="lt1"/>
                </a:solidFill>
                <a:latin typeface="Arial"/>
                <a:ea typeface="Arial"/>
                <a:cs typeface="Arial"/>
                <a:sym typeface="Arial"/>
              </a:rPr>
            </a:br>
            <a:r>
              <a:rPr lang="nl-NL" sz="1600" b="1">
                <a:solidFill>
                  <a:schemeClr val="lt1"/>
                </a:solidFill>
                <a:latin typeface="Arial"/>
                <a:ea typeface="Arial"/>
                <a:cs typeface="Arial"/>
                <a:sym typeface="Arial"/>
              </a:rPr>
              <a:t>    </a:t>
            </a:r>
            <a:r>
              <a:rPr lang="nl-NL" sz="1600" b="1">
                <a:solidFill>
                  <a:schemeClr val="dk1"/>
                </a:solidFill>
                <a:latin typeface="Arial"/>
                <a:ea typeface="Arial"/>
                <a:cs typeface="Arial"/>
                <a:sym typeface="Arial"/>
              </a:rPr>
              <a:t>p = Process(</a:t>
            </a:r>
            <a:r>
              <a:rPr lang="nl-NL" sz="1600" b="1">
                <a:solidFill>
                  <a:srgbClr val="660099"/>
                </a:solidFill>
                <a:latin typeface="Arial"/>
                <a:ea typeface="Arial"/>
                <a:cs typeface="Arial"/>
                <a:sym typeface="Arial"/>
              </a:rPr>
              <a:t>target</a:t>
            </a:r>
            <a:r>
              <a:rPr lang="nl-NL" sz="1600" b="1">
                <a:solidFill>
                  <a:schemeClr val="dk1"/>
                </a:solidFill>
                <a:latin typeface="Arial"/>
                <a:ea typeface="Arial"/>
                <a:cs typeface="Arial"/>
                <a:sym typeface="Arial"/>
              </a:rPr>
              <a:t>=f,</a:t>
            </a:r>
            <a:r>
              <a:rPr lang="nl-NL" sz="1600" b="1">
                <a:solidFill>
                  <a:schemeClr val="lt1"/>
                </a:solidFill>
                <a:latin typeface="Arial"/>
                <a:ea typeface="Arial"/>
                <a:cs typeface="Arial"/>
                <a:sym typeface="Arial"/>
              </a:rPr>
              <a:t> </a:t>
            </a:r>
            <a:r>
              <a:rPr lang="nl-NL" sz="1600" b="1">
                <a:solidFill>
                  <a:srgbClr val="660099"/>
                </a:solidFill>
                <a:latin typeface="Arial"/>
                <a:ea typeface="Arial"/>
                <a:cs typeface="Arial"/>
                <a:sym typeface="Arial"/>
              </a:rPr>
              <a:t>args</a:t>
            </a:r>
            <a:r>
              <a:rPr lang="nl-NL" sz="1600" b="1">
                <a:solidFill>
                  <a:schemeClr val="dk1"/>
                </a:solidFill>
                <a:latin typeface="Arial"/>
                <a:ea typeface="Arial"/>
                <a:cs typeface="Arial"/>
                <a:sym typeface="Arial"/>
              </a:rPr>
              <a:t>=(</a:t>
            </a:r>
            <a:r>
              <a:rPr lang="nl-NL" sz="1600" b="1">
                <a:solidFill>
                  <a:srgbClr val="008080"/>
                </a:solidFill>
                <a:latin typeface="Arial"/>
                <a:ea typeface="Arial"/>
                <a:cs typeface="Arial"/>
                <a:sym typeface="Arial"/>
              </a:rPr>
              <a:t>'bob'</a:t>
            </a:r>
            <a:r>
              <a:rPr lang="nl-NL" sz="1600" b="1">
                <a:solidFill>
                  <a:schemeClr val="dk1"/>
                </a:solidFill>
                <a:latin typeface="Arial"/>
                <a:ea typeface="Arial"/>
                <a:cs typeface="Arial"/>
                <a:sym typeface="Arial"/>
              </a:rPr>
              <a:t>,))</a:t>
            </a:r>
            <a:br>
              <a:rPr lang="nl-NL" sz="1600" b="1">
                <a:solidFill>
                  <a:schemeClr val="lt1"/>
                </a:solidFill>
                <a:latin typeface="Arial"/>
                <a:ea typeface="Arial"/>
                <a:cs typeface="Arial"/>
                <a:sym typeface="Arial"/>
              </a:rPr>
            </a:br>
            <a:r>
              <a:rPr lang="nl-NL" sz="1600" b="1">
                <a:solidFill>
                  <a:schemeClr val="lt1"/>
                </a:solidFill>
                <a:latin typeface="Arial"/>
                <a:ea typeface="Arial"/>
                <a:cs typeface="Arial"/>
                <a:sym typeface="Arial"/>
              </a:rPr>
              <a:t>    </a:t>
            </a:r>
            <a:r>
              <a:rPr lang="nl-NL" sz="1600" b="1">
                <a:solidFill>
                  <a:schemeClr val="dk1"/>
                </a:solidFill>
                <a:latin typeface="Arial"/>
                <a:ea typeface="Arial"/>
                <a:cs typeface="Arial"/>
                <a:sym typeface="Arial"/>
              </a:rPr>
              <a:t>p.start()</a:t>
            </a:r>
            <a:br>
              <a:rPr lang="nl-NL" sz="1600" b="1">
                <a:solidFill>
                  <a:schemeClr val="lt1"/>
                </a:solidFill>
                <a:latin typeface="Arial"/>
                <a:ea typeface="Arial"/>
                <a:cs typeface="Arial"/>
                <a:sym typeface="Arial"/>
              </a:rPr>
            </a:br>
            <a:r>
              <a:rPr lang="nl-NL" sz="1600" b="1">
                <a:solidFill>
                  <a:schemeClr val="lt1"/>
                </a:solidFill>
                <a:latin typeface="Arial"/>
                <a:ea typeface="Arial"/>
                <a:cs typeface="Arial"/>
                <a:sym typeface="Arial"/>
              </a:rPr>
              <a:t>    </a:t>
            </a:r>
            <a:r>
              <a:rPr lang="nl-NL" sz="1600" b="1">
                <a:solidFill>
                  <a:schemeClr val="dk1"/>
                </a:solidFill>
                <a:latin typeface="Arial"/>
                <a:ea typeface="Arial"/>
                <a:cs typeface="Arial"/>
                <a:sym typeface="Arial"/>
              </a:rPr>
              <a:t>p.join()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3"/>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logging - Logging facility for Python</a:t>
            </a:r>
            <a:endParaRPr/>
          </a:p>
        </p:txBody>
      </p:sp>
      <p:sp>
        <p:nvSpPr>
          <p:cNvPr id="620" name="Google Shape;620;p63"/>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Setup with </a:t>
            </a:r>
            <a:r>
              <a:rPr lang="nl-NL" b="1"/>
              <a:t>basicConfig</a:t>
            </a:r>
            <a:endParaRPr b="1"/>
          </a:p>
          <a:p>
            <a:pPr marL="251986" lvl="0" indent="-251986" algn="l" rtl="0">
              <a:lnSpc>
                <a:spcPct val="90000"/>
              </a:lnSpc>
              <a:spcBef>
                <a:spcPts val="1102"/>
              </a:spcBef>
              <a:spcAft>
                <a:spcPts val="0"/>
              </a:spcAft>
              <a:buClr>
                <a:srgbClr val="595959"/>
              </a:buClr>
              <a:buSzPts val="2000"/>
              <a:buChar char="•"/>
            </a:pPr>
            <a:r>
              <a:rPr lang="nl-NL"/>
              <a:t>Logging Levels: DEBUG, INFO, WARNING, ERROR, CRITICAL</a:t>
            </a:r>
            <a:endParaRPr/>
          </a:p>
        </p:txBody>
      </p:sp>
      <p:sp>
        <p:nvSpPr>
          <p:cNvPr id="621" name="Google Shape;621;p63"/>
          <p:cNvSpPr/>
          <p:nvPr/>
        </p:nvSpPr>
        <p:spPr>
          <a:xfrm>
            <a:off x="562385" y="3491805"/>
            <a:ext cx="8928991" cy="3693319"/>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logging</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logging.basicConfig(</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filename = </a:t>
            </a:r>
            <a:r>
              <a:rPr lang="nl-NL" sz="1800" b="1">
                <a:solidFill>
                  <a:srgbClr val="0000FF"/>
                </a:solidFill>
                <a:latin typeface="Arial"/>
                <a:ea typeface="Arial"/>
                <a:cs typeface="Arial"/>
                <a:sym typeface="Arial"/>
              </a:rPr>
              <a:t>None</a:t>
            </a:r>
            <a:r>
              <a:rPr lang="nl-NL" sz="1800" b="1">
                <a:solidFill>
                  <a:srgbClr val="000000"/>
                </a:solidFill>
                <a:latin typeface="Arial"/>
                <a:ea typeface="Arial"/>
                <a:cs typeface="Arial"/>
                <a:sym typeface="Arial"/>
              </a:rPr>
              <a:t>, </a:t>
            </a:r>
            <a:r>
              <a:rPr lang="nl-NL" sz="1800" b="1">
                <a:solidFill>
                  <a:srgbClr val="008000"/>
                </a:solidFill>
                <a:latin typeface="Arial"/>
                <a:ea typeface="Arial"/>
                <a:cs typeface="Arial"/>
                <a:sym typeface="Arial"/>
              </a:rPr>
              <a:t># or to a file 'example.log',</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level = logging.ERROR,</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format = </a:t>
            </a:r>
            <a:r>
              <a:rPr lang="nl-NL" sz="1800" b="1">
                <a:solidFill>
                  <a:srgbClr val="A31515"/>
                </a:solidFill>
                <a:latin typeface="Arial"/>
                <a:ea typeface="Arial"/>
                <a:cs typeface="Arial"/>
                <a:sym typeface="Arial"/>
              </a:rPr>
              <a:t>'%(asctime)s.%(msecs)03d - %(message)s'</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datefmt = </a:t>
            </a:r>
            <a:r>
              <a:rPr lang="nl-NL" sz="1800" b="1">
                <a:solidFill>
                  <a:srgbClr val="A31515"/>
                </a:solidFill>
                <a:latin typeface="Arial"/>
                <a:ea typeface="Arial"/>
                <a:cs typeface="Arial"/>
                <a:sym typeface="Arial"/>
              </a:rPr>
              <a:t>'%Y-%m-%dT%H:%M:%S'</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logging.debug(</a:t>
            </a:r>
            <a:r>
              <a:rPr lang="nl-NL" sz="1800" b="1">
                <a:solidFill>
                  <a:srgbClr val="A31515"/>
                </a:solidFill>
                <a:latin typeface="Arial"/>
                <a:ea typeface="Arial"/>
                <a:cs typeface="Arial"/>
                <a:sym typeface="Arial"/>
              </a:rPr>
              <a:t>'This message should go to the log file'</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logging.info(</a:t>
            </a:r>
            <a:r>
              <a:rPr lang="nl-NL" sz="1800" b="1">
                <a:solidFill>
                  <a:srgbClr val="A31515"/>
                </a:solidFill>
                <a:latin typeface="Arial"/>
                <a:ea typeface="Arial"/>
                <a:cs typeface="Arial"/>
                <a:sym typeface="Arial"/>
              </a:rPr>
              <a:t>'So should this'</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logging.warning(</a:t>
            </a:r>
            <a:r>
              <a:rPr lang="nl-NL" sz="1800" b="1">
                <a:solidFill>
                  <a:srgbClr val="A31515"/>
                </a:solidFill>
                <a:latin typeface="Arial"/>
                <a:ea typeface="Arial"/>
                <a:cs typeface="Arial"/>
                <a:sym typeface="Arial"/>
              </a:rPr>
              <a:t>'And this, too'</a:t>
            </a:r>
            <a:r>
              <a:rPr lang="nl-NL" sz="1800" b="1">
                <a:solidFill>
                  <a:srgbClr val="000000"/>
                </a:solidFill>
                <a:latin typeface="Arial"/>
                <a:ea typeface="Arial"/>
                <a:cs typeface="Arial"/>
                <a:sym typeface="Arial"/>
              </a:rPr>
              <a:t>)</a:t>
            </a: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logging.error(</a:t>
            </a:r>
            <a:r>
              <a:rPr lang="nl-NL" sz="1800" b="1">
                <a:solidFill>
                  <a:srgbClr val="A31515"/>
                </a:solidFill>
                <a:latin typeface="Arial"/>
                <a:ea typeface="Arial"/>
                <a:cs typeface="Arial"/>
                <a:sym typeface="Arial"/>
              </a:rPr>
              <a:t>'Watch out!'</a:t>
            </a:r>
            <a:r>
              <a:rPr lang="nl-NL" sz="1800" b="1">
                <a:solidFill>
                  <a:srgbClr val="000000"/>
                </a:solidFill>
                <a:latin typeface="Arial"/>
                <a:ea typeface="Arial"/>
                <a:cs typeface="Arial"/>
                <a:sym typeface="Arial"/>
              </a:rPr>
              <a:t>)</a:t>
            </a: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logging.critical(</a:t>
            </a:r>
            <a:r>
              <a:rPr lang="nl-NL" sz="1800" b="1">
                <a:solidFill>
                  <a:srgbClr val="A31515"/>
                </a:solidFill>
                <a:latin typeface="Arial"/>
                <a:ea typeface="Arial"/>
                <a:cs typeface="Arial"/>
                <a:sym typeface="Arial"/>
              </a:rPr>
              <a:t>'ERROR!!!!!'</a:t>
            </a:r>
            <a:r>
              <a:rPr lang="nl-NL" sz="1800" b="1">
                <a:solidFill>
                  <a:srgbClr val="000000"/>
                </a:solidFill>
                <a:latin typeface="Arial"/>
                <a:ea typeface="Arial"/>
                <a:cs typeface="Arial"/>
                <a:sym typeface="Arial"/>
              </a:rPr>
              <a:t>)</a:t>
            </a:r>
            <a:endParaRPr sz="1800" b="1">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4"/>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timeit</a:t>
            </a:r>
            <a:endParaRPr/>
          </a:p>
        </p:txBody>
      </p:sp>
      <p:sp>
        <p:nvSpPr>
          <p:cNvPr id="627" name="Google Shape;627;p64"/>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Measure execution time of small code snippets.</a:t>
            </a:r>
            <a:endParaRPr/>
          </a:p>
        </p:txBody>
      </p:sp>
      <p:sp>
        <p:nvSpPr>
          <p:cNvPr id="628" name="Google Shape;628;p64"/>
          <p:cNvSpPr/>
          <p:nvPr/>
        </p:nvSpPr>
        <p:spPr>
          <a:xfrm>
            <a:off x="563663" y="6039007"/>
            <a:ext cx="8928991" cy="1200329"/>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from</a:t>
            </a:r>
            <a:r>
              <a:rPr lang="nl-NL" sz="1800" b="1">
                <a:solidFill>
                  <a:srgbClr val="000000"/>
                </a:solidFill>
                <a:latin typeface="Arial"/>
                <a:ea typeface="Arial"/>
                <a:cs typeface="Arial"/>
                <a:sym typeface="Arial"/>
              </a:rPr>
              <a:t> timeit </a:t>
            </a: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timeit</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timeit(</a:t>
            </a:r>
            <a:r>
              <a:rPr lang="nl-NL" sz="1800" b="1">
                <a:solidFill>
                  <a:srgbClr val="A31515"/>
                </a:solidFill>
                <a:latin typeface="Arial"/>
                <a:ea typeface="Arial"/>
                <a:cs typeface="Arial"/>
                <a:sym typeface="Arial"/>
              </a:rPr>
              <a:t>'"-".join(str(n) for n in range(100))'</a:t>
            </a:r>
            <a:r>
              <a:rPr lang="nl-NL" sz="1800" b="1">
                <a:solidFill>
                  <a:srgbClr val="000000"/>
                </a:solidFill>
                <a:latin typeface="Arial"/>
                <a:ea typeface="Arial"/>
                <a:cs typeface="Arial"/>
                <a:sym typeface="Arial"/>
              </a:rPr>
              <a:t>, number=</a:t>
            </a:r>
            <a:r>
              <a:rPr lang="nl-NL" sz="1800" b="1">
                <a:solidFill>
                  <a:srgbClr val="098658"/>
                </a:solidFill>
                <a:latin typeface="Arial"/>
                <a:ea typeface="Arial"/>
                <a:cs typeface="Arial"/>
                <a:sym typeface="Arial"/>
              </a:rPr>
              <a:t>10000</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timeit(</a:t>
            </a:r>
            <a:r>
              <a:rPr lang="nl-NL" sz="1800" b="1">
                <a:solidFill>
                  <a:srgbClr val="0000FF"/>
                </a:solidFill>
                <a:latin typeface="Arial"/>
                <a:ea typeface="Arial"/>
                <a:cs typeface="Arial"/>
                <a:sym typeface="Arial"/>
              </a:rPr>
              <a:t>lambda</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a:t>
            </a:r>
            <a:r>
              <a:rPr lang="nl-NL" sz="1800" b="1">
                <a:solidFill>
                  <a:srgbClr val="000000"/>
                </a:solidFill>
                <a:latin typeface="Arial"/>
                <a:ea typeface="Arial"/>
                <a:cs typeface="Arial"/>
                <a:sym typeface="Arial"/>
              </a:rPr>
              <a:t>.join(map(str, range(</a:t>
            </a:r>
            <a:r>
              <a:rPr lang="nl-NL" sz="1800" b="1">
                <a:solidFill>
                  <a:srgbClr val="098658"/>
                </a:solidFill>
                <a:latin typeface="Arial"/>
                <a:ea typeface="Arial"/>
                <a:cs typeface="Arial"/>
                <a:sym typeface="Arial"/>
              </a:rPr>
              <a:t>100</a:t>
            </a:r>
            <a:r>
              <a:rPr lang="nl-NL" sz="1800" b="1">
                <a:solidFill>
                  <a:srgbClr val="000000"/>
                </a:solidFill>
                <a:latin typeface="Arial"/>
                <a:ea typeface="Arial"/>
                <a:cs typeface="Arial"/>
                <a:sym typeface="Arial"/>
              </a:rPr>
              <a:t>))), number=</a:t>
            </a:r>
            <a:r>
              <a:rPr lang="nl-NL" sz="1800" b="1">
                <a:solidFill>
                  <a:srgbClr val="098658"/>
                </a:solidFill>
                <a:latin typeface="Arial"/>
                <a:ea typeface="Arial"/>
                <a:cs typeface="Arial"/>
                <a:sym typeface="Arial"/>
              </a:rPr>
              <a:t>10000</a:t>
            </a:r>
            <a:r>
              <a:rPr lang="nl-NL" sz="1800" b="1">
                <a:solidFill>
                  <a:srgbClr val="000000"/>
                </a:solidFill>
                <a:latin typeface="Arial"/>
                <a:ea typeface="Arial"/>
                <a:cs typeface="Arial"/>
                <a:sym typeface="Arial"/>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65"/>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zipfile</a:t>
            </a:r>
            <a:endParaRPr/>
          </a:p>
        </p:txBody>
      </p:sp>
      <p:sp>
        <p:nvSpPr>
          <p:cNvPr id="634" name="Google Shape;634;p65"/>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ZIP file format is a common archive and compression standard. This module provides tools to create, read, write, append, and list a ZIP file.</a:t>
            </a:r>
            <a:endParaRPr/>
          </a:p>
        </p:txBody>
      </p:sp>
      <p:sp>
        <p:nvSpPr>
          <p:cNvPr id="635" name="Google Shape;635;p65"/>
          <p:cNvSpPr/>
          <p:nvPr/>
        </p:nvSpPr>
        <p:spPr>
          <a:xfrm>
            <a:off x="575529" y="3851845"/>
            <a:ext cx="8929277" cy="3416320"/>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zipfile</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pandas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pd</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FF"/>
                </a:solidFill>
                <a:latin typeface="Arial"/>
                <a:ea typeface="Arial"/>
                <a:cs typeface="Arial"/>
                <a:sym typeface="Arial"/>
              </a:rPr>
              <a:t>with</a:t>
            </a:r>
            <a:r>
              <a:rPr lang="nl-NL" sz="1800" b="1">
                <a:solidFill>
                  <a:srgbClr val="000000"/>
                </a:solidFill>
                <a:latin typeface="Arial"/>
                <a:ea typeface="Arial"/>
                <a:cs typeface="Arial"/>
                <a:sym typeface="Arial"/>
              </a:rPr>
              <a:t> zipfile.ZipFile(</a:t>
            </a:r>
            <a:r>
              <a:rPr lang="nl-NL" sz="1800" b="1">
                <a:solidFill>
                  <a:srgbClr val="A31515"/>
                </a:solidFill>
                <a:latin typeface="Arial"/>
                <a:ea typeface="Arial"/>
                <a:cs typeface="Arial"/>
                <a:sym typeface="Arial"/>
              </a:rPr>
              <a:t>"FinalExam.zip"</a:t>
            </a: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z:</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    with</a:t>
            </a:r>
            <a:r>
              <a:rPr lang="nl-NL" sz="1800" b="1">
                <a:solidFill>
                  <a:srgbClr val="000000"/>
                </a:solidFill>
                <a:latin typeface="Arial"/>
                <a:ea typeface="Arial"/>
                <a:cs typeface="Arial"/>
                <a:sym typeface="Arial"/>
              </a:rPr>
              <a:t> z.open(</a:t>
            </a:r>
            <a:r>
              <a:rPr lang="nl-NL" sz="1800" b="1">
                <a:solidFill>
                  <a:srgbClr val="A31515"/>
                </a:solidFill>
                <a:latin typeface="Arial"/>
                <a:ea typeface="Arial"/>
                <a:cs typeface="Arial"/>
                <a:sym typeface="Arial"/>
              </a:rPr>
              <a:t>"AdvWorksCusts.csv"</a:t>
            </a: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f:</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df_Customers = pd.read_csv(f)</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with</a:t>
            </a:r>
            <a:r>
              <a:rPr lang="nl-NL" sz="1800" b="1">
                <a:solidFill>
                  <a:srgbClr val="000000"/>
                </a:solidFill>
                <a:latin typeface="Arial"/>
                <a:ea typeface="Arial"/>
                <a:cs typeface="Arial"/>
                <a:sym typeface="Arial"/>
              </a:rPr>
              <a:t> z.open(</a:t>
            </a:r>
            <a:r>
              <a:rPr lang="nl-NL" sz="1800" b="1">
                <a:solidFill>
                  <a:srgbClr val="A31515"/>
                </a:solidFill>
                <a:latin typeface="Arial"/>
                <a:ea typeface="Arial"/>
                <a:cs typeface="Arial"/>
                <a:sym typeface="Arial"/>
              </a:rPr>
              <a:t>"AW_AveMonthSpend.csv"</a:t>
            </a: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f:</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df_AveMonthSpend = pd.read_csv(f)</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with</a:t>
            </a:r>
            <a:r>
              <a:rPr lang="nl-NL" sz="1800" b="1">
                <a:solidFill>
                  <a:srgbClr val="000000"/>
                </a:solidFill>
                <a:latin typeface="Arial"/>
                <a:ea typeface="Arial"/>
                <a:cs typeface="Arial"/>
                <a:sym typeface="Arial"/>
              </a:rPr>
              <a:t> z.open(</a:t>
            </a:r>
            <a:r>
              <a:rPr lang="nl-NL" sz="1800" b="1">
                <a:solidFill>
                  <a:srgbClr val="A31515"/>
                </a:solidFill>
                <a:latin typeface="Arial"/>
                <a:ea typeface="Arial"/>
                <a:cs typeface="Arial"/>
                <a:sym typeface="Arial"/>
              </a:rPr>
              <a:t>"AW_BikeBuyer.csv"</a:t>
            </a:r>
            <a:r>
              <a:rPr lang="nl-NL" sz="1800" b="1">
                <a:solidFill>
                  <a:srgbClr val="000000"/>
                </a:solidFill>
                <a:latin typeface="Arial"/>
                <a:ea typeface="Arial"/>
                <a:cs typeface="Arial"/>
                <a:sym typeface="Arial"/>
              </a:rPr>
              <a:t>)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f:</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df_BikeBuyer = pd.read_csv(f)</a:t>
            </a:r>
            <a:endParaRPr sz="1800" b="1">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66"/>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tarfile</a:t>
            </a:r>
            <a:endParaRPr/>
          </a:p>
        </p:txBody>
      </p:sp>
      <p:sp>
        <p:nvSpPr>
          <p:cNvPr id="641" name="Google Shape;641;p66"/>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tarfile module makes it possible to read and write tar archives, including those using gzip, bz2 and lzma compression.</a:t>
            </a:r>
            <a:endParaRPr/>
          </a:p>
        </p:txBody>
      </p:sp>
      <p:sp>
        <p:nvSpPr>
          <p:cNvPr id="642" name="Google Shape;642;p66"/>
          <p:cNvSpPr/>
          <p:nvPr/>
        </p:nvSpPr>
        <p:spPr>
          <a:xfrm>
            <a:off x="575815" y="5868069"/>
            <a:ext cx="8928991" cy="1323439"/>
          </a:xfrm>
          <a:prstGeom prst="rect">
            <a:avLst/>
          </a:prstGeom>
          <a:solidFill>
            <a:srgbClr val="D8D8D8"/>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600" b="1">
                <a:solidFill>
                  <a:srgbClr val="0000FF"/>
                </a:solidFill>
                <a:latin typeface="Arial"/>
                <a:ea typeface="Arial"/>
                <a:cs typeface="Arial"/>
                <a:sym typeface="Arial"/>
              </a:rPr>
              <a:t>import</a:t>
            </a:r>
            <a:r>
              <a:rPr lang="nl-NL" sz="1600" b="1">
                <a:solidFill>
                  <a:srgbClr val="000000"/>
                </a:solidFill>
                <a:latin typeface="Arial"/>
                <a:ea typeface="Arial"/>
                <a:cs typeface="Arial"/>
                <a:sym typeface="Arial"/>
              </a:rPr>
              <a:t> tarfile</a:t>
            </a:r>
            <a:endParaRPr sz="1600" b="1">
              <a:solidFill>
                <a:srgbClr val="000000"/>
              </a:solidFill>
              <a:latin typeface="Arial"/>
              <a:ea typeface="Arial"/>
              <a:cs typeface="Arial"/>
              <a:sym typeface="Arial"/>
            </a:endParaRPr>
          </a:p>
          <a:p>
            <a:pPr marL="0" marR="0" lvl="0" indent="0" algn="l" rtl="0">
              <a:spcBef>
                <a:spcPts val="0"/>
              </a:spcBef>
              <a:spcAft>
                <a:spcPts val="0"/>
              </a:spcAft>
              <a:buNone/>
            </a:pPr>
            <a:br>
              <a:rPr lang="nl-NL" sz="1600" b="1">
                <a:solidFill>
                  <a:srgbClr val="000000"/>
                </a:solidFill>
                <a:latin typeface="Arial"/>
                <a:ea typeface="Arial"/>
                <a:cs typeface="Arial"/>
                <a:sym typeface="Arial"/>
              </a:rPr>
            </a:br>
            <a:r>
              <a:rPr lang="nl-NL" sz="1600" b="1">
                <a:solidFill>
                  <a:srgbClr val="000000"/>
                </a:solidFill>
                <a:latin typeface="Arial"/>
                <a:ea typeface="Arial"/>
                <a:cs typeface="Arial"/>
                <a:sym typeface="Arial"/>
              </a:rPr>
              <a:t>t = tarfile.open(</a:t>
            </a:r>
            <a:r>
              <a:rPr lang="nl-NL" sz="1600" b="1">
                <a:solidFill>
                  <a:srgbClr val="A31515"/>
                </a:solidFill>
                <a:latin typeface="Arial"/>
                <a:ea typeface="Arial"/>
                <a:cs typeface="Arial"/>
                <a:sym typeface="Arial"/>
              </a:rPr>
              <a:t>'example.tar.gz'</a:t>
            </a:r>
            <a:r>
              <a:rPr lang="nl-NL" sz="1600" b="1">
                <a:solidFill>
                  <a:srgbClr val="000000"/>
                </a:solidFill>
                <a:latin typeface="Arial"/>
                <a:ea typeface="Arial"/>
                <a:cs typeface="Arial"/>
                <a:sym typeface="Arial"/>
              </a:rPr>
              <a:t>, </a:t>
            </a:r>
            <a:r>
              <a:rPr lang="nl-NL" sz="1600" b="1">
                <a:solidFill>
                  <a:srgbClr val="A31515"/>
                </a:solidFill>
                <a:latin typeface="Arial"/>
                <a:ea typeface="Arial"/>
                <a:cs typeface="Arial"/>
                <a:sym typeface="Arial"/>
              </a:rPr>
              <a:t>'r'</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print(</a:t>
            </a:r>
            <a:r>
              <a:rPr lang="nl-NL" sz="1600" b="1">
                <a:solidFill>
                  <a:srgbClr val="A31515"/>
                </a:solidFill>
                <a:latin typeface="Arial"/>
                <a:ea typeface="Arial"/>
                <a:cs typeface="Arial"/>
                <a:sym typeface="Arial"/>
              </a:rPr>
              <a:t>"Files in TAR file:"</a:t>
            </a:r>
            <a:r>
              <a:rPr lang="nl-NL" sz="16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600" b="1">
                <a:solidFill>
                  <a:srgbClr val="000000"/>
                </a:solidFill>
                <a:latin typeface="Arial"/>
                <a:ea typeface="Arial"/>
                <a:cs typeface="Arial"/>
                <a:sym typeface="Arial"/>
              </a:rPr>
              <a:t>print(t.getnames())</a:t>
            </a:r>
            <a:endParaRPr sz="1600" b="1">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Object-Oriented Programming</a:t>
            </a:r>
            <a:endParaRPr/>
          </a:p>
        </p:txBody>
      </p:sp>
      <p:sp>
        <p:nvSpPr>
          <p:cNvPr id="94" name="Google Shape;94;p5"/>
          <p:cNvSpPr txBox="1"/>
          <p:nvPr/>
        </p:nvSpPr>
        <p:spPr>
          <a:xfrm>
            <a:off x="1856106" y="2123258"/>
            <a:ext cx="1775700" cy="8310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Class</a:t>
            </a:r>
            <a:endParaRPr sz="2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Calibri"/>
              <a:buNone/>
            </a:pPr>
            <a:r>
              <a:rPr lang="nl-NL" sz="2400">
                <a:latin typeface="Calibri"/>
                <a:ea typeface="Calibri"/>
                <a:cs typeface="Calibri"/>
                <a:sym typeface="Calibri"/>
              </a:rPr>
              <a:t>?</a:t>
            </a:r>
            <a:endParaRPr sz="2400">
              <a:latin typeface="Calibri"/>
              <a:ea typeface="Calibri"/>
              <a:cs typeface="Calibri"/>
              <a:sym typeface="Calibri"/>
            </a:endParaRPr>
          </a:p>
        </p:txBody>
      </p:sp>
      <p:sp>
        <p:nvSpPr>
          <p:cNvPr id="95" name="Google Shape;95;p5"/>
          <p:cNvSpPr txBox="1"/>
          <p:nvPr/>
        </p:nvSpPr>
        <p:spPr>
          <a:xfrm>
            <a:off x="6681571" y="2123258"/>
            <a:ext cx="1038000" cy="831000"/>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Objects</a:t>
            </a:r>
            <a:endParaRPr sz="2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Calibri"/>
              <a:buNone/>
            </a:pPr>
            <a:r>
              <a:rPr lang="nl-NL" sz="2400">
                <a:latin typeface="Calibri"/>
                <a:ea typeface="Calibri"/>
                <a:cs typeface="Calibri"/>
                <a:sym typeface="Calibri"/>
              </a:rPr>
              <a:t>?</a:t>
            </a:r>
            <a:endParaRPr sz="2400">
              <a:latin typeface="Calibri"/>
              <a:ea typeface="Calibri"/>
              <a:cs typeface="Calibri"/>
              <a:sym typeface="Calibri"/>
            </a:endParaRPr>
          </a:p>
        </p:txBody>
      </p:sp>
      <p:pic>
        <p:nvPicPr>
          <p:cNvPr id="96" name="Google Shape;96;p5"/>
          <p:cNvPicPr preferRelativeResize="0"/>
          <p:nvPr/>
        </p:nvPicPr>
        <p:blipFill>
          <a:blip r:embed="rId3">
            <a:alphaModFix/>
          </a:blip>
          <a:stretch>
            <a:fillRect/>
          </a:stretch>
        </p:blipFill>
        <p:spPr>
          <a:xfrm>
            <a:off x="414138" y="3197000"/>
            <a:ext cx="4659625" cy="3107975"/>
          </a:xfrm>
          <a:prstGeom prst="rect">
            <a:avLst/>
          </a:prstGeom>
          <a:noFill/>
          <a:ln>
            <a:noFill/>
          </a:ln>
        </p:spPr>
      </p:pic>
      <p:pic>
        <p:nvPicPr>
          <p:cNvPr id="97" name="Google Shape;97;p5"/>
          <p:cNvPicPr preferRelativeResize="0"/>
          <p:nvPr/>
        </p:nvPicPr>
        <p:blipFill>
          <a:blip r:embed="rId4">
            <a:alphaModFix/>
          </a:blip>
          <a:stretch>
            <a:fillRect/>
          </a:stretch>
        </p:blipFill>
        <p:spPr>
          <a:xfrm>
            <a:off x="5073775" y="3182858"/>
            <a:ext cx="4702050" cy="313626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67"/>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GUI Frameworks</a:t>
            </a:r>
            <a:endParaRPr/>
          </a:p>
        </p:txBody>
      </p:sp>
      <p:sp>
        <p:nvSpPr>
          <p:cNvPr id="648" name="Google Shape;648;p67"/>
          <p:cNvSpPr txBox="1">
            <a:spLocks noGrp="1"/>
          </p:cNvSpPr>
          <p:nvPr>
            <p:ph type="body" idx="1"/>
          </p:nvPr>
        </p:nvSpPr>
        <p:spPr>
          <a:xfrm>
            <a:off x="575816" y="2012414"/>
            <a:ext cx="9361039"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b="1"/>
              <a:t>TkInter</a:t>
            </a:r>
            <a:r>
              <a:rPr lang="nl-NL"/>
              <a:t> - The traditional Python user interface toolkit. </a:t>
            </a:r>
            <a:endParaRPr/>
          </a:p>
          <a:p>
            <a:pPr marL="251986" lvl="0" indent="-124986" algn="l" rtl="0">
              <a:lnSpc>
                <a:spcPct val="90000"/>
              </a:lnSpc>
              <a:spcBef>
                <a:spcPts val="1102"/>
              </a:spcBef>
              <a:spcAft>
                <a:spcPts val="0"/>
              </a:spcAft>
              <a:buClr>
                <a:srgbClr val="595959"/>
              </a:buClr>
              <a:buSzPts val="2000"/>
              <a:buNone/>
            </a:pPr>
            <a:endParaRPr b="1"/>
          </a:p>
          <a:p>
            <a:pPr marL="251986" lvl="0" indent="-251986" algn="l" rtl="0">
              <a:lnSpc>
                <a:spcPct val="90000"/>
              </a:lnSpc>
              <a:spcBef>
                <a:spcPts val="1102"/>
              </a:spcBef>
              <a:spcAft>
                <a:spcPts val="0"/>
              </a:spcAft>
              <a:buClr>
                <a:srgbClr val="595959"/>
              </a:buClr>
              <a:buSzPts val="2000"/>
              <a:buChar char="•"/>
            </a:pPr>
            <a:r>
              <a:rPr lang="nl-NL" b="1"/>
              <a:t>PyQt</a:t>
            </a:r>
            <a:r>
              <a:rPr lang="nl-NL"/>
              <a:t> - Bindings for the cross-platform Qt framework.</a:t>
            </a:r>
            <a:endParaRPr/>
          </a:p>
          <a:p>
            <a:pPr marL="251986" lvl="0" indent="-251986" algn="l" rtl="0">
              <a:lnSpc>
                <a:spcPct val="90000"/>
              </a:lnSpc>
              <a:spcBef>
                <a:spcPts val="1102"/>
              </a:spcBef>
              <a:spcAft>
                <a:spcPts val="0"/>
              </a:spcAft>
              <a:buClr>
                <a:srgbClr val="595959"/>
              </a:buClr>
              <a:buSzPts val="2000"/>
              <a:buChar char="•"/>
            </a:pPr>
            <a:r>
              <a:rPr lang="nl-NL" b="1"/>
              <a:t>PySide</a:t>
            </a:r>
            <a:r>
              <a:rPr lang="nl-NL"/>
              <a:t> - PySide is a newer binding to the Qt toolkit</a:t>
            </a:r>
            <a:endParaRPr/>
          </a:p>
          <a:p>
            <a:pPr marL="251986" lvl="0" indent="-251986" algn="l" rtl="0">
              <a:lnSpc>
                <a:spcPct val="90000"/>
              </a:lnSpc>
              <a:spcBef>
                <a:spcPts val="1102"/>
              </a:spcBef>
              <a:spcAft>
                <a:spcPts val="0"/>
              </a:spcAft>
              <a:buClr>
                <a:srgbClr val="595959"/>
              </a:buClr>
              <a:buSzPts val="2000"/>
              <a:buChar char="•"/>
            </a:pPr>
            <a:r>
              <a:rPr lang="nl-NL" b="1"/>
              <a:t>wxPython</a:t>
            </a:r>
            <a:r>
              <a:rPr lang="nl-NL"/>
              <a:t> - a cross-platform GUI toolkit that is built around wxWidgets </a:t>
            </a:r>
            <a:endParaRPr/>
          </a:p>
          <a:p>
            <a:pPr marL="251986" lvl="0" indent="-251986" algn="l" rtl="0">
              <a:lnSpc>
                <a:spcPct val="90000"/>
              </a:lnSpc>
              <a:spcBef>
                <a:spcPts val="1102"/>
              </a:spcBef>
              <a:spcAft>
                <a:spcPts val="0"/>
              </a:spcAft>
              <a:buClr>
                <a:srgbClr val="595959"/>
              </a:buClr>
              <a:buSzPts val="2000"/>
              <a:buChar char="•"/>
            </a:pPr>
            <a:r>
              <a:rPr lang="nl-NL" b="1"/>
              <a:t>Win32Api</a:t>
            </a:r>
            <a:r>
              <a:rPr lang="nl-NL"/>
              <a:t> - native window dialogs</a:t>
            </a:r>
            <a:endParaRPr/>
          </a:p>
          <a:p>
            <a:pPr marL="251986" lvl="0" indent="-251986" algn="l" rtl="0">
              <a:lnSpc>
                <a:spcPct val="90000"/>
              </a:lnSpc>
              <a:spcBef>
                <a:spcPts val="1102"/>
              </a:spcBef>
              <a:spcAft>
                <a:spcPts val="0"/>
              </a:spcAft>
              <a:buClr>
                <a:srgbClr val="595959"/>
              </a:buClr>
              <a:buSzPts val="2000"/>
              <a:buChar char="•"/>
            </a:pPr>
            <a:r>
              <a:rPr lang="nl-NL" b="1"/>
              <a:t>PyMsgBox</a:t>
            </a:r>
            <a:endParaRPr b="1"/>
          </a:p>
          <a:p>
            <a:pPr marL="0" lvl="0" indent="0" algn="l" rtl="0">
              <a:lnSpc>
                <a:spcPct val="90000"/>
              </a:lnSpc>
              <a:spcBef>
                <a:spcPts val="1102"/>
              </a:spcBef>
              <a:spcAft>
                <a:spcPts val="0"/>
              </a:spcAft>
              <a:buClr>
                <a:srgbClr val="595959"/>
              </a:buClr>
              <a:buSzPts val="2000"/>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8"/>
          <p:cNvSpPr/>
          <p:nvPr/>
        </p:nvSpPr>
        <p:spPr>
          <a:xfrm>
            <a:off x="581944" y="3800646"/>
            <a:ext cx="8922863" cy="3416320"/>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tkinter as tk</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tkMessageBox</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top = tk.Tk()</a:t>
            </a:r>
            <a:endParaRPr/>
          </a:p>
          <a:p>
            <a:pPr marL="0" marR="0" lvl="0" indent="0" algn="l" rtl="0">
              <a:spcBef>
                <a:spcPts val="0"/>
              </a:spcBef>
              <a:spcAft>
                <a:spcPts val="0"/>
              </a:spcAft>
              <a:buNone/>
            </a:pP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def</a:t>
            </a:r>
            <a:r>
              <a:rPr lang="nl-NL" sz="1800" b="1">
                <a:solidFill>
                  <a:srgbClr val="000000"/>
                </a:solidFill>
                <a:latin typeface="Arial"/>
                <a:ea typeface="Arial"/>
                <a:cs typeface="Arial"/>
                <a:sym typeface="Arial"/>
              </a:rPr>
              <a:t> hello():</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tkMessageBox.showinfo(</a:t>
            </a:r>
            <a:r>
              <a:rPr lang="nl-NL" sz="1800" b="1">
                <a:solidFill>
                  <a:srgbClr val="A31515"/>
                </a:solidFill>
                <a:latin typeface="Arial"/>
                <a:ea typeface="Arial"/>
                <a:cs typeface="Arial"/>
                <a:sym typeface="Arial"/>
              </a:rPr>
              <a:t>"Say Hello"</a:t>
            </a:r>
            <a:r>
              <a:rPr lang="nl-NL" sz="1800" b="1">
                <a:solidFill>
                  <a:srgbClr val="000000"/>
                </a:solidFill>
                <a:latin typeface="Arial"/>
                <a:ea typeface="Arial"/>
                <a:cs typeface="Arial"/>
                <a:sym typeface="Arial"/>
              </a:rPr>
              <a:t>, </a:t>
            </a:r>
            <a:r>
              <a:rPr lang="nl-NL" sz="1800" b="1">
                <a:solidFill>
                  <a:srgbClr val="A31515"/>
                </a:solidFill>
                <a:latin typeface="Arial"/>
                <a:ea typeface="Arial"/>
                <a:cs typeface="Arial"/>
                <a:sym typeface="Arial"/>
              </a:rPr>
              <a:t>"Hello World"</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btn1 = tk.Button(top, text = </a:t>
            </a:r>
            <a:r>
              <a:rPr lang="nl-NL" sz="1800" b="1">
                <a:solidFill>
                  <a:srgbClr val="A31515"/>
                </a:solidFill>
                <a:latin typeface="Arial"/>
                <a:ea typeface="Arial"/>
                <a:cs typeface="Arial"/>
                <a:sym typeface="Arial"/>
              </a:rPr>
              <a:t>"Say Hello"</a:t>
            </a:r>
            <a:r>
              <a:rPr lang="nl-NL" sz="1800" b="1">
                <a:solidFill>
                  <a:srgbClr val="000000"/>
                </a:solidFill>
                <a:latin typeface="Arial"/>
                <a:ea typeface="Arial"/>
                <a:cs typeface="Arial"/>
                <a:sym typeface="Arial"/>
              </a:rPr>
              <a:t>, command = hello)</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btn1.pack()</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top.mainloop()</a:t>
            </a:r>
            <a:endParaRPr sz="1800" b="1">
              <a:solidFill>
                <a:srgbClr val="000000"/>
              </a:solidFill>
              <a:latin typeface="Arial"/>
              <a:ea typeface="Arial"/>
              <a:cs typeface="Arial"/>
              <a:sym typeface="Arial"/>
            </a:endParaRPr>
          </a:p>
        </p:txBody>
      </p:sp>
      <p:sp>
        <p:nvSpPr>
          <p:cNvPr id="654" name="Google Shape;654;p68"/>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tkinter</a:t>
            </a:r>
            <a:endParaRPr/>
          </a:p>
        </p:txBody>
      </p:sp>
      <p:sp>
        <p:nvSpPr>
          <p:cNvPr id="655" name="Google Shape;655;p68"/>
          <p:cNvSpPr txBox="1">
            <a:spLocks noGrp="1"/>
          </p:cNvSpPr>
          <p:nvPr>
            <p:ph type="body" idx="1"/>
          </p:nvPr>
        </p:nvSpPr>
        <p:spPr>
          <a:xfrm>
            <a:off x="575817" y="2012414"/>
            <a:ext cx="8928990" cy="18394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The tkinter package (“Tk interface”) is the standard Python interface to the Tk GUI toolkit. </a:t>
            </a:r>
            <a:endParaRPr/>
          </a:p>
          <a:p>
            <a:pPr marL="251986" lvl="0" indent="-251986" algn="l" rtl="0">
              <a:lnSpc>
                <a:spcPct val="90000"/>
              </a:lnSpc>
              <a:spcBef>
                <a:spcPts val="1102"/>
              </a:spcBef>
              <a:spcAft>
                <a:spcPts val="0"/>
              </a:spcAft>
              <a:buClr>
                <a:srgbClr val="595959"/>
              </a:buClr>
              <a:buSzPts val="2000"/>
              <a:buChar char="•"/>
            </a:pPr>
            <a:r>
              <a:rPr lang="nl-NL"/>
              <a:t>There are also Standard Dialogs</a:t>
            </a:r>
            <a:endParaRPr/>
          </a:p>
        </p:txBody>
      </p:sp>
      <p:pic>
        <p:nvPicPr>
          <p:cNvPr id="656" name="Google Shape;656;p68"/>
          <p:cNvPicPr preferRelativeResize="0"/>
          <p:nvPr/>
        </p:nvPicPr>
        <p:blipFill rotWithShape="1">
          <a:blip r:embed="rId3">
            <a:alphaModFix/>
          </a:blip>
          <a:srcRect/>
          <a:stretch/>
        </p:blipFill>
        <p:spPr>
          <a:xfrm>
            <a:off x="5976416" y="2848146"/>
            <a:ext cx="3175000" cy="19050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9"/>
          <p:cNvSpPr txBox="1">
            <a:spLocks noGrp="1"/>
          </p:cNvSpPr>
          <p:nvPr>
            <p:ph type="body" idx="1"/>
          </p:nvPr>
        </p:nvSpPr>
        <p:spPr>
          <a:xfrm>
            <a:off x="579311" y="2067383"/>
            <a:ext cx="8928991" cy="4952814"/>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sz="2000"/>
              <a:t>The official third-party software repository for the Python programming language</a:t>
            </a:r>
            <a:endParaRPr/>
          </a:p>
          <a:p>
            <a:pPr marL="251986" lvl="0" indent="-251986" algn="l" rtl="0">
              <a:lnSpc>
                <a:spcPct val="90000"/>
              </a:lnSpc>
              <a:spcBef>
                <a:spcPts val="1102"/>
              </a:spcBef>
              <a:spcAft>
                <a:spcPts val="0"/>
              </a:spcAft>
              <a:buClr>
                <a:srgbClr val="595959"/>
              </a:buClr>
              <a:buSzPts val="2000"/>
              <a:buChar char="•"/>
            </a:pPr>
            <a:r>
              <a:rPr lang="nl-NL" sz="2000"/>
              <a:t>The Python Package Index is a repository of software for the Python programming language. There are currently &gt; </a:t>
            </a:r>
            <a:r>
              <a:rPr lang="nl-NL" b="1"/>
              <a:t>3</a:t>
            </a:r>
            <a:r>
              <a:rPr lang="nl-NL" sz="2000" b="1"/>
              <a:t>00000 </a:t>
            </a:r>
            <a:r>
              <a:rPr lang="nl-NL" sz="2000"/>
              <a:t>packages.</a:t>
            </a:r>
            <a:endParaRPr/>
          </a:p>
          <a:p>
            <a:pPr marL="251986" lvl="0" indent="-251986" algn="l" rtl="0">
              <a:lnSpc>
                <a:spcPct val="90000"/>
              </a:lnSpc>
              <a:spcBef>
                <a:spcPts val="1102"/>
              </a:spcBef>
              <a:spcAft>
                <a:spcPts val="0"/>
              </a:spcAft>
              <a:buClr>
                <a:srgbClr val="595959"/>
              </a:buClr>
              <a:buSzPts val="2000"/>
              <a:buChar char="•"/>
            </a:pPr>
            <a:r>
              <a:rPr lang="nl-NL" sz="2000"/>
              <a:t>Install packages with the </a:t>
            </a:r>
            <a:r>
              <a:rPr lang="nl-NL" sz="2000" b="1"/>
              <a:t>pip</a:t>
            </a:r>
            <a:r>
              <a:rPr lang="nl-NL" sz="2000"/>
              <a:t> command.</a:t>
            </a:r>
            <a:endParaRPr/>
          </a:p>
          <a:p>
            <a:pPr marL="0" lvl="0" indent="0" algn="l" rtl="0">
              <a:lnSpc>
                <a:spcPct val="90000"/>
              </a:lnSpc>
              <a:spcBef>
                <a:spcPts val="1102"/>
              </a:spcBef>
              <a:spcAft>
                <a:spcPts val="0"/>
              </a:spcAft>
              <a:buClr>
                <a:srgbClr val="595959"/>
              </a:buClr>
              <a:buSzPts val="2000"/>
              <a:buNone/>
            </a:pPr>
            <a:endParaRPr sz="2000"/>
          </a:p>
        </p:txBody>
      </p:sp>
      <p:sp>
        <p:nvSpPr>
          <p:cNvPr id="662" name="Google Shape;662;p69"/>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2800"/>
              <a:buFont typeface="Arial"/>
              <a:buNone/>
            </a:pPr>
            <a:r>
              <a:rPr lang="nl-NL" sz="2800"/>
              <a:t>The Python Package Index - PyPI</a:t>
            </a:r>
            <a:endParaRPr sz="2800" b="0"/>
          </a:p>
        </p:txBody>
      </p:sp>
      <p:sp>
        <p:nvSpPr>
          <p:cNvPr id="663" name="Google Shape;663;p69"/>
          <p:cNvSpPr txBox="1"/>
          <p:nvPr/>
        </p:nvSpPr>
        <p:spPr>
          <a:xfrm>
            <a:off x="6038296" y="3491805"/>
            <a:ext cx="3477218" cy="3354765"/>
          </a:xfrm>
          <a:prstGeom prst="rect">
            <a:avLst/>
          </a:prstGeom>
          <a:solidFill>
            <a:srgbClr val="DDEAF6"/>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list</a:t>
            </a:r>
            <a:endParaRPr/>
          </a:p>
          <a:p>
            <a:pPr marL="0" marR="0" lvl="0" indent="0" algn="l" rtl="0">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search</a:t>
            </a:r>
            <a:endParaRPr/>
          </a:p>
          <a:p>
            <a:pPr marL="0" marR="0" lvl="0" indent="0" algn="l" rtl="0">
              <a:spcBef>
                <a:spcPts val="4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numpy</a:t>
            </a: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scipy</a:t>
            </a: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matplotlib</a:t>
            </a: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pandas</a:t>
            </a: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requests</a:t>
            </a: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nl-NL" sz="2000">
                <a:solidFill>
                  <a:schemeClr val="dk1"/>
                </a:solidFill>
                <a:latin typeface="Calibri"/>
                <a:ea typeface="Calibri"/>
                <a:cs typeface="Calibri"/>
                <a:sym typeface="Calibri"/>
              </a:rPr>
              <a:t>pip install pyodbc</a:t>
            </a:r>
            <a:endParaRPr sz="20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81"/>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Virtual Environment</a:t>
            </a:r>
            <a:endParaRPr/>
          </a:p>
        </p:txBody>
      </p:sp>
      <p:sp>
        <p:nvSpPr>
          <p:cNvPr id="669" name="Google Shape;669;p81"/>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Seperated enviroments</a:t>
            </a:r>
            <a:endParaRPr/>
          </a:p>
          <a:p>
            <a:pPr marL="251986" lvl="0" indent="-124986" algn="l" rtl="0">
              <a:lnSpc>
                <a:spcPct val="90000"/>
              </a:lnSpc>
              <a:spcBef>
                <a:spcPts val="1102"/>
              </a:spcBef>
              <a:spcAft>
                <a:spcPts val="0"/>
              </a:spcAft>
              <a:buClr>
                <a:srgbClr val="595959"/>
              </a:buClr>
              <a:buSzPts val="2000"/>
              <a:buNone/>
            </a:pPr>
            <a:endParaRPr/>
          </a:p>
          <a:p>
            <a:pPr marL="251986" lvl="0" indent="-124986" algn="l" rtl="0">
              <a:lnSpc>
                <a:spcPct val="90000"/>
              </a:lnSpc>
              <a:spcBef>
                <a:spcPts val="1102"/>
              </a:spcBef>
              <a:spcAft>
                <a:spcPts val="0"/>
              </a:spcAft>
              <a:buClr>
                <a:srgbClr val="595959"/>
              </a:buClr>
              <a:buSzPts val="2000"/>
              <a:buNone/>
            </a:pPr>
            <a:endParaRPr/>
          </a:p>
          <a:p>
            <a:pPr marL="251986" lvl="0" indent="-124986" algn="l" rtl="0">
              <a:lnSpc>
                <a:spcPct val="90000"/>
              </a:lnSpc>
              <a:spcBef>
                <a:spcPts val="1102"/>
              </a:spcBef>
              <a:spcAft>
                <a:spcPts val="0"/>
              </a:spcAft>
              <a:buClr>
                <a:srgbClr val="595959"/>
              </a:buClr>
              <a:buSzPts val="2000"/>
              <a:buNone/>
            </a:pPr>
            <a:endParaRPr/>
          </a:p>
          <a:p>
            <a:pPr marL="251986" lvl="0" indent="-124986" algn="l" rtl="0">
              <a:lnSpc>
                <a:spcPct val="90000"/>
              </a:lnSpc>
              <a:spcBef>
                <a:spcPts val="1102"/>
              </a:spcBef>
              <a:spcAft>
                <a:spcPts val="0"/>
              </a:spcAft>
              <a:buClr>
                <a:srgbClr val="595959"/>
              </a:buClr>
              <a:buSzPts val="2000"/>
              <a:buNone/>
            </a:pPr>
            <a:endParaRPr/>
          </a:p>
          <a:p>
            <a:pPr marL="251986" lvl="0" indent="-251986" algn="l" rtl="0">
              <a:lnSpc>
                <a:spcPct val="90000"/>
              </a:lnSpc>
              <a:spcBef>
                <a:spcPts val="1102"/>
              </a:spcBef>
              <a:spcAft>
                <a:spcPts val="0"/>
              </a:spcAft>
              <a:buClr>
                <a:srgbClr val="595959"/>
              </a:buClr>
              <a:buSzPts val="2000"/>
              <a:buChar char="•"/>
            </a:pPr>
            <a:r>
              <a:rPr lang="nl-NL"/>
              <a:t>Requirements file</a:t>
            </a:r>
            <a:endParaRPr/>
          </a:p>
          <a:p>
            <a:pPr marL="0" lvl="0" indent="0" algn="l" rtl="0">
              <a:lnSpc>
                <a:spcPct val="90000"/>
              </a:lnSpc>
              <a:spcBef>
                <a:spcPts val="1102"/>
              </a:spcBef>
              <a:spcAft>
                <a:spcPts val="0"/>
              </a:spcAft>
              <a:buClr>
                <a:srgbClr val="595959"/>
              </a:buClr>
              <a:buSzPts val="2000"/>
              <a:buNone/>
            </a:pPr>
            <a:endParaRPr/>
          </a:p>
          <a:p>
            <a:pPr marL="251986" lvl="0" indent="-124986" algn="l" rtl="0">
              <a:lnSpc>
                <a:spcPct val="90000"/>
              </a:lnSpc>
              <a:spcBef>
                <a:spcPts val="1102"/>
              </a:spcBef>
              <a:spcAft>
                <a:spcPts val="0"/>
              </a:spcAft>
              <a:buClr>
                <a:srgbClr val="595959"/>
              </a:buClr>
              <a:buSzPts val="2000"/>
              <a:buNone/>
            </a:pPr>
            <a:endParaRPr/>
          </a:p>
        </p:txBody>
      </p:sp>
      <p:sp>
        <p:nvSpPr>
          <p:cNvPr id="670" name="Google Shape;670;p81"/>
          <p:cNvSpPr txBox="1"/>
          <p:nvPr/>
        </p:nvSpPr>
        <p:spPr>
          <a:xfrm>
            <a:off x="2473683" y="2699717"/>
            <a:ext cx="5133258" cy="634020"/>
          </a:xfrm>
          <a:prstGeom prst="rect">
            <a:avLst/>
          </a:prstGeom>
          <a:solidFill>
            <a:srgbClr val="262626"/>
          </a:solidFill>
          <a:ln w="9525" cap="flat" cmpd="sng">
            <a:solidFill>
              <a:srgbClr val="00B05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600"/>
              <a:buFont typeface="Arial"/>
              <a:buNone/>
            </a:pPr>
            <a:r>
              <a:rPr lang="nl-NL" sz="1600">
                <a:solidFill>
                  <a:schemeClr val="lt1"/>
                </a:solidFill>
                <a:latin typeface="Courier New"/>
                <a:ea typeface="Courier New"/>
                <a:cs typeface="Courier New"/>
                <a:sym typeface="Courier New"/>
              </a:rPr>
              <a:t>$ virtualenv –p python3.5 venv</a:t>
            </a:r>
            <a:endParaRPr sz="1600">
              <a:solidFill>
                <a:schemeClr val="lt1"/>
              </a:solidFill>
              <a:latin typeface="Courier New"/>
              <a:ea typeface="Courier New"/>
              <a:cs typeface="Courier New"/>
              <a:sym typeface="Courier New"/>
            </a:endParaRPr>
          </a:p>
          <a:p>
            <a:pPr marL="0" marR="0" lvl="0" indent="0" algn="l" rtl="0">
              <a:spcBef>
                <a:spcPts val="320"/>
              </a:spcBef>
              <a:spcAft>
                <a:spcPts val="0"/>
              </a:spcAft>
              <a:buClr>
                <a:schemeClr val="lt1"/>
              </a:buClr>
              <a:buSzPts val="1600"/>
              <a:buFont typeface="Arial"/>
              <a:buNone/>
            </a:pPr>
            <a:r>
              <a:rPr lang="nl-NL" sz="1600">
                <a:solidFill>
                  <a:schemeClr val="lt1"/>
                </a:solidFill>
                <a:latin typeface="Courier New"/>
                <a:ea typeface="Courier New"/>
                <a:cs typeface="Courier New"/>
                <a:sym typeface="Courier New"/>
              </a:rPr>
              <a:t>$ . venv/bin/activate</a:t>
            </a:r>
            <a:endParaRPr sz="1600">
              <a:solidFill>
                <a:schemeClr val="lt1"/>
              </a:solidFill>
              <a:latin typeface="Courier New"/>
              <a:ea typeface="Courier New"/>
              <a:cs typeface="Courier New"/>
              <a:sym typeface="Courier New"/>
            </a:endParaRPr>
          </a:p>
        </p:txBody>
      </p:sp>
      <p:sp>
        <p:nvSpPr>
          <p:cNvPr id="671" name="Google Shape;671;p81"/>
          <p:cNvSpPr txBox="1"/>
          <p:nvPr/>
        </p:nvSpPr>
        <p:spPr>
          <a:xfrm>
            <a:off x="2467840" y="4931965"/>
            <a:ext cx="5133258" cy="634020"/>
          </a:xfrm>
          <a:prstGeom prst="rect">
            <a:avLst/>
          </a:prstGeom>
          <a:solidFill>
            <a:srgbClr val="262626"/>
          </a:solidFill>
          <a:ln w="9525" cap="flat" cmpd="sng">
            <a:solidFill>
              <a:srgbClr val="00B05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600"/>
              <a:buFont typeface="Arial"/>
              <a:buNone/>
            </a:pPr>
            <a:r>
              <a:rPr lang="nl-NL" sz="1600">
                <a:solidFill>
                  <a:schemeClr val="lt1"/>
                </a:solidFill>
                <a:latin typeface="Courier New"/>
                <a:ea typeface="Courier New"/>
                <a:cs typeface="Courier New"/>
                <a:sym typeface="Courier New"/>
              </a:rPr>
              <a:t>$ pip list &gt; requirements.txt</a:t>
            </a:r>
            <a:endParaRPr sz="1600">
              <a:solidFill>
                <a:schemeClr val="lt1"/>
              </a:solidFill>
              <a:latin typeface="Courier New"/>
              <a:ea typeface="Courier New"/>
              <a:cs typeface="Courier New"/>
              <a:sym typeface="Courier New"/>
            </a:endParaRPr>
          </a:p>
          <a:p>
            <a:pPr marL="0" marR="0" lvl="0" indent="0" algn="l" rtl="0">
              <a:spcBef>
                <a:spcPts val="320"/>
              </a:spcBef>
              <a:spcAft>
                <a:spcPts val="0"/>
              </a:spcAft>
              <a:buClr>
                <a:schemeClr val="lt1"/>
              </a:buClr>
              <a:buSzPts val="1600"/>
              <a:buFont typeface="Arial"/>
              <a:buNone/>
            </a:pPr>
            <a:r>
              <a:rPr lang="nl-NL" sz="1600">
                <a:solidFill>
                  <a:schemeClr val="lt1"/>
                </a:solidFill>
                <a:latin typeface="Courier New"/>
                <a:ea typeface="Courier New"/>
                <a:cs typeface="Courier New"/>
                <a:sym typeface="Courier New"/>
              </a:rPr>
              <a:t>$ pip install -r requirements.txt</a:t>
            </a:r>
            <a:endParaRPr sz="1600">
              <a:solidFill>
                <a:schemeClr val="lt1"/>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70"/>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2800"/>
              <a:buFont typeface="Arial"/>
              <a:buNone/>
            </a:pPr>
            <a:r>
              <a:rPr lang="nl-NL" sz="2800" b="0"/>
              <a:t>pyodbc - A</a:t>
            </a:r>
            <a:r>
              <a:rPr lang="nl-NL" sz="2800"/>
              <a:t>ccessing ODBC databases</a:t>
            </a:r>
            <a:endParaRPr sz="2800" b="0"/>
          </a:p>
        </p:txBody>
      </p:sp>
      <p:sp>
        <p:nvSpPr>
          <p:cNvPr id="677" name="Google Shape;677;p70"/>
          <p:cNvSpPr txBox="1"/>
          <p:nvPr/>
        </p:nvSpPr>
        <p:spPr>
          <a:xfrm>
            <a:off x="568875" y="1863671"/>
            <a:ext cx="8928990" cy="5355312"/>
          </a:xfrm>
          <a:prstGeom prst="rect">
            <a:avLst/>
          </a:prstGeom>
          <a:solidFill>
            <a:srgbClr val="DDEAF6"/>
          </a:solidFill>
          <a:ln w="9525" cap="flat" cmpd="sng">
            <a:solidFill>
              <a:srgbClr val="59595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import pyodbc</a:t>
            </a:r>
            <a:endParaRPr sz="1800" b="1">
              <a:solidFill>
                <a:schemeClr val="dk1"/>
              </a:solidFill>
              <a:latin typeface="Courier New"/>
              <a:ea typeface="Courier New"/>
              <a:cs typeface="Courier New"/>
              <a:sym typeface="Courier New"/>
            </a:endParaRPr>
          </a:p>
          <a:p>
            <a:pPr marL="0" marR="0" lvl="0" indent="0" algn="l" rtl="0">
              <a:spcBef>
                <a:spcPts val="360"/>
              </a:spcBef>
              <a:spcAft>
                <a:spcPts val="0"/>
              </a:spcAft>
              <a:buClr>
                <a:schemeClr val="dk1"/>
              </a:buClr>
              <a:buSzPts val="1800"/>
              <a:buFont typeface="Arial"/>
              <a:buNone/>
            </a:pPr>
            <a:endParaRPr sz="1800" b="1">
              <a:solidFill>
                <a:schemeClr val="dk1"/>
              </a:solidFill>
              <a:latin typeface="Courier New"/>
              <a:ea typeface="Courier New"/>
              <a:cs typeface="Courier New"/>
              <a:sym typeface="Courier New"/>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conn = pyodbc.connect(</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    'DRIVER={SQL Server};'</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    'SERVER=localhost\SQLEXPRESS;'</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    'DATABASE=mijndatabase;'</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    'UID=username; PWD=pa55w0rd')</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 </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sql = 'SELECT customers.* FROM customers'</a:t>
            </a:r>
            <a:endParaRPr/>
          </a:p>
          <a:p>
            <a:pPr marL="0" marR="0" lvl="0" indent="0" algn="l" rtl="0">
              <a:spcBef>
                <a:spcPts val="360"/>
              </a:spcBef>
              <a:spcAft>
                <a:spcPts val="0"/>
              </a:spcAft>
              <a:buClr>
                <a:schemeClr val="dk1"/>
              </a:buClr>
              <a:buSzPts val="1800"/>
              <a:buFont typeface="Arial"/>
              <a:buNone/>
            </a:pPr>
            <a:endParaRPr sz="1800" b="1">
              <a:solidFill>
                <a:schemeClr val="dk1"/>
              </a:solidFill>
              <a:latin typeface="Courier New"/>
              <a:ea typeface="Courier New"/>
              <a:cs typeface="Courier New"/>
              <a:sym typeface="Courier New"/>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cursor = conn.cursor()</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for row in cursor.execute(sql):</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    print("{}, {}".format(row.name, row.residence)</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 </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cursor.close()</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conn.close()</a:t>
            </a:r>
            <a:endParaRPr/>
          </a:p>
        </p:txBody>
      </p:sp>
      <p:sp>
        <p:nvSpPr>
          <p:cNvPr id="678" name="Google Shape;678;p70"/>
          <p:cNvSpPr txBox="1"/>
          <p:nvPr/>
        </p:nvSpPr>
        <p:spPr>
          <a:xfrm rot="946101">
            <a:off x="3643963" y="2380056"/>
            <a:ext cx="6217220" cy="653441"/>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b="1">
                <a:solidFill>
                  <a:schemeClr val="lt1"/>
                </a:solidFill>
                <a:latin typeface="Arial"/>
                <a:ea typeface="Arial"/>
                <a:cs typeface="Arial"/>
                <a:sym typeface="Arial"/>
              </a:rPr>
              <a:t>PEP 249 -- Python Database API Specification v2.0</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1"/>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numpy</a:t>
            </a:r>
            <a:endParaRPr/>
          </a:p>
        </p:txBody>
      </p:sp>
      <p:sp>
        <p:nvSpPr>
          <p:cNvPr id="684" name="Google Shape;684;p71"/>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NumPy is the fundamental package for scientific computing with Python.</a:t>
            </a:r>
            <a:endParaRPr/>
          </a:p>
          <a:p>
            <a:pPr marL="251986" lvl="0" indent="-251986" algn="l" rtl="0">
              <a:lnSpc>
                <a:spcPct val="90000"/>
              </a:lnSpc>
              <a:spcBef>
                <a:spcPts val="1102"/>
              </a:spcBef>
              <a:spcAft>
                <a:spcPts val="0"/>
              </a:spcAft>
              <a:buClr>
                <a:srgbClr val="595959"/>
              </a:buClr>
              <a:buSzPts val="2000"/>
              <a:buChar char="•"/>
            </a:pPr>
            <a:r>
              <a:rPr lang="nl-NL"/>
              <a:t>NumPy's main object is the homogeneous multidimensional array.</a:t>
            </a:r>
            <a:endParaRPr/>
          </a:p>
          <a:p>
            <a:pPr marL="251986" lvl="0" indent="-251986" algn="l" rtl="0">
              <a:lnSpc>
                <a:spcPct val="90000"/>
              </a:lnSpc>
              <a:spcBef>
                <a:spcPts val="1102"/>
              </a:spcBef>
              <a:spcAft>
                <a:spcPts val="0"/>
              </a:spcAft>
              <a:buClr>
                <a:srgbClr val="595959"/>
              </a:buClr>
              <a:buSzPts val="2000"/>
              <a:buChar char="•"/>
            </a:pPr>
            <a:r>
              <a:rPr lang="nl-NL"/>
              <a:t>Vectorized operations</a:t>
            </a:r>
            <a:endParaRPr/>
          </a:p>
          <a:p>
            <a:pPr marL="251986" lvl="0" indent="-124986" algn="l" rtl="0">
              <a:lnSpc>
                <a:spcPct val="90000"/>
              </a:lnSpc>
              <a:spcBef>
                <a:spcPts val="1102"/>
              </a:spcBef>
              <a:spcAft>
                <a:spcPts val="0"/>
              </a:spcAft>
              <a:buClr>
                <a:srgbClr val="595959"/>
              </a:buClr>
              <a:buSzPts val="2000"/>
              <a:buNone/>
            </a:pPr>
            <a:endParaRPr/>
          </a:p>
        </p:txBody>
      </p:sp>
      <p:sp>
        <p:nvSpPr>
          <p:cNvPr id="685" name="Google Shape;685;p71"/>
          <p:cNvSpPr txBox="1"/>
          <p:nvPr/>
        </p:nvSpPr>
        <p:spPr>
          <a:xfrm>
            <a:off x="575825" y="4207324"/>
            <a:ext cx="8928900" cy="3232500"/>
          </a:xfrm>
          <a:prstGeom prst="rect">
            <a:avLst/>
          </a:prstGeom>
          <a:solidFill>
            <a:srgbClr val="DDEAF6"/>
          </a:solidFill>
          <a:ln w="9525" cap="flat" cmpd="sng">
            <a:solidFill>
              <a:srgbClr val="59595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import numpy as np</a:t>
            </a:r>
            <a:endParaRPr sz="1800" b="1">
              <a:solidFill>
                <a:schemeClr val="dk1"/>
              </a:solidFill>
              <a:latin typeface="Courier New"/>
              <a:ea typeface="Courier New"/>
              <a:cs typeface="Courier New"/>
              <a:sym typeface="Courier New"/>
            </a:endParaRPr>
          </a:p>
          <a:p>
            <a:pPr marL="0" marR="0" lvl="0" indent="0" algn="l" rtl="0">
              <a:spcBef>
                <a:spcPts val="360"/>
              </a:spcBef>
              <a:spcAft>
                <a:spcPts val="0"/>
              </a:spcAft>
              <a:buClr>
                <a:schemeClr val="dk1"/>
              </a:buClr>
              <a:buSzPts val="1800"/>
              <a:buFont typeface="Arial"/>
              <a:buNone/>
            </a:pPr>
            <a:endParaRPr sz="1800" b="1">
              <a:solidFill>
                <a:schemeClr val="dk1"/>
              </a:solidFill>
              <a:latin typeface="Courier New"/>
              <a:ea typeface="Courier New"/>
              <a:cs typeface="Courier New"/>
              <a:sym typeface="Courier New"/>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a = np.array([1,2,3,4])</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b = np.array( [ (1.5,2,3), (4,5,6) ] )</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c = np.narray( [ [1,2], [3,4] ], dtype=complex )</a:t>
            </a:r>
            <a:endParaRPr/>
          </a:p>
          <a:p>
            <a:pPr marL="0" marR="0" lvl="0" indent="0" algn="l" rtl="0">
              <a:spcBef>
                <a:spcPts val="360"/>
              </a:spcBef>
              <a:spcAft>
                <a:spcPts val="0"/>
              </a:spcAft>
              <a:buClr>
                <a:schemeClr val="dk1"/>
              </a:buClr>
              <a:buSzPts val="1800"/>
              <a:buFont typeface="Arial"/>
              <a:buNone/>
            </a:pPr>
            <a:endParaRPr sz="1800" b="1">
              <a:solidFill>
                <a:schemeClr val="dk1"/>
              </a:solidFill>
              <a:latin typeface="Courier New"/>
              <a:ea typeface="Courier New"/>
              <a:cs typeface="Courier New"/>
              <a:sym typeface="Courier New"/>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np.zeros( (3,4) )</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np.arange( 0, 2, 0.4 )   # array([ 0., 0.4, 0.8, 1.2, 1.6, 2.0])</a:t>
            </a:r>
            <a:endParaRPr/>
          </a:p>
          <a:p>
            <a:pPr marL="0" marR="0" lvl="0" indent="0" algn="l" rtl="0">
              <a:spcBef>
                <a:spcPts val="360"/>
              </a:spcBef>
              <a:spcAft>
                <a:spcPts val="0"/>
              </a:spcAft>
              <a:buClr>
                <a:schemeClr val="dk1"/>
              </a:buClr>
              <a:buSzPts val="1800"/>
              <a:buFont typeface="Arial"/>
              <a:buNone/>
            </a:pPr>
            <a:r>
              <a:rPr lang="nl-NL" sz="1800" b="1">
                <a:solidFill>
                  <a:schemeClr val="dk1"/>
                </a:solidFill>
                <a:latin typeface="Courier New"/>
                <a:ea typeface="Courier New"/>
                <a:cs typeface="Courier New"/>
                <a:sym typeface="Courier New"/>
              </a:rPr>
              <a:t>np.linspace( 0, 2*pi, 100 ).  # 100 numbers from 0 to 2*pi</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2"/>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scipy</a:t>
            </a:r>
            <a:endParaRPr/>
          </a:p>
        </p:txBody>
      </p:sp>
      <p:sp>
        <p:nvSpPr>
          <p:cNvPr id="691" name="Google Shape;691;p72"/>
          <p:cNvSpPr txBox="1">
            <a:spLocks noGrp="1"/>
          </p:cNvSpPr>
          <p:nvPr>
            <p:ph type="body" idx="1"/>
          </p:nvPr>
        </p:nvSpPr>
        <p:spPr>
          <a:xfrm>
            <a:off x="575817" y="2012414"/>
            <a:ext cx="4320479"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It provides many user-friendly and efficient numerical routines, such as routines for numerical integration, interpolation, optimization, linear algebra, and statistics.</a:t>
            </a:r>
            <a:endParaRPr/>
          </a:p>
        </p:txBody>
      </p:sp>
      <p:sp>
        <p:nvSpPr>
          <p:cNvPr id="692" name="Google Shape;692;p72"/>
          <p:cNvSpPr/>
          <p:nvPr/>
        </p:nvSpPr>
        <p:spPr>
          <a:xfrm>
            <a:off x="5472360" y="1547589"/>
            <a:ext cx="4248471" cy="5632311"/>
          </a:xfrm>
          <a:prstGeom prst="rect">
            <a:avLst/>
          </a:prstGeom>
          <a:solidFill>
            <a:srgbClr val="DDEAF6"/>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a:solidFill>
                  <a:srgbClr val="3F3F3F"/>
                </a:solidFill>
                <a:latin typeface="Arial"/>
                <a:ea typeface="Arial"/>
                <a:cs typeface="Arial"/>
                <a:sym typeface="Arial"/>
              </a:rPr>
              <a:t>Clustering</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Constants </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Discrete Fourier transforms</a:t>
            </a:r>
            <a:endParaRPr sz="1800">
              <a:solidFill>
                <a:srgbClr val="3F3F3F"/>
              </a:solidFill>
              <a:latin typeface="Arial"/>
              <a:ea typeface="Arial"/>
              <a:cs typeface="Arial"/>
              <a:sym typeface="Arial"/>
            </a:endParaRPr>
          </a:p>
          <a:p>
            <a:pPr marL="0" marR="0" lvl="0" indent="0" algn="l" rtl="0">
              <a:spcBef>
                <a:spcPts val="0"/>
              </a:spcBef>
              <a:spcAft>
                <a:spcPts val="0"/>
              </a:spcAft>
              <a:buNone/>
            </a:pPr>
            <a:r>
              <a:rPr lang="nl-NL" sz="1800">
                <a:solidFill>
                  <a:srgbClr val="3F3F3F"/>
                </a:solidFill>
                <a:latin typeface="Arial"/>
                <a:ea typeface="Arial"/>
                <a:cs typeface="Arial"/>
                <a:sym typeface="Arial"/>
              </a:rPr>
              <a:t>Integration</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Interpolation</a:t>
            </a:r>
            <a:endParaRPr sz="1800">
              <a:solidFill>
                <a:srgbClr val="3F3F3F"/>
              </a:solidFill>
              <a:latin typeface="Arial"/>
              <a:ea typeface="Arial"/>
              <a:cs typeface="Arial"/>
              <a:sym typeface="Arial"/>
            </a:endParaRPr>
          </a:p>
          <a:p>
            <a:pPr marL="0" marR="0" lvl="0" indent="0" algn="l" rtl="0">
              <a:spcBef>
                <a:spcPts val="0"/>
              </a:spcBef>
              <a:spcAft>
                <a:spcPts val="0"/>
              </a:spcAft>
              <a:buNone/>
            </a:pPr>
            <a:r>
              <a:rPr lang="nl-NL" sz="1800">
                <a:solidFill>
                  <a:srgbClr val="3F3F3F"/>
                </a:solidFill>
                <a:latin typeface="Arial"/>
                <a:ea typeface="Arial"/>
                <a:cs typeface="Arial"/>
                <a:sym typeface="Arial"/>
              </a:rPr>
              <a:t>Input and output</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Linear algebra</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Miscellaneous routines</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Multi-dimensional image processing</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Orthogonal distance regression</a:t>
            </a:r>
            <a:endParaRPr sz="1800">
              <a:solidFill>
                <a:srgbClr val="3F3F3F"/>
              </a:solidFill>
              <a:latin typeface="Arial"/>
              <a:ea typeface="Arial"/>
              <a:cs typeface="Arial"/>
              <a:sym typeface="Arial"/>
            </a:endParaRPr>
          </a:p>
          <a:p>
            <a:pPr marL="0" marR="0" lvl="0" indent="0" algn="l" rtl="0">
              <a:spcBef>
                <a:spcPts val="0"/>
              </a:spcBef>
              <a:spcAft>
                <a:spcPts val="0"/>
              </a:spcAft>
              <a:buNone/>
            </a:pPr>
            <a:r>
              <a:rPr lang="nl-NL" sz="1800">
                <a:solidFill>
                  <a:srgbClr val="3F3F3F"/>
                </a:solidFill>
                <a:latin typeface="Arial"/>
                <a:ea typeface="Arial"/>
                <a:cs typeface="Arial"/>
                <a:sym typeface="Arial"/>
              </a:rPr>
              <a:t>Optimization and Root Finding</a:t>
            </a:r>
            <a:endParaRPr sz="1800">
              <a:solidFill>
                <a:srgbClr val="3F3F3F"/>
              </a:solidFill>
              <a:latin typeface="Arial"/>
              <a:ea typeface="Arial"/>
              <a:cs typeface="Arial"/>
              <a:sym typeface="Arial"/>
            </a:endParaRPr>
          </a:p>
          <a:p>
            <a:pPr marL="0" marR="0" lvl="0" indent="0" algn="l" rtl="0">
              <a:spcBef>
                <a:spcPts val="0"/>
              </a:spcBef>
              <a:spcAft>
                <a:spcPts val="0"/>
              </a:spcAft>
              <a:buNone/>
            </a:pPr>
            <a:r>
              <a:rPr lang="nl-NL" sz="1800">
                <a:solidFill>
                  <a:srgbClr val="3F3F3F"/>
                </a:solidFill>
                <a:latin typeface="Arial"/>
                <a:ea typeface="Arial"/>
                <a:cs typeface="Arial"/>
                <a:sym typeface="Arial"/>
              </a:rPr>
              <a:t>Signal processing</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Sparse matrices</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Sparse linear algebra</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Compressed Sparse Graph Routines</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Spatial algorithms and data structures</a:t>
            </a:r>
            <a:endParaRPr sz="1800">
              <a:solidFill>
                <a:srgbClr val="3F3F3F"/>
              </a:solidFill>
              <a:latin typeface="Arial"/>
              <a:ea typeface="Arial"/>
              <a:cs typeface="Arial"/>
              <a:sym typeface="Arial"/>
            </a:endParaRPr>
          </a:p>
          <a:p>
            <a:pPr marL="0" marR="0" lvl="0" indent="0" algn="l" rtl="0">
              <a:spcBef>
                <a:spcPts val="0"/>
              </a:spcBef>
              <a:spcAft>
                <a:spcPts val="0"/>
              </a:spcAft>
              <a:buNone/>
            </a:pPr>
            <a:r>
              <a:rPr lang="nl-NL" sz="1800">
                <a:solidFill>
                  <a:srgbClr val="3F3F3F"/>
                </a:solidFill>
                <a:latin typeface="Arial"/>
                <a:ea typeface="Arial"/>
                <a:cs typeface="Arial"/>
                <a:sym typeface="Arial"/>
              </a:rPr>
              <a:t>Special functions</a:t>
            </a:r>
            <a:endParaRPr sz="1800">
              <a:solidFill>
                <a:srgbClr val="3F3F3F"/>
              </a:solidFill>
              <a:latin typeface="Arial"/>
              <a:ea typeface="Arial"/>
              <a:cs typeface="Arial"/>
              <a:sym typeface="Arial"/>
            </a:endParaRPr>
          </a:p>
          <a:p>
            <a:pPr marL="0" marR="0" lvl="0" indent="0" algn="l" rtl="0">
              <a:spcBef>
                <a:spcPts val="0"/>
              </a:spcBef>
              <a:spcAft>
                <a:spcPts val="0"/>
              </a:spcAft>
              <a:buNone/>
            </a:pPr>
            <a:r>
              <a:rPr lang="nl-NL" sz="1800">
                <a:solidFill>
                  <a:srgbClr val="3F3F3F"/>
                </a:solidFill>
                <a:latin typeface="Arial"/>
                <a:ea typeface="Arial"/>
                <a:cs typeface="Arial"/>
                <a:sym typeface="Arial"/>
              </a:rPr>
              <a:t>Statistical functions</a:t>
            </a:r>
            <a:endParaRPr sz="1800">
              <a:solidFill>
                <a:srgbClr val="3F3F3F"/>
              </a:solidFill>
              <a:latin typeface="Arial"/>
              <a:ea typeface="Arial"/>
              <a:cs typeface="Arial"/>
              <a:sym typeface="Arial"/>
            </a:endParaRPr>
          </a:p>
          <a:p>
            <a:pPr marL="0" marR="0" lvl="0" indent="0" algn="l" rtl="0">
              <a:spcBef>
                <a:spcPts val="0"/>
              </a:spcBef>
              <a:spcAft>
                <a:spcPts val="0"/>
              </a:spcAft>
              <a:buNone/>
            </a:pPr>
            <a:r>
              <a:rPr lang="nl-NL" sz="1800">
                <a:solidFill>
                  <a:srgbClr val="3F3F3F"/>
                </a:solidFill>
                <a:latin typeface="Arial"/>
                <a:ea typeface="Arial"/>
                <a:cs typeface="Arial"/>
                <a:sym typeface="Arial"/>
              </a:rPr>
              <a:t>Statistical functions for masked arrays</a:t>
            </a:r>
            <a:endParaRPr/>
          </a:p>
          <a:p>
            <a:pPr marL="0" marR="0" lvl="0" indent="0" algn="l" rtl="0">
              <a:spcBef>
                <a:spcPts val="0"/>
              </a:spcBef>
              <a:spcAft>
                <a:spcPts val="0"/>
              </a:spcAft>
              <a:buNone/>
            </a:pPr>
            <a:r>
              <a:rPr lang="nl-NL" sz="1800">
                <a:solidFill>
                  <a:srgbClr val="3F3F3F"/>
                </a:solidFill>
                <a:latin typeface="Arial"/>
                <a:ea typeface="Arial"/>
                <a:cs typeface="Arial"/>
                <a:sym typeface="Arial"/>
              </a:rPr>
              <a:t>Low-level callback functions</a:t>
            </a:r>
            <a:endParaRPr sz="1800">
              <a:solidFill>
                <a:srgbClr val="3F3F3F"/>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73"/>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pandas</a:t>
            </a:r>
            <a:endParaRPr/>
          </a:p>
        </p:txBody>
      </p:sp>
      <p:sp>
        <p:nvSpPr>
          <p:cNvPr id="698" name="Google Shape;698;p73"/>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Pandas is a fast, powerful, flexible and easy to use open source data analysis and manipulation tool.</a:t>
            </a:r>
            <a:endParaRPr/>
          </a:p>
          <a:p>
            <a:pPr marL="251986" lvl="0" indent="-251986" algn="l" rtl="0">
              <a:lnSpc>
                <a:spcPct val="90000"/>
              </a:lnSpc>
              <a:spcBef>
                <a:spcPts val="1102"/>
              </a:spcBef>
              <a:spcAft>
                <a:spcPts val="0"/>
              </a:spcAft>
              <a:buClr>
                <a:srgbClr val="595959"/>
              </a:buClr>
              <a:buSzPts val="2000"/>
              <a:buChar char="•"/>
            </a:pPr>
            <a:r>
              <a:rPr lang="nl-NL" b="1"/>
              <a:t>Series</a:t>
            </a:r>
            <a:r>
              <a:rPr lang="nl-NL"/>
              <a:t> is a one-dimensional labeled array capable of holding any data type</a:t>
            </a:r>
            <a:endParaRPr/>
          </a:p>
          <a:p>
            <a:pPr marL="251986" lvl="0" indent="-251986" algn="l" rtl="0">
              <a:lnSpc>
                <a:spcPct val="90000"/>
              </a:lnSpc>
              <a:spcBef>
                <a:spcPts val="1102"/>
              </a:spcBef>
              <a:spcAft>
                <a:spcPts val="0"/>
              </a:spcAft>
              <a:buClr>
                <a:srgbClr val="595959"/>
              </a:buClr>
              <a:buSzPts val="2000"/>
              <a:buChar char="•"/>
            </a:pPr>
            <a:r>
              <a:rPr lang="nl-NL" b="1"/>
              <a:t>DataFrame</a:t>
            </a:r>
            <a:r>
              <a:rPr lang="nl-NL"/>
              <a:t> is a 2-dimensional labeled data structure with columns of potentially different types. </a:t>
            </a:r>
            <a:endParaRPr/>
          </a:p>
          <a:p>
            <a:pPr marL="251986" lvl="0" indent="-124986" algn="l" rtl="0">
              <a:lnSpc>
                <a:spcPct val="90000"/>
              </a:lnSpc>
              <a:spcBef>
                <a:spcPts val="1102"/>
              </a:spcBef>
              <a:spcAft>
                <a:spcPts val="0"/>
              </a:spcAft>
              <a:buClr>
                <a:srgbClr val="595959"/>
              </a:buClr>
              <a:buSzPts val="2000"/>
              <a:buNone/>
            </a:pPr>
            <a:endParaRPr/>
          </a:p>
        </p:txBody>
      </p:sp>
      <p:sp>
        <p:nvSpPr>
          <p:cNvPr id="699" name="Google Shape;699;p73">
            <a:hlinkClick r:id="rId3"/>
          </p:cNvPr>
          <p:cNvSpPr/>
          <p:nvPr/>
        </p:nvSpPr>
        <p:spPr>
          <a:xfrm>
            <a:off x="1223888" y="7082913"/>
            <a:ext cx="8496943"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nl-NL" sz="1800">
                <a:solidFill>
                  <a:srgbClr val="3F3F3F"/>
                </a:solidFill>
                <a:latin typeface="Arial"/>
                <a:ea typeface="Arial"/>
                <a:cs typeface="Arial"/>
                <a:sym typeface="Arial"/>
              </a:rPr>
              <a:t>https://pandas.pydata.org/docs/getting_started/10min.html#min</a:t>
            </a:r>
            <a:endParaRPr/>
          </a:p>
        </p:txBody>
      </p:sp>
      <p:pic>
        <p:nvPicPr>
          <p:cNvPr id="700" name="Google Shape;700;p73" descr="https://external-content.duckduckgo.com/iu/?u=https%3A%2F%2Fwww.tutorialspoint.com%2Fpython_pandas%2Fimages%2Fstructure_table.jpg&amp;f=1&amp;nofb=1"/>
          <p:cNvPicPr preferRelativeResize="0"/>
          <p:nvPr/>
        </p:nvPicPr>
        <p:blipFill rotWithShape="1">
          <a:blip r:embed="rId4">
            <a:alphaModFix/>
          </a:blip>
          <a:srcRect/>
          <a:stretch/>
        </p:blipFill>
        <p:spPr>
          <a:xfrm>
            <a:off x="4968304" y="3779837"/>
            <a:ext cx="3168351" cy="277507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74"/>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matplotlib</a:t>
            </a:r>
            <a:endParaRPr/>
          </a:p>
        </p:txBody>
      </p:sp>
      <p:sp>
        <p:nvSpPr>
          <p:cNvPr id="706" name="Google Shape;706;p74"/>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Matplotlib is a Python 2D plotting library which produces publication quality figures</a:t>
            </a:r>
            <a:endParaRPr/>
          </a:p>
        </p:txBody>
      </p:sp>
      <p:sp>
        <p:nvSpPr>
          <p:cNvPr id="707" name="Google Shape;707;p74"/>
          <p:cNvSpPr/>
          <p:nvPr/>
        </p:nvSpPr>
        <p:spPr>
          <a:xfrm>
            <a:off x="576263" y="4927501"/>
            <a:ext cx="6840759" cy="2308324"/>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matplotlib.pyplot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plt</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import</a:t>
            </a:r>
            <a:r>
              <a:rPr lang="nl-NL" sz="1800" b="1">
                <a:solidFill>
                  <a:srgbClr val="000000"/>
                </a:solidFill>
                <a:latin typeface="Arial"/>
                <a:ea typeface="Arial"/>
                <a:cs typeface="Arial"/>
                <a:sym typeface="Arial"/>
              </a:rPr>
              <a:t> numpy </a:t>
            </a:r>
            <a:r>
              <a:rPr lang="nl-NL" sz="1800" b="1">
                <a:solidFill>
                  <a:srgbClr val="0000FF"/>
                </a:solidFill>
                <a:latin typeface="Arial"/>
                <a:ea typeface="Arial"/>
                <a:cs typeface="Arial"/>
                <a:sym typeface="Arial"/>
              </a:rPr>
              <a:t>as</a:t>
            </a:r>
            <a:r>
              <a:rPr lang="nl-NL" sz="1800" b="1">
                <a:solidFill>
                  <a:srgbClr val="000000"/>
                </a:solidFill>
                <a:latin typeface="Arial"/>
                <a:ea typeface="Arial"/>
                <a:cs typeface="Arial"/>
                <a:sym typeface="Arial"/>
              </a:rPr>
              <a:t> np</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x = np.linspace( </a:t>
            </a:r>
            <a:r>
              <a:rPr lang="nl-NL" sz="1800" b="1">
                <a:solidFill>
                  <a:srgbClr val="098658"/>
                </a:solidFill>
                <a:latin typeface="Arial"/>
                <a:ea typeface="Arial"/>
                <a:cs typeface="Arial"/>
                <a:sym typeface="Arial"/>
              </a:rPr>
              <a:t>0.000001</a:t>
            </a:r>
            <a:r>
              <a:rPr lang="nl-NL" sz="1800" b="1">
                <a:solidFill>
                  <a:srgbClr val="000000"/>
                </a:solidFill>
                <a:latin typeface="Arial"/>
                <a:ea typeface="Arial"/>
                <a:cs typeface="Arial"/>
                <a:sym typeface="Arial"/>
              </a:rPr>
              <a:t>, </a:t>
            </a:r>
            <a:r>
              <a:rPr lang="nl-NL" sz="1800" b="1">
                <a:solidFill>
                  <a:srgbClr val="098658"/>
                </a:solidFill>
                <a:latin typeface="Arial"/>
                <a:ea typeface="Arial"/>
                <a:cs typeface="Arial"/>
                <a:sym typeface="Arial"/>
              </a:rPr>
              <a:t>2</a:t>
            </a:r>
            <a:r>
              <a:rPr lang="nl-NL" sz="1800" b="1">
                <a:solidFill>
                  <a:srgbClr val="000000"/>
                </a:solidFill>
                <a:latin typeface="Arial"/>
                <a:ea typeface="Arial"/>
                <a:cs typeface="Arial"/>
                <a:sym typeface="Arial"/>
              </a:rPr>
              <a:t>*np.pi, </a:t>
            </a:r>
            <a:r>
              <a:rPr lang="nl-NL" sz="1800" b="1">
                <a:solidFill>
                  <a:srgbClr val="098658"/>
                </a:solidFill>
                <a:latin typeface="Arial"/>
                <a:ea typeface="Arial"/>
                <a:cs typeface="Arial"/>
                <a:sym typeface="Arial"/>
              </a:rPr>
              <a:t>100</a:t>
            </a:r>
            <a:r>
              <a:rPr lang="nl-NL" sz="1800" b="1">
                <a:solidFill>
                  <a:srgbClr val="000000"/>
                </a:solidFill>
                <a:latin typeface="Arial"/>
                <a:ea typeface="Arial"/>
                <a:cs typeface="Arial"/>
                <a:sym typeface="Arial"/>
              </a:rPr>
              <a:t> )</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y = </a:t>
            </a:r>
            <a:r>
              <a:rPr lang="nl-NL" sz="1800" b="1">
                <a:solidFill>
                  <a:srgbClr val="098658"/>
                </a:solidFill>
                <a:latin typeface="Arial"/>
                <a:ea typeface="Arial"/>
                <a:cs typeface="Arial"/>
                <a:sym typeface="Arial"/>
              </a:rPr>
              <a:t>1</a:t>
            </a:r>
            <a:r>
              <a:rPr lang="nl-NL" sz="1800" b="1">
                <a:solidFill>
                  <a:srgbClr val="000000"/>
                </a:solidFill>
                <a:latin typeface="Arial"/>
                <a:ea typeface="Arial"/>
                <a:cs typeface="Arial"/>
                <a:sym typeface="Arial"/>
              </a:rPr>
              <a:t>/x * np.sin(</a:t>
            </a:r>
            <a:r>
              <a:rPr lang="nl-NL" sz="1800" b="1">
                <a:solidFill>
                  <a:srgbClr val="098658"/>
                </a:solidFill>
                <a:latin typeface="Arial"/>
                <a:ea typeface="Arial"/>
                <a:cs typeface="Arial"/>
                <a:sym typeface="Arial"/>
              </a:rPr>
              <a:t>5</a:t>
            </a:r>
            <a:r>
              <a:rPr lang="nl-NL" sz="1800" b="1">
                <a:solidFill>
                  <a:srgbClr val="000000"/>
                </a:solidFill>
                <a:latin typeface="Arial"/>
                <a:ea typeface="Arial"/>
                <a:cs typeface="Arial"/>
                <a:sym typeface="Arial"/>
              </a:rPr>
              <a:t>*x)</a:t>
            </a:r>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plt.plot(x, y)</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plt.show()</a:t>
            </a:r>
            <a:endParaRPr sz="1800" b="1">
              <a:solidFill>
                <a:srgbClr val="000000"/>
              </a:solidFill>
              <a:latin typeface="Arial"/>
              <a:ea typeface="Arial"/>
              <a:cs typeface="Arial"/>
              <a:sym typeface="Arial"/>
            </a:endParaRPr>
          </a:p>
        </p:txBody>
      </p:sp>
      <p:sp>
        <p:nvSpPr>
          <p:cNvPr id="708" name="Google Shape;708;p74"/>
          <p:cNvSpPr/>
          <p:nvPr/>
        </p:nvSpPr>
        <p:spPr>
          <a:xfrm>
            <a:off x="575816" y="2934786"/>
            <a:ext cx="8928991" cy="921600"/>
          </a:xfrm>
          <a:prstGeom prst="rect">
            <a:avLst/>
          </a:prstGeom>
          <a:solidFill>
            <a:srgbClr val="FBE4D4"/>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3F3F3F"/>
                </a:solidFill>
                <a:latin typeface="Arial"/>
                <a:ea typeface="Arial"/>
                <a:cs typeface="Arial"/>
                <a:sym typeface="Arial"/>
              </a:rPr>
              <a:t>Line plot</a:t>
            </a:r>
            <a:endParaRPr/>
          </a:p>
          <a:p>
            <a:pPr marL="0" marR="0" lvl="0" indent="0" algn="l" rtl="0">
              <a:spcBef>
                <a:spcPts val="0"/>
              </a:spcBef>
              <a:spcAft>
                <a:spcPts val="0"/>
              </a:spcAft>
              <a:buNone/>
            </a:pPr>
            <a:r>
              <a:rPr lang="nl-NL" sz="1800" b="1">
                <a:solidFill>
                  <a:srgbClr val="3F3F3F"/>
                </a:solidFill>
                <a:latin typeface="Arial"/>
                <a:ea typeface="Arial"/>
                <a:cs typeface="Arial"/>
                <a:sym typeface="Arial"/>
              </a:rPr>
              <a:t>Histogram</a:t>
            </a:r>
            <a:endParaRPr/>
          </a:p>
          <a:p>
            <a:pPr marL="0" marR="0" lvl="0" indent="0" algn="l" rtl="0">
              <a:spcBef>
                <a:spcPts val="0"/>
              </a:spcBef>
              <a:spcAft>
                <a:spcPts val="0"/>
              </a:spcAft>
              <a:buNone/>
            </a:pPr>
            <a:r>
              <a:rPr lang="nl-NL" sz="1800" b="1">
                <a:solidFill>
                  <a:srgbClr val="3F3F3F"/>
                </a:solidFill>
                <a:latin typeface="Arial"/>
                <a:ea typeface="Arial"/>
                <a:cs typeface="Arial"/>
                <a:sym typeface="Arial"/>
              </a:rPr>
              <a:t>Scatter plot</a:t>
            </a:r>
            <a:endParaRPr/>
          </a:p>
          <a:p>
            <a:pPr marL="0" marR="0" lvl="0" indent="0" algn="l" rtl="0">
              <a:spcBef>
                <a:spcPts val="0"/>
              </a:spcBef>
              <a:spcAft>
                <a:spcPts val="0"/>
              </a:spcAft>
              <a:buNone/>
            </a:pPr>
            <a:endParaRPr/>
          </a:p>
        </p:txBody>
      </p:sp>
      <p:pic>
        <p:nvPicPr>
          <p:cNvPr id="709" name="Google Shape;709;p74"/>
          <p:cNvPicPr preferRelativeResize="0"/>
          <p:nvPr/>
        </p:nvPicPr>
        <p:blipFill rotWithShape="1">
          <a:blip r:embed="rId3">
            <a:alphaModFix/>
          </a:blip>
          <a:srcRect/>
          <a:stretch/>
        </p:blipFill>
        <p:spPr>
          <a:xfrm>
            <a:off x="6480472" y="4167348"/>
            <a:ext cx="3389995" cy="2897386"/>
          </a:xfrm>
          <a:prstGeom prst="rect">
            <a:avLst/>
          </a:prstGeom>
          <a:noFill/>
          <a:ln>
            <a:noFill/>
          </a:ln>
        </p:spPr>
      </p:pic>
      <p:sp>
        <p:nvSpPr>
          <p:cNvPr id="710" name="Google Shape;710;p74"/>
          <p:cNvSpPr txBox="1"/>
          <p:nvPr/>
        </p:nvSpPr>
        <p:spPr>
          <a:xfrm>
            <a:off x="2248775" y="2887688"/>
            <a:ext cx="3000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NL" sz="1800" b="1">
                <a:solidFill>
                  <a:srgbClr val="3F3F3F"/>
                </a:solidFill>
              </a:rPr>
              <a:t>3D plot</a:t>
            </a:r>
            <a:endParaRPr>
              <a:solidFill>
                <a:schemeClr val="dk1"/>
              </a:solidFill>
            </a:endParaRPr>
          </a:p>
          <a:p>
            <a:pPr marL="0" lvl="0" indent="0" algn="l" rtl="0">
              <a:spcBef>
                <a:spcPts val="0"/>
              </a:spcBef>
              <a:spcAft>
                <a:spcPts val="0"/>
              </a:spcAft>
              <a:buNone/>
            </a:pPr>
            <a:r>
              <a:rPr lang="nl-NL" sz="1800" b="1">
                <a:solidFill>
                  <a:srgbClr val="3F3F3F"/>
                </a:solidFill>
              </a:rPr>
              <a:t>Image plot</a:t>
            </a:r>
            <a:endParaRPr>
              <a:solidFill>
                <a:schemeClr val="dk1"/>
              </a:solidFill>
            </a:endParaRPr>
          </a:p>
          <a:p>
            <a:pPr marL="0" lvl="0" indent="0" algn="l" rtl="0">
              <a:spcBef>
                <a:spcPts val="0"/>
              </a:spcBef>
              <a:spcAft>
                <a:spcPts val="0"/>
              </a:spcAft>
              <a:buNone/>
            </a:pPr>
            <a:r>
              <a:rPr lang="nl-NL" sz="1800" b="1">
                <a:solidFill>
                  <a:srgbClr val="3F3F3F"/>
                </a:solidFill>
              </a:rPr>
              <a:t>Contour plot</a:t>
            </a:r>
            <a:endParaRPr>
              <a:solidFill>
                <a:schemeClr val="dk1"/>
              </a:solidFill>
            </a:endParaRPr>
          </a:p>
        </p:txBody>
      </p:sp>
      <p:sp>
        <p:nvSpPr>
          <p:cNvPr id="711" name="Google Shape;711;p74"/>
          <p:cNvSpPr txBox="1"/>
          <p:nvPr/>
        </p:nvSpPr>
        <p:spPr>
          <a:xfrm>
            <a:off x="3971225" y="293477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NL" sz="1800" b="1">
                <a:solidFill>
                  <a:srgbClr val="3F3F3F"/>
                </a:solidFill>
              </a:rPr>
              <a:t>Polar plot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76"/>
          <p:cNvSpPr txBox="1">
            <a:spLocks noGrp="1"/>
          </p:cNvSpPr>
          <p:nvPr>
            <p:ph type="title"/>
          </p:nvPr>
        </p:nvSpPr>
        <p:spPr>
          <a:xfrm>
            <a:off x="1943967" y="402483"/>
            <a:ext cx="7560839"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Matplotlib</a:t>
            </a:r>
            <a:endParaRPr/>
          </a:p>
        </p:txBody>
      </p:sp>
      <p:sp>
        <p:nvSpPr>
          <p:cNvPr id="717" name="Google Shape;717;p76"/>
          <p:cNvSpPr txBox="1">
            <a:spLocks noGrp="1"/>
          </p:cNvSpPr>
          <p:nvPr>
            <p:ph type="body" idx="1"/>
          </p:nvPr>
        </p:nvSpPr>
        <p:spPr>
          <a:xfrm>
            <a:off x="575816" y="2012414"/>
            <a:ext cx="8928991" cy="5439831"/>
          </a:xfrm>
          <a:prstGeom prst="rect">
            <a:avLst/>
          </a:prstGeom>
          <a:noFill/>
          <a:ln>
            <a:noFill/>
          </a:ln>
        </p:spPr>
        <p:txBody>
          <a:bodyPr spcFirstLastPara="1" wrap="square" lIns="91425" tIns="45700" rIns="91425" bIns="45700" anchor="t" anchorCtr="0">
            <a:noAutofit/>
          </a:bodyPr>
          <a:lstStyle/>
          <a:p>
            <a:pPr marL="251985" lvl="0" indent="-302785" algn="l" rtl="0">
              <a:lnSpc>
                <a:spcPct val="100000"/>
              </a:lnSpc>
              <a:spcBef>
                <a:spcPts val="1102"/>
              </a:spcBef>
              <a:spcAft>
                <a:spcPts val="0"/>
              </a:spcAft>
              <a:buClr>
                <a:srgbClr val="595959"/>
              </a:buClr>
              <a:buSzPts val="2800"/>
              <a:buFont typeface="Calibri"/>
              <a:buChar char="•"/>
            </a:pPr>
            <a:r>
              <a:rPr lang="nl-NL" sz="2100">
                <a:solidFill>
                  <a:schemeClr val="dk1"/>
                </a:solidFill>
                <a:highlight>
                  <a:srgbClr val="FFFFFF"/>
                </a:highlight>
              </a:rPr>
              <a:t>Write a Python program to draw a line with suitable label in the x axis, y axis and a title.</a:t>
            </a:r>
            <a:endParaRPr sz="2100">
              <a:solidFill>
                <a:schemeClr val="dk1"/>
              </a:solidFill>
              <a:highlight>
                <a:srgbClr val="FFFFFF"/>
              </a:highlight>
            </a:endParaRPr>
          </a:p>
          <a:p>
            <a:pPr marL="251985" lvl="0" indent="-302785" algn="l" rtl="0">
              <a:lnSpc>
                <a:spcPct val="100000"/>
              </a:lnSpc>
              <a:spcBef>
                <a:spcPts val="1102"/>
              </a:spcBef>
              <a:spcAft>
                <a:spcPts val="0"/>
              </a:spcAft>
              <a:buClr>
                <a:schemeClr val="dk1"/>
              </a:buClr>
              <a:buSzPts val="2800"/>
              <a:buFont typeface="Calibri"/>
              <a:buChar char="•"/>
            </a:pPr>
            <a:r>
              <a:rPr lang="nl-NL">
                <a:solidFill>
                  <a:schemeClr val="dk1"/>
                </a:solidFill>
                <a:highlight>
                  <a:srgbClr val="FFFFFF"/>
                </a:highlight>
              </a:rPr>
              <a:t>Write a Python program to display the grid and draw line charts of the closing value of Alphabet Inc. between October 3, 2016 to October 7, 2016. Customized the grid lines with linestyle -, width .5. and color blue:</a:t>
            </a:r>
            <a:endParaRPr>
              <a:solidFill>
                <a:schemeClr val="dk1"/>
              </a:solidFill>
              <a:highlight>
                <a:srgbClr val="FFFFFF"/>
              </a:highlight>
            </a:endParaRPr>
          </a:p>
          <a:p>
            <a:pPr marL="709185" lvl="0" indent="205214" algn="l" rtl="0">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Date,Close</a:t>
            </a:r>
            <a:endParaRPr>
              <a:solidFill>
                <a:schemeClr val="dk1"/>
              </a:solidFill>
              <a:highlight>
                <a:srgbClr val="FFFFFF"/>
              </a:highlight>
              <a:latin typeface="Arial"/>
              <a:ea typeface="Arial"/>
              <a:cs typeface="Arial"/>
              <a:sym typeface="Arial"/>
            </a:endParaRPr>
          </a:p>
          <a:p>
            <a:pPr marL="709185" lvl="0" indent="205214" algn="l" rtl="0">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03-10-16,772.559998</a:t>
            </a:r>
            <a:endParaRPr>
              <a:solidFill>
                <a:schemeClr val="dk1"/>
              </a:solidFill>
              <a:highlight>
                <a:srgbClr val="FFFFFF"/>
              </a:highlight>
              <a:latin typeface="Arial"/>
              <a:ea typeface="Arial"/>
              <a:cs typeface="Arial"/>
              <a:sym typeface="Arial"/>
            </a:endParaRPr>
          </a:p>
          <a:p>
            <a:pPr marL="709185" lvl="0" indent="205214" algn="l" rtl="0">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04-10-16,776.429993</a:t>
            </a:r>
            <a:endParaRPr>
              <a:solidFill>
                <a:schemeClr val="dk1"/>
              </a:solidFill>
              <a:highlight>
                <a:srgbClr val="FFFFFF"/>
              </a:highlight>
              <a:latin typeface="Arial"/>
              <a:ea typeface="Arial"/>
              <a:cs typeface="Arial"/>
              <a:sym typeface="Arial"/>
            </a:endParaRPr>
          </a:p>
          <a:p>
            <a:pPr marL="709185" lvl="0" indent="205214" algn="l" rtl="0">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05-10-16,776.469971</a:t>
            </a:r>
            <a:endParaRPr>
              <a:solidFill>
                <a:schemeClr val="dk1"/>
              </a:solidFill>
              <a:highlight>
                <a:srgbClr val="FFFFFF"/>
              </a:highlight>
              <a:latin typeface="Arial"/>
              <a:ea typeface="Arial"/>
              <a:cs typeface="Arial"/>
              <a:sym typeface="Arial"/>
            </a:endParaRPr>
          </a:p>
          <a:p>
            <a:pPr marL="709185" lvl="0" indent="205214" algn="l" rtl="0">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06-10-16,776.859985</a:t>
            </a:r>
            <a:endParaRPr>
              <a:solidFill>
                <a:schemeClr val="dk1"/>
              </a:solidFill>
              <a:highlight>
                <a:srgbClr val="FFFFFF"/>
              </a:highlight>
              <a:latin typeface="Arial"/>
              <a:ea typeface="Arial"/>
              <a:cs typeface="Arial"/>
              <a:sym typeface="Arial"/>
            </a:endParaRPr>
          </a:p>
          <a:p>
            <a:pPr marL="709185" lvl="0" indent="205214" algn="l" rtl="0">
              <a:lnSpc>
                <a:spcPct val="100000"/>
              </a:lnSpc>
              <a:spcBef>
                <a:spcPts val="1102"/>
              </a:spcBef>
              <a:spcAft>
                <a:spcPts val="0"/>
              </a:spcAft>
              <a:buNone/>
            </a:pPr>
            <a:r>
              <a:rPr lang="nl-NL">
                <a:solidFill>
                  <a:schemeClr val="dk1"/>
                </a:solidFill>
                <a:highlight>
                  <a:srgbClr val="FFFFFF"/>
                </a:highlight>
                <a:latin typeface="Arial"/>
                <a:ea typeface="Arial"/>
                <a:cs typeface="Arial"/>
                <a:sym typeface="Arial"/>
              </a:rPr>
              <a:t>07-10-16,775.080017</a:t>
            </a:r>
            <a:endParaRPr sz="28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Object-Oriented Programming</a:t>
            </a:r>
            <a:endParaRPr/>
          </a:p>
        </p:txBody>
      </p:sp>
      <p:sp>
        <p:nvSpPr>
          <p:cNvPr id="103" name="Google Shape;103;p6"/>
          <p:cNvSpPr txBox="1"/>
          <p:nvPr/>
        </p:nvSpPr>
        <p:spPr>
          <a:xfrm>
            <a:off x="1177819" y="2415783"/>
            <a:ext cx="1775700" cy="4617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Class</a:t>
            </a:r>
            <a:endParaRPr/>
          </a:p>
        </p:txBody>
      </p:sp>
      <p:sp>
        <p:nvSpPr>
          <p:cNvPr id="104" name="Google Shape;104;p6"/>
          <p:cNvSpPr txBox="1"/>
          <p:nvPr/>
        </p:nvSpPr>
        <p:spPr>
          <a:xfrm>
            <a:off x="6681571" y="2415796"/>
            <a:ext cx="1038000" cy="461700"/>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Objects</a:t>
            </a:r>
            <a:endParaRPr sz="2400" b="0" i="0" u="none" strike="noStrike" cap="none">
              <a:solidFill>
                <a:srgbClr val="000000"/>
              </a:solidFill>
              <a:latin typeface="Calibri"/>
              <a:ea typeface="Calibri"/>
              <a:cs typeface="Calibri"/>
              <a:sym typeface="Calibri"/>
            </a:endParaRPr>
          </a:p>
        </p:txBody>
      </p:sp>
      <p:grpSp>
        <p:nvGrpSpPr>
          <p:cNvPr id="105" name="Google Shape;105;p6"/>
          <p:cNvGrpSpPr/>
          <p:nvPr/>
        </p:nvGrpSpPr>
        <p:grpSpPr>
          <a:xfrm>
            <a:off x="1177819" y="3298625"/>
            <a:ext cx="1775792" cy="1754315"/>
            <a:chOff x="1177819" y="3298625"/>
            <a:chExt cx="1775792" cy="1754315"/>
          </a:xfrm>
        </p:grpSpPr>
        <p:sp>
          <p:nvSpPr>
            <p:cNvPr id="106" name="Google Shape;106;p6"/>
            <p:cNvSpPr txBox="1"/>
            <p:nvPr/>
          </p:nvSpPr>
          <p:spPr>
            <a:xfrm>
              <a:off x="1177820" y="3298625"/>
              <a:ext cx="1775791" cy="461661"/>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3F3F3F"/>
                </a:buClr>
                <a:buSzPts val="2400"/>
                <a:buFont typeface="Calibri"/>
                <a:buNone/>
              </a:pPr>
              <a:r>
                <a:rPr lang="nl-NL" sz="2400" b="0" i="0" u="none" strike="noStrike" cap="none">
                  <a:solidFill>
                    <a:srgbClr val="3F3F3F"/>
                  </a:solidFill>
                  <a:latin typeface="Calibri"/>
                  <a:ea typeface="Calibri"/>
                  <a:cs typeface="Calibri"/>
                  <a:sym typeface="Calibri"/>
                </a:rPr>
                <a:t>Person</a:t>
              </a:r>
              <a:endParaRPr/>
            </a:p>
          </p:txBody>
        </p:sp>
        <p:sp>
          <p:nvSpPr>
            <p:cNvPr id="107" name="Google Shape;107;p6"/>
            <p:cNvSpPr txBox="1"/>
            <p:nvPr/>
          </p:nvSpPr>
          <p:spPr>
            <a:xfrm>
              <a:off x="1177819" y="3760286"/>
              <a:ext cx="1775791" cy="646327"/>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name</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residence</a:t>
              </a:r>
              <a:endParaRPr sz="1800">
                <a:solidFill>
                  <a:srgbClr val="3F3F3F"/>
                </a:solidFill>
                <a:latin typeface="Arial"/>
                <a:ea typeface="Arial"/>
                <a:cs typeface="Arial"/>
                <a:sym typeface="Arial"/>
              </a:endParaRPr>
            </a:p>
          </p:txBody>
        </p:sp>
        <p:sp>
          <p:nvSpPr>
            <p:cNvPr id="108" name="Google Shape;108;p6"/>
            <p:cNvSpPr txBox="1"/>
            <p:nvPr/>
          </p:nvSpPr>
          <p:spPr>
            <a:xfrm>
              <a:off x="1177819" y="4406613"/>
              <a:ext cx="1775791" cy="646327"/>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tell()</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move()</a:t>
              </a:r>
              <a:endParaRPr/>
            </a:p>
          </p:txBody>
        </p:sp>
      </p:grpSp>
      <p:sp>
        <p:nvSpPr>
          <p:cNvPr id="109" name="Google Shape;109;p6"/>
          <p:cNvSpPr txBox="1"/>
          <p:nvPr/>
        </p:nvSpPr>
        <p:spPr>
          <a:xfrm>
            <a:off x="3005565" y="3883397"/>
            <a:ext cx="1123553" cy="33855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600" b="0" i="0" u="none" strike="noStrike" cap="none">
                <a:solidFill>
                  <a:srgbClr val="C00000"/>
                </a:solidFill>
                <a:latin typeface="Calibri"/>
                <a:ea typeface="Calibri"/>
                <a:cs typeface="Calibri"/>
                <a:sym typeface="Calibri"/>
              </a:rPr>
              <a:t>attributes</a:t>
            </a:r>
            <a:endParaRPr sz="1600" b="0" i="0" u="none" strike="noStrike" cap="none">
              <a:solidFill>
                <a:srgbClr val="C00000"/>
              </a:solidFill>
              <a:latin typeface="Calibri"/>
              <a:ea typeface="Calibri"/>
              <a:cs typeface="Calibri"/>
              <a:sym typeface="Calibri"/>
            </a:endParaRPr>
          </a:p>
        </p:txBody>
      </p:sp>
      <p:sp>
        <p:nvSpPr>
          <p:cNvPr id="110" name="Google Shape;110;p6"/>
          <p:cNvSpPr txBox="1"/>
          <p:nvPr/>
        </p:nvSpPr>
        <p:spPr>
          <a:xfrm>
            <a:off x="3005565" y="4529724"/>
            <a:ext cx="1123553" cy="33855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600" b="0" i="0" u="none" strike="noStrike" cap="none">
                <a:solidFill>
                  <a:srgbClr val="C00000"/>
                </a:solidFill>
                <a:latin typeface="Calibri"/>
                <a:ea typeface="Calibri"/>
                <a:cs typeface="Calibri"/>
                <a:sym typeface="Calibri"/>
              </a:rPr>
              <a:t>methods</a:t>
            </a:r>
            <a:endParaRPr sz="1600" b="0" i="0" u="none" strike="noStrike" cap="none">
              <a:solidFill>
                <a:srgbClr val="C00000"/>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g2c789325103_0_12"/>
          <p:cNvSpPr txBox="1">
            <a:spLocks noGrp="1"/>
          </p:cNvSpPr>
          <p:nvPr>
            <p:ph type="title"/>
          </p:nvPr>
        </p:nvSpPr>
        <p:spPr>
          <a:xfrm>
            <a:off x="1943967" y="402483"/>
            <a:ext cx="7560900" cy="1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Get the weather in New York</a:t>
            </a:r>
            <a:endParaRPr/>
          </a:p>
        </p:txBody>
      </p:sp>
      <p:sp>
        <p:nvSpPr>
          <p:cNvPr id="723" name="Google Shape;723;g2c789325103_0_12"/>
          <p:cNvSpPr txBox="1">
            <a:spLocks noGrp="1"/>
          </p:cNvSpPr>
          <p:nvPr>
            <p:ph type="body" idx="1"/>
          </p:nvPr>
        </p:nvSpPr>
        <p:spPr>
          <a:xfrm>
            <a:off x="575816" y="2012414"/>
            <a:ext cx="8928900" cy="5439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000"/>
              <a:buNone/>
            </a:pPr>
            <a:r>
              <a:rPr lang="nl-NL">
                <a:latin typeface="Calibri"/>
                <a:ea typeface="Calibri"/>
                <a:cs typeface="Calibri"/>
                <a:sym typeface="Calibri"/>
              </a:rPr>
              <a:t>Use requests to query openweathermap.org for the weather in a specified city.</a:t>
            </a:r>
            <a:endParaRPr/>
          </a:p>
          <a:p>
            <a:pPr marL="0" lvl="0" indent="0" algn="l" rtl="0">
              <a:lnSpc>
                <a:spcPct val="100000"/>
              </a:lnSpc>
              <a:spcBef>
                <a:spcPts val="1102"/>
              </a:spcBef>
              <a:spcAft>
                <a:spcPts val="0"/>
              </a:spcAft>
              <a:buClr>
                <a:srgbClr val="595959"/>
              </a:buClr>
              <a:buSzPts val="2000"/>
              <a:buNone/>
            </a:pPr>
            <a:endParaRPr>
              <a:latin typeface="Calibri"/>
              <a:ea typeface="Calibri"/>
              <a:cs typeface="Calibri"/>
              <a:sym typeface="Calibri"/>
            </a:endParaRPr>
          </a:p>
          <a:p>
            <a:pPr marL="0" lvl="0" indent="0" algn="l" rtl="0">
              <a:lnSpc>
                <a:spcPct val="100000"/>
              </a:lnSpc>
              <a:spcBef>
                <a:spcPts val="1102"/>
              </a:spcBef>
              <a:spcAft>
                <a:spcPts val="0"/>
              </a:spcAft>
              <a:buClr>
                <a:srgbClr val="595959"/>
              </a:buClr>
              <a:buSzPts val="2000"/>
              <a:buNone/>
            </a:pPr>
            <a:r>
              <a:rPr lang="nl-NL">
                <a:latin typeface="Calibri"/>
                <a:ea typeface="Calibri"/>
                <a:cs typeface="Calibri"/>
                <a:sym typeface="Calibri"/>
              </a:rPr>
              <a:t>Tips:</a:t>
            </a:r>
            <a:endParaRPr/>
          </a:p>
          <a:p>
            <a:pPr marL="251985" lvl="0" indent="-251985" algn="l" rtl="0">
              <a:lnSpc>
                <a:spcPct val="100000"/>
              </a:lnSpc>
              <a:spcBef>
                <a:spcPts val="1102"/>
              </a:spcBef>
              <a:spcAft>
                <a:spcPts val="0"/>
              </a:spcAft>
              <a:buClr>
                <a:srgbClr val="595959"/>
              </a:buClr>
              <a:buSzPts val="2000"/>
              <a:buChar char="•"/>
            </a:pPr>
            <a:r>
              <a:rPr lang="nl-NL">
                <a:latin typeface="Calibri"/>
                <a:ea typeface="Calibri"/>
                <a:cs typeface="Calibri"/>
                <a:sym typeface="Calibri"/>
              </a:rPr>
              <a:t>import </a:t>
            </a:r>
            <a:r>
              <a:rPr lang="nl-NL" b="1">
                <a:latin typeface="Calibri"/>
                <a:ea typeface="Calibri"/>
                <a:cs typeface="Calibri"/>
                <a:sym typeface="Calibri"/>
              </a:rPr>
              <a:t>requests</a:t>
            </a:r>
            <a:endParaRPr b="1">
              <a:latin typeface="Calibri"/>
              <a:ea typeface="Calibri"/>
              <a:cs typeface="Calibri"/>
              <a:sym typeface="Calibri"/>
            </a:endParaRPr>
          </a:p>
          <a:p>
            <a:pPr marL="251985" lvl="0" indent="-251985" algn="l" rtl="0">
              <a:lnSpc>
                <a:spcPct val="100000"/>
              </a:lnSpc>
              <a:spcBef>
                <a:spcPts val="1102"/>
              </a:spcBef>
              <a:spcAft>
                <a:spcPts val="0"/>
              </a:spcAft>
              <a:buClr>
                <a:srgbClr val="595959"/>
              </a:buClr>
              <a:buSzPts val="2000"/>
              <a:buChar char="•"/>
            </a:pPr>
            <a:r>
              <a:rPr lang="nl-NL">
                <a:latin typeface="Calibri"/>
                <a:ea typeface="Calibri"/>
                <a:cs typeface="Calibri"/>
                <a:sym typeface="Calibri"/>
              </a:rPr>
              <a:t>build the url (see </a:t>
            </a:r>
            <a:r>
              <a:rPr lang="nl-NL" u="sng">
                <a:solidFill>
                  <a:schemeClr val="hlink"/>
                </a:solidFill>
                <a:latin typeface="Calibri"/>
                <a:ea typeface="Calibri"/>
                <a:cs typeface="Calibri"/>
                <a:sym typeface="Calibri"/>
                <a:hlinkClick r:id="rId3"/>
              </a:rPr>
              <a:t>https://openweathermap.org/current</a:t>
            </a:r>
            <a:r>
              <a:rPr lang="nl-NL">
                <a:latin typeface="Calibri"/>
                <a:ea typeface="Calibri"/>
                <a:cs typeface="Calibri"/>
                <a:sym typeface="Calibri"/>
              </a:rPr>
              <a:t>)</a:t>
            </a:r>
            <a:br>
              <a:rPr lang="nl-NL">
                <a:latin typeface="Calibri"/>
                <a:ea typeface="Calibri"/>
                <a:cs typeface="Calibri"/>
                <a:sym typeface="Calibri"/>
              </a:rPr>
            </a:br>
            <a:r>
              <a:rPr lang="nl-NL">
                <a:latin typeface="Calibri"/>
                <a:ea typeface="Calibri"/>
                <a:cs typeface="Calibri"/>
                <a:sym typeface="Calibri"/>
              </a:rPr>
              <a:t>	use: </a:t>
            </a:r>
            <a:r>
              <a:rPr lang="nl-NL" b="1">
                <a:latin typeface="Calibri"/>
                <a:ea typeface="Calibri"/>
                <a:cs typeface="Calibri"/>
                <a:sym typeface="Calibri"/>
              </a:rPr>
              <a:t>appid=d1526a9039658a6f76950cff21823aff</a:t>
            </a:r>
            <a:endParaRPr>
              <a:latin typeface="Calibri"/>
              <a:ea typeface="Calibri"/>
              <a:cs typeface="Calibri"/>
              <a:sym typeface="Calibri"/>
            </a:endParaRPr>
          </a:p>
          <a:p>
            <a:pPr marL="251985" lvl="0" indent="-251985" algn="l" rtl="0">
              <a:lnSpc>
                <a:spcPct val="100000"/>
              </a:lnSpc>
              <a:spcBef>
                <a:spcPts val="1102"/>
              </a:spcBef>
              <a:spcAft>
                <a:spcPts val="0"/>
              </a:spcAft>
              <a:buClr>
                <a:srgbClr val="595959"/>
              </a:buClr>
              <a:buSzPts val="2000"/>
              <a:buChar char="•"/>
            </a:pPr>
            <a:r>
              <a:rPr lang="nl-NL">
                <a:latin typeface="Calibri"/>
                <a:ea typeface="Calibri"/>
                <a:cs typeface="Calibri"/>
                <a:sym typeface="Calibri"/>
              </a:rPr>
              <a:t>use the following code to get the response: </a:t>
            </a:r>
            <a:br>
              <a:rPr lang="nl-NL">
                <a:latin typeface="Calibri"/>
                <a:ea typeface="Calibri"/>
                <a:cs typeface="Calibri"/>
                <a:sym typeface="Calibri"/>
              </a:rPr>
            </a:br>
            <a:r>
              <a:rPr lang="nl-NL" b="1"/>
              <a:t>	response = requests.get(url)</a:t>
            </a:r>
            <a:endParaRPr/>
          </a:p>
          <a:p>
            <a:pPr marL="251985" lvl="0" indent="-251985" algn="l" rtl="0">
              <a:lnSpc>
                <a:spcPct val="100000"/>
              </a:lnSpc>
              <a:spcBef>
                <a:spcPts val="1102"/>
              </a:spcBef>
              <a:spcAft>
                <a:spcPts val="0"/>
              </a:spcAft>
              <a:buClr>
                <a:srgbClr val="595959"/>
              </a:buClr>
              <a:buSzPts val="2000"/>
              <a:buChar char="•"/>
            </a:pPr>
            <a:r>
              <a:rPr lang="nl-NL">
                <a:latin typeface="Calibri"/>
                <a:ea typeface="Calibri"/>
                <a:cs typeface="Calibri"/>
                <a:sym typeface="Calibri"/>
              </a:rPr>
              <a:t>use json to decode the response into a Python dictionary</a:t>
            </a:r>
            <a:endParaRPr/>
          </a:p>
          <a:p>
            <a:pPr marL="1007943" lvl="2" indent="0" algn="l" rtl="0">
              <a:lnSpc>
                <a:spcPct val="100000"/>
              </a:lnSpc>
              <a:spcBef>
                <a:spcPts val="551"/>
              </a:spcBef>
              <a:spcAft>
                <a:spcPts val="0"/>
              </a:spcAft>
              <a:buClr>
                <a:srgbClr val="595959"/>
              </a:buClr>
              <a:buSzPts val="2000"/>
              <a:buNone/>
            </a:pPr>
            <a:r>
              <a:rPr lang="nl-NL" sz="2000" b="1"/>
              <a:t>response.json()</a:t>
            </a:r>
            <a:endParaRPr/>
          </a:p>
          <a:p>
            <a:pPr marL="251985" lvl="0" indent="-251985" algn="l" rtl="0">
              <a:lnSpc>
                <a:spcPct val="100000"/>
              </a:lnSpc>
              <a:spcBef>
                <a:spcPts val="1102"/>
              </a:spcBef>
              <a:spcAft>
                <a:spcPts val="0"/>
              </a:spcAft>
              <a:buClr>
                <a:srgbClr val="595959"/>
              </a:buClr>
              <a:buSzPts val="2000"/>
              <a:buChar char="•"/>
            </a:pPr>
            <a:r>
              <a:rPr lang="nl-NL">
                <a:latin typeface="Calibri"/>
                <a:ea typeface="Calibri"/>
                <a:cs typeface="Calibri"/>
                <a:sym typeface="Calibri"/>
              </a:rPr>
              <a:t>get and print the temperature</a:t>
            </a:r>
            <a:br>
              <a:rPr lang="nl-NL" sz="1800"/>
            </a:b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75"/>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requests – HTTP for Humans</a:t>
            </a:r>
            <a:endParaRPr/>
          </a:p>
        </p:txBody>
      </p:sp>
      <p:sp>
        <p:nvSpPr>
          <p:cNvPr id="729" name="Google Shape;729;p75"/>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b="1"/>
              <a:t>Requests</a:t>
            </a:r>
            <a:r>
              <a:rPr lang="nl-NL"/>
              <a:t> is an elegant and simple HTTP library for Python, built for human beings.       </a:t>
            </a:r>
            <a:endParaRPr/>
          </a:p>
        </p:txBody>
      </p:sp>
      <p:sp>
        <p:nvSpPr>
          <p:cNvPr id="730" name="Google Shape;730;p75"/>
          <p:cNvSpPr/>
          <p:nvPr/>
        </p:nvSpPr>
        <p:spPr>
          <a:xfrm>
            <a:off x="575815" y="2987749"/>
            <a:ext cx="8928991" cy="4247317"/>
          </a:xfrm>
          <a:prstGeom prst="rect">
            <a:avLst/>
          </a:prstGeom>
          <a:solidFill>
            <a:schemeClr val="lt2"/>
          </a:solidFill>
          <a:ln w="9525" cap="flat" cmpd="sng">
            <a:solidFill>
              <a:srgbClr val="3F3F3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nl-NL" sz="1800" b="1">
                <a:solidFill>
                  <a:srgbClr val="000000"/>
                </a:solidFill>
                <a:latin typeface="Arial"/>
                <a:ea typeface="Arial"/>
                <a:cs typeface="Arial"/>
                <a:sym typeface="Arial"/>
              </a:rPr>
              <a:t>import requests</a:t>
            </a:r>
            <a:endParaRPr sz="1800" b="1">
              <a:solidFill>
                <a:srgbClr val="000000"/>
              </a:solidFill>
              <a:latin typeface="Arial"/>
              <a:ea typeface="Arial"/>
              <a:cs typeface="Arial"/>
              <a:sym typeface="Arial"/>
            </a:endParaRPr>
          </a:p>
          <a:p>
            <a:pPr marL="0" marR="0" lvl="0" indent="0" algn="l" rtl="0">
              <a:spcBef>
                <a:spcPts val="0"/>
              </a:spcBef>
              <a:spcAft>
                <a:spcPts val="0"/>
              </a:spcAft>
              <a:buNone/>
            </a:pP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url = </a:t>
            </a:r>
            <a:r>
              <a:rPr lang="nl-NL" sz="1800" b="1">
                <a:solidFill>
                  <a:srgbClr val="A31515"/>
                </a:solidFill>
                <a:latin typeface="Arial"/>
                <a:ea typeface="Arial"/>
                <a:cs typeface="Arial"/>
                <a:sym typeface="Arial"/>
              </a:rPr>
              <a:t>"http://api.openweathermap.org/data/2.5/weather"</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url += </a:t>
            </a:r>
            <a:r>
              <a:rPr lang="nl-NL" sz="1800" b="1">
                <a:solidFill>
                  <a:srgbClr val="A31515"/>
                </a:solidFill>
                <a:latin typeface="Arial"/>
                <a:ea typeface="Arial"/>
                <a:cs typeface="Arial"/>
                <a:sym typeface="Arial"/>
              </a:rPr>
              <a:t>"?appid=d1526a9039658a6f76950cff21823aff"</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url += </a:t>
            </a:r>
            <a:r>
              <a:rPr lang="nl-NL" sz="1800" b="1">
                <a:solidFill>
                  <a:srgbClr val="A31515"/>
                </a:solidFill>
                <a:latin typeface="Arial"/>
                <a:ea typeface="Arial"/>
                <a:cs typeface="Arial"/>
                <a:sym typeface="Arial"/>
              </a:rPr>
              <a:t>"&amp;units=metric"</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url += </a:t>
            </a:r>
            <a:r>
              <a:rPr lang="nl-NL" sz="1800" b="1">
                <a:solidFill>
                  <a:srgbClr val="A31515"/>
                </a:solidFill>
                <a:latin typeface="Arial"/>
                <a:ea typeface="Arial"/>
                <a:cs typeface="Arial"/>
                <a:sym typeface="Arial"/>
              </a:rPr>
              <a:t>"&amp;mode=json"</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url += </a:t>
            </a:r>
            <a:r>
              <a:rPr lang="nl-NL" sz="1800" b="1">
                <a:solidFill>
                  <a:srgbClr val="A31515"/>
                </a:solidFill>
                <a:latin typeface="Arial"/>
                <a:ea typeface="Arial"/>
                <a:cs typeface="Arial"/>
                <a:sym typeface="Arial"/>
              </a:rPr>
              <a:t>"&amp;q=New York"</a:t>
            </a:r>
            <a:endParaRPr sz="1800" b="1">
              <a:solidFill>
                <a:srgbClr val="000000"/>
              </a:solidFill>
              <a:latin typeface="Arial"/>
              <a:ea typeface="Arial"/>
              <a:cs typeface="Arial"/>
              <a:sym typeface="Arial"/>
            </a:endParaRPr>
          </a:p>
          <a:p>
            <a:pPr marL="0" marR="0" lvl="0" indent="0" algn="l" rtl="0">
              <a:spcBef>
                <a:spcPts val="0"/>
              </a:spcBef>
              <a:spcAft>
                <a:spcPts val="0"/>
              </a:spcAft>
              <a:buNone/>
            </a:pP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response = requests.get(url)</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if</a:t>
            </a:r>
            <a:r>
              <a:rPr lang="nl-NL" sz="1800" b="1">
                <a:solidFill>
                  <a:srgbClr val="000000"/>
                </a:solidFill>
                <a:latin typeface="Arial"/>
                <a:ea typeface="Arial"/>
                <a:cs typeface="Arial"/>
                <a:sym typeface="Arial"/>
              </a:rPr>
              <a:t> (response.status_code == </a:t>
            </a:r>
            <a:r>
              <a:rPr lang="nl-NL" sz="1800" b="1">
                <a:solidFill>
                  <a:srgbClr val="098658"/>
                </a:solidFill>
                <a:latin typeface="Arial"/>
                <a:ea typeface="Arial"/>
                <a:cs typeface="Arial"/>
                <a:sym typeface="Arial"/>
              </a:rPr>
              <a:t>200</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body = response.text</a:t>
            </a:r>
            <a:endParaRPr sz="1800" b="1">
              <a:solidFill>
                <a:srgbClr val="000000"/>
              </a:solidFill>
              <a:latin typeface="Arial"/>
              <a:ea typeface="Arial"/>
              <a:cs typeface="Arial"/>
              <a:sym typeface="Arial"/>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decoded = response.json()</a:t>
            </a:r>
            <a:br>
              <a:rPr lang="nl-NL" sz="1800" b="1">
                <a:solidFill>
                  <a:srgbClr val="000000"/>
                </a:solidFill>
                <a:latin typeface="Arial"/>
                <a:ea typeface="Arial"/>
                <a:cs typeface="Arial"/>
                <a:sym typeface="Arial"/>
              </a:rPr>
            </a:br>
            <a:r>
              <a:rPr lang="nl-NL" sz="1800" b="1">
                <a:solidFill>
                  <a:srgbClr val="000000"/>
                </a:solidFill>
                <a:latin typeface="Arial"/>
                <a:ea typeface="Arial"/>
                <a:cs typeface="Arial"/>
                <a:sym typeface="Arial"/>
              </a:rPr>
              <a:t>    temperature = decoded[</a:t>
            </a:r>
            <a:r>
              <a:rPr lang="nl-NL" sz="1800" b="1">
                <a:solidFill>
                  <a:srgbClr val="A31515"/>
                </a:solidFill>
                <a:latin typeface="Arial"/>
                <a:ea typeface="Arial"/>
                <a:cs typeface="Arial"/>
                <a:sym typeface="Arial"/>
              </a:rPr>
              <a:t>'main'</a:t>
            </a:r>
            <a:r>
              <a:rPr lang="nl-NL" sz="1800" b="1">
                <a:solidFill>
                  <a:srgbClr val="000000"/>
                </a:solidFill>
                <a:latin typeface="Arial"/>
                <a:ea typeface="Arial"/>
                <a:cs typeface="Arial"/>
                <a:sym typeface="Arial"/>
              </a:rPr>
              <a:t>][</a:t>
            </a:r>
            <a:r>
              <a:rPr lang="nl-NL" sz="1800" b="1">
                <a:solidFill>
                  <a:srgbClr val="A31515"/>
                </a:solidFill>
                <a:latin typeface="Arial"/>
                <a:ea typeface="Arial"/>
                <a:cs typeface="Arial"/>
                <a:sym typeface="Arial"/>
              </a:rPr>
              <a:t>'temp'</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FF"/>
                </a:solidFill>
                <a:latin typeface="Arial"/>
                <a:ea typeface="Arial"/>
                <a:cs typeface="Arial"/>
                <a:sym typeface="Arial"/>
              </a:rPr>
              <a:t>else</a:t>
            </a:r>
            <a:r>
              <a:rPr lang="nl-NL" sz="1800" b="1">
                <a:solidFill>
                  <a:srgbClr val="000000"/>
                </a:solidFill>
                <a:latin typeface="Arial"/>
                <a:ea typeface="Arial"/>
                <a:cs typeface="Arial"/>
                <a:sym typeface="Arial"/>
              </a:rPr>
              <a:t>:</a:t>
            </a:r>
            <a:endParaRPr/>
          </a:p>
          <a:p>
            <a:pPr marL="0" marR="0" lvl="0" indent="0" algn="l" rtl="0">
              <a:spcBef>
                <a:spcPts val="0"/>
              </a:spcBef>
              <a:spcAft>
                <a:spcPts val="0"/>
              </a:spcAft>
              <a:buNone/>
            </a:pPr>
            <a:r>
              <a:rPr lang="nl-NL" sz="1800" b="1">
                <a:solidFill>
                  <a:srgbClr val="000000"/>
                </a:solidFill>
                <a:latin typeface="Arial"/>
                <a:ea typeface="Arial"/>
                <a:cs typeface="Arial"/>
                <a:sym typeface="Arial"/>
              </a:rPr>
              <a:t>    print(</a:t>
            </a:r>
            <a:r>
              <a:rPr lang="nl-NL" sz="1800" b="1">
                <a:solidFill>
                  <a:srgbClr val="A31515"/>
                </a:solidFill>
                <a:latin typeface="Arial"/>
                <a:ea typeface="Arial"/>
                <a:cs typeface="Arial"/>
                <a:sym typeface="Arial"/>
              </a:rPr>
              <a:t>"Error for city %s"</a:t>
            </a:r>
            <a:r>
              <a:rPr lang="nl-NL" sz="1800" b="1">
                <a:solidFill>
                  <a:srgbClr val="000000"/>
                </a:solidFill>
                <a:latin typeface="Arial"/>
                <a:ea typeface="Arial"/>
                <a:cs typeface="Arial"/>
                <a:sym typeface="Arial"/>
              </a:rPr>
              <a:t> % (city))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77"/>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django</a:t>
            </a:r>
            <a:endParaRPr/>
          </a:p>
        </p:txBody>
      </p:sp>
      <p:sp>
        <p:nvSpPr>
          <p:cNvPr id="736" name="Google Shape;736;p77"/>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2000"/>
              <a:buNone/>
            </a:pPr>
            <a:r>
              <a:rPr lang="nl-NL" sz="2000"/>
              <a:t>MVC Framework</a:t>
            </a:r>
            <a:endParaRPr/>
          </a:p>
          <a:p>
            <a:pPr marL="0" lvl="0" indent="0" algn="l" rtl="0">
              <a:lnSpc>
                <a:spcPct val="90000"/>
              </a:lnSpc>
              <a:spcBef>
                <a:spcPts val="1102"/>
              </a:spcBef>
              <a:spcAft>
                <a:spcPts val="0"/>
              </a:spcAft>
              <a:buClr>
                <a:srgbClr val="595959"/>
              </a:buClr>
              <a:buSzPts val="2000"/>
              <a:buNone/>
            </a:pPr>
            <a:r>
              <a:rPr lang="nl-NL" sz="2000"/>
              <a:t>Models</a:t>
            </a:r>
            <a:endParaRPr sz="2000"/>
          </a:p>
          <a:p>
            <a:pPr marL="0" lvl="0" indent="0" algn="l" rtl="0">
              <a:lnSpc>
                <a:spcPct val="90000"/>
              </a:lnSpc>
              <a:spcBef>
                <a:spcPts val="1102"/>
              </a:spcBef>
              <a:spcAft>
                <a:spcPts val="0"/>
              </a:spcAft>
              <a:buClr>
                <a:srgbClr val="595959"/>
              </a:buClr>
              <a:buSzPts val="2000"/>
              <a:buNone/>
            </a:pPr>
            <a:r>
              <a:rPr lang="nl-NL" sz="2000"/>
              <a:t>Object-Relational Mapping</a:t>
            </a:r>
            <a:endParaRPr sz="2000"/>
          </a:p>
          <a:p>
            <a:pPr marL="0" lvl="0" indent="0" algn="l" rtl="0">
              <a:lnSpc>
                <a:spcPct val="90000"/>
              </a:lnSpc>
              <a:spcBef>
                <a:spcPts val="1102"/>
              </a:spcBef>
              <a:spcAft>
                <a:spcPts val="0"/>
              </a:spcAft>
              <a:buClr>
                <a:srgbClr val="595959"/>
              </a:buClr>
              <a:buSzPts val="2000"/>
              <a:buNone/>
            </a:pPr>
            <a:r>
              <a:rPr lang="nl-NL" sz="2000"/>
              <a:t>URL Mapping</a:t>
            </a:r>
            <a:endParaRPr sz="2000"/>
          </a:p>
          <a:p>
            <a:pPr marL="0" lvl="0" indent="0" algn="l" rtl="0">
              <a:lnSpc>
                <a:spcPct val="90000"/>
              </a:lnSpc>
              <a:spcBef>
                <a:spcPts val="1102"/>
              </a:spcBef>
              <a:spcAft>
                <a:spcPts val="0"/>
              </a:spcAft>
              <a:buClr>
                <a:srgbClr val="595959"/>
              </a:buClr>
              <a:buSzPts val="2000"/>
              <a:buNone/>
            </a:pPr>
            <a:r>
              <a:rPr lang="nl-NL" sz="2000"/>
              <a:t>Views </a:t>
            </a:r>
            <a:endParaRPr/>
          </a:p>
          <a:p>
            <a:pPr marL="0" lvl="0" indent="0" algn="l" rtl="0">
              <a:lnSpc>
                <a:spcPct val="90000"/>
              </a:lnSpc>
              <a:spcBef>
                <a:spcPts val="1102"/>
              </a:spcBef>
              <a:spcAft>
                <a:spcPts val="0"/>
              </a:spcAft>
              <a:buClr>
                <a:srgbClr val="595959"/>
              </a:buClr>
              <a:buSzPts val="2000"/>
              <a:buNone/>
            </a:pPr>
            <a:r>
              <a:rPr lang="nl-NL" sz="2000"/>
              <a:t>HTML Templates</a:t>
            </a:r>
            <a:endParaRPr/>
          </a:p>
          <a:p>
            <a:pPr marL="0" lvl="0" indent="0" algn="l" rtl="0">
              <a:lnSpc>
                <a:spcPct val="90000"/>
              </a:lnSpc>
              <a:spcBef>
                <a:spcPts val="1102"/>
              </a:spcBef>
              <a:spcAft>
                <a:spcPts val="0"/>
              </a:spcAft>
              <a:buClr>
                <a:srgbClr val="595959"/>
              </a:buClr>
              <a:buSzPts val="2000"/>
              <a:buNone/>
            </a:pPr>
            <a:endParaRPr sz="2000"/>
          </a:p>
          <a:p>
            <a:pPr marL="0" lvl="0" indent="0" algn="l" rtl="0">
              <a:lnSpc>
                <a:spcPct val="90000"/>
              </a:lnSpc>
              <a:spcBef>
                <a:spcPts val="1102"/>
              </a:spcBef>
              <a:spcAft>
                <a:spcPts val="0"/>
              </a:spcAft>
              <a:buClr>
                <a:srgbClr val="595959"/>
              </a:buClr>
              <a:buSzPts val="2000"/>
              <a:buNone/>
            </a:pPr>
            <a:r>
              <a:rPr lang="nl-NL" sz="2000"/>
              <a:t>Command line bootstrap:</a:t>
            </a:r>
            <a:endParaRPr/>
          </a:p>
          <a:p>
            <a:pPr marL="0" lvl="0" indent="0" algn="l" rtl="0">
              <a:lnSpc>
                <a:spcPct val="90000"/>
              </a:lnSpc>
              <a:spcBef>
                <a:spcPts val="1102"/>
              </a:spcBef>
              <a:spcAft>
                <a:spcPts val="0"/>
              </a:spcAft>
              <a:buClr>
                <a:srgbClr val="595959"/>
              </a:buClr>
              <a:buSzPts val="2000"/>
              <a:buNone/>
            </a:pPr>
            <a:endParaRPr sz="2000"/>
          </a:p>
        </p:txBody>
      </p:sp>
      <p:sp>
        <p:nvSpPr>
          <p:cNvPr id="737" name="Google Shape;737;p77"/>
          <p:cNvSpPr txBox="1"/>
          <p:nvPr/>
        </p:nvSpPr>
        <p:spPr>
          <a:xfrm>
            <a:off x="4640435" y="4732329"/>
            <a:ext cx="4778924" cy="2714589"/>
          </a:xfrm>
          <a:prstGeom prst="rect">
            <a:avLst/>
          </a:prstGeom>
          <a:solidFill>
            <a:srgbClr val="262626"/>
          </a:solidFill>
          <a:ln w="9525" cap="flat" cmpd="sng">
            <a:solidFill>
              <a:srgbClr val="00B05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mkdir django-demo</a:t>
            </a:r>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cd django-demo</a:t>
            </a:r>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virtualenv -p python3.5 venv</a:t>
            </a:r>
            <a:endParaRPr sz="1200">
              <a:solidFill>
                <a:schemeClr val="lt1"/>
              </a:solidFill>
              <a:latin typeface="Courier New"/>
              <a:ea typeface="Courier New"/>
              <a:cs typeface="Courier New"/>
              <a:sym typeface="Courier New"/>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 venv/bin/activate</a:t>
            </a:r>
            <a:endParaRPr sz="1200">
              <a:solidFill>
                <a:schemeClr val="lt1"/>
              </a:solidFill>
              <a:latin typeface="Courier New"/>
              <a:ea typeface="Courier New"/>
              <a:cs typeface="Courier New"/>
              <a:sym typeface="Courier New"/>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pip install django</a:t>
            </a:r>
            <a:endParaRPr sz="1200">
              <a:solidFill>
                <a:schemeClr val="lt1"/>
              </a:solidFill>
              <a:latin typeface="Courier New"/>
              <a:ea typeface="Courier New"/>
              <a:cs typeface="Courier New"/>
              <a:sym typeface="Courier New"/>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django-admin</a:t>
            </a:r>
            <a:endParaRPr sz="1200">
              <a:solidFill>
                <a:schemeClr val="lt1"/>
              </a:solidFill>
              <a:latin typeface="Courier New"/>
              <a:ea typeface="Courier New"/>
              <a:cs typeface="Courier New"/>
              <a:sym typeface="Courier New"/>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django-admin startproject demo</a:t>
            </a:r>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createsuperuser</a:t>
            </a:r>
            <a:endParaRPr sz="1200">
              <a:solidFill>
                <a:schemeClr val="lt1"/>
              </a:solidFill>
              <a:latin typeface="Courier New"/>
              <a:ea typeface="Courier New"/>
              <a:cs typeface="Courier New"/>
              <a:sym typeface="Courier New"/>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startapp books</a:t>
            </a:r>
            <a:endParaRPr sz="1200">
              <a:solidFill>
                <a:schemeClr val="lt1"/>
              </a:solidFill>
              <a:latin typeface="Courier New"/>
              <a:ea typeface="Courier New"/>
              <a:cs typeface="Courier New"/>
              <a:sym typeface="Courier New"/>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makemigrations</a:t>
            </a:r>
            <a:endParaRPr sz="1200">
              <a:solidFill>
                <a:schemeClr val="lt1"/>
              </a:solidFill>
              <a:latin typeface="Courier New"/>
              <a:ea typeface="Courier New"/>
              <a:cs typeface="Courier New"/>
              <a:sym typeface="Courier New"/>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migrate</a:t>
            </a:r>
            <a:endParaRPr sz="1200">
              <a:solidFill>
                <a:schemeClr val="lt1"/>
              </a:solidFill>
              <a:latin typeface="Courier New"/>
              <a:ea typeface="Courier New"/>
              <a:cs typeface="Courier New"/>
              <a:sym typeface="Courier New"/>
            </a:endParaRPr>
          </a:p>
          <a:p>
            <a:pPr marL="0" marR="0" lvl="0" indent="0" algn="l" rtl="0">
              <a:spcBef>
                <a:spcPts val="240"/>
              </a:spcBef>
              <a:spcAft>
                <a:spcPts val="0"/>
              </a:spcAft>
              <a:buClr>
                <a:schemeClr val="lt1"/>
              </a:buClr>
              <a:buSzPts val="1200"/>
              <a:buFont typeface="Arial"/>
              <a:buNone/>
            </a:pPr>
            <a:r>
              <a:rPr lang="nl-NL" sz="1200">
                <a:solidFill>
                  <a:schemeClr val="lt1"/>
                </a:solidFill>
                <a:latin typeface="Courier New"/>
                <a:ea typeface="Courier New"/>
                <a:cs typeface="Courier New"/>
                <a:sym typeface="Courier New"/>
              </a:rPr>
              <a:t>$ python manage.py runserver</a:t>
            </a:r>
            <a:endParaRPr/>
          </a:p>
        </p:txBody>
      </p:sp>
      <p:pic>
        <p:nvPicPr>
          <p:cNvPr id="738" name="Google Shape;738;p77"/>
          <p:cNvPicPr preferRelativeResize="0"/>
          <p:nvPr/>
        </p:nvPicPr>
        <p:blipFill rotWithShape="1">
          <a:blip r:embed="rId3">
            <a:alphaModFix/>
          </a:blip>
          <a:srcRect/>
          <a:stretch/>
        </p:blipFill>
        <p:spPr>
          <a:xfrm>
            <a:off x="4640435" y="1111911"/>
            <a:ext cx="4778924" cy="3167263"/>
          </a:xfrm>
          <a:prstGeom prst="rect">
            <a:avLst/>
          </a:prstGeom>
          <a:noFill/>
          <a:ln w="9525" cap="flat" cmpd="sng">
            <a:solidFill>
              <a:srgbClr val="7F7F7F"/>
            </a:solidFill>
            <a:prstDash val="solid"/>
            <a:round/>
            <a:headEnd type="none" w="sm" len="sm"/>
            <a:tailEnd type="none" w="sm" len="sm"/>
          </a:ln>
          <a:effectLst>
            <a:outerShdw blurRad="50800" dist="38100" dir="2700000" algn="tl" rotWithShape="0">
              <a:srgbClr val="000000">
                <a:alpha val="40000"/>
              </a:srgbClr>
            </a:outerShdw>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78"/>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Python Distributions</a:t>
            </a:r>
            <a:endParaRPr/>
          </a:p>
        </p:txBody>
      </p:sp>
      <p:sp>
        <p:nvSpPr>
          <p:cNvPr id="744" name="Google Shape;744;p78"/>
          <p:cNvSpPr txBox="1">
            <a:spLocks noGrp="1"/>
          </p:cNvSpPr>
          <p:nvPr>
            <p:ph type="body" idx="1"/>
          </p:nvPr>
        </p:nvSpPr>
        <p:spPr>
          <a:xfrm>
            <a:off x="693043" y="2012414"/>
            <a:ext cx="8694539" cy="5007783"/>
          </a:xfrm>
          <a:prstGeom prst="rect">
            <a:avLst/>
          </a:prstGeom>
          <a:noFill/>
          <a:ln>
            <a:noFill/>
          </a:ln>
        </p:spPr>
        <p:txBody>
          <a:bodyPr spcFirstLastPara="1" wrap="square" lIns="91425" tIns="45700" rIns="91425" bIns="45700" anchor="t" anchorCtr="0">
            <a:normAutofit/>
          </a:bodyPr>
          <a:lstStyle/>
          <a:p>
            <a:pPr marL="251986" lvl="0" indent="-251986" algn="l" rtl="0">
              <a:lnSpc>
                <a:spcPct val="90000"/>
              </a:lnSpc>
              <a:spcBef>
                <a:spcPts val="0"/>
              </a:spcBef>
              <a:spcAft>
                <a:spcPts val="0"/>
              </a:spcAft>
              <a:buClr>
                <a:srgbClr val="595959"/>
              </a:buClr>
              <a:buSzPts val="2800"/>
              <a:buChar char="•"/>
            </a:pPr>
            <a:r>
              <a:rPr lang="nl-NL" sz="2800"/>
              <a:t>Anaconda</a:t>
            </a:r>
            <a:endParaRPr/>
          </a:p>
          <a:p>
            <a:pPr marL="251986" lvl="0" indent="-251986" algn="l" rtl="0">
              <a:lnSpc>
                <a:spcPct val="90000"/>
              </a:lnSpc>
              <a:spcBef>
                <a:spcPts val="1102"/>
              </a:spcBef>
              <a:spcAft>
                <a:spcPts val="0"/>
              </a:spcAft>
              <a:buClr>
                <a:srgbClr val="595959"/>
              </a:buClr>
              <a:buSzPts val="2800"/>
              <a:buChar char="•"/>
            </a:pPr>
            <a:r>
              <a:rPr lang="nl-NL" sz="2800"/>
              <a:t>Active Python</a:t>
            </a:r>
            <a:endParaRPr/>
          </a:p>
          <a:p>
            <a:pPr marL="251986" lvl="0" indent="-251986" algn="l" rtl="0">
              <a:lnSpc>
                <a:spcPct val="90000"/>
              </a:lnSpc>
              <a:spcBef>
                <a:spcPts val="1102"/>
              </a:spcBef>
              <a:spcAft>
                <a:spcPts val="0"/>
              </a:spcAft>
              <a:buClr>
                <a:srgbClr val="595959"/>
              </a:buClr>
              <a:buSzPts val="2800"/>
              <a:buChar char="•"/>
            </a:pPr>
            <a:r>
              <a:rPr lang="nl-NL" sz="2800"/>
              <a:t>Python (X,Y)</a:t>
            </a:r>
            <a:endParaRPr/>
          </a:p>
          <a:p>
            <a:pPr marL="251986" lvl="0" indent="-251986" algn="l" rtl="0">
              <a:lnSpc>
                <a:spcPct val="90000"/>
              </a:lnSpc>
              <a:spcBef>
                <a:spcPts val="1102"/>
              </a:spcBef>
              <a:spcAft>
                <a:spcPts val="0"/>
              </a:spcAft>
              <a:buClr>
                <a:srgbClr val="595959"/>
              </a:buClr>
              <a:buSzPts val="2800"/>
              <a:buChar char="•"/>
            </a:pPr>
            <a:r>
              <a:rPr lang="nl-NL" sz="2800"/>
              <a:t>IPython</a:t>
            </a:r>
            <a:endParaRPr sz="2800"/>
          </a:p>
          <a:p>
            <a:pPr marL="251986" lvl="0" indent="-251986" algn="l" rtl="0">
              <a:lnSpc>
                <a:spcPct val="90000"/>
              </a:lnSpc>
              <a:spcBef>
                <a:spcPts val="1102"/>
              </a:spcBef>
              <a:spcAft>
                <a:spcPts val="0"/>
              </a:spcAft>
              <a:buClr>
                <a:srgbClr val="595959"/>
              </a:buClr>
              <a:buSzPts val="2800"/>
              <a:buChar char="•"/>
            </a:pPr>
            <a:r>
              <a:rPr lang="nl-NL" sz="2800"/>
              <a:t>Enthought Canopy</a:t>
            </a:r>
            <a:endParaRPr sz="2800"/>
          </a:p>
          <a:p>
            <a:pPr marL="251986" lvl="0" indent="-251986" algn="l" rtl="0">
              <a:lnSpc>
                <a:spcPct val="90000"/>
              </a:lnSpc>
              <a:spcBef>
                <a:spcPts val="1102"/>
              </a:spcBef>
              <a:spcAft>
                <a:spcPts val="0"/>
              </a:spcAft>
              <a:buClr>
                <a:srgbClr val="595959"/>
              </a:buClr>
              <a:buSzPts val="2800"/>
              <a:buChar char="•"/>
            </a:pPr>
            <a:r>
              <a:rPr lang="nl-NL" sz="2800"/>
              <a:t>Sage</a:t>
            </a:r>
            <a:endParaRPr/>
          </a:p>
          <a:p>
            <a:pPr marL="251986" lvl="0" indent="-251986" algn="l" rtl="0">
              <a:lnSpc>
                <a:spcPct val="90000"/>
              </a:lnSpc>
              <a:spcBef>
                <a:spcPts val="1102"/>
              </a:spcBef>
              <a:spcAft>
                <a:spcPts val="0"/>
              </a:spcAft>
              <a:buClr>
                <a:srgbClr val="595959"/>
              </a:buClr>
              <a:buSzPts val="2800"/>
              <a:buChar char="•"/>
            </a:pPr>
            <a:r>
              <a:rPr lang="nl-NL" sz="2800"/>
              <a:t>PyPy</a:t>
            </a:r>
            <a:endParaRPr sz="2800"/>
          </a:p>
          <a:p>
            <a:pPr marL="251986" lvl="0" indent="-251986" algn="l" rtl="0">
              <a:lnSpc>
                <a:spcPct val="90000"/>
              </a:lnSpc>
              <a:spcBef>
                <a:spcPts val="1102"/>
              </a:spcBef>
              <a:spcAft>
                <a:spcPts val="0"/>
              </a:spcAft>
              <a:buClr>
                <a:srgbClr val="595959"/>
              </a:buClr>
              <a:buSzPts val="2800"/>
              <a:buChar char="•"/>
            </a:pPr>
            <a:r>
              <a:rPr lang="nl-NL" sz="2800"/>
              <a:t>Pocket Python</a:t>
            </a:r>
            <a:endParaRPr/>
          </a:p>
          <a:p>
            <a:pPr marL="251986" lvl="0" indent="-251986" algn="l" rtl="0">
              <a:lnSpc>
                <a:spcPct val="90000"/>
              </a:lnSpc>
              <a:spcBef>
                <a:spcPts val="1102"/>
              </a:spcBef>
              <a:spcAft>
                <a:spcPts val="0"/>
              </a:spcAft>
              <a:buClr>
                <a:srgbClr val="595959"/>
              </a:buClr>
              <a:buSzPts val="2800"/>
              <a:buChar char="•"/>
            </a:pPr>
            <a:r>
              <a:rPr lang="nl-NL" sz="2800"/>
              <a:t>Portable Python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79"/>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Implementations</a:t>
            </a:r>
            <a:endParaRPr/>
          </a:p>
        </p:txBody>
      </p:sp>
      <p:sp>
        <p:nvSpPr>
          <p:cNvPr id="750" name="Google Shape;750;p79"/>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u="sng">
                <a:solidFill>
                  <a:schemeClr val="hlink"/>
                </a:solidFill>
                <a:hlinkClick r:id="rId3"/>
              </a:rPr>
              <a:t>CPython</a:t>
            </a:r>
            <a:r>
              <a:rPr lang="nl-NL"/>
              <a:t> reference implementation</a:t>
            </a:r>
            <a:endParaRPr/>
          </a:p>
          <a:p>
            <a:pPr marL="251986" lvl="0" indent="-251986" algn="l" rtl="0">
              <a:lnSpc>
                <a:spcPct val="90000"/>
              </a:lnSpc>
              <a:spcBef>
                <a:spcPts val="1102"/>
              </a:spcBef>
              <a:spcAft>
                <a:spcPts val="0"/>
              </a:spcAft>
              <a:buClr>
                <a:srgbClr val="595959"/>
              </a:buClr>
              <a:buSzPts val="2000"/>
              <a:buChar char="•"/>
            </a:pPr>
            <a:r>
              <a:rPr lang="nl-NL" u="sng">
                <a:solidFill>
                  <a:schemeClr val="hlink"/>
                </a:solidFill>
                <a:hlinkClick r:id="rId4"/>
              </a:rPr>
              <a:t>IronPython</a:t>
            </a:r>
            <a:r>
              <a:rPr lang="nl-NL"/>
              <a:t> (Python running on .NET)</a:t>
            </a:r>
            <a:endParaRPr/>
          </a:p>
          <a:p>
            <a:pPr marL="251986" lvl="0" indent="-251986" algn="l" rtl="0">
              <a:lnSpc>
                <a:spcPct val="90000"/>
              </a:lnSpc>
              <a:spcBef>
                <a:spcPts val="1102"/>
              </a:spcBef>
              <a:spcAft>
                <a:spcPts val="0"/>
              </a:spcAft>
              <a:buClr>
                <a:srgbClr val="595959"/>
              </a:buClr>
              <a:buSzPts val="2000"/>
              <a:buChar char="•"/>
            </a:pPr>
            <a:r>
              <a:rPr lang="nl-NL" u="sng">
                <a:solidFill>
                  <a:schemeClr val="hlink"/>
                </a:solidFill>
                <a:hlinkClick r:id="rId5"/>
              </a:rPr>
              <a:t>Jython</a:t>
            </a:r>
            <a:r>
              <a:rPr lang="nl-NL"/>
              <a:t> (Python running on the Java Virtual Machine)</a:t>
            </a:r>
            <a:endParaRPr/>
          </a:p>
          <a:p>
            <a:pPr marL="251986" lvl="0" indent="-251986" algn="l" rtl="0">
              <a:lnSpc>
                <a:spcPct val="90000"/>
              </a:lnSpc>
              <a:spcBef>
                <a:spcPts val="1102"/>
              </a:spcBef>
              <a:spcAft>
                <a:spcPts val="0"/>
              </a:spcAft>
              <a:buClr>
                <a:srgbClr val="595959"/>
              </a:buClr>
              <a:buSzPts val="2000"/>
              <a:buChar char="•"/>
            </a:pPr>
            <a:r>
              <a:rPr lang="nl-NL" u="sng">
                <a:solidFill>
                  <a:schemeClr val="hlink"/>
                </a:solidFill>
                <a:hlinkClick r:id="rId6"/>
              </a:rPr>
              <a:t>PyPy</a:t>
            </a:r>
            <a:r>
              <a:rPr lang="nl-NL"/>
              <a:t> (A </a:t>
            </a:r>
            <a:r>
              <a:rPr lang="nl-NL" u="sng">
                <a:solidFill>
                  <a:schemeClr val="hlink"/>
                </a:solidFill>
                <a:hlinkClick r:id="rId7"/>
              </a:rPr>
              <a:t>fast</a:t>
            </a:r>
            <a:r>
              <a:rPr lang="nl-NL"/>
              <a:t> python implementation with a JIT compiler)</a:t>
            </a:r>
            <a:endParaRPr/>
          </a:p>
          <a:p>
            <a:pPr marL="251986" lvl="0" indent="-251986" algn="l" rtl="0">
              <a:lnSpc>
                <a:spcPct val="90000"/>
              </a:lnSpc>
              <a:spcBef>
                <a:spcPts val="1102"/>
              </a:spcBef>
              <a:spcAft>
                <a:spcPts val="0"/>
              </a:spcAft>
              <a:buClr>
                <a:srgbClr val="595959"/>
              </a:buClr>
              <a:buSzPts val="2000"/>
              <a:buChar char="•"/>
            </a:pPr>
            <a:r>
              <a:rPr lang="nl-NL" u="sng">
                <a:solidFill>
                  <a:schemeClr val="hlink"/>
                </a:solidFill>
                <a:hlinkClick r:id="rId8"/>
              </a:rPr>
              <a:t>Stackless Python</a:t>
            </a:r>
            <a:r>
              <a:rPr lang="nl-NL"/>
              <a:t> (Branch of CPython supporting microthreads)</a:t>
            </a:r>
            <a:endParaRPr/>
          </a:p>
          <a:p>
            <a:pPr marL="251986" lvl="0" indent="-251986" algn="l" rtl="0">
              <a:lnSpc>
                <a:spcPct val="90000"/>
              </a:lnSpc>
              <a:spcBef>
                <a:spcPts val="1102"/>
              </a:spcBef>
              <a:spcAft>
                <a:spcPts val="0"/>
              </a:spcAft>
              <a:buClr>
                <a:srgbClr val="595959"/>
              </a:buClr>
              <a:buSzPts val="2000"/>
              <a:buChar char="•"/>
            </a:pPr>
            <a:r>
              <a:rPr lang="nl-NL" u="sng">
                <a:solidFill>
                  <a:schemeClr val="hlink"/>
                </a:solidFill>
                <a:hlinkClick r:id="rId9"/>
              </a:rPr>
              <a:t>MicroPython</a:t>
            </a:r>
            <a:r>
              <a:rPr lang="nl-NL"/>
              <a:t> (Python running on micro controllers)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80"/>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Style Guide for Python Code</a:t>
            </a:r>
            <a:endParaRPr/>
          </a:p>
        </p:txBody>
      </p:sp>
      <p:sp>
        <p:nvSpPr>
          <p:cNvPr id="757" name="Google Shape;757;p80"/>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PEP 8 - Style Guide for Python Code</a:t>
            </a:r>
            <a:endParaRPr/>
          </a:p>
          <a:p>
            <a:pPr marL="251986" lvl="0" indent="-124986" algn="l" rtl="0">
              <a:lnSpc>
                <a:spcPct val="90000"/>
              </a:lnSpc>
              <a:spcBef>
                <a:spcPts val="1102"/>
              </a:spcBef>
              <a:spcAft>
                <a:spcPts val="0"/>
              </a:spcAft>
              <a:buClr>
                <a:srgbClr val="595959"/>
              </a:buClr>
              <a:buSzPts val="2000"/>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2"/>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Ducktyping</a:t>
            </a:r>
            <a:endParaRPr/>
          </a:p>
        </p:txBody>
      </p:sp>
      <p:sp>
        <p:nvSpPr>
          <p:cNvPr id="763" name="Google Shape;763;p82"/>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a:t>“If it looks like a duck and quacks like a duck, it must be a duck.”</a:t>
            </a:r>
            <a:endParaRPr/>
          </a:p>
          <a:p>
            <a:pPr marL="251986" lvl="0" indent="-124986" algn="l" rtl="0">
              <a:lnSpc>
                <a:spcPct val="90000"/>
              </a:lnSpc>
              <a:spcBef>
                <a:spcPts val="1102"/>
              </a:spcBef>
              <a:spcAft>
                <a:spcPts val="0"/>
              </a:spcAft>
              <a:buClr>
                <a:srgbClr val="595959"/>
              </a:buClr>
              <a:buSzPts val="2000"/>
              <a:buNone/>
            </a:pPr>
            <a:endParaRPr/>
          </a:p>
          <a:p>
            <a:pPr marL="251986" lvl="0" indent="-251986" algn="l" rtl="0">
              <a:lnSpc>
                <a:spcPct val="90000"/>
              </a:lnSpc>
              <a:spcBef>
                <a:spcPts val="1102"/>
              </a:spcBef>
              <a:spcAft>
                <a:spcPts val="0"/>
              </a:spcAft>
              <a:buClr>
                <a:srgbClr val="595959"/>
              </a:buClr>
              <a:buSzPts val="2000"/>
              <a:buChar char="•"/>
            </a:pPr>
            <a:r>
              <a:rPr lang="nl-NL"/>
              <a:t>A programming style which does not look at an object’s type to determine if it has the right interface; instead, the method or attribute is simply called or used</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83"/>
          <p:cNvSpPr txBox="1">
            <a:spLocks noGrp="1"/>
          </p:cNvSpPr>
          <p:nvPr>
            <p:ph type="title"/>
          </p:nvPr>
        </p:nvSpPr>
        <p:spPr>
          <a:xfrm>
            <a:off x="575816" y="402483"/>
            <a:ext cx="8928991" cy="14611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EAFP versus LBYL</a:t>
            </a:r>
            <a:endParaRPr/>
          </a:p>
        </p:txBody>
      </p:sp>
      <p:sp>
        <p:nvSpPr>
          <p:cNvPr id="769" name="Google Shape;769;p83"/>
          <p:cNvSpPr txBox="1">
            <a:spLocks noGrp="1"/>
          </p:cNvSpPr>
          <p:nvPr>
            <p:ph type="body" idx="1"/>
          </p:nvPr>
        </p:nvSpPr>
        <p:spPr>
          <a:xfrm>
            <a:off x="575817" y="2012414"/>
            <a:ext cx="8928990" cy="5439831"/>
          </a:xfrm>
          <a:prstGeom prst="rect">
            <a:avLst/>
          </a:prstGeom>
          <a:noFill/>
          <a:ln>
            <a:noFill/>
          </a:ln>
        </p:spPr>
        <p:txBody>
          <a:bodyPr spcFirstLastPara="1" wrap="square" lIns="91425" tIns="45700" rIns="91425" bIns="45700" anchor="t" anchorCtr="0">
            <a:noAutofit/>
          </a:bodyPr>
          <a:lstStyle/>
          <a:p>
            <a:pPr marL="251986" lvl="0" indent="-251986" algn="l" rtl="0">
              <a:lnSpc>
                <a:spcPct val="90000"/>
              </a:lnSpc>
              <a:spcBef>
                <a:spcPts val="0"/>
              </a:spcBef>
              <a:spcAft>
                <a:spcPts val="0"/>
              </a:spcAft>
              <a:buClr>
                <a:srgbClr val="595959"/>
              </a:buClr>
              <a:buSzPts val="2000"/>
              <a:buChar char="•"/>
            </a:pPr>
            <a:r>
              <a:rPr lang="nl-NL" u="sng">
                <a:solidFill>
                  <a:schemeClr val="hlink"/>
                </a:solidFill>
                <a:hlinkClick r:id="rId3"/>
              </a:rPr>
              <a:t>EAFP</a:t>
            </a:r>
            <a:r>
              <a:rPr lang="nl-NL"/>
              <a:t>: "it's easier to ask for forgiveness than permission</a:t>
            </a:r>
            <a:endParaRPr/>
          </a:p>
          <a:p>
            <a:pPr marL="251986" lvl="0" indent="-124986" algn="l" rtl="0">
              <a:lnSpc>
                <a:spcPct val="90000"/>
              </a:lnSpc>
              <a:spcBef>
                <a:spcPts val="1102"/>
              </a:spcBef>
              <a:spcAft>
                <a:spcPts val="0"/>
              </a:spcAft>
              <a:buClr>
                <a:srgbClr val="595959"/>
              </a:buClr>
              <a:buSzPts val="2000"/>
              <a:buNone/>
            </a:pPr>
            <a:endParaRPr/>
          </a:p>
          <a:p>
            <a:pPr marL="251986" lvl="0" indent="-251986" algn="l" rtl="0">
              <a:lnSpc>
                <a:spcPct val="90000"/>
              </a:lnSpc>
              <a:spcBef>
                <a:spcPts val="1102"/>
              </a:spcBef>
              <a:spcAft>
                <a:spcPts val="0"/>
              </a:spcAft>
              <a:buClr>
                <a:srgbClr val="595959"/>
              </a:buClr>
              <a:buSzPts val="2000"/>
              <a:buChar char="•"/>
            </a:pPr>
            <a:r>
              <a:rPr lang="nl-NL" u="sng">
                <a:solidFill>
                  <a:schemeClr val="hlink"/>
                </a:solidFill>
                <a:hlinkClick r:id="rId4"/>
              </a:rPr>
              <a:t>LBYL</a:t>
            </a:r>
            <a:r>
              <a:rPr lang="nl-NL"/>
              <a:t>: "look before you leap"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575816" y="402483"/>
            <a:ext cx="8928900" cy="1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95959"/>
              </a:buClr>
              <a:buSzPts val="4100"/>
              <a:buFont typeface="Arial"/>
              <a:buNone/>
            </a:pPr>
            <a:r>
              <a:rPr lang="nl-NL"/>
              <a:t>Object-Oriented Programming</a:t>
            </a:r>
            <a:endParaRPr/>
          </a:p>
        </p:txBody>
      </p:sp>
      <p:sp>
        <p:nvSpPr>
          <p:cNvPr id="116" name="Google Shape;116;p7"/>
          <p:cNvSpPr txBox="1"/>
          <p:nvPr/>
        </p:nvSpPr>
        <p:spPr>
          <a:xfrm>
            <a:off x="1177819" y="2123258"/>
            <a:ext cx="1775791" cy="46166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Class</a:t>
            </a:r>
            <a:endParaRPr/>
          </a:p>
        </p:txBody>
      </p:sp>
      <p:sp>
        <p:nvSpPr>
          <p:cNvPr id="117" name="Google Shape;117;p7"/>
          <p:cNvSpPr txBox="1"/>
          <p:nvPr/>
        </p:nvSpPr>
        <p:spPr>
          <a:xfrm>
            <a:off x="6681571" y="2123258"/>
            <a:ext cx="1038101" cy="461661"/>
          </a:xfrm>
          <a:prstGeom prst="rect">
            <a:avLst/>
          </a:prstGeom>
          <a:noFill/>
          <a:ln>
            <a:noFill/>
          </a:ln>
        </p:spPr>
        <p:txBody>
          <a:bodyPr spcFirstLastPara="1" wrap="square" lIns="45700" tIns="45700" rIns="45700" bIns="45700" anchor="t" anchorCtr="0">
            <a:spAutoFit/>
          </a:bodyPr>
          <a:lstStyle/>
          <a:p>
            <a:pPr marL="0" marR="0" lvl="0" indent="0" algn="r" rtl="0">
              <a:lnSpc>
                <a:spcPct val="100000"/>
              </a:lnSpc>
              <a:spcBef>
                <a:spcPts val="0"/>
              </a:spcBef>
              <a:spcAft>
                <a:spcPts val="0"/>
              </a:spcAft>
              <a:buClr>
                <a:srgbClr val="000000"/>
              </a:buClr>
              <a:buSzPts val="2400"/>
              <a:buFont typeface="Calibri"/>
              <a:buNone/>
            </a:pPr>
            <a:r>
              <a:rPr lang="nl-NL" sz="2400" b="0" i="0" u="none" strike="noStrike" cap="none">
                <a:solidFill>
                  <a:srgbClr val="000000"/>
                </a:solidFill>
                <a:latin typeface="Calibri"/>
                <a:ea typeface="Calibri"/>
                <a:cs typeface="Calibri"/>
                <a:sym typeface="Calibri"/>
              </a:rPr>
              <a:t>Objects</a:t>
            </a:r>
            <a:endParaRPr sz="2400" b="0" i="0" u="none" strike="noStrike" cap="none">
              <a:solidFill>
                <a:srgbClr val="000000"/>
              </a:solidFill>
              <a:latin typeface="Calibri"/>
              <a:ea typeface="Calibri"/>
              <a:cs typeface="Calibri"/>
              <a:sym typeface="Calibri"/>
            </a:endParaRPr>
          </a:p>
        </p:txBody>
      </p:sp>
      <p:grpSp>
        <p:nvGrpSpPr>
          <p:cNvPr id="118" name="Google Shape;118;p7"/>
          <p:cNvGrpSpPr/>
          <p:nvPr/>
        </p:nvGrpSpPr>
        <p:grpSpPr>
          <a:xfrm>
            <a:off x="1004675" y="3451585"/>
            <a:ext cx="2195300" cy="1754850"/>
            <a:chOff x="1177819" y="3298625"/>
            <a:chExt cx="1775701" cy="1500000"/>
          </a:xfrm>
        </p:grpSpPr>
        <p:sp>
          <p:nvSpPr>
            <p:cNvPr id="119" name="Google Shape;119;p7"/>
            <p:cNvSpPr txBox="1"/>
            <p:nvPr/>
          </p:nvSpPr>
          <p:spPr>
            <a:xfrm>
              <a:off x="1177820" y="3298625"/>
              <a:ext cx="1775700" cy="3948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3F3F3F"/>
                </a:buClr>
                <a:buSzPts val="2400"/>
                <a:buFont typeface="Calibri"/>
                <a:buNone/>
              </a:pPr>
              <a:r>
                <a:rPr lang="nl-NL" sz="2400" b="0" i="0" u="none" strike="noStrike" cap="none">
                  <a:solidFill>
                    <a:srgbClr val="3F3F3F"/>
                  </a:solidFill>
                  <a:latin typeface="Calibri"/>
                  <a:ea typeface="Calibri"/>
                  <a:cs typeface="Calibri"/>
                  <a:sym typeface="Calibri"/>
                </a:rPr>
                <a:t>Person</a:t>
              </a:r>
              <a:endParaRPr/>
            </a:p>
          </p:txBody>
        </p:sp>
        <p:sp>
          <p:nvSpPr>
            <p:cNvPr id="120" name="Google Shape;120;p7"/>
            <p:cNvSpPr txBox="1"/>
            <p:nvPr/>
          </p:nvSpPr>
          <p:spPr>
            <a:xfrm>
              <a:off x="1177819" y="3693416"/>
              <a:ext cx="1775700" cy="5526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name</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residence</a:t>
              </a:r>
              <a:endParaRPr sz="1800">
                <a:solidFill>
                  <a:srgbClr val="3F3F3F"/>
                </a:solidFill>
                <a:latin typeface="Arial"/>
                <a:ea typeface="Arial"/>
                <a:cs typeface="Arial"/>
                <a:sym typeface="Arial"/>
              </a:endParaRPr>
            </a:p>
          </p:txBody>
        </p:sp>
        <p:sp>
          <p:nvSpPr>
            <p:cNvPr id="121" name="Google Shape;121;p7"/>
            <p:cNvSpPr txBox="1"/>
            <p:nvPr/>
          </p:nvSpPr>
          <p:spPr>
            <a:xfrm>
              <a:off x="1177819" y="4246025"/>
              <a:ext cx="1775700" cy="552600"/>
            </a:xfrm>
            <a:prstGeom prst="rect">
              <a:avLst/>
            </a:prstGeom>
            <a:noFill/>
            <a:ln w="12700" cap="flat" cmpd="sng">
              <a:solidFill>
                <a:srgbClr val="757070"/>
              </a:solidFill>
              <a:prstDash val="solid"/>
              <a:miter lim="400000"/>
              <a:headEnd type="none" w="sm" len="sm"/>
              <a:tailEnd type="none" w="sm" len="sm"/>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tell()</a:t>
              </a:r>
              <a:endParaRPr/>
            </a:p>
            <a:p>
              <a:pPr marL="0" marR="0" lvl="0" indent="0" algn="l" rtl="0">
                <a:lnSpc>
                  <a:spcPct val="100000"/>
                </a:lnSpc>
                <a:spcBef>
                  <a:spcPts val="0"/>
                </a:spcBef>
                <a:spcAft>
                  <a:spcPts val="0"/>
                </a:spcAft>
                <a:buClr>
                  <a:srgbClr val="3F3F3F"/>
                </a:buClr>
                <a:buSzPts val="1800"/>
                <a:buFont typeface="Arial"/>
                <a:buNone/>
              </a:pPr>
              <a:r>
                <a:rPr lang="nl-NL" sz="1800">
                  <a:solidFill>
                    <a:srgbClr val="3F3F3F"/>
                  </a:solidFill>
                  <a:latin typeface="Arial"/>
                  <a:ea typeface="Arial"/>
                  <a:cs typeface="Arial"/>
                  <a:sym typeface="Arial"/>
                </a:rPr>
                <a:t>move()</a:t>
              </a:r>
              <a:endParaRPr/>
            </a:p>
          </p:txBody>
        </p:sp>
      </p:grpSp>
      <p:sp>
        <p:nvSpPr>
          <p:cNvPr id="122" name="Google Shape;122;p7"/>
          <p:cNvSpPr/>
          <p:nvPr/>
        </p:nvSpPr>
        <p:spPr>
          <a:xfrm>
            <a:off x="3240112" y="2058250"/>
            <a:ext cx="2822700" cy="591600"/>
          </a:xfrm>
          <a:prstGeom prst="arc">
            <a:avLst>
              <a:gd name="adj1" fmla="val 11141211"/>
              <a:gd name="adj2" fmla="val 21134300"/>
            </a:avLst>
          </a:prstGeom>
          <a:noFill/>
          <a:ln w="25400" cap="flat" cmpd="sng">
            <a:solidFill>
              <a:srgbClr val="C00000"/>
            </a:solidFill>
            <a:prstDash val="solid"/>
            <a:round/>
            <a:headEnd type="none" w="sm" len="sm"/>
            <a:tailEnd type="stealth"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7"/>
          <p:cNvSpPr txBox="1"/>
          <p:nvPr/>
        </p:nvSpPr>
        <p:spPr>
          <a:xfrm>
            <a:off x="3761962" y="2122860"/>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b="0" i="0" u="none" strike="noStrike" cap="none">
                <a:solidFill>
                  <a:srgbClr val="C00000"/>
                </a:solidFill>
                <a:latin typeface="Calibri"/>
                <a:ea typeface="Calibri"/>
                <a:cs typeface="Calibri"/>
                <a:sym typeface="Calibri"/>
              </a:rPr>
              <a:t>instantiation</a:t>
            </a:r>
            <a:endParaRPr sz="2000" b="0" i="0" u="none" strike="noStrike" cap="none">
              <a:solidFill>
                <a:srgbClr val="C00000"/>
              </a:solidFill>
              <a:latin typeface="Calibri"/>
              <a:ea typeface="Calibri"/>
              <a:cs typeface="Calibri"/>
              <a:sym typeface="Calibri"/>
            </a:endParaRPr>
          </a:p>
        </p:txBody>
      </p:sp>
      <p:grpSp>
        <p:nvGrpSpPr>
          <p:cNvPr id="124" name="Google Shape;124;p7"/>
          <p:cNvGrpSpPr/>
          <p:nvPr/>
        </p:nvGrpSpPr>
        <p:grpSpPr>
          <a:xfrm>
            <a:off x="5460928" y="3197785"/>
            <a:ext cx="1950559" cy="1700586"/>
            <a:chOff x="5809340" y="3346654"/>
            <a:chExt cx="1247400" cy="1021434"/>
          </a:xfrm>
        </p:grpSpPr>
        <p:pic>
          <p:nvPicPr>
            <p:cNvPr id="125" name="Google Shape;125;p7"/>
            <p:cNvPicPr preferRelativeResize="0"/>
            <p:nvPr/>
          </p:nvPicPr>
          <p:blipFill rotWithShape="1">
            <a:blip r:embed="rId3">
              <a:alphaModFix/>
            </a:blip>
            <a:srcRect/>
            <a:stretch/>
          </p:blipFill>
          <p:spPr>
            <a:xfrm>
              <a:off x="6153713" y="3346654"/>
              <a:ext cx="446814" cy="629315"/>
            </a:xfrm>
            <a:prstGeom prst="rect">
              <a:avLst/>
            </a:prstGeom>
            <a:noFill/>
            <a:ln>
              <a:noFill/>
            </a:ln>
          </p:spPr>
        </p:pic>
        <p:sp>
          <p:nvSpPr>
            <p:cNvPr id="126" name="Google Shape;126;p7"/>
            <p:cNvSpPr txBox="1"/>
            <p:nvPr/>
          </p:nvSpPr>
          <p:spPr>
            <a:xfrm>
              <a:off x="5809340" y="3979888"/>
              <a:ext cx="1247400" cy="388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name: Peter</a:t>
              </a:r>
              <a:endParaRPr sz="1800"/>
            </a:p>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residence: Utrecht</a:t>
              </a:r>
              <a:endParaRPr sz="1800"/>
            </a:p>
          </p:txBody>
        </p:sp>
      </p:grpSp>
      <p:grpSp>
        <p:nvGrpSpPr>
          <p:cNvPr id="127" name="Google Shape;127;p7"/>
          <p:cNvGrpSpPr/>
          <p:nvPr/>
        </p:nvGrpSpPr>
        <p:grpSpPr>
          <a:xfrm>
            <a:off x="5460923" y="5358824"/>
            <a:ext cx="1775669" cy="1721504"/>
            <a:chOff x="5533988" y="5628832"/>
            <a:chExt cx="1077600" cy="1208158"/>
          </a:xfrm>
        </p:grpSpPr>
        <p:pic>
          <p:nvPicPr>
            <p:cNvPr id="128" name="Google Shape;128;p7"/>
            <p:cNvPicPr preferRelativeResize="0"/>
            <p:nvPr/>
          </p:nvPicPr>
          <p:blipFill rotWithShape="1">
            <a:blip r:embed="rId3">
              <a:alphaModFix/>
            </a:blip>
            <a:srcRect/>
            <a:stretch/>
          </p:blipFill>
          <p:spPr>
            <a:xfrm>
              <a:off x="5821759" y="5628832"/>
              <a:ext cx="502063" cy="707138"/>
            </a:xfrm>
            <a:prstGeom prst="rect">
              <a:avLst/>
            </a:prstGeom>
            <a:noFill/>
            <a:ln>
              <a:noFill/>
            </a:ln>
          </p:spPr>
        </p:pic>
        <p:sp>
          <p:nvSpPr>
            <p:cNvPr id="129" name="Google Shape;129;p7"/>
            <p:cNvSpPr txBox="1"/>
            <p:nvPr/>
          </p:nvSpPr>
          <p:spPr>
            <a:xfrm>
              <a:off x="5533988" y="6383389"/>
              <a:ext cx="1077600" cy="4536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na</a:t>
              </a:r>
              <a:r>
                <a:rPr lang="nl-NL" sz="1800">
                  <a:latin typeface="Calibri"/>
                  <a:ea typeface="Calibri"/>
                  <a:cs typeface="Calibri"/>
                  <a:sym typeface="Calibri"/>
                </a:rPr>
                <a:t>me</a:t>
              </a:r>
              <a:r>
                <a:rPr lang="nl-NL" sz="1800" b="0" i="0" u="none" strike="noStrike" cap="none">
                  <a:solidFill>
                    <a:srgbClr val="000000"/>
                  </a:solidFill>
                  <a:latin typeface="Calibri"/>
                  <a:ea typeface="Calibri"/>
                  <a:cs typeface="Calibri"/>
                  <a:sym typeface="Calibri"/>
                </a:rPr>
                <a:t>: Kim</a:t>
              </a:r>
              <a:endParaRPr sz="1800"/>
            </a:p>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residence: Delft</a:t>
              </a:r>
              <a:endParaRPr sz="1800"/>
            </a:p>
          </p:txBody>
        </p:sp>
      </p:grpSp>
      <p:grpSp>
        <p:nvGrpSpPr>
          <p:cNvPr id="130" name="Google Shape;130;p7"/>
          <p:cNvGrpSpPr/>
          <p:nvPr/>
        </p:nvGrpSpPr>
        <p:grpSpPr>
          <a:xfrm>
            <a:off x="7443767" y="4033648"/>
            <a:ext cx="2195239" cy="1691904"/>
            <a:chOff x="7139911" y="4308413"/>
            <a:chExt cx="1500300" cy="1030706"/>
          </a:xfrm>
        </p:grpSpPr>
        <p:pic>
          <p:nvPicPr>
            <p:cNvPr id="131" name="Google Shape;131;p7"/>
            <p:cNvPicPr preferRelativeResize="0"/>
            <p:nvPr/>
          </p:nvPicPr>
          <p:blipFill rotWithShape="1">
            <a:blip r:embed="rId3">
              <a:alphaModFix/>
            </a:blip>
            <a:srcRect/>
            <a:stretch/>
          </p:blipFill>
          <p:spPr>
            <a:xfrm>
              <a:off x="7666652" y="4308413"/>
              <a:ext cx="446814" cy="629315"/>
            </a:xfrm>
            <a:prstGeom prst="rect">
              <a:avLst/>
            </a:prstGeom>
            <a:noFill/>
            <a:ln>
              <a:noFill/>
            </a:ln>
          </p:spPr>
        </p:pic>
        <p:sp>
          <p:nvSpPr>
            <p:cNvPr id="132" name="Google Shape;132;p7"/>
            <p:cNvSpPr txBox="1"/>
            <p:nvPr/>
          </p:nvSpPr>
          <p:spPr>
            <a:xfrm>
              <a:off x="7139911" y="4945219"/>
              <a:ext cx="1500300" cy="393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name: Janneke</a:t>
              </a:r>
              <a:endParaRPr sz="1800"/>
            </a:p>
            <a:p>
              <a:pPr marL="0" marR="0" lvl="0" indent="0" algn="l" rtl="0">
                <a:lnSpc>
                  <a:spcPct val="100000"/>
                </a:lnSpc>
                <a:spcBef>
                  <a:spcPts val="0"/>
                </a:spcBef>
                <a:spcAft>
                  <a:spcPts val="0"/>
                </a:spcAft>
                <a:buClr>
                  <a:srgbClr val="000000"/>
                </a:buClr>
                <a:buSzPts val="1200"/>
                <a:buFont typeface="Calibri"/>
                <a:buNone/>
              </a:pPr>
              <a:r>
                <a:rPr lang="nl-NL" sz="1800" b="0" i="0" u="none" strike="noStrike" cap="none">
                  <a:solidFill>
                    <a:srgbClr val="000000"/>
                  </a:solidFill>
                  <a:latin typeface="Calibri"/>
                  <a:ea typeface="Calibri"/>
                  <a:cs typeface="Calibri"/>
                  <a:sym typeface="Calibri"/>
                </a:rPr>
                <a:t>residence: Amsterdam</a:t>
              </a:r>
              <a:endParaRPr sz="1800"/>
            </a:p>
          </p:txBody>
        </p:sp>
      </p:grpSp>
      <p:sp>
        <p:nvSpPr>
          <p:cNvPr id="133" name="Google Shape;133;p7"/>
          <p:cNvSpPr txBox="1"/>
          <p:nvPr/>
        </p:nvSpPr>
        <p:spPr>
          <a:xfrm>
            <a:off x="6312729" y="2521081"/>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b="0" i="0" u="none" strike="noStrike" cap="none">
                <a:solidFill>
                  <a:srgbClr val="C00000"/>
                </a:solidFill>
                <a:latin typeface="Calibri"/>
                <a:ea typeface="Calibri"/>
                <a:cs typeface="Calibri"/>
                <a:sym typeface="Calibri"/>
              </a:rPr>
              <a:t>instances</a:t>
            </a:r>
            <a:endParaRPr sz="2000" b="0" i="0" u="none" strike="noStrike" cap="none">
              <a:solidFill>
                <a:srgbClr val="C00000"/>
              </a:solidFill>
              <a:latin typeface="Calibri"/>
              <a:ea typeface="Calibri"/>
              <a:cs typeface="Calibri"/>
              <a:sym typeface="Calibri"/>
            </a:endParaRPr>
          </a:p>
        </p:txBody>
      </p:sp>
      <p:sp>
        <p:nvSpPr>
          <p:cNvPr id="134" name="Google Shape;134;p7"/>
          <p:cNvSpPr txBox="1"/>
          <p:nvPr/>
        </p:nvSpPr>
        <p:spPr>
          <a:xfrm>
            <a:off x="3199965" y="3881247"/>
            <a:ext cx="1123500" cy="338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600" b="0" i="0" u="none" strike="noStrike" cap="none">
                <a:solidFill>
                  <a:srgbClr val="C00000"/>
                </a:solidFill>
                <a:latin typeface="Calibri"/>
                <a:ea typeface="Calibri"/>
                <a:cs typeface="Calibri"/>
                <a:sym typeface="Calibri"/>
              </a:rPr>
              <a:t>attributes</a:t>
            </a:r>
            <a:endParaRPr sz="1600" b="0" i="0" u="none" strike="noStrike" cap="none">
              <a:solidFill>
                <a:srgbClr val="C00000"/>
              </a:solidFill>
              <a:latin typeface="Calibri"/>
              <a:ea typeface="Calibri"/>
              <a:cs typeface="Calibri"/>
              <a:sym typeface="Calibri"/>
            </a:endParaRPr>
          </a:p>
        </p:txBody>
      </p:sp>
      <p:sp>
        <p:nvSpPr>
          <p:cNvPr id="135" name="Google Shape;135;p7"/>
          <p:cNvSpPr txBox="1"/>
          <p:nvPr/>
        </p:nvSpPr>
        <p:spPr>
          <a:xfrm>
            <a:off x="3199965" y="4557849"/>
            <a:ext cx="1123500" cy="338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C00000"/>
              </a:buClr>
              <a:buSzPts val="1600"/>
              <a:buFont typeface="Calibri"/>
              <a:buNone/>
            </a:pPr>
            <a:r>
              <a:rPr lang="nl-NL" sz="1600" b="0" i="0" u="none" strike="noStrike" cap="none">
                <a:solidFill>
                  <a:srgbClr val="C00000"/>
                </a:solidFill>
                <a:latin typeface="Calibri"/>
                <a:ea typeface="Calibri"/>
                <a:cs typeface="Calibri"/>
                <a:sym typeface="Calibri"/>
              </a:rPr>
              <a:t>methods</a:t>
            </a:r>
            <a:endParaRPr sz="1600" b="0" i="0" u="none" strike="noStrike" cap="none">
              <a:solidFill>
                <a:srgbClr val="C00000"/>
              </a:solidFill>
              <a:latin typeface="Calibri"/>
              <a:ea typeface="Calibri"/>
              <a:cs typeface="Calibri"/>
              <a:sym typeface="Calibri"/>
            </a:endParaRPr>
          </a:p>
        </p:txBody>
      </p:sp>
      <p:sp>
        <p:nvSpPr>
          <p:cNvPr id="136" name="Google Shape;136;p7"/>
          <p:cNvSpPr txBox="1"/>
          <p:nvPr/>
        </p:nvSpPr>
        <p:spPr>
          <a:xfrm>
            <a:off x="1214479" y="2521081"/>
            <a:ext cx="1775700" cy="400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2000"/>
              <a:buFont typeface="Calibri"/>
              <a:buNone/>
            </a:pPr>
            <a:r>
              <a:rPr lang="nl-NL" sz="2000">
                <a:solidFill>
                  <a:srgbClr val="C00000"/>
                </a:solidFill>
                <a:latin typeface="Calibri"/>
                <a:ea typeface="Calibri"/>
                <a:cs typeface="Calibri"/>
                <a:sym typeface="Calibri"/>
              </a:rPr>
              <a:t>blueprint</a:t>
            </a:r>
            <a:endParaRPr sz="2000" b="0" i="0" u="none" strike="noStrike" cap="none">
              <a:solidFill>
                <a:srgbClr val="C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2_Aangepast ontwerp">
  <a:themeElements>
    <a:clrScheme name="Kanto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5862</Words>
  <Application>Microsoft Office PowerPoint</Application>
  <PresentationFormat>Aangepast</PresentationFormat>
  <Paragraphs>1073</Paragraphs>
  <Slides>87</Slides>
  <Notes>87</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87</vt:i4>
      </vt:variant>
    </vt:vector>
  </HeadingPairs>
  <TitlesOfParts>
    <vt:vector size="94" baseType="lpstr">
      <vt:lpstr>Arial</vt:lpstr>
      <vt:lpstr>Calibri</vt:lpstr>
      <vt:lpstr>Courier New</vt:lpstr>
      <vt:lpstr>Georgia</vt:lpstr>
      <vt:lpstr>Times New Roman</vt:lpstr>
      <vt:lpstr>Verdana</vt:lpstr>
      <vt:lpstr>2_Aangepast ontwerp</vt:lpstr>
      <vt:lpstr>Python Advanced</vt:lpstr>
      <vt:lpstr>Program</vt:lpstr>
      <vt:lpstr>Recap</vt:lpstr>
      <vt:lpstr>PyCharm</vt:lpstr>
      <vt:lpstr>PyCharm</vt:lpstr>
      <vt:lpstr>Book</vt:lpstr>
      <vt:lpstr>Object-Oriented Programming</vt:lpstr>
      <vt:lpstr>Object-Oriented Programming</vt:lpstr>
      <vt:lpstr>Object-Oriented Programming</vt:lpstr>
      <vt:lpstr>Object-Oriented Programming</vt:lpstr>
      <vt:lpstr>Object-Oriented Programming</vt:lpstr>
      <vt:lpstr>Object-Oriented Programming</vt:lpstr>
      <vt:lpstr>Exercise: Turtle</vt:lpstr>
      <vt:lpstr>Classes</vt:lpstr>
      <vt:lpstr>Methods</vt:lpstr>
      <vt:lpstr>Object initialization</vt:lpstr>
      <vt:lpstr>Public or not</vt:lpstr>
      <vt:lpstr>Attributes</vt:lpstr>
      <vt:lpstr>Exercise: Bank account</vt:lpstr>
      <vt:lpstr>Exercise: Class Car</vt:lpstr>
      <vt:lpstr>Class-wide attributes</vt:lpstr>
      <vt:lpstr>Class-wide methods</vt:lpstr>
      <vt:lpstr>Example</vt:lpstr>
      <vt:lpstr>Magic Methods/Dunders</vt:lpstr>
      <vt:lpstr>Exercise: Vector class</vt:lpstr>
      <vt:lpstr>Inheritance</vt:lpstr>
      <vt:lpstr>Exercise: Shapes</vt:lpstr>
      <vt:lpstr>Python Standard Library</vt:lpstr>
      <vt:lpstr>sys - System-specific</vt:lpstr>
      <vt:lpstr>sys</vt:lpstr>
      <vt:lpstr>os - Operating system interfaces</vt:lpstr>
      <vt:lpstr>pathlib - Object-oriented filesystem paths</vt:lpstr>
      <vt:lpstr>shutil</vt:lpstr>
      <vt:lpstr>glob</vt:lpstr>
      <vt:lpstr>subprocess</vt:lpstr>
      <vt:lpstr>tempfile</vt:lpstr>
      <vt:lpstr>os</vt:lpstr>
      <vt:lpstr>datetime - Basic date and time types</vt:lpstr>
      <vt:lpstr>datetime</vt:lpstr>
      <vt:lpstr>string - Common string operations</vt:lpstr>
      <vt:lpstr>re - Regular expression operations</vt:lpstr>
      <vt:lpstr>re</vt:lpstr>
      <vt:lpstr>math - Mathematical functions</vt:lpstr>
      <vt:lpstr>random - Pseudo-random numbers</vt:lpstr>
      <vt:lpstr>json - JavaScript Object Notation</vt:lpstr>
      <vt:lpstr>pickle - Python object serialization</vt:lpstr>
      <vt:lpstr>pickle</vt:lpstr>
      <vt:lpstr>xml</vt:lpstr>
      <vt:lpstr>xml</vt:lpstr>
      <vt:lpstr>statistics</vt:lpstr>
      <vt:lpstr>Statistics</vt:lpstr>
      <vt:lpstr>doctest</vt:lpstr>
      <vt:lpstr>doctest</vt:lpstr>
      <vt:lpstr>unittest - Unit testing framework</vt:lpstr>
      <vt:lpstr>csv – Comma Seperated Values</vt:lpstr>
      <vt:lpstr>decimal</vt:lpstr>
      <vt:lpstr>fractions</vt:lpstr>
      <vt:lpstr>sqlite3</vt:lpstr>
      <vt:lpstr>Concurrency</vt:lpstr>
      <vt:lpstr>Comparison</vt:lpstr>
      <vt:lpstr>Proces versus Thread</vt:lpstr>
      <vt:lpstr>Python GIL</vt:lpstr>
      <vt:lpstr>threading - Thread-based parallelism</vt:lpstr>
      <vt:lpstr>asyncio</vt:lpstr>
      <vt:lpstr>multiprocessing</vt:lpstr>
      <vt:lpstr>logging - Logging facility for Python</vt:lpstr>
      <vt:lpstr>timeit</vt:lpstr>
      <vt:lpstr>zipfile</vt:lpstr>
      <vt:lpstr>tarfile</vt:lpstr>
      <vt:lpstr>GUI Frameworks</vt:lpstr>
      <vt:lpstr>tkinter</vt:lpstr>
      <vt:lpstr>The Python Package Index - PyPI</vt:lpstr>
      <vt:lpstr>Virtual Environment</vt:lpstr>
      <vt:lpstr>pyodbc - Accessing ODBC databases</vt:lpstr>
      <vt:lpstr>numpy</vt:lpstr>
      <vt:lpstr>scipy</vt:lpstr>
      <vt:lpstr>pandas</vt:lpstr>
      <vt:lpstr>matplotlib</vt:lpstr>
      <vt:lpstr>Matplotlib</vt:lpstr>
      <vt:lpstr>Get the weather in New York</vt:lpstr>
      <vt:lpstr>requests – HTTP for Humans</vt:lpstr>
      <vt:lpstr>django</vt:lpstr>
      <vt:lpstr>Python Distributions</vt:lpstr>
      <vt:lpstr>Implementations</vt:lpstr>
      <vt:lpstr>Style Guide for Python Code</vt:lpstr>
      <vt:lpstr>Ducktyping</vt:lpstr>
      <vt:lpstr>EAFP versus LBYL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Tessel Haagen</cp:lastModifiedBy>
  <cp:revision>1</cp:revision>
  <cp:lastPrinted>2024-12-11T12:27:57Z</cp:lastPrinted>
  <dcterms:created xsi:type="dcterms:W3CDTF">2014-02-14T06:52:18Z</dcterms:created>
  <dcterms:modified xsi:type="dcterms:W3CDTF">2024-12-13T17:44:31Z</dcterms:modified>
</cp:coreProperties>
</file>