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Lst>
  <p:sldSz cy="7559675" cx="10080625"/>
  <p:notesSz cx="7772400" cy="10058400"/>
  <p:embeddedFontLst>
    <p:embeddedFont>
      <p:font typeface="Lemon"/>
      <p:regular r:id="rId1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76">
          <p15:clr>
            <a:srgbClr val="A4A3A4"/>
          </p15:clr>
        </p15:guide>
        <p15:guide id="2" pos="1225">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12" roundtripDataSignature="AMtx7mgZp7+zUXb4FsTruINe+o7FsC+Z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2751BD-93CC-4FA9-AEAA-79FA4423F173}">
  <a:tblStyle styleId="{0F2751BD-93CC-4FA9-AEAA-79FA4423F173}"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D72721B-A617-4DC5-8149-E382C201D71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F8CF071-4C06-488F-9645-4F84C64EF3E1}" styleName="Table_2">
    <a:wholeTbl>
      <a:tcTxStyle b="off" i="off">
        <a:font>
          <a:latin typeface="Calibri"/>
          <a:ea typeface="Calibri"/>
          <a:cs typeface="Calibri"/>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tcStyle>
    </a:band1H>
    <a:band2H>
      <a:tcTxStyle/>
    </a:band2H>
    <a:band1V>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1V>
    <a:band2V>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3"/>
          </a:solidFill>
        </a:fill>
      </a:tcStyle>
    </a:firstRow>
    <a:neCell>
      <a:tcTxStyle/>
    </a:neCell>
    <a:nwCell>
      <a:tcTxStyle/>
    </a:nwCell>
  </a:tblStyle>
  <a:tblStyle styleId="{240418B1-0FCA-4555-AE0E-E1603573B62F}" styleName="Table_3">
    <a:wholeTbl>
      <a:tcTxStyle b="off" i="off">
        <a:font>
          <a:latin typeface="Calibri"/>
          <a:ea typeface="Calibri"/>
          <a:cs typeface="Calibri"/>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76" orient="horz"/>
        <p:guide pos="1225"/>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12" Type="http://customschemas.google.com/relationships/presentationmetadata" Target="metadata"/><Relationship Id="rId111" Type="http://schemas.openxmlformats.org/officeDocument/2006/relationships/font" Target="fonts/Lemon-regular.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772400" cy="100584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4" name="Google Shape;4;n"/>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3" type="hdr"/>
          </p:nvPr>
        </p:nvSpPr>
        <p:spPr>
          <a:xfrm>
            <a:off x="0" y="0"/>
            <a:ext cx="3370263" cy="500063"/>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 name="Google Shape;7;n"/>
          <p:cNvSpPr txBox="1"/>
          <p:nvPr>
            <p:ph idx="10" type="dt"/>
          </p:nvPr>
        </p:nvSpPr>
        <p:spPr>
          <a:xfrm>
            <a:off x="4398963" y="0"/>
            <a:ext cx="3370262" cy="500063"/>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 name="Google Shape;8;n"/>
          <p:cNvSpPr txBox="1"/>
          <p:nvPr>
            <p:ph idx="11" type="ftr"/>
          </p:nvPr>
        </p:nvSpPr>
        <p:spPr>
          <a:xfrm>
            <a:off x="0" y="9555163"/>
            <a:ext cx="3370263" cy="500062"/>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n"/>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nl-NL"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5" name="Google Shape;35;p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0: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01" name="Google Shape;101;p1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100: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89" name="Google Shape;789;p10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10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96" name="Google Shape;796;p10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102: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02" name="Google Shape;802;p10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103: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09" name="Google Shape;809;p10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10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16" name="Google Shape;816;p10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08" name="Google Shape;108;p1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16" name="Google Shape;116;p1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13: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p13: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30" name="Google Shape;130;p1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38" name="Google Shape;138;p1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44" name="Google Shape;144;p1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51" name="Google Shape;151;p1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8: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print() is de eerste functie die we gebruiken. Het is een van de ingebouwde functies die Python heeft.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Met print() wordt alles wat tussen de haakjes staat afgedrukt op de console. Vergeet dus niet de haakjes!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In de oude versie van Python, Python 2, werd print gebruikt zonder haakjes. Dat is met de komst van Python 3 veranderd. Het kan zijn dat je op internet nog Python 2 code tegenkomt, dus print zonder haakjes. Wees hierop alert.</a:t>
            </a:r>
            <a:endParaRPr/>
          </a:p>
        </p:txBody>
      </p:sp>
      <p:sp>
        <p:nvSpPr>
          <p:cNvPr id="159" name="Google Shape;159;p18: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9: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Variabelen zijn een heel belangrijk in programmeren. In welke taal je ook werkt. Een variabele is een locatie met een naam waar een waarde in opgeslagen kan worden. De variabele heeft dan een waarde en die kan met de naam van de variabele worden opgevraagd. Een variabele kan worden gebruikt in een berekening en de waarde van een variabele kan worden veranderd door een nieuwe waarde aan de variabele toe te kennen.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 In Python worden variabelen automatisch gecreeerd zodra er een opdracht wordt gegeven om de variabele een waarde te geven. Daarom wordt Python ook wel taal met </a:t>
            </a:r>
            <a:r>
              <a:rPr b="1" lang="nl-NL"/>
              <a:t>dynamische types</a:t>
            </a:r>
            <a:r>
              <a:rPr b="0" lang="nl-NL"/>
              <a:t> genoemd</a:t>
            </a:r>
            <a:r>
              <a:rPr lang="nl-NL"/>
              <a:t>.</a:t>
            </a:r>
            <a:endParaRPr/>
          </a:p>
        </p:txBody>
      </p:sp>
      <p:sp>
        <p:nvSpPr>
          <p:cNvPr id="167" name="Google Shape;167;p19: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1" name="Google Shape;41;p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20: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Een andere functie die we gaan gebruiken is de</a:t>
            </a:r>
            <a:r>
              <a:rPr b="1" lang="nl-NL"/>
              <a:t> input()</a:t>
            </a:r>
            <a:r>
              <a:rPr lang="nl-NL"/>
              <a:t> functie. Dit is ook een ingebouwde functie.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Tussen de haakjes wordt de prompt tekst meegegeven. Deze tekst zal op het scherm verschijnen waarna het programma wacht op antwoord. Door iets in te typen en de return-toets in te drukken kan het ingevoerde tekst in het programma worden gebruikt. De ingevoerde tekst wordt aan het programma terug gegeven als de zogenaade returnwaarde van de functie. Deze waarde kan bijvoorbeeld aan een variabele worden toegekend met een =-teken.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Het resultaat van de input() functie is altijd tekst! Ook als er getallen zijn ingevoerd zal dit als tekst worden behandeld. Als je gaan rekenen met de getallen die zijn ingevoerd dan zul je de tekst moeten omzetten naar getallen. Maar dat komt later.</a:t>
            </a:r>
            <a:endParaRPr/>
          </a:p>
        </p:txBody>
      </p:sp>
      <p:sp>
        <p:nvSpPr>
          <p:cNvPr id="175" name="Google Shape;175;p20: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21: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Commentaar wordt gebruikt om twee redenen. Enerzijds om te verduidelijken wat er in de code gebeurt en anderzijds om te documenteren wat er in de code gebeurt. Goed geschreven code spreekt vaak voor zichzelf. Goed leesbare programmeerstyle ("Readability counts") en goed gekozen namem voor variabele, functies en klassen maken een stuk code makkelijker te begrijpen en daarmee is de noodzaak voor commentaar wat minder.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Commentaar dus niet te weinig maar ook niet teveel.</a:t>
            </a:r>
            <a:endParaRPr/>
          </a:p>
        </p:txBody>
      </p:sp>
      <p:sp>
        <p:nvSpPr>
          <p:cNvPr id="183" name="Google Shape;183;p21: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22: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Om deze lijst met keywords op te vragen kunne je de volgende opdrachten geven aan Python:</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nl-NL"/>
              <a:t>&gt;&gt;&gt; import keyword</a:t>
            </a:r>
            <a:endParaRPr b="1"/>
          </a:p>
          <a:p>
            <a:pPr indent="0" lvl="0" marL="0" rtl="0" algn="l">
              <a:spcBef>
                <a:spcPts val="360"/>
              </a:spcBef>
              <a:spcAft>
                <a:spcPts val="0"/>
              </a:spcAft>
              <a:buNone/>
            </a:pPr>
            <a:r>
              <a:rPr b="1" lang="nl-NL"/>
              <a:t>&gt;&gt;&gt; keyword.kwlist</a:t>
            </a:r>
            <a:endParaRPr b="1"/>
          </a:p>
          <a:p>
            <a:pPr indent="0" lvl="0" marL="0" rtl="0" algn="l">
              <a:spcBef>
                <a:spcPts val="360"/>
              </a:spcBef>
              <a:spcAft>
                <a:spcPts val="0"/>
              </a:spcAft>
              <a:buNone/>
            </a:pPr>
            <a:r>
              <a:t/>
            </a:r>
            <a:endParaRPr/>
          </a:p>
          <a:p>
            <a:pPr indent="0" lvl="0" marL="0" rtl="0" algn="l">
              <a:spcBef>
                <a:spcPts val="360"/>
              </a:spcBef>
              <a:spcAft>
                <a:spcPts val="0"/>
              </a:spcAft>
              <a:buNone/>
            </a:pPr>
            <a:r>
              <a:rPr lang="nl-NL"/>
              <a:t>Natuurlijk is het niet toegestaan deze keywords te gebruiken als een naam voor een variabele of een functie. Python geeft dan meteen aan dat dat niet mag.</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Bijna all deze keywords komen in deze training aan bod. Aan het eind van deze cursus kunnen we checken of alles is behandeld of dat er toch nog onbekenden tussen zitten.</a:t>
            </a:r>
            <a:endParaRPr/>
          </a:p>
          <a:p>
            <a:pPr indent="0" lvl="0" marL="0" rtl="0" algn="l">
              <a:spcBef>
                <a:spcPts val="360"/>
              </a:spcBef>
              <a:spcAft>
                <a:spcPts val="0"/>
              </a:spcAft>
              <a:buNone/>
            </a:pPr>
            <a:r>
              <a:t/>
            </a:r>
            <a:endParaRPr/>
          </a:p>
        </p:txBody>
      </p:sp>
      <p:sp>
        <p:nvSpPr>
          <p:cNvPr id="191" name="Google Shape;191;p22: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23: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Python komt ook standaard met een aantal ingebouwde functies. Deze zijn altijd beschikbaar en kunnen dus altijd worden gebruikt. Deze "Built-in functions", zoals ze officieel worden genoemd worden aangeroepen met de naam van de functie gevolgd door twee haakjes. Vergeet deze niet!. Tussen de haakjes kunne eventueel argumenten worden meegegeven om aan te geven waarop de functie moet werken.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Een handige functie om meet te starten is </a:t>
            </a:r>
            <a:r>
              <a:rPr b="1" lang="nl-NL"/>
              <a:t>help()</a:t>
            </a:r>
            <a:r>
              <a:rPr lang="nl-NL"/>
              <a:t>. Hiet mee kom je in de help systeem van Python en kun je toelichting opvragen over onderdelen van Python. De uitkomst is alleen niet altijd zo begrijpelijk.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De namen van deze functies moet je ook niet gebruiken als naam voor een varabele. Python staat dat echter wel toe en geeft dus geen foutmelding! De oorspronkelijke functie is dan overschaduwd. Dit is dus wel opletten geblazen. Probeer maar:</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nl-NL"/>
              <a:t>&gt;&gt;&gt; help()</a:t>
            </a:r>
            <a:endParaRPr/>
          </a:p>
          <a:p>
            <a:pPr indent="0" lvl="0" marL="0" rtl="0" algn="l">
              <a:spcBef>
                <a:spcPts val="360"/>
              </a:spcBef>
              <a:spcAft>
                <a:spcPts val="0"/>
              </a:spcAft>
              <a:buNone/>
            </a:pPr>
            <a:r>
              <a:rPr b="1" lang="nl-NL"/>
              <a:t>&gt;&gt;&gt; help = "HELP!!!"</a:t>
            </a:r>
            <a:endParaRPr/>
          </a:p>
          <a:p>
            <a:pPr indent="0" lvl="0" marL="0" rtl="0" algn="l">
              <a:spcBef>
                <a:spcPts val="360"/>
              </a:spcBef>
              <a:spcAft>
                <a:spcPts val="0"/>
              </a:spcAft>
              <a:buNone/>
            </a:pPr>
            <a:r>
              <a:rPr b="1" lang="nl-NL"/>
              <a:t>&gt;&gt;&gt; help()</a:t>
            </a:r>
            <a:endParaRPr/>
          </a:p>
          <a:p>
            <a:pPr indent="0" lvl="0" marL="0" rtl="0" algn="l">
              <a:spcBef>
                <a:spcPts val="360"/>
              </a:spcBef>
              <a:spcAft>
                <a:spcPts val="0"/>
              </a:spcAft>
              <a:buNone/>
            </a:pPr>
            <a:r>
              <a:rPr b="1" lang="nl-NL"/>
              <a:t>&gt;&gt;&gt; del help</a:t>
            </a:r>
            <a:endParaRPr/>
          </a:p>
          <a:p>
            <a:pPr indent="0" lvl="0" marL="0" rtl="0" algn="l">
              <a:spcBef>
                <a:spcPts val="360"/>
              </a:spcBef>
              <a:spcAft>
                <a:spcPts val="0"/>
              </a:spcAft>
              <a:buNone/>
            </a:pPr>
            <a:r>
              <a:rPr b="1" lang="nl-NL"/>
              <a:t>&gt;&gt;&gt; help()</a:t>
            </a:r>
            <a:endParaRPr/>
          </a:p>
          <a:p>
            <a:pPr indent="0" lvl="0" marL="0" rtl="0" algn="l">
              <a:spcBef>
                <a:spcPts val="360"/>
              </a:spcBef>
              <a:spcAft>
                <a:spcPts val="0"/>
              </a:spcAft>
              <a:buNone/>
            </a:pPr>
            <a:r>
              <a:t/>
            </a:r>
            <a:endParaRPr b="0"/>
          </a:p>
          <a:p>
            <a:pPr indent="0" lvl="0" marL="0" rtl="0" algn="l">
              <a:spcBef>
                <a:spcPts val="360"/>
              </a:spcBef>
              <a:spcAft>
                <a:spcPts val="0"/>
              </a:spcAft>
              <a:buNone/>
            </a:pPr>
            <a:r>
              <a:rPr b="0" lang="nl-NL"/>
              <a:t>Kijk voor meer informatie op bv. https://www.w3schools.com/python/python_ref_functions.asp</a:t>
            </a:r>
            <a:endParaRPr b="0"/>
          </a:p>
        </p:txBody>
      </p:sp>
      <p:sp>
        <p:nvSpPr>
          <p:cNvPr id="199" name="Google Shape;199;p23: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24: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Veel van de functionaliteit van Python wordt meegeleverd in de Python Standard Library. Dit zijn zo'n 200 verschillende bibliotheken met allerlei verschillende toepassingen. De bibliotheken staan gedocumenteerd op de Python website: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https://docs.python.org/3.7/library/index.html</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Later in de training zullen we een selectie van deze bibliotheken belichten.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Om gebruik te maken van een van deze bibliotheken moet deze eerst in het Python programma worden geïmpoteerd met de keyword </a:t>
            </a:r>
            <a:r>
              <a:rPr b="1" lang="nl-NL"/>
              <a:t>import</a:t>
            </a:r>
            <a:r>
              <a:rPr lang="nl-NL"/>
              <a: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De bibliotheek </a:t>
            </a:r>
            <a:r>
              <a:rPr b="1" lang="nl-NL"/>
              <a:t>math</a:t>
            </a:r>
            <a:r>
              <a:rPr lang="nl-NL"/>
              <a:t> wordt hier gebruikt als voorbeeld.</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208" name="Google Shape;208;p24: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25: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Import kan op verschillende manieren worden gebruikt.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Als eerste importeren we de gehele bibliotheek. Als we iets uit die bibliotheek willen gebruiken dan moet je altijd eerste de naam van de bibliotheek noemen en daarna, gescheiden door een punt, de naam van de functie.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Een tweede mogelijkheid is om slechts enkele functies uit een bibliotheek te importeren. Daarvoor gebruik je de schrijfwijze </a:t>
            </a:r>
            <a:r>
              <a:rPr b="1" lang="nl-NL"/>
              <a:t>from math import sin, cos, pi</a:t>
            </a:r>
            <a:r>
              <a:rPr b="0" lang="nl-NL"/>
              <a:t>. Om deze functie te gebruiken kan je meten de naam van de functie typen en hoef je niet de naam van de bibliotheek eerst te noemen.</a:t>
            </a:r>
            <a:endParaRPr b="1"/>
          </a:p>
          <a:p>
            <a:pPr indent="0" lvl="0" marL="0" rtl="0" algn="l">
              <a:spcBef>
                <a:spcPts val="360"/>
              </a:spcBef>
              <a:spcAft>
                <a:spcPts val="0"/>
              </a:spcAft>
              <a:buNone/>
            </a:pPr>
            <a:r>
              <a:t/>
            </a:r>
            <a:endParaRPr/>
          </a:p>
          <a:p>
            <a:pPr indent="0" lvl="0" marL="0" rtl="0" algn="l">
              <a:spcBef>
                <a:spcPts val="360"/>
              </a:spcBef>
              <a:spcAft>
                <a:spcPts val="0"/>
              </a:spcAft>
              <a:buNone/>
            </a:pPr>
            <a:r>
              <a:rPr lang="nl-NL"/>
              <a:t>Met de keyword </a:t>
            </a:r>
            <a:r>
              <a:rPr b="1" lang="nl-NL"/>
              <a:t>as</a:t>
            </a:r>
            <a:r>
              <a:rPr lang="nl-NL"/>
              <a:t> kan voor een module een alias worden gedefinieerd. In plaats van de naam van de bibliotheek kan dan deze alias worden gebruikt. Dat scheelt soms een hoop typewerk.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sys.path</a:t>
            </a:r>
            <a:endParaRPr/>
          </a:p>
        </p:txBody>
      </p:sp>
      <p:sp>
        <p:nvSpPr>
          <p:cNvPr id="216" name="Google Shape;216;p25: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26: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En bestand met Python code heeft standaard de extensie </a:t>
            </a:r>
            <a:r>
              <a:rPr b="1" lang="nl-NL"/>
              <a:t>.py</a:t>
            </a:r>
            <a:r>
              <a:rPr lang="nl-NL"/>
              <a:t>. In Python termilogie wordt dit een module genoemd.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Een module kan door een ander programma worden geïmporteerd. Ook een zelf geschreven module. Dan zijn de variabelen en functies die in die module zijn gedefinieërd te gebruiken in het nieuwe module.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Bij het importeren van een bestand et Python systeem loopt een aantal directory locaties af op zoek naar het betreffende bestand. Die lijst van locaties begint bij het huidige werkdirectory. Dat is directory waar de module zelf zich in bevindt. De volgende directories zijn afhankelijk van de installatie van Python. De lijst kan worden getoond door:</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nl-NL"/>
              <a:t>&gt;&gt;&gt; import sys</a:t>
            </a:r>
            <a:endParaRPr b="1"/>
          </a:p>
          <a:p>
            <a:pPr indent="0" lvl="0" marL="0" rtl="0" algn="l">
              <a:spcBef>
                <a:spcPts val="360"/>
              </a:spcBef>
              <a:spcAft>
                <a:spcPts val="0"/>
              </a:spcAft>
              <a:buNone/>
            </a:pPr>
            <a:r>
              <a:rPr b="1" lang="nl-NL"/>
              <a:t>&gt;&gt;&gt; sys.path</a:t>
            </a:r>
            <a:endParaRPr b="1"/>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rgbClr val="000000"/>
              </a:buClr>
              <a:buSzPts val="1200"/>
              <a:buFont typeface="Times New Roman"/>
              <a:buNone/>
            </a:pPr>
            <a:r>
              <a:rPr lang="nl-NL"/>
              <a:t>Ook de Python bibliotheken zijn vaak ook in Python modules. Kijk maar in de Lib directory van de directory waarin Python is geïnstalleerd.</a:t>
            </a:r>
            <a:endParaRPr/>
          </a:p>
          <a:p>
            <a:pPr indent="0" lvl="0" marL="0" rtl="0" algn="l">
              <a:spcBef>
                <a:spcPts val="360"/>
              </a:spcBef>
              <a:spcAft>
                <a:spcPts val="0"/>
              </a:spcAft>
              <a:buNone/>
            </a:pPr>
            <a:r>
              <a:t/>
            </a:r>
            <a:endParaRPr/>
          </a:p>
        </p:txBody>
      </p:sp>
      <p:sp>
        <p:nvSpPr>
          <p:cNvPr id="224" name="Google Shape;224;p26: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27: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Ook de Python bibliotheken zijn vaak ook in Python packages.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De grotere Python bibliotheken zijn opgebouwd als packages met daarin diverse subpackages met daarin weer vele modules.</a:t>
            </a:r>
            <a:endParaRPr/>
          </a:p>
        </p:txBody>
      </p:sp>
      <p:sp>
        <p:nvSpPr>
          <p:cNvPr id="231" name="Google Shape;231;p27: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28: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i="0" lang="nl-NL" sz="1200">
                <a:solidFill>
                  <a:srgbClr val="000000"/>
                </a:solidFill>
                <a:latin typeface="Times New Roman"/>
                <a:ea typeface="Times New Roman"/>
                <a:cs typeface="Times New Roman"/>
                <a:sym typeface="Times New Roman"/>
              </a:rPr>
              <a:t>In Python kunnen gehele getallen onbeperkt groot zijn. Zo kan Python met gemaakt een googol uitrekenen:</a:t>
            </a:r>
            <a:endParaRPr/>
          </a:p>
          <a:p>
            <a:pPr indent="0" lvl="0" marL="0" rtl="0" algn="l">
              <a:spcBef>
                <a:spcPts val="360"/>
              </a:spcBef>
              <a:spcAft>
                <a:spcPts val="0"/>
              </a:spcAft>
              <a:buNone/>
            </a:pPr>
            <a:r>
              <a:t/>
            </a:r>
            <a:endParaRPr b="0" i="0" sz="1200">
              <a:solidFill>
                <a:srgbClr val="000000"/>
              </a:solidFill>
              <a:latin typeface="Times New Roman"/>
              <a:ea typeface="Times New Roman"/>
              <a:cs typeface="Times New Roman"/>
              <a:sym typeface="Times New Roman"/>
            </a:endParaRPr>
          </a:p>
          <a:p>
            <a:pPr indent="0" lvl="0" marL="0" rtl="0" algn="l">
              <a:spcBef>
                <a:spcPts val="360"/>
              </a:spcBef>
              <a:spcAft>
                <a:spcPts val="0"/>
              </a:spcAft>
              <a:buNone/>
            </a:pPr>
            <a:r>
              <a:rPr b="1" lang="nl-NL"/>
              <a:t>&gt;&gt;&gt; 10**100</a:t>
            </a:r>
            <a:endParaRPr/>
          </a:p>
          <a:p>
            <a:pPr indent="0" lvl="0" marL="0" rtl="0" algn="l">
              <a:spcBef>
                <a:spcPts val="360"/>
              </a:spcBef>
              <a:spcAft>
                <a:spcPts val="0"/>
              </a:spcAft>
              <a:buNone/>
            </a:pPr>
            <a:r>
              <a:rPr lang="nl-NL"/>
              <a:t>10000000000000000000000000000000000000000000000000000000000000000000000000000000000000000000000000000</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In Python, maar ook in andere programmeertalen, zijn floats altijd benaderingen van decimale getalen. Dit betekent dat we met afrondingsverschillen te maken hebben. Probeer het volgende:</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nl-NL"/>
              <a:t>&gt;&gt;&gt; 0.1 + 0.2</a:t>
            </a:r>
            <a:endParaRPr/>
          </a:p>
        </p:txBody>
      </p:sp>
      <p:sp>
        <p:nvSpPr>
          <p:cNvPr id="240" name="Google Shape;240;p28: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29: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nl-NL"/>
              <a:t>Gebruik </a:t>
            </a:r>
            <a:r>
              <a:rPr b="1" lang="nl-NL"/>
              <a:t>bool() </a:t>
            </a:r>
            <a:r>
              <a:rPr lang="nl-NL"/>
              <a:t>om een waarde om te zetten in een boolean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Het is vaak handig om een boolean variabele te gebruiken. Dit is dus een variabele die de waarde True of False kan hebben.</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nl-NL" sz="1200">
                <a:solidFill>
                  <a:srgbClr val="000000"/>
                </a:solidFill>
                <a:latin typeface="Times New Roman"/>
                <a:ea typeface="Times New Roman"/>
                <a:cs typeface="Times New Roman"/>
                <a:sym typeface="Times New Roman"/>
              </a:rPr>
              <a:t>&gt;&gt;&gt; getal = 24234</a:t>
            </a:r>
            <a:endParaRPr/>
          </a:p>
          <a:p>
            <a:pPr indent="0" lvl="0" marL="0" rtl="0" algn="l">
              <a:spcBef>
                <a:spcPts val="360"/>
              </a:spcBef>
              <a:spcAft>
                <a:spcPts val="0"/>
              </a:spcAft>
              <a:buNone/>
            </a:pPr>
            <a:r>
              <a:rPr b="1" lang="nl-NL" sz="1200">
                <a:solidFill>
                  <a:srgbClr val="000000"/>
                </a:solidFill>
                <a:latin typeface="Times New Roman"/>
                <a:ea typeface="Times New Roman"/>
                <a:cs typeface="Times New Roman"/>
                <a:sym typeface="Times New Roman"/>
              </a:rPr>
              <a:t>&gt;&gt;&gt; is_even = getal % 2 == 0</a:t>
            </a:r>
            <a:endParaRPr/>
          </a:p>
          <a:p>
            <a:pPr indent="0" lvl="0" marL="0" rtl="0" algn="l">
              <a:spcBef>
                <a:spcPts val="360"/>
              </a:spcBef>
              <a:spcAft>
                <a:spcPts val="0"/>
              </a:spcAft>
              <a:buNone/>
            </a:pPr>
            <a:r>
              <a:t/>
            </a:r>
            <a:endParaRPr/>
          </a:p>
        </p:txBody>
      </p:sp>
      <p:sp>
        <p:nvSpPr>
          <p:cNvPr id="248" name="Google Shape;248;p29: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3: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 name="Google Shape;49;p3: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30: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Python is zeer krachtig en flexibel in het werken met strings. In een volgend hoofdstuk wordt hier dieper op in gegaan.</a:t>
            </a:r>
            <a:endParaRPr/>
          </a:p>
        </p:txBody>
      </p:sp>
      <p:sp>
        <p:nvSpPr>
          <p:cNvPr id="257" name="Google Shape;257;p30: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31: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Rekenkundige operatoren worden gebruikt om twee numerieke waarden bij elkaar op te tellen, van elkaar af te trekken, met elkaar te vermenigvuldigen of andere wiskundige operaties uit te voeren.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Let op het verschil tussen en gewone deling met een enkele / en een gehele deling (een "floored divison") met een dubbele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Module geeft de rest na een gehele deling. De module operator wordt in programmeren vaak gebruikt. Bijvoorbeeld om te bepalen of een getal deelbaar is door een ander getal. De uitkomst is dan namelijk 0</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nl-NL"/>
              <a:t>&gt;&gt;&gt; getal = 343</a:t>
            </a:r>
            <a:endParaRPr/>
          </a:p>
          <a:p>
            <a:pPr indent="0" lvl="0" marL="0" rtl="0" algn="l">
              <a:spcBef>
                <a:spcPts val="360"/>
              </a:spcBef>
              <a:spcAft>
                <a:spcPts val="0"/>
              </a:spcAft>
              <a:buNone/>
            </a:pPr>
            <a:r>
              <a:rPr b="1" lang="nl-NL"/>
              <a:t>&gt;&gt;&gt; is_deelbaar_door_7 = getal % 7 == 0</a:t>
            </a:r>
            <a:endParaRPr/>
          </a:p>
        </p:txBody>
      </p:sp>
      <p:sp>
        <p:nvSpPr>
          <p:cNvPr id="265" name="Google Shape;265;p31: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32: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3" name="Google Shape;273;p32: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33: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De random bibliotheek bied allerlei functies om willekeurige getallen te genereren. Dat kan een float zijn tussen 0 en 1 met de methode </a:t>
            </a:r>
            <a:r>
              <a:rPr b="1" lang="nl-NL"/>
              <a:t>random.random() </a:t>
            </a:r>
            <a:r>
              <a:rPr lang="nl-NL"/>
              <a:t>of een willekeurig geheel getal tussen een laagste en hoogste getal met </a:t>
            </a:r>
            <a:r>
              <a:rPr b="1" lang="nl-NL"/>
              <a:t>random.randint(1, 100).</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In computers is het generen van een willekeurig getallen een hele toer. Daarvoor worden gecomplceerd algoritmes gebruikt. Deze algoritmes leveren in feite een pseudo-random getallen op er langs een chaotisch verlopend reeks. Met een seed wordt het begin punt bepaald waardoor het mogelijk is een willekeuge uitkomst te herhalen.</a:t>
            </a:r>
            <a:endParaRPr/>
          </a:p>
          <a:p>
            <a:pPr indent="0" lvl="0" marL="0" rtl="0" algn="l">
              <a:spcBef>
                <a:spcPts val="360"/>
              </a:spcBef>
              <a:spcAft>
                <a:spcPts val="0"/>
              </a:spcAft>
              <a:buNone/>
            </a:pPr>
            <a:r>
              <a:t/>
            </a:r>
            <a:endParaRPr/>
          </a:p>
        </p:txBody>
      </p:sp>
      <p:sp>
        <p:nvSpPr>
          <p:cNvPr id="281" name="Google Shape;281;p33: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34: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Twee waarden kunnen met elkaar worden vergeleken met vergelijkingsoperatoren. Zo kan gekeken worden of een getal groter is dan een ander getal.</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De uitkomst van deze vergelijkingsoperatoren is altijd True of False. Een boolean dus.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Ook niet numerieke waarden kunnen met elkaar worden vergeleken. Twee strings bijvoorbeeld. Om te kijken of ze gelijk zijn.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Er is een verschil tussen is gelijk aan (==) en is identiek aan (is). In het eerste geval wordt alleen gekeken of de waarde aan beide kanten gelijk is. Bij een </a:t>
            </a:r>
            <a:r>
              <a:rPr b="1" lang="nl-NL"/>
              <a:t>is</a:t>
            </a:r>
            <a:r>
              <a:rPr lang="nl-NL"/>
              <a:t> wordt tevens bekeken of het in fiete over dezelfde geheugenlocatie gaat.</a:t>
            </a:r>
            <a:endParaRPr/>
          </a:p>
          <a:p>
            <a:pPr indent="0" lvl="0" marL="0" rtl="0" algn="l">
              <a:spcBef>
                <a:spcPts val="360"/>
              </a:spcBef>
              <a:spcAft>
                <a:spcPts val="0"/>
              </a:spcAft>
              <a:buNone/>
            </a:pPr>
            <a:r>
              <a:t/>
            </a:r>
            <a:endParaRPr/>
          </a:p>
        </p:txBody>
      </p:sp>
      <p:sp>
        <p:nvSpPr>
          <p:cNvPr id="290" name="Google Shape;290;p34: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35: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Python kent ook een "</a:t>
            </a:r>
            <a:r>
              <a:rPr b="1" lang="nl-NL"/>
              <a:t>chained comparisson</a:t>
            </a:r>
            <a:r>
              <a:rPr lang="nl-NL"/>
              <a:t>" waarbij wordt gekeken of een getal tussen twee andere getallen ligt. De syntax hiervan is: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&gt;&gt;&gt; getal = 3</a:t>
            </a:r>
            <a:endParaRPr/>
          </a:p>
          <a:p>
            <a:pPr indent="0" lvl="0" marL="0" rtl="0" algn="l">
              <a:spcBef>
                <a:spcPts val="360"/>
              </a:spcBef>
              <a:spcAft>
                <a:spcPts val="0"/>
              </a:spcAft>
              <a:buNone/>
            </a:pPr>
            <a:r>
              <a:rPr lang="nl-NL"/>
              <a:t>&gt;&gt;&gt; 1 &lt; getal &lt; 5</a:t>
            </a:r>
            <a:endParaRPr/>
          </a:p>
        </p:txBody>
      </p:sp>
      <p:sp>
        <p:nvSpPr>
          <p:cNvPr id="297" name="Google Shape;297;p35: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36: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Bitwise operatoren worden gebruikt de afzonderlijke bits van de binaire represnetatie van getallen met elkaar te vergelijk. Dit wordt bijvoorbeeld gebruikt bij het uitlezen van hardware poorten of maskeren van internet V4 adressen.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In deze training gaan we hier verder niet op in.</a:t>
            </a:r>
            <a:endParaRPr/>
          </a:p>
        </p:txBody>
      </p:sp>
      <p:sp>
        <p:nvSpPr>
          <p:cNvPr id="306" name="Google Shape;306;p36: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7: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13" name="Google Shape;313;p3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8: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20" name="Google Shape;320;p3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9: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27" name="Google Shape;327;p3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8" name="Google Shape;58;p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40: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Er zijn in Python diverse manieren om strings te combineren met waarden van variabelen. Deze bestaan naast elkaar en de keuze is aan jou.</a:t>
            </a:r>
            <a:endParaRPr/>
          </a:p>
        </p:txBody>
      </p:sp>
      <p:sp>
        <p:nvSpPr>
          <p:cNvPr id="335" name="Google Shape;335;p40: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41: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Python heeft vele mogelijkheden om met strings te werken. Strings methodes kunnen gebruikt worden om bv, een string te converteren naar hoofdletters of om te kijken hoe vaak een karakter voor komt in de tekst.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Een string methode wordt aan geroepen door eerst de string te noemen, vervolgens een punt en dan de naam van de methodes afgesloten met haakjes. Eventueel worden tussen de haakjes argumenten meegegeven.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Kijk voor meer informatie op bv. https://www.w3schools.com/python/python_ref_string.asp</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Er zijn verschillende unicode encodings. Standaard wordt in Python UTF-8 gebruikt. Een veel gebruikte encoding</a:t>
            </a:r>
            <a:endParaRPr/>
          </a:p>
        </p:txBody>
      </p:sp>
      <p:sp>
        <p:nvSpPr>
          <p:cNvPr id="343" name="Google Shape;343;p41: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42: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Indexing en slicing van strings make gebruik van rechte haken []. Tussen de haakje wordt de beginpositie, de eindpositie en eventueel ook de stapgrootte opgegeven. Let op de posities beginnen altijd te tellen vanaf 0. Let er ook op dat de opgegeven eindpositie niet wordt meegenomen!</a:t>
            </a:r>
            <a:endParaRPr/>
          </a:p>
        </p:txBody>
      </p:sp>
      <p:sp>
        <p:nvSpPr>
          <p:cNvPr id="351" name="Google Shape;351;p42: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43: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i="1" lang="nl-NL" sz="1200">
                <a:solidFill>
                  <a:srgbClr val="000000"/>
                </a:solidFill>
                <a:latin typeface="Times New Roman"/>
                <a:ea typeface="Times New Roman"/>
                <a:cs typeface="Times New Roman"/>
                <a:sym typeface="Times New Roman"/>
              </a:rPr>
              <a:t>Unicode is een internationale standaard voor de codering van grafische tekens en symbolen in binaire codes, vergelijkbaar met de ASCII-standaard. De standaard voorziet alle tekens en symbolen van alle geschreven talen van een nummer.</a:t>
            </a:r>
            <a:r>
              <a:rPr b="0" i="0" lang="nl-NL" sz="1200">
                <a:solidFill>
                  <a:srgbClr val="000000"/>
                </a:solidFill>
                <a:latin typeface="Times New Roman"/>
                <a:ea typeface="Times New Roman"/>
                <a:cs typeface="Times New Roman"/>
                <a:sym typeface="Times New Roman"/>
              </a:rPr>
              <a:t> uit https://nl.wikipedia.org/wiki/Unicode</a:t>
            </a:r>
            <a:endParaRPr b="0" i="0" sz="1200">
              <a:solidFill>
                <a:srgbClr val="000000"/>
              </a:solidFill>
              <a:latin typeface="Times New Roman"/>
              <a:ea typeface="Times New Roman"/>
              <a:cs typeface="Times New Roman"/>
              <a:sym typeface="Times New Roman"/>
            </a:endParaRPr>
          </a:p>
          <a:p>
            <a:pPr indent="0" lvl="0" marL="0" rtl="0" algn="l">
              <a:spcBef>
                <a:spcPts val="360"/>
              </a:spcBef>
              <a:spcAft>
                <a:spcPts val="0"/>
              </a:spcAft>
              <a:buNone/>
            </a:pPr>
            <a:r>
              <a:t/>
            </a:r>
            <a:endParaRPr b="0" i="0" sz="1200">
              <a:solidFill>
                <a:srgbClr val="000000"/>
              </a:solidFill>
              <a:latin typeface="Times New Roman"/>
              <a:ea typeface="Times New Roman"/>
              <a:cs typeface="Times New Roman"/>
              <a:sym typeface="Times New Roman"/>
            </a:endParaRPr>
          </a:p>
          <a:p>
            <a:pPr indent="0" lvl="0" marL="0" rtl="0" algn="l">
              <a:spcBef>
                <a:spcPts val="360"/>
              </a:spcBef>
              <a:spcAft>
                <a:spcPts val="0"/>
              </a:spcAft>
              <a:buNone/>
            </a:pPr>
            <a:r>
              <a:rPr b="0" i="0" lang="nl-NL" sz="1200">
                <a:solidFill>
                  <a:srgbClr val="000000"/>
                </a:solidFill>
                <a:latin typeface="Times New Roman"/>
                <a:ea typeface="Times New Roman"/>
                <a:cs typeface="Times New Roman"/>
                <a:sym typeface="Times New Roman"/>
              </a:rPr>
              <a:t>Er zijn verschillende unicode encodings. Python wertkt</a:t>
            </a:r>
            <a:endParaRPr/>
          </a:p>
        </p:txBody>
      </p:sp>
      <p:sp>
        <p:nvSpPr>
          <p:cNvPr id="358" name="Google Shape;358;p43: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66" name="Google Shape;366;p4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45: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Met de if statement kan een keuze worden gemaakt om bepaald opdrachten uit te voeren op basis van een boolean conditie. Als de comditie True is wordt het eertse gedeelte uitgevoerd. Vervolgens wordt mits aanwezig een elif gedeelte uitgevoerd. Ook bij een elif deel wordt een criterium geëvalueerd en allen als de uitkomst True uitgevoerd. Tenslotte wordt het else-gedeelte uitgevoerd als geen van de andere blokken is uitgevoerd.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Let op dat Python gebruikt maak van de indenting om aan te geven waar een blok code begint en eindigt. Dit is kenmerkend voor Python. Misschien moet je hier even aan wennen als je een andere programmeertaal zoals Java, C#, PHP of javascript gewend bent.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Volgens de Python Styling Guide (PEP8) moet voor het inspringen 4 spaties worden gebruikt. IDLE en andere editors doen dit automatisch voor je.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Let ook op dat de if, de elif en de else een dubbele punt hebben aan het eind van de regel. Dit kan je snel vergeten waardoor je weer een syntax error krijgt. Al die punten en komma's. Pfff!</a:t>
            </a:r>
            <a:endParaRPr/>
          </a:p>
        </p:txBody>
      </p:sp>
      <p:sp>
        <p:nvSpPr>
          <p:cNvPr id="374" name="Google Shape;374;p45: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6: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81" name="Google Shape;381;p4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p47: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Als de conditie om een of andere reden nooit False wordt dan heb je te maken met een oneindige loop. Meestal is dit niet de bedoeling en moet je het programma met kracht stoopen door bijvoorbeeld crtl+C in te typen.</a:t>
            </a:r>
            <a:endParaRPr/>
          </a:p>
        </p:txBody>
      </p:sp>
      <p:sp>
        <p:nvSpPr>
          <p:cNvPr id="389" name="Google Shape;389;p47: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48: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Deze for opdracht werkt een lijst van items door. We hebben lijsten nog niet behandeld. Lijsten vormen een essentiële onderdeel van Python. In het bovenstaande voorbeeld wordt eerst een lijst van getallen gebruikt. Daarna een lijst van letters. En tenslotte een lijst van woorden.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Bij iedere herhaling worden de volgende item uit de lijst genomen en toegekent aan de variabele achter de </a:t>
            </a:r>
            <a:r>
              <a:rPr b="1" lang="nl-NL"/>
              <a:t>for</a:t>
            </a:r>
            <a:r>
              <a:rPr lang="nl-NL"/>
              <a:t> keyword. Hiermee worden alle opdrachten in  het blok uitgevoerd. Vervolgens wordt de volgende item uit de lijst gelezen en wordt opnieuw het blok uitgevoerd. Dit gaat door totdat alle items in de lijst zijn gebruikt.</a:t>
            </a:r>
            <a:endParaRPr/>
          </a:p>
        </p:txBody>
      </p:sp>
      <p:sp>
        <p:nvSpPr>
          <p:cNvPr id="397" name="Google Shape;397;p48: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49: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range() is een ingebouwde functie die dus een reeks getallen teruggeeft. Let op dat de opgegeven waarde voor stop niet in de lijst zal voorkomen.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De range functie is efficient geïmplementeerd als een generator. We zullen hier later meer mee te maken krijgen. De getallen die door de functie range worden gegenereerd worden pas daadwerkelijk gegeneerd op het moment dat het nodig is. In dit geval pas als het volgende getal aan de variabele wordt toegekend. Die is een vorm van "lazy calculation" die preformance en memory load zeer ten goede beinvloeden. Python maakt om deze reden heel veel gebruik van generators.</a:t>
            </a:r>
            <a:endParaRPr/>
          </a:p>
        </p:txBody>
      </p:sp>
      <p:sp>
        <p:nvSpPr>
          <p:cNvPr id="405" name="Google Shape;405;p49: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p5: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 name="Google Shape;67;p5: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0: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12" name="Google Shape;412;p5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51: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Dit is patroon in Python die vaak wordt gebruikt. Het kan natuurlijk ook anders maar dan heb code nodig. Dit wordt beschouwd als de Pythonic way to go.</a:t>
            </a:r>
            <a:endParaRPr/>
          </a:p>
        </p:txBody>
      </p:sp>
      <p:sp>
        <p:nvSpPr>
          <p:cNvPr id="420" name="Google Shape;420;p51: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2: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27" name="Google Shape;427;p5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3: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36" name="Google Shape;436;p5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44" name="Google Shape;444;p5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p55: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Datastructuren worden gebruikt om gegevens die bijelkaar horen te groeperen. Een lijst van namen. Een opzoektabel. Een deck met kaarten. Datastructuren zijn essentieel bij het werken met gegevens. Een goed gekozen datastructuur kan ervoor zorgen dat het programma dat de gegevens verwerkt eenvoudiger, sneller en efficienter werkt.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Python staat bekend om de krachtige datastructuren die zijn ingebed in de taal. Nagenoeg alle functies en bibliotheken maken gebruik van deze datastructuren.</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rgbClr val="000000"/>
              </a:buClr>
              <a:buSzPts val="1200"/>
              <a:buFont typeface="Times New Roman"/>
              <a:buNone/>
            </a:pPr>
            <a:r>
              <a:rPr lang="nl-NL"/>
              <a:t>Python maakt onderscheid tussen veranderbare (mutable) datastructuren en onveranderbare (immutable) datastructuren. </a:t>
            </a:r>
            <a:endParaRPr/>
          </a:p>
          <a:p>
            <a:pPr indent="0" lvl="0" marL="0" rtl="0" algn="l">
              <a:spcBef>
                <a:spcPts val="360"/>
              </a:spcBef>
              <a:spcAft>
                <a:spcPts val="0"/>
              </a:spcAft>
              <a:buNone/>
            </a:pPr>
            <a:r>
              <a:t/>
            </a:r>
            <a:endParaRPr/>
          </a:p>
        </p:txBody>
      </p:sp>
      <p:sp>
        <p:nvSpPr>
          <p:cNvPr id="453" name="Google Shape;453;p55: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56: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Een list is een sequence type. Dat houdt in dat er sprake is van een volgorde van de elementen. Er is een eerste en een laatste element. De elementen behouden hun positie in de list en elementen kunnen vaker voorkomen.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Elementen mogen van iedere type zijn: getallen, strings, of wat dan ook. Met lists van lists kun je twee-dimensionale lijsten opbouwen. De elementen hoeven ook niet allemaal van dezelfde type te zijn. Lists zijn echt heel flexibel.</a:t>
            </a:r>
            <a:endParaRPr/>
          </a:p>
        </p:txBody>
      </p:sp>
      <p:sp>
        <p:nvSpPr>
          <p:cNvPr id="460" name="Google Shape;460;p56: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5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7" name="Google Shape;467;p57: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De elementen in een list kunnen ook worden veranderd. De elementen van een tuple niet.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Het kopiëren van een list kan verrassende resultaten opleveren. Wat is list2 na de volgende opdrachten</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nl-NL"/>
              <a:t>&gt;&gt;&gt; list1 = [1,2,3]</a:t>
            </a:r>
            <a:endParaRPr/>
          </a:p>
          <a:p>
            <a:pPr indent="0" lvl="0" marL="0" rtl="0" algn="l">
              <a:spcBef>
                <a:spcPts val="360"/>
              </a:spcBef>
              <a:spcAft>
                <a:spcPts val="0"/>
              </a:spcAft>
              <a:buNone/>
            </a:pPr>
            <a:r>
              <a:rPr b="1" lang="nl-NL"/>
              <a:t>&gt;&gt;&gt; list2 = list1</a:t>
            </a:r>
            <a:endParaRPr/>
          </a:p>
          <a:p>
            <a:pPr indent="0" lvl="0" marL="0" rtl="0" algn="l">
              <a:spcBef>
                <a:spcPts val="360"/>
              </a:spcBef>
              <a:spcAft>
                <a:spcPts val="0"/>
              </a:spcAft>
              <a:buNone/>
            </a:pPr>
            <a:r>
              <a:rPr b="1" lang="nl-NL"/>
              <a:t>&gt;&gt;&gt; list1.append(4)</a:t>
            </a:r>
            <a:endParaRPr/>
          </a:p>
          <a:p>
            <a:pPr indent="0" lvl="0" marL="0" rtl="0" algn="l">
              <a:spcBef>
                <a:spcPts val="360"/>
              </a:spcBef>
              <a:spcAft>
                <a:spcPts val="0"/>
              </a:spcAft>
              <a:buNone/>
            </a:pPr>
            <a:r>
              <a:t/>
            </a:r>
            <a:endParaRPr b="0"/>
          </a:p>
          <a:p>
            <a:pPr indent="0" lvl="0" marL="0" rtl="0" algn="l">
              <a:spcBef>
                <a:spcPts val="360"/>
              </a:spcBef>
              <a:spcAft>
                <a:spcPts val="0"/>
              </a:spcAft>
              <a:buNone/>
            </a:pPr>
            <a:r>
              <a:rPr b="0" lang="nl-NL"/>
              <a:t>List 2 is ook veranderd. Dit komt omdat de variabelen list1 en list2 na de toewijzing allebei wijzen naar dezelfde geheugen locatie. De verwijzing is gekopieerd niet de inhoud. Het wijzingen van list1 gebeurt in memory en omdat list2 naar het zelfde stukje memort verwijst lijkt die mee te veranderen,</a:t>
            </a:r>
            <a:endParaRPr/>
          </a:p>
          <a:p>
            <a:pPr indent="0" lvl="0" marL="0" rtl="0" algn="l">
              <a:spcBef>
                <a:spcPts val="360"/>
              </a:spcBef>
              <a:spcAft>
                <a:spcPts val="0"/>
              </a:spcAft>
              <a:buNone/>
            </a:pPr>
            <a:r>
              <a:t/>
            </a:r>
            <a:endParaRPr b="0"/>
          </a:p>
          <a:p>
            <a:pPr indent="0" lvl="0" marL="0" rtl="0" algn="l">
              <a:spcBef>
                <a:spcPts val="360"/>
              </a:spcBef>
              <a:spcAft>
                <a:spcPts val="0"/>
              </a:spcAft>
              <a:buNone/>
            </a:pPr>
            <a:r>
              <a:rPr b="0" lang="nl-NL"/>
              <a:t>Door eerst een echte kopie te maken gebeurt dit niet:</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nl-NL"/>
              <a:t>&gt;&gt;&gt; list1 = [1,2,3]</a:t>
            </a:r>
            <a:endParaRPr/>
          </a:p>
          <a:p>
            <a:pPr indent="0" lvl="0" marL="0" rtl="0" algn="l">
              <a:spcBef>
                <a:spcPts val="360"/>
              </a:spcBef>
              <a:spcAft>
                <a:spcPts val="0"/>
              </a:spcAft>
              <a:buNone/>
            </a:pPr>
            <a:r>
              <a:rPr b="1" lang="nl-NL"/>
              <a:t>&gt;&gt;&gt; list2 = list1.copy()</a:t>
            </a:r>
            <a:endParaRPr/>
          </a:p>
          <a:p>
            <a:pPr indent="0" lvl="0" marL="0" rtl="0" algn="l">
              <a:spcBef>
                <a:spcPts val="360"/>
              </a:spcBef>
              <a:spcAft>
                <a:spcPts val="0"/>
              </a:spcAft>
              <a:buNone/>
            </a:pPr>
            <a:r>
              <a:rPr b="1" lang="nl-NL"/>
              <a:t>&gt;&gt;&gt; list1.append(4)</a:t>
            </a:r>
            <a:endParaRPr/>
          </a:p>
          <a:p>
            <a:pPr indent="0" lvl="0" marL="0" rtl="0" algn="l">
              <a:spcBef>
                <a:spcPts val="360"/>
              </a:spcBef>
              <a:spcAft>
                <a:spcPts val="0"/>
              </a:spcAft>
              <a:buNone/>
            </a:pPr>
            <a:r>
              <a:t/>
            </a:r>
            <a:endParaRPr b="0"/>
          </a:p>
          <a:p>
            <a:pPr indent="0" lvl="0" marL="0" rtl="0" algn="l">
              <a:spcBef>
                <a:spcPts val="360"/>
              </a:spcBef>
              <a:spcAft>
                <a:spcPts val="0"/>
              </a:spcAft>
              <a:buNone/>
            </a:pPr>
            <a:r>
              <a:rPr b="0" lang="nl-NL"/>
              <a:t>Dit wordt visueel zeer inzichtelijk gemaakt op: http://www.pythontutor.com/visualize.html#mode=edit</a:t>
            </a:r>
            <a:endParaRPr b="0"/>
          </a:p>
          <a:p>
            <a:pPr indent="0" lvl="0" marL="0" rtl="0" algn="l">
              <a:spcBef>
                <a:spcPts val="360"/>
              </a:spcBef>
              <a:spcAft>
                <a:spcPts val="0"/>
              </a:spcAft>
              <a:buNone/>
            </a:pPr>
            <a:r>
              <a:t/>
            </a:r>
            <a:endParaRPr b="1"/>
          </a:p>
          <a:p>
            <a:pPr indent="0" lvl="0" marL="0" rtl="0" algn="l">
              <a:spcBef>
                <a:spcPts val="360"/>
              </a:spcBef>
              <a:spcAft>
                <a:spcPts val="0"/>
              </a:spcAft>
              <a:buNone/>
            </a:pPr>
            <a:r>
              <a:t/>
            </a:r>
            <a:endParaRPr/>
          </a:p>
        </p:txBody>
      </p:sp>
      <p:sp>
        <p:nvSpPr>
          <p:cNvPr id="468" name="Google Shape;468;p57: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5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58: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a:p>
        </p:txBody>
      </p:sp>
      <p:sp>
        <p:nvSpPr>
          <p:cNvPr id="476" name="Google Shape;476;p58: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3" name="Google Shape;483;p59: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a:p>
        </p:txBody>
      </p:sp>
      <p:sp>
        <p:nvSpPr>
          <p:cNvPr id="484" name="Google Shape;484;p59: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4" name="Google Shape;74;p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6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1" name="Google Shape;491;p60: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2" name="Google Shape;492;p60: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99" name="Google Shape;499;p6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6" name="Google Shape;506;p62: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Een list en een tuple zijn sequence types en de elementen hebben dus een volgorde. Met een index tussen rechte haken kan een element uit de list worden geselecteerd.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Meerdere element kunnen met een zogenaamde slice worden gespecificeerd. Tussen de rechte haken komen dan een start index, een stop index en eventueel een stapgrootte. Let wel dat ook hier de stop index niet wordt meegenomen in het resultaat.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Met de functie slice kan ook een slice wordt gespecificeerd en worden toegekend aan een variabele.</a:t>
            </a:r>
            <a:endParaRPr/>
          </a:p>
        </p:txBody>
      </p:sp>
      <p:sp>
        <p:nvSpPr>
          <p:cNvPr id="507" name="Google Shape;507;p62: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63: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14" name="Google Shape;514;p6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6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1" name="Google Shape;521;p64: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2" name="Google Shape;522;p64: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p65: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De methode split() kan ook als argument waarop gesplit moet worden. Default is dat whitespace maar iets anders can natuurlijk ook. Een csv bestand zou bijvoorbeeld gelezen kunnen worden en de regel worden gesplit op een komma. Dit zal zeker mogelijk zijn maar er zijn veel betere mogelijkheid beschikbaar om een csv bestand te lezen.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Let wel dat join een sequence van strings verwacht. Met de map() functie is hier wel wat aan te doen maar daarover later meer:</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nl-NL"/>
              <a:t>&gt;&gt;&gt; '_'.join( map(str, getallen) )</a:t>
            </a:r>
            <a:endParaRPr/>
          </a:p>
          <a:p>
            <a:pPr indent="0" lvl="0" marL="0" rtl="0" algn="l">
              <a:spcBef>
                <a:spcPts val="360"/>
              </a:spcBef>
              <a:spcAft>
                <a:spcPts val="0"/>
              </a:spcAft>
              <a:buNone/>
            </a:pPr>
            <a:r>
              <a:t/>
            </a:r>
            <a:endParaRPr b="1"/>
          </a:p>
        </p:txBody>
      </p:sp>
      <p:sp>
        <p:nvSpPr>
          <p:cNvPr id="530" name="Google Shape;530;p65: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6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7" name="Google Shape;537;p66: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Elementen komen in een set altijd maar één keer voor. Ieder element is dus uniek. Het zit in de set of het zit er niet in. Van een list en set maken is een goede manier om de unieke elementen van een list te bepalen.</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nl-NL"/>
              <a:t>&gt;&gt;&gt; getallen = [1, 4, 2, 6, 2, 5, 1]</a:t>
            </a:r>
            <a:endParaRPr/>
          </a:p>
          <a:p>
            <a:pPr indent="0" lvl="0" marL="0" rtl="0" algn="l">
              <a:spcBef>
                <a:spcPts val="360"/>
              </a:spcBef>
              <a:spcAft>
                <a:spcPts val="0"/>
              </a:spcAft>
              <a:buNone/>
            </a:pPr>
            <a:r>
              <a:rPr b="1" lang="nl-NL"/>
              <a:t>&gt;&gt;&gt; unieke_getallen = set( getallen )	# {1, 4, 2, 6, 5}</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Sets worden met name gebruikt in combinatie met de </a:t>
            </a:r>
            <a:r>
              <a:rPr b="1" lang="nl-NL"/>
              <a:t>in</a:t>
            </a:r>
            <a:r>
              <a:rPr lang="nl-NL"/>
              <a:t> operator. Dit werkt bij een set vele malen sneller dan bij het opzoeken van een element in een een list of een tuple.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De volgorde van de elementen is ongedefinieerd, al kan het er soms op lijken dat de element op een bepaald manier zijn gesorteerd. Die is echt toeval en wordt aan de Python engine overgelaten. Volgende keer kan het anders zijn. Als je de elementen gesorteerd wilt hebben kan je de built-in functie sorted()</a:t>
            </a:r>
            <a:endParaRPr/>
          </a:p>
          <a:p>
            <a:pPr indent="0" lvl="0" marL="0" rtl="0" algn="l">
              <a:spcBef>
                <a:spcPts val="360"/>
              </a:spcBef>
              <a:spcAft>
                <a:spcPts val="0"/>
              </a:spcAft>
              <a:buNone/>
            </a:pPr>
            <a:r>
              <a:rPr lang="nl-NL"/>
              <a:t>gebruiken om een gesorteerde list van de elementen te krijgen.</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nl-NL"/>
              <a:t>&gt;&gt;&gt; s = {1,4,6,9,2}</a:t>
            </a:r>
            <a:endParaRPr/>
          </a:p>
          <a:p>
            <a:pPr indent="0" lvl="0" marL="0" rtl="0" algn="l">
              <a:spcBef>
                <a:spcPts val="360"/>
              </a:spcBef>
              <a:spcAft>
                <a:spcPts val="0"/>
              </a:spcAft>
              <a:buNone/>
            </a:pPr>
            <a:r>
              <a:rPr b="1" lang="nl-NL"/>
              <a:t>&gt;&gt;&gt; print( sorted(s) )</a:t>
            </a:r>
            <a:endParaRPr/>
          </a:p>
          <a:p>
            <a:pPr indent="0" lvl="0" marL="0" rtl="0" algn="l">
              <a:spcBef>
                <a:spcPts val="360"/>
              </a:spcBef>
              <a:spcAft>
                <a:spcPts val="0"/>
              </a:spcAft>
              <a:buNone/>
            </a:pPr>
            <a:r>
              <a:t/>
            </a:r>
            <a:endParaRPr b="0"/>
          </a:p>
          <a:p>
            <a:pPr indent="0" lvl="0" marL="0" rtl="0" algn="l">
              <a:spcBef>
                <a:spcPts val="360"/>
              </a:spcBef>
              <a:spcAft>
                <a:spcPts val="0"/>
              </a:spcAft>
              <a:buNone/>
            </a:pPr>
            <a:r>
              <a:t/>
            </a:r>
            <a:endParaRPr b="0"/>
          </a:p>
        </p:txBody>
      </p:sp>
      <p:sp>
        <p:nvSpPr>
          <p:cNvPr id="538" name="Google Shape;538;p66: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6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6" name="Google Shape;546;p67: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nl-NL"/>
              <a:t>Sets zijn gebaseerd op verzamelingenleer. Zo kun je de doorsnede van twee verzamelingen bepalen, oftewel welke elementen zitten in beide verzamelingen. Of de vereniging van twee verzameling met elementen die in een van de verzamelingen of beide voorkomen.</a:t>
            </a:r>
            <a:endParaRPr/>
          </a:p>
          <a:p>
            <a:pPr indent="0" lvl="0" marL="0" rtl="0" algn="l">
              <a:spcBef>
                <a:spcPts val="360"/>
              </a:spcBef>
              <a:spcAft>
                <a:spcPts val="0"/>
              </a:spcAft>
              <a:buNone/>
            </a:pPr>
            <a:r>
              <a:t/>
            </a:r>
            <a:endParaRPr b="0"/>
          </a:p>
          <a:p>
            <a:pPr indent="0" lvl="0" marL="0" rtl="0" algn="l">
              <a:spcBef>
                <a:spcPts val="360"/>
              </a:spcBef>
              <a:spcAft>
                <a:spcPts val="0"/>
              </a:spcAft>
              <a:buNone/>
            </a:pPr>
            <a:r>
              <a:rPr b="0" lang="nl-NL"/>
              <a:t>Diverse van de methodes die betrekking hebben op een set zijn ook uit te voeren met operatoren:</a:t>
            </a:r>
            <a:endParaRPr/>
          </a:p>
          <a:p>
            <a:pPr indent="0" lvl="0" marL="0" rtl="0" algn="l">
              <a:spcBef>
                <a:spcPts val="360"/>
              </a:spcBef>
              <a:spcAft>
                <a:spcPts val="0"/>
              </a:spcAft>
              <a:buNone/>
            </a:pPr>
            <a:r>
              <a:t/>
            </a:r>
            <a:endParaRPr b="0"/>
          </a:p>
          <a:p>
            <a:pPr indent="0" lvl="0" marL="0" rtl="0" algn="l">
              <a:spcBef>
                <a:spcPts val="360"/>
              </a:spcBef>
              <a:spcAft>
                <a:spcPts val="0"/>
              </a:spcAft>
              <a:buNone/>
            </a:pPr>
            <a:r>
              <a:rPr b="1" i="0" lang="nl-NL" sz="1200" u="none" strike="noStrike">
                <a:solidFill>
                  <a:srgbClr val="000000"/>
                </a:solidFill>
                <a:latin typeface="Times New Roman"/>
                <a:ea typeface="Times New Roman"/>
                <a:cs typeface="Times New Roman"/>
                <a:sym typeface="Times New Roman"/>
              </a:rPr>
              <a:t>	&amp;	intersection()</a:t>
            </a:r>
            <a:endParaRPr/>
          </a:p>
          <a:p>
            <a:pPr indent="0" lvl="0" marL="0" rtl="0" algn="l">
              <a:spcBef>
                <a:spcPts val="360"/>
              </a:spcBef>
              <a:spcAft>
                <a:spcPts val="0"/>
              </a:spcAft>
              <a:buNone/>
            </a:pPr>
            <a:r>
              <a:rPr b="1" i="0" lang="nl-NL" sz="1200" u="none" strike="noStrike">
                <a:solidFill>
                  <a:srgbClr val="000000"/>
                </a:solidFill>
                <a:latin typeface="Times New Roman"/>
                <a:ea typeface="Times New Roman"/>
                <a:cs typeface="Times New Roman"/>
                <a:sym typeface="Times New Roman"/>
              </a:rPr>
              <a:t>	|	union()</a:t>
            </a:r>
            <a:endParaRPr/>
          </a:p>
          <a:p>
            <a:pPr indent="0" lvl="0" marL="0" rtl="0" algn="l">
              <a:spcBef>
                <a:spcPts val="360"/>
              </a:spcBef>
              <a:spcAft>
                <a:spcPts val="0"/>
              </a:spcAft>
              <a:buNone/>
            </a:pPr>
            <a:r>
              <a:rPr b="1" i="0" lang="nl-NL" sz="1200" u="none" strike="noStrike">
                <a:solidFill>
                  <a:srgbClr val="000000"/>
                </a:solidFill>
                <a:latin typeface="Times New Roman"/>
                <a:ea typeface="Times New Roman"/>
                <a:cs typeface="Times New Roman"/>
                <a:sym typeface="Times New Roman"/>
              </a:rPr>
              <a:t>	-	difference()</a:t>
            </a:r>
            <a:endParaRPr/>
          </a:p>
          <a:p>
            <a:pPr indent="0" lvl="0" marL="0" rtl="0" algn="l">
              <a:spcBef>
                <a:spcPts val="360"/>
              </a:spcBef>
              <a:spcAft>
                <a:spcPts val="0"/>
              </a:spcAft>
              <a:buNone/>
            </a:pPr>
            <a:r>
              <a:rPr b="1" i="0" lang="nl-NL" sz="1200" u="none" strike="noStrike">
                <a:solidFill>
                  <a:srgbClr val="000000"/>
                </a:solidFill>
                <a:latin typeface="Times New Roman"/>
                <a:ea typeface="Times New Roman"/>
                <a:cs typeface="Times New Roman"/>
                <a:sym typeface="Times New Roman"/>
              </a:rPr>
              <a:t>	&gt;	issuperset()</a:t>
            </a:r>
            <a:endParaRPr/>
          </a:p>
          <a:p>
            <a:pPr indent="0" lvl="0" marL="0" rtl="0" algn="l">
              <a:spcBef>
                <a:spcPts val="360"/>
              </a:spcBef>
              <a:spcAft>
                <a:spcPts val="0"/>
              </a:spcAft>
              <a:buNone/>
            </a:pPr>
            <a:r>
              <a:rPr b="1" i="0" lang="nl-NL" sz="1200" u="none" strike="noStrike">
                <a:solidFill>
                  <a:srgbClr val="000000"/>
                </a:solidFill>
                <a:latin typeface="Times New Roman"/>
                <a:ea typeface="Times New Roman"/>
                <a:cs typeface="Times New Roman"/>
                <a:sym typeface="Times New Roman"/>
              </a:rPr>
              <a:t>	&lt;	issubset()</a:t>
            </a:r>
            <a:endParaRPr/>
          </a:p>
          <a:p>
            <a:pPr indent="0" lvl="0" marL="0" rtl="0" algn="l">
              <a:spcBef>
                <a:spcPts val="360"/>
              </a:spcBef>
              <a:spcAft>
                <a:spcPts val="0"/>
              </a:spcAft>
              <a:buNone/>
            </a:pPr>
            <a:r>
              <a:rPr b="0" i="0" lang="nl-NL" sz="1200" u="none" strike="noStrike">
                <a:solidFill>
                  <a:srgbClr val="000000"/>
                </a:solidFill>
                <a:latin typeface="Times New Roman"/>
                <a:ea typeface="Times New Roman"/>
                <a:cs typeface="Times New Roman"/>
                <a:sym typeface="Times New Roman"/>
              </a:rPr>
              <a:t>	</a:t>
            </a:r>
            <a:endParaRPr/>
          </a:p>
          <a:p>
            <a:pPr indent="0" lvl="0" marL="0" rtl="0" algn="l">
              <a:spcBef>
                <a:spcPts val="360"/>
              </a:spcBef>
              <a:spcAft>
                <a:spcPts val="0"/>
              </a:spcAft>
              <a:buNone/>
            </a:pPr>
            <a:r>
              <a:t/>
            </a:r>
            <a:endParaRPr b="0"/>
          </a:p>
        </p:txBody>
      </p:sp>
      <p:sp>
        <p:nvSpPr>
          <p:cNvPr id="547" name="Google Shape;547;p67: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8: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54" name="Google Shape;554;p6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9: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61" name="Google Shape;561;p6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7: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0" name="Google Shape;80;p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70: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68" name="Google Shape;568;p7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7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75" name="Google Shape;575;p7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72: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83" name="Google Shape;583;p7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73: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90" name="Google Shape;590;p7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7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97" name="Google Shape;597;p7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75: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04" name="Google Shape;604;p7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76: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11" name="Google Shape;611;p7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77: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18" name="Google Shape;618;p7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78: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25" name="Google Shape;625;p7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79: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32" name="Google Shape;632;p7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8: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6" name="Google Shape;86;p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80: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39" name="Google Shape;639;p8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8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46" name="Google Shape;646;p8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82: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52" name="Google Shape;652;p8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83: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59" name="Google Shape;659;p8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8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66" name="Google Shape;666;p8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85: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75" name="Google Shape;675;p8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86: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82" name="Google Shape;682;p8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87: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89" name="Google Shape;689;p8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88: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96" name="Google Shape;696;p8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89: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03" name="Google Shape;703;p8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9:notes"/>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nl-NL"/>
              <a:t>Python is open software en kosteloos te downloaded van https://www.python.org/.</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De installatie loopt over het algemeen moeiteloos.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nl-NL"/>
              <a:t>Het is goed om er voor te kiezen dat de environment variabele PATH wordt bijgewerkt. Dan pas kan de opdracht python worden uitgevoerd.</a:t>
            </a:r>
            <a:endParaRPr/>
          </a:p>
        </p:txBody>
      </p:sp>
      <p:sp>
        <p:nvSpPr>
          <p:cNvPr id="93" name="Google Shape;93;p9: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nl-NL"/>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90: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17" name="Google Shape;717;p90: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91: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24" name="Google Shape;724;p91: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92: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31" name="Google Shape;731;p92: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93: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38" name="Google Shape;738;p93: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94: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46" name="Google Shape;746;p94: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95: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53" name="Google Shape;753;p95: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96: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60" name="Google Shape;760;p96: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97: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67" name="Google Shape;767;p97: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98: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73" name="Google Shape;773;p98: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99:notes"/>
          <p:cNvSpPr txBox="1"/>
          <p:nvPr>
            <p:ph idx="1" type="body"/>
          </p:nvPr>
        </p:nvSpPr>
        <p:spPr>
          <a:xfrm>
            <a:off x="777875" y="4776788"/>
            <a:ext cx="6215063" cy="4522787"/>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80" name="Google Shape;780;p99:notes"/>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el en object">
  <p:cSld name="5_Titel en object">
    <p:spTree>
      <p:nvGrpSpPr>
        <p:cNvPr id="14" name="Shape 14"/>
        <p:cNvGrpSpPr/>
        <p:nvPr/>
      </p:nvGrpSpPr>
      <p:grpSpPr>
        <a:xfrm>
          <a:off x="0" y="0"/>
          <a:ext cx="0" cy="0"/>
          <a:chOff x="0" y="0"/>
          <a:chExt cx="0" cy="0"/>
        </a:xfrm>
      </p:grpSpPr>
      <p:sp>
        <p:nvSpPr>
          <p:cNvPr id="15" name="Google Shape;15;p106"/>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object" type="obj">
  <p:cSld name="OBJECT">
    <p:spTree>
      <p:nvGrpSpPr>
        <p:cNvPr id="16" name="Shape 16"/>
        <p:cNvGrpSpPr/>
        <p:nvPr/>
      </p:nvGrpSpPr>
      <p:grpSpPr>
        <a:xfrm>
          <a:off x="0" y="0"/>
          <a:ext cx="0" cy="0"/>
          <a:chOff x="0" y="0"/>
          <a:chExt cx="0" cy="0"/>
        </a:xfrm>
      </p:grpSpPr>
      <p:sp>
        <p:nvSpPr>
          <p:cNvPr id="17" name="Google Shape;17;p107"/>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07"/>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102"/>
              </a:spcBef>
              <a:spcAft>
                <a:spcPts val="0"/>
              </a:spcAft>
              <a:buClr>
                <a:srgbClr val="595959"/>
              </a:buClr>
              <a:buSzPts val="2000"/>
              <a:buChar char="•"/>
              <a:defRPr sz="2000"/>
            </a:lvl1pPr>
            <a:lvl2pPr indent="-342900" lvl="1" marL="914400" algn="l">
              <a:lnSpc>
                <a:spcPct val="90000"/>
              </a:lnSpc>
              <a:spcBef>
                <a:spcPts val="551"/>
              </a:spcBef>
              <a:spcAft>
                <a:spcPts val="0"/>
              </a:spcAft>
              <a:buClr>
                <a:srgbClr val="595959"/>
              </a:buClr>
              <a:buSzPts val="1800"/>
              <a:buChar char="•"/>
              <a:defRPr sz="1800"/>
            </a:lvl2pPr>
            <a:lvl3pPr indent="-330200" lvl="2" marL="1371600" algn="l">
              <a:lnSpc>
                <a:spcPct val="90000"/>
              </a:lnSpc>
              <a:spcBef>
                <a:spcPts val="551"/>
              </a:spcBef>
              <a:spcAft>
                <a:spcPts val="0"/>
              </a:spcAft>
              <a:buClr>
                <a:srgbClr val="595959"/>
              </a:buClr>
              <a:buSzPts val="1600"/>
              <a:buChar char="•"/>
              <a:defRPr sz="1600"/>
            </a:lvl3pPr>
            <a:lvl4pPr indent="-317500" lvl="3" marL="1828800" algn="l">
              <a:lnSpc>
                <a:spcPct val="90000"/>
              </a:lnSpc>
              <a:spcBef>
                <a:spcPts val="551"/>
              </a:spcBef>
              <a:spcAft>
                <a:spcPts val="0"/>
              </a:spcAft>
              <a:buClr>
                <a:srgbClr val="595959"/>
              </a:buClr>
              <a:buSzPts val="1400"/>
              <a:buChar char="•"/>
              <a:defRPr sz="1400"/>
            </a:lvl4pPr>
            <a:lvl5pPr indent="-317500" lvl="4" marL="2286000" algn="l">
              <a:lnSpc>
                <a:spcPct val="90000"/>
              </a:lnSpc>
              <a:spcBef>
                <a:spcPts val="551"/>
              </a:spcBef>
              <a:spcAft>
                <a:spcPts val="0"/>
              </a:spcAft>
              <a:buClr>
                <a:srgbClr val="595959"/>
              </a:buClr>
              <a:buSzPts val="1400"/>
              <a:buChar char="•"/>
              <a:defRPr sz="1400"/>
            </a:lvl5pPr>
            <a:lvl6pPr indent="-342900" lvl="5" marL="2743200" algn="l">
              <a:lnSpc>
                <a:spcPct val="90000"/>
              </a:lnSpc>
              <a:spcBef>
                <a:spcPts val="551"/>
              </a:spcBef>
              <a:spcAft>
                <a:spcPts val="0"/>
              </a:spcAft>
              <a:buClr>
                <a:schemeClr val="dk1"/>
              </a:buClr>
              <a:buSzPts val="1800"/>
              <a:buChar char="•"/>
              <a:defRPr/>
            </a:lvl6pPr>
            <a:lvl7pPr indent="-342900" lvl="6" marL="3200400" algn="l">
              <a:lnSpc>
                <a:spcPct val="90000"/>
              </a:lnSpc>
              <a:spcBef>
                <a:spcPts val="551"/>
              </a:spcBef>
              <a:spcAft>
                <a:spcPts val="0"/>
              </a:spcAft>
              <a:buClr>
                <a:schemeClr val="dk1"/>
              </a:buClr>
              <a:buSzPts val="1800"/>
              <a:buChar char="•"/>
              <a:defRPr/>
            </a:lvl7pPr>
            <a:lvl8pPr indent="-342900" lvl="7" marL="3657600" algn="l">
              <a:lnSpc>
                <a:spcPct val="90000"/>
              </a:lnSpc>
              <a:spcBef>
                <a:spcPts val="551"/>
              </a:spcBef>
              <a:spcAft>
                <a:spcPts val="0"/>
              </a:spcAft>
              <a:buClr>
                <a:schemeClr val="dk1"/>
              </a:buClr>
              <a:buSzPts val="1800"/>
              <a:buChar char="•"/>
              <a:defRPr/>
            </a:lvl8pPr>
            <a:lvl9pPr indent="-342900" lvl="8" marL="4114800" algn="l">
              <a:lnSpc>
                <a:spcPct val="90000"/>
              </a:lnSpc>
              <a:spcBef>
                <a:spcPts val="551"/>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en object">
  <p:cSld name="1_Titel en object">
    <p:spTree>
      <p:nvGrpSpPr>
        <p:cNvPr id="19" name="Shape 19"/>
        <p:cNvGrpSpPr/>
        <p:nvPr/>
      </p:nvGrpSpPr>
      <p:grpSpPr>
        <a:xfrm>
          <a:off x="0" y="0"/>
          <a:ext cx="0" cy="0"/>
          <a:chOff x="0" y="0"/>
          <a:chExt cx="0" cy="0"/>
        </a:xfrm>
      </p:grpSpPr>
      <p:sp>
        <p:nvSpPr>
          <p:cNvPr id="20" name="Google Shape;20;p10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08"/>
          <p:cNvSpPr txBox="1"/>
          <p:nvPr>
            <p:ph idx="1" type="body"/>
          </p:nvPr>
        </p:nvSpPr>
        <p:spPr>
          <a:xfrm>
            <a:off x="575817" y="2012414"/>
            <a:ext cx="8928990" cy="4215695"/>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102"/>
              </a:spcBef>
              <a:spcAft>
                <a:spcPts val="0"/>
              </a:spcAft>
              <a:buClr>
                <a:srgbClr val="595959"/>
              </a:buClr>
              <a:buSzPts val="2000"/>
              <a:buChar char="•"/>
              <a:defRPr sz="2000"/>
            </a:lvl1pPr>
            <a:lvl2pPr indent="-342900" lvl="1" marL="914400" algn="l">
              <a:lnSpc>
                <a:spcPct val="90000"/>
              </a:lnSpc>
              <a:spcBef>
                <a:spcPts val="551"/>
              </a:spcBef>
              <a:spcAft>
                <a:spcPts val="0"/>
              </a:spcAft>
              <a:buClr>
                <a:srgbClr val="595959"/>
              </a:buClr>
              <a:buSzPts val="1800"/>
              <a:buChar char="•"/>
              <a:defRPr sz="1800"/>
            </a:lvl2pPr>
            <a:lvl3pPr indent="-330200" lvl="2" marL="1371600" algn="l">
              <a:lnSpc>
                <a:spcPct val="90000"/>
              </a:lnSpc>
              <a:spcBef>
                <a:spcPts val="551"/>
              </a:spcBef>
              <a:spcAft>
                <a:spcPts val="0"/>
              </a:spcAft>
              <a:buClr>
                <a:srgbClr val="595959"/>
              </a:buClr>
              <a:buSzPts val="1600"/>
              <a:buChar char="•"/>
              <a:defRPr sz="1600"/>
            </a:lvl3pPr>
            <a:lvl4pPr indent="-317500" lvl="3" marL="1828800" algn="l">
              <a:lnSpc>
                <a:spcPct val="90000"/>
              </a:lnSpc>
              <a:spcBef>
                <a:spcPts val="551"/>
              </a:spcBef>
              <a:spcAft>
                <a:spcPts val="0"/>
              </a:spcAft>
              <a:buClr>
                <a:srgbClr val="595959"/>
              </a:buClr>
              <a:buSzPts val="1400"/>
              <a:buChar char="•"/>
              <a:defRPr sz="1400"/>
            </a:lvl4pPr>
            <a:lvl5pPr indent="-317500" lvl="4" marL="2286000" algn="l">
              <a:lnSpc>
                <a:spcPct val="90000"/>
              </a:lnSpc>
              <a:spcBef>
                <a:spcPts val="551"/>
              </a:spcBef>
              <a:spcAft>
                <a:spcPts val="0"/>
              </a:spcAft>
              <a:buClr>
                <a:srgbClr val="595959"/>
              </a:buClr>
              <a:buSzPts val="1400"/>
              <a:buChar char="•"/>
              <a:defRPr sz="1400"/>
            </a:lvl5pPr>
            <a:lvl6pPr indent="-342900" lvl="5" marL="2743200" algn="l">
              <a:lnSpc>
                <a:spcPct val="90000"/>
              </a:lnSpc>
              <a:spcBef>
                <a:spcPts val="551"/>
              </a:spcBef>
              <a:spcAft>
                <a:spcPts val="0"/>
              </a:spcAft>
              <a:buClr>
                <a:schemeClr val="dk1"/>
              </a:buClr>
              <a:buSzPts val="1800"/>
              <a:buChar char="•"/>
              <a:defRPr/>
            </a:lvl6pPr>
            <a:lvl7pPr indent="-342900" lvl="6" marL="3200400" algn="l">
              <a:lnSpc>
                <a:spcPct val="90000"/>
              </a:lnSpc>
              <a:spcBef>
                <a:spcPts val="551"/>
              </a:spcBef>
              <a:spcAft>
                <a:spcPts val="0"/>
              </a:spcAft>
              <a:buClr>
                <a:schemeClr val="dk1"/>
              </a:buClr>
              <a:buSzPts val="1800"/>
              <a:buChar char="•"/>
              <a:defRPr/>
            </a:lvl7pPr>
            <a:lvl8pPr indent="-342900" lvl="7" marL="3657600" algn="l">
              <a:lnSpc>
                <a:spcPct val="90000"/>
              </a:lnSpc>
              <a:spcBef>
                <a:spcPts val="551"/>
              </a:spcBef>
              <a:spcAft>
                <a:spcPts val="0"/>
              </a:spcAft>
              <a:buClr>
                <a:schemeClr val="dk1"/>
              </a:buClr>
              <a:buSzPts val="1800"/>
              <a:buChar char="•"/>
              <a:defRPr/>
            </a:lvl8pPr>
            <a:lvl9pPr indent="-342900" lvl="8" marL="4114800" algn="l">
              <a:lnSpc>
                <a:spcPct val="90000"/>
              </a:lnSpc>
              <a:spcBef>
                <a:spcPts val="551"/>
              </a:spcBef>
              <a:spcAft>
                <a:spcPts val="0"/>
              </a:spcAft>
              <a:buClr>
                <a:schemeClr val="dk1"/>
              </a:buClr>
              <a:buSzPts val="1800"/>
              <a:buChar char="•"/>
              <a:defRPr/>
            </a:lvl9pPr>
          </a:lstStyle>
          <a:p/>
        </p:txBody>
      </p:sp>
      <p:sp>
        <p:nvSpPr>
          <p:cNvPr id="22" name="Google Shape;22;p108"/>
          <p:cNvSpPr txBox="1"/>
          <p:nvPr>
            <p:ph idx="2" type="body"/>
          </p:nvPr>
        </p:nvSpPr>
        <p:spPr>
          <a:xfrm>
            <a:off x="575816" y="5965699"/>
            <a:ext cx="8928991" cy="1323439"/>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b" bIns="45700" lIns="91425" spcFirstLastPara="1" rIns="91425" wrap="square" tIns="45700">
            <a:spAutoFit/>
          </a:bodyPr>
          <a:lstStyle>
            <a:lvl1pPr indent="-228600" lvl="0" marL="457200" algn="l">
              <a:lnSpc>
                <a:spcPct val="100000"/>
              </a:lnSpc>
              <a:spcBef>
                <a:spcPts val="0"/>
              </a:spcBef>
              <a:spcAft>
                <a:spcPts val="0"/>
              </a:spcAft>
              <a:buClr>
                <a:srgbClr val="595959"/>
              </a:buClr>
              <a:buSzPts val="1600"/>
              <a:buNone/>
              <a:defRPr b="1" sz="1600">
                <a:latin typeface="Arial"/>
                <a:ea typeface="Arial"/>
                <a:cs typeface="Arial"/>
                <a:sym typeface="Arial"/>
              </a:defRPr>
            </a:lvl1pPr>
            <a:lvl2pPr indent="-342900" lvl="1" marL="914400" algn="l">
              <a:lnSpc>
                <a:spcPct val="90000"/>
              </a:lnSpc>
              <a:spcBef>
                <a:spcPts val="551"/>
              </a:spcBef>
              <a:spcAft>
                <a:spcPts val="0"/>
              </a:spcAft>
              <a:buClr>
                <a:srgbClr val="595959"/>
              </a:buClr>
              <a:buSzPts val="1800"/>
              <a:buChar char="•"/>
              <a:defRPr/>
            </a:lvl2pPr>
            <a:lvl3pPr indent="-342900" lvl="2" marL="1371600" algn="l">
              <a:lnSpc>
                <a:spcPct val="90000"/>
              </a:lnSpc>
              <a:spcBef>
                <a:spcPts val="551"/>
              </a:spcBef>
              <a:spcAft>
                <a:spcPts val="0"/>
              </a:spcAft>
              <a:buClr>
                <a:srgbClr val="595959"/>
              </a:buClr>
              <a:buSzPts val="1800"/>
              <a:buChar char="•"/>
              <a:defRPr/>
            </a:lvl3pPr>
            <a:lvl4pPr indent="-342900" lvl="3" marL="1828800" algn="l">
              <a:lnSpc>
                <a:spcPct val="90000"/>
              </a:lnSpc>
              <a:spcBef>
                <a:spcPts val="551"/>
              </a:spcBef>
              <a:spcAft>
                <a:spcPts val="0"/>
              </a:spcAft>
              <a:buClr>
                <a:srgbClr val="595959"/>
              </a:buClr>
              <a:buSzPts val="1800"/>
              <a:buChar char="•"/>
              <a:defRPr/>
            </a:lvl4pPr>
            <a:lvl5pPr indent="-342900" lvl="4" marL="2286000" algn="l">
              <a:lnSpc>
                <a:spcPct val="90000"/>
              </a:lnSpc>
              <a:spcBef>
                <a:spcPts val="551"/>
              </a:spcBef>
              <a:spcAft>
                <a:spcPts val="0"/>
              </a:spcAft>
              <a:buClr>
                <a:srgbClr val="595959"/>
              </a:buClr>
              <a:buSzPts val="1800"/>
              <a:buChar char="•"/>
              <a:defRPr/>
            </a:lvl5pPr>
            <a:lvl6pPr indent="-342900" lvl="5" marL="2743200" algn="l">
              <a:lnSpc>
                <a:spcPct val="90000"/>
              </a:lnSpc>
              <a:spcBef>
                <a:spcPts val="551"/>
              </a:spcBef>
              <a:spcAft>
                <a:spcPts val="0"/>
              </a:spcAft>
              <a:buClr>
                <a:schemeClr val="dk1"/>
              </a:buClr>
              <a:buSzPts val="1800"/>
              <a:buChar char="•"/>
              <a:defRPr/>
            </a:lvl6pPr>
            <a:lvl7pPr indent="-342900" lvl="6" marL="3200400" algn="l">
              <a:lnSpc>
                <a:spcPct val="90000"/>
              </a:lnSpc>
              <a:spcBef>
                <a:spcPts val="551"/>
              </a:spcBef>
              <a:spcAft>
                <a:spcPts val="0"/>
              </a:spcAft>
              <a:buClr>
                <a:schemeClr val="dk1"/>
              </a:buClr>
              <a:buSzPts val="1800"/>
              <a:buChar char="•"/>
              <a:defRPr/>
            </a:lvl7pPr>
            <a:lvl8pPr indent="-342900" lvl="7" marL="3657600" algn="l">
              <a:lnSpc>
                <a:spcPct val="90000"/>
              </a:lnSpc>
              <a:spcBef>
                <a:spcPts val="551"/>
              </a:spcBef>
              <a:spcAft>
                <a:spcPts val="0"/>
              </a:spcAft>
              <a:buClr>
                <a:schemeClr val="dk1"/>
              </a:buClr>
              <a:buSzPts val="1800"/>
              <a:buChar char="•"/>
              <a:defRPr/>
            </a:lvl8pPr>
            <a:lvl9pPr indent="-342900" lvl="8" marL="4114800" algn="l">
              <a:lnSpc>
                <a:spcPct val="90000"/>
              </a:lnSpc>
              <a:spcBef>
                <a:spcPts val="551"/>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en object">
  <p:cSld name="2_Titel en object">
    <p:spTree>
      <p:nvGrpSpPr>
        <p:cNvPr id="23" name="Shape 23"/>
        <p:cNvGrpSpPr/>
        <p:nvPr/>
      </p:nvGrpSpPr>
      <p:grpSpPr>
        <a:xfrm>
          <a:off x="0" y="0"/>
          <a:ext cx="0" cy="0"/>
          <a:chOff x="0" y="0"/>
          <a:chExt cx="0" cy="0"/>
        </a:xfrm>
      </p:grpSpPr>
      <p:sp>
        <p:nvSpPr>
          <p:cNvPr id="24" name="Google Shape;24;p109"/>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9"/>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102"/>
              </a:spcBef>
              <a:spcAft>
                <a:spcPts val="0"/>
              </a:spcAft>
              <a:buClr>
                <a:srgbClr val="595959"/>
              </a:buClr>
              <a:buSzPts val="2000"/>
              <a:buChar char="•"/>
              <a:defRPr sz="2000"/>
            </a:lvl1pPr>
            <a:lvl2pPr indent="-342900" lvl="1" marL="914400" algn="l">
              <a:lnSpc>
                <a:spcPct val="90000"/>
              </a:lnSpc>
              <a:spcBef>
                <a:spcPts val="551"/>
              </a:spcBef>
              <a:spcAft>
                <a:spcPts val="0"/>
              </a:spcAft>
              <a:buClr>
                <a:srgbClr val="595959"/>
              </a:buClr>
              <a:buSzPts val="1800"/>
              <a:buChar char="•"/>
              <a:defRPr sz="1800"/>
            </a:lvl2pPr>
            <a:lvl3pPr indent="-330200" lvl="2" marL="1371600" algn="l">
              <a:lnSpc>
                <a:spcPct val="90000"/>
              </a:lnSpc>
              <a:spcBef>
                <a:spcPts val="551"/>
              </a:spcBef>
              <a:spcAft>
                <a:spcPts val="0"/>
              </a:spcAft>
              <a:buClr>
                <a:srgbClr val="595959"/>
              </a:buClr>
              <a:buSzPts val="1600"/>
              <a:buChar char="•"/>
              <a:defRPr sz="1600"/>
            </a:lvl3pPr>
            <a:lvl4pPr indent="-317500" lvl="3" marL="1828800" algn="l">
              <a:lnSpc>
                <a:spcPct val="90000"/>
              </a:lnSpc>
              <a:spcBef>
                <a:spcPts val="551"/>
              </a:spcBef>
              <a:spcAft>
                <a:spcPts val="0"/>
              </a:spcAft>
              <a:buClr>
                <a:srgbClr val="595959"/>
              </a:buClr>
              <a:buSzPts val="1400"/>
              <a:buChar char="•"/>
              <a:defRPr sz="1400"/>
            </a:lvl4pPr>
            <a:lvl5pPr indent="-317500" lvl="4" marL="2286000" algn="l">
              <a:lnSpc>
                <a:spcPct val="90000"/>
              </a:lnSpc>
              <a:spcBef>
                <a:spcPts val="551"/>
              </a:spcBef>
              <a:spcAft>
                <a:spcPts val="0"/>
              </a:spcAft>
              <a:buClr>
                <a:srgbClr val="595959"/>
              </a:buClr>
              <a:buSzPts val="1400"/>
              <a:buChar char="•"/>
              <a:defRPr sz="1400"/>
            </a:lvl5pPr>
            <a:lvl6pPr indent="-342900" lvl="5" marL="2743200" algn="l">
              <a:lnSpc>
                <a:spcPct val="90000"/>
              </a:lnSpc>
              <a:spcBef>
                <a:spcPts val="551"/>
              </a:spcBef>
              <a:spcAft>
                <a:spcPts val="0"/>
              </a:spcAft>
              <a:buClr>
                <a:schemeClr val="dk1"/>
              </a:buClr>
              <a:buSzPts val="1800"/>
              <a:buChar char="•"/>
              <a:defRPr/>
            </a:lvl6pPr>
            <a:lvl7pPr indent="-342900" lvl="6" marL="3200400" algn="l">
              <a:lnSpc>
                <a:spcPct val="90000"/>
              </a:lnSpc>
              <a:spcBef>
                <a:spcPts val="551"/>
              </a:spcBef>
              <a:spcAft>
                <a:spcPts val="0"/>
              </a:spcAft>
              <a:buClr>
                <a:schemeClr val="dk1"/>
              </a:buClr>
              <a:buSzPts val="1800"/>
              <a:buChar char="•"/>
              <a:defRPr/>
            </a:lvl7pPr>
            <a:lvl8pPr indent="-342900" lvl="7" marL="3657600" algn="l">
              <a:lnSpc>
                <a:spcPct val="90000"/>
              </a:lnSpc>
              <a:spcBef>
                <a:spcPts val="551"/>
              </a:spcBef>
              <a:spcAft>
                <a:spcPts val="0"/>
              </a:spcAft>
              <a:buClr>
                <a:schemeClr val="dk1"/>
              </a:buClr>
              <a:buSzPts val="1800"/>
              <a:buChar char="•"/>
              <a:defRPr/>
            </a:lvl8pPr>
            <a:lvl9pPr indent="-342900" lvl="8" marL="4114800" algn="l">
              <a:lnSpc>
                <a:spcPct val="90000"/>
              </a:lnSpc>
              <a:spcBef>
                <a:spcPts val="551"/>
              </a:spcBef>
              <a:spcAft>
                <a:spcPts val="0"/>
              </a:spcAft>
              <a:buClr>
                <a:schemeClr val="dk1"/>
              </a:buClr>
              <a:buSzPts val="1800"/>
              <a:buChar char="•"/>
              <a:defRPr/>
            </a:lvl9pPr>
          </a:lstStyle>
          <a:p/>
        </p:txBody>
      </p:sp>
      <p:pic>
        <p:nvPicPr>
          <p:cNvPr id="26" name="Google Shape;26;p109"/>
          <p:cNvPicPr preferRelativeResize="0"/>
          <p:nvPr/>
        </p:nvPicPr>
        <p:blipFill rotWithShape="1">
          <a:blip r:embed="rId2">
            <a:alphaModFix/>
          </a:blip>
          <a:srcRect b="0" l="0" r="0" t="0"/>
          <a:stretch/>
        </p:blipFill>
        <p:spPr>
          <a:xfrm>
            <a:off x="359792" y="438292"/>
            <a:ext cx="1440160" cy="138957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tekst/afbeelding">
  <p:cSld name="Titel en tekst/afbeelding">
    <p:spTree>
      <p:nvGrpSpPr>
        <p:cNvPr id="27" name="Shape 27"/>
        <p:cNvGrpSpPr/>
        <p:nvPr/>
      </p:nvGrpSpPr>
      <p:grpSpPr>
        <a:xfrm>
          <a:off x="0" y="0"/>
          <a:ext cx="0" cy="0"/>
          <a:chOff x="0" y="0"/>
          <a:chExt cx="0" cy="0"/>
        </a:xfrm>
      </p:grpSpPr>
      <p:sp>
        <p:nvSpPr>
          <p:cNvPr id="28" name="Google Shape;28;p110"/>
          <p:cNvSpPr txBox="1"/>
          <p:nvPr>
            <p:ph idx="1" type="body"/>
          </p:nvPr>
        </p:nvSpPr>
        <p:spPr>
          <a:xfrm>
            <a:off x="579311" y="2067383"/>
            <a:ext cx="8928991" cy="4952814"/>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102"/>
              </a:spcBef>
              <a:spcAft>
                <a:spcPts val="0"/>
              </a:spcAft>
              <a:buClr>
                <a:srgbClr val="595959"/>
              </a:buClr>
              <a:buSzPts val="2000"/>
              <a:buChar char="•"/>
              <a:defRPr sz="2000">
                <a:latin typeface="Calibri"/>
                <a:ea typeface="Calibri"/>
                <a:cs typeface="Calibri"/>
                <a:sym typeface="Calibri"/>
              </a:defRPr>
            </a:lvl1pPr>
            <a:lvl2pPr indent="-355600" lvl="1" marL="914400" algn="l">
              <a:lnSpc>
                <a:spcPct val="90000"/>
              </a:lnSpc>
              <a:spcBef>
                <a:spcPts val="551"/>
              </a:spcBef>
              <a:spcAft>
                <a:spcPts val="0"/>
              </a:spcAft>
              <a:buClr>
                <a:srgbClr val="595959"/>
              </a:buClr>
              <a:buSzPts val="2000"/>
              <a:buChar char="•"/>
              <a:defRPr sz="2000">
                <a:latin typeface="Calibri"/>
                <a:ea typeface="Calibri"/>
                <a:cs typeface="Calibri"/>
                <a:sym typeface="Calibri"/>
              </a:defRPr>
            </a:lvl2pPr>
            <a:lvl3pPr indent="-342900" lvl="2" marL="1371600" algn="l">
              <a:lnSpc>
                <a:spcPct val="90000"/>
              </a:lnSpc>
              <a:spcBef>
                <a:spcPts val="551"/>
              </a:spcBef>
              <a:spcAft>
                <a:spcPts val="0"/>
              </a:spcAft>
              <a:buClr>
                <a:srgbClr val="595959"/>
              </a:buClr>
              <a:buSzPts val="1800"/>
              <a:buChar char="•"/>
              <a:defRPr sz="1800">
                <a:latin typeface="Calibri"/>
                <a:ea typeface="Calibri"/>
                <a:cs typeface="Calibri"/>
                <a:sym typeface="Calibri"/>
              </a:defRPr>
            </a:lvl3pPr>
            <a:lvl4pPr indent="-317500" lvl="3" marL="1828800" algn="l">
              <a:lnSpc>
                <a:spcPct val="90000"/>
              </a:lnSpc>
              <a:spcBef>
                <a:spcPts val="551"/>
              </a:spcBef>
              <a:spcAft>
                <a:spcPts val="0"/>
              </a:spcAft>
              <a:buClr>
                <a:srgbClr val="595959"/>
              </a:buClr>
              <a:buSzPts val="1400"/>
              <a:buChar char="•"/>
              <a:defRPr sz="1400">
                <a:latin typeface="Calibri"/>
                <a:ea typeface="Calibri"/>
                <a:cs typeface="Calibri"/>
                <a:sym typeface="Calibri"/>
              </a:defRPr>
            </a:lvl4pPr>
            <a:lvl5pPr indent="-317500" lvl="4" marL="2286000" algn="l">
              <a:lnSpc>
                <a:spcPct val="90000"/>
              </a:lnSpc>
              <a:spcBef>
                <a:spcPts val="551"/>
              </a:spcBef>
              <a:spcAft>
                <a:spcPts val="0"/>
              </a:spcAft>
              <a:buClr>
                <a:srgbClr val="595959"/>
              </a:buClr>
              <a:buSzPts val="1400"/>
              <a:buChar char="•"/>
              <a:defRPr sz="1400">
                <a:latin typeface="Calibri"/>
                <a:ea typeface="Calibri"/>
                <a:cs typeface="Calibri"/>
                <a:sym typeface="Calibri"/>
              </a:defRPr>
            </a:lvl5pPr>
            <a:lvl6pPr indent="-342900" lvl="5" marL="2743200" algn="l">
              <a:lnSpc>
                <a:spcPct val="90000"/>
              </a:lnSpc>
              <a:spcBef>
                <a:spcPts val="551"/>
              </a:spcBef>
              <a:spcAft>
                <a:spcPts val="0"/>
              </a:spcAft>
              <a:buClr>
                <a:schemeClr val="dk1"/>
              </a:buClr>
              <a:buSzPts val="1800"/>
              <a:buChar char="•"/>
              <a:defRPr/>
            </a:lvl6pPr>
            <a:lvl7pPr indent="-342900" lvl="6" marL="3200400" algn="l">
              <a:lnSpc>
                <a:spcPct val="90000"/>
              </a:lnSpc>
              <a:spcBef>
                <a:spcPts val="551"/>
              </a:spcBef>
              <a:spcAft>
                <a:spcPts val="0"/>
              </a:spcAft>
              <a:buClr>
                <a:schemeClr val="dk1"/>
              </a:buClr>
              <a:buSzPts val="1800"/>
              <a:buChar char="•"/>
              <a:defRPr/>
            </a:lvl7pPr>
            <a:lvl8pPr indent="-342900" lvl="7" marL="3657600" algn="l">
              <a:lnSpc>
                <a:spcPct val="90000"/>
              </a:lnSpc>
              <a:spcBef>
                <a:spcPts val="551"/>
              </a:spcBef>
              <a:spcAft>
                <a:spcPts val="0"/>
              </a:spcAft>
              <a:buClr>
                <a:schemeClr val="dk1"/>
              </a:buClr>
              <a:buSzPts val="1800"/>
              <a:buChar char="•"/>
              <a:defRPr/>
            </a:lvl8pPr>
            <a:lvl9pPr indent="-342900" lvl="8" marL="4114800" algn="l">
              <a:lnSpc>
                <a:spcPct val="90000"/>
              </a:lnSpc>
              <a:spcBef>
                <a:spcPts val="551"/>
              </a:spcBef>
              <a:spcAft>
                <a:spcPts val="0"/>
              </a:spcAft>
              <a:buClr>
                <a:schemeClr val="dk1"/>
              </a:buClr>
              <a:buSzPts val="1800"/>
              <a:buChar char="•"/>
              <a:defRPr/>
            </a:lvl9pPr>
          </a:lstStyle>
          <a:p/>
        </p:txBody>
      </p:sp>
      <p:sp>
        <p:nvSpPr>
          <p:cNvPr id="29" name="Google Shape;29;p11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4189"/>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10"/>
          <p:cNvSpPr txBox="1"/>
          <p:nvPr>
            <p:ph idx="12" type="sldNum"/>
          </p:nvPr>
        </p:nvSpPr>
        <p:spPr>
          <a:xfrm>
            <a:off x="7707990" y="7095430"/>
            <a:ext cx="2268141" cy="34621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92">
                <a:solidFill>
                  <a:srgbClr val="AE0D24"/>
                </a:solidFill>
                <a:latin typeface="Verdana"/>
                <a:ea typeface="Verdana"/>
                <a:cs typeface="Verdana"/>
                <a:sym typeface="Verdana"/>
              </a:defRPr>
            </a:lvl1pPr>
            <a:lvl2pPr indent="0" lvl="1" marL="0" marR="0" rtl="0" algn="r">
              <a:spcBef>
                <a:spcPts val="0"/>
              </a:spcBef>
              <a:spcAft>
                <a:spcPts val="0"/>
              </a:spcAft>
              <a:buNone/>
              <a:defRPr sz="992">
                <a:solidFill>
                  <a:srgbClr val="AE0D24"/>
                </a:solidFill>
                <a:latin typeface="Verdana"/>
                <a:ea typeface="Verdana"/>
                <a:cs typeface="Verdana"/>
                <a:sym typeface="Verdana"/>
              </a:defRPr>
            </a:lvl2pPr>
            <a:lvl3pPr indent="0" lvl="2" marL="0" marR="0" rtl="0" algn="r">
              <a:spcBef>
                <a:spcPts val="0"/>
              </a:spcBef>
              <a:spcAft>
                <a:spcPts val="0"/>
              </a:spcAft>
              <a:buNone/>
              <a:defRPr sz="992">
                <a:solidFill>
                  <a:srgbClr val="AE0D24"/>
                </a:solidFill>
                <a:latin typeface="Verdana"/>
                <a:ea typeface="Verdana"/>
                <a:cs typeface="Verdana"/>
                <a:sym typeface="Verdana"/>
              </a:defRPr>
            </a:lvl3pPr>
            <a:lvl4pPr indent="0" lvl="3" marL="0" marR="0" rtl="0" algn="r">
              <a:spcBef>
                <a:spcPts val="0"/>
              </a:spcBef>
              <a:spcAft>
                <a:spcPts val="0"/>
              </a:spcAft>
              <a:buNone/>
              <a:defRPr sz="992">
                <a:solidFill>
                  <a:srgbClr val="AE0D24"/>
                </a:solidFill>
                <a:latin typeface="Verdana"/>
                <a:ea typeface="Verdana"/>
                <a:cs typeface="Verdana"/>
                <a:sym typeface="Verdana"/>
              </a:defRPr>
            </a:lvl4pPr>
            <a:lvl5pPr indent="0" lvl="4" marL="0" marR="0" rtl="0" algn="r">
              <a:spcBef>
                <a:spcPts val="0"/>
              </a:spcBef>
              <a:spcAft>
                <a:spcPts val="0"/>
              </a:spcAft>
              <a:buNone/>
              <a:defRPr sz="992">
                <a:solidFill>
                  <a:srgbClr val="AE0D24"/>
                </a:solidFill>
                <a:latin typeface="Verdana"/>
                <a:ea typeface="Verdana"/>
                <a:cs typeface="Verdana"/>
                <a:sym typeface="Verdana"/>
              </a:defRPr>
            </a:lvl5pPr>
            <a:lvl6pPr indent="0" lvl="5" marL="0" marR="0" rtl="0" algn="r">
              <a:spcBef>
                <a:spcPts val="0"/>
              </a:spcBef>
              <a:spcAft>
                <a:spcPts val="0"/>
              </a:spcAft>
              <a:buNone/>
              <a:defRPr sz="992">
                <a:solidFill>
                  <a:srgbClr val="AE0D24"/>
                </a:solidFill>
                <a:latin typeface="Verdana"/>
                <a:ea typeface="Verdana"/>
                <a:cs typeface="Verdana"/>
                <a:sym typeface="Verdana"/>
              </a:defRPr>
            </a:lvl6pPr>
            <a:lvl7pPr indent="0" lvl="6" marL="0" marR="0" rtl="0" algn="r">
              <a:spcBef>
                <a:spcPts val="0"/>
              </a:spcBef>
              <a:spcAft>
                <a:spcPts val="0"/>
              </a:spcAft>
              <a:buNone/>
              <a:defRPr sz="992">
                <a:solidFill>
                  <a:srgbClr val="AE0D24"/>
                </a:solidFill>
                <a:latin typeface="Verdana"/>
                <a:ea typeface="Verdana"/>
                <a:cs typeface="Verdana"/>
                <a:sym typeface="Verdana"/>
              </a:defRPr>
            </a:lvl7pPr>
            <a:lvl8pPr indent="0" lvl="7" marL="0" marR="0" rtl="0" algn="r">
              <a:spcBef>
                <a:spcPts val="0"/>
              </a:spcBef>
              <a:spcAft>
                <a:spcPts val="0"/>
              </a:spcAft>
              <a:buNone/>
              <a:defRPr sz="992">
                <a:solidFill>
                  <a:srgbClr val="AE0D24"/>
                </a:solidFill>
                <a:latin typeface="Verdana"/>
                <a:ea typeface="Verdana"/>
                <a:cs typeface="Verdana"/>
                <a:sym typeface="Verdana"/>
              </a:defRPr>
            </a:lvl8pPr>
            <a:lvl9pPr indent="0" lvl="8" marL="0" marR="0" rtl="0" algn="r">
              <a:spcBef>
                <a:spcPts val="0"/>
              </a:spcBef>
              <a:spcAft>
                <a:spcPts val="0"/>
              </a:spcAft>
              <a:buNone/>
              <a:defRPr sz="992">
                <a:solidFill>
                  <a:srgbClr val="AE0D24"/>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nl-NL"/>
              <a:t>‹#›</a:t>
            </a:fld>
            <a:endParaRPr/>
          </a:p>
        </p:txBody>
      </p:sp>
      <p:sp>
        <p:nvSpPr>
          <p:cNvPr id="31" name="Google Shape;31;p110"/>
          <p:cNvSpPr txBox="1"/>
          <p:nvPr>
            <p:ph idx="11" type="ftr"/>
          </p:nvPr>
        </p:nvSpPr>
        <p:spPr>
          <a:xfrm>
            <a:off x="3339207" y="7096574"/>
            <a:ext cx="3402211" cy="35348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92">
                <a:solidFill>
                  <a:srgbClr val="AE0D24"/>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el en object">
  <p:cSld name="6_Titel en object">
    <p:spTree>
      <p:nvGrpSpPr>
        <p:cNvPr id="32"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10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595959"/>
              </a:buClr>
              <a:buSzPts val="4189"/>
              <a:buFont typeface="Arial"/>
              <a:buNone/>
              <a:defRPr b="0" i="0" sz="4189" u="none" cap="none" strike="noStrike">
                <a:solidFill>
                  <a:srgbClr val="59595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05"/>
          <p:cNvSpPr txBox="1"/>
          <p:nvPr>
            <p:ph idx="1" type="body"/>
          </p:nvPr>
        </p:nvSpPr>
        <p:spPr>
          <a:xfrm>
            <a:off x="579311" y="2067383"/>
            <a:ext cx="8928991" cy="4296209"/>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102"/>
              </a:spcBef>
              <a:spcAft>
                <a:spcPts val="0"/>
              </a:spcAft>
              <a:buClr>
                <a:srgbClr val="595959"/>
              </a:buClr>
              <a:buSzPts val="2000"/>
              <a:buFont typeface="Arial"/>
              <a:buChar char="•"/>
              <a:defRPr b="0" i="0" sz="2000" u="none" cap="none" strike="noStrike">
                <a:solidFill>
                  <a:srgbClr val="595959"/>
                </a:solidFill>
                <a:latin typeface="Calibri"/>
                <a:ea typeface="Calibri"/>
                <a:cs typeface="Calibri"/>
                <a:sym typeface="Calibri"/>
              </a:defRPr>
            </a:lvl1pPr>
            <a:lvl2pPr indent="-355600" lvl="1" marL="914400" marR="0" rtl="0" algn="l">
              <a:lnSpc>
                <a:spcPct val="90000"/>
              </a:lnSpc>
              <a:spcBef>
                <a:spcPts val="551"/>
              </a:spcBef>
              <a:spcAft>
                <a:spcPts val="0"/>
              </a:spcAft>
              <a:buClr>
                <a:srgbClr val="595959"/>
              </a:buClr>
              <a:buSzPts val="2000"/>
              <a:buFont typeface="Arial"/>
              <a:buChar char="•"/>
              <a:defRPr b="0" i="0" sz="2000" u="none" cap="none" strike="noStrike">
                <a:solidFill>
                  <a:srgbClr val="595959"/>
                </a:solidFill>
                <a:latin typeface="Calibri"/>
                <a:ea typeface="Calibri"/>
                <a:cs typeface="Calibri"/>
                <a:sym typeface="Calibri"/>
              </a:defRPr>
            </a:lvl2pPr>
            <a:lvl3pPr indent="-342900" lvl="2" marL="1371600" marR="0" rtl="0" algn="l">
              <a:lnSpc>
                <a:spcPct val="90000"/>
              </a:lnSpc>
              <a:spcBef>
                <a:spcPts val="551"/>
              </a:spcBef>
              <a:spcAft>
                <a:spcPts val="0"/>
              </a:spcAft>
              <a:buClr>
                <a:srgbClr val="595959"/>
              </a:buClr>
              <a:buSzPts val="1800"/>
              <a:buFont typeface="Arial"/>
              <a:buChar char="•"/>
              <a:defRPr b="0" i="0" sz="1800" u="none" cap="none" strike="noStrike">
                <a:solidFill>
                  <a:srgbClr val="595959"/>
                </a:solidFill>
                <a:latin typeface="Calibri"/>
                <a:ea typeface="Calibri"/>
                <a:cs typeface="Calibri"/>
                <a:sym typeface="Calibri"/>
              </a:defRPr>
            </a:lvl3pPr>
            <a:lvl4pPr indent="-330200" lvl="3" marL="1828800" marR="0" rtl="0" algn="l">
              <a:lnSpc>
                <a:spcPct val="90000"/>
              </a:lnSpc>
              <a:spcBef>
                <a:spcPts val="551"/>
              </a:spcBef>
              <a:spcAft>
                <a:spcPts val="0"/>
              </a:spcAft>
              <a:buClr>
                <a:srgbClr val="595959"/>
              </a:buClr>
              <a:buSzPts val="1600"/>
              <a:buFont typeface="Arial"/>
              <a:buChar char="•"/>
              <a:defRPr b="0" i="0" sz="1600" u="none" cap="none" strike="noStrike">
                <a:solidFill>
                  <a:srgbClr val="595959"/>
                </a:solidFill>
                <a:latin typeface="Calibri"/>
                <a:ea typeface="Calibri"/>
                <a:cs typeface="Calibri"/>
                <a:sym typeface="Calibri"/>
              </a:defRPr>
            </a:lvl4pPr>
            <a:lvl5pPr indent="-330200" lvl="4" marL="2286000" marR="0" rtl="0" algn="l">
              <a:lnSpc>
                <a:spcPct val="90000"/>
              </a:lnSpc>
              <a:spcBef>
                <a:spcPts val="551"/>
              </a:spcBef>
              <a:spcAft>
                <a:spcPts val="0"/>
              </a:spcAft>
              <a:buClr>
                <a:srgbClr val="595959"/>
              </a:buClr>
              <a:buSzPts val="1600"/>
              <a:buFont typeface="Arial"/>
              <a:buChar char="•"/>
              <a:defRPr b="0" i="0" sz="1600" u="none" cap="none" strike="noStrike">
                <a:solidFill>
                  <a:srgbClr val="595959"/>
                </a:solidFill>
                <a:latin typeface="Calibri"/>
                <a:ea typeface="Calibri"/>
                <a:cs typeface="Calibri"/>
                <a:sym typeface="Calibri"/>
              </a:defRPr>
            </a:lvl5pPr>
            <a:lvl6pPr indent="-354583" lvl="5" marL="2743200" marR="0" rtl="0" algn="l">
              <a:lnSpc>
                <a:spcPct val="90000"/>
              </a:lnSpc>
              <a:spcBef>
                <a:spcPts val="551"/>
              </a:spcBef>
              <a:spcAft>
                <a:spcPts val="0"/>
              </a:spcAft>
              <a:buClr>
                <a:schemeClr val="dk1"/>
              </a:buClr>
              <a:buSzPts val="1984"/>
              <a:buFont typeface="Arial"/>
              <a:buChar char="•"/>
              <a:defRPr b="0" i="0" sz="1984" u="none" cap="none" strike="noStrike">
                <a:solidFill>
                  <a:schemeClr val="dk1"/>
                </a:solidFill>
                <a:latin typeface="Calibri"/>
                <a:ea typeface="Calibri"/>
                <a:cs typeface="Calibri"/>
                <a:sym typeface="Calibri"/>
              </a:defRPr>
            </a:lvl6pPr>
            <a:lvl7pPr indent="-354583" lvl="6" marL="3200400" marR="0" rtl="0" algn="l">
              <a:lnSpc>
                <a:spcPct val="90000"/>
              </a:lnSpc>
              <a:spcBef>
                <a:spcPts val="551"/>
              </a:spcBef>
              <a:spcAft>
                <a:spcPts val="0"/>
              </a:spcAft>
              <a:buClr>
                <a:schemeClr val="dk1"/>
              </a:buClr>
              <a:buSzPts val="1984"/>
              <a:buFont typeface="Arial"/>
              <a:buChar char="•"/>
              <a:defRPr b="0" i="0" sz="1984" u="none" cap="none" strike="noStrike">
                <a:solidFill>
                  <a:schemeClr val="dk1"/>
                </a:solidFill>
                <a:latin typeface="Calibri"/>
                <a:ea typeface="Calibri"/>
                <a:cs typeface="Calibri"/>
                <a:sym typeface="Calibri"/>
              </a:defRPr>
            </a:lvl7pPr>
            <a:lvl8pPr indent="-354584" lvl="7" marL="3657600" marR="0" rtl="0" algn="l">
              <a:lnSpc>
                <a:spcPct val="90000"/>
              </a:lnSpc>
              <a:spcBef>
                <a:spcPts val="551"/>
              </a:spcBef>
              <a:spcAft>
                <a:spcPts val="0"/>
              </a:spcAft>
              <a:buClr>
                <a:schemeClr val="dk1"/>
              </a:buClr>
              <a:buSzPts val="1984"/>
              <a:buFont typeface="Arial"/>
              <a:buChar char="•"/>
              <a:defRPr b="0" i="0" sz="1984" u="none" cap="none" strike="noStrike">
                <a:solidFill>
                  <a:schemeClr val="dk1"/>
                </a:solidFill>
                <a:latin typeface="Calibri"/>
                <a:ea typeface="Calibri"/>
                <a:cs typeface="Calibri"/>
                <a:sym typeface="Calibri"/>
              </a:defRPr>
            </a:lvl8pPr>
            <a:lvl9pPr indent="-354584" lvl="8" marL="4114800" marR="0" rtl="0" algn="l">
              <a:lnSpc>
                <a:spcPct val="90000"/>
              </a:lnSpc>
              <a:spcBef>
                <a:spcPts val="551"/>
              </a:spcBef>
              <a:spcAft>
                <a:spcPts val="0"/>
              </a:spcAft>
              <a:buClr>
                <a:schemeClr val="dk1"/>
              </a:buClr>
              <a:buSzPts val="1984"/>
              <a:buFont typeface="Arial"/>
              <a:buChar char="•"/>
              <a:defRPr b="0" i="0" sz="1984" u="none" cap="none" strike="noStrike">
                <a:solidFill>
                  <a:schemeClr val="dk1"/>
                </a:solidFill>
                <a:latin typeface="Calibri"/>
                <a:ea typeface="Calibri"/>
                <a:cs typeface="Calibri"/>
                <a:sym typeface="Calibri"/>
              </a:defRPr>
            </a:lvl9pPr>
          </a:lstStyle>
          <a:p/>
        </p:txBody>
      </p:sp>
      <p:pic>
        <p:nvPicPr>
          <p:cNvPr id="13" name="Google Shape;13;p105"/>
          <p:cNvPicPr preferRelativeResize="0"/>
          <p:nvPr/>
        </p:nvPicPr>
        <p:blipFill rotWithShape="1">
          <a:blip r:embed="rId1">
            <a:alphaModFix/>
          </a:blip>
          <a:srcRect b="0" l="0" r="0" t="0"/>
          <a:stretch/>
        </p:blipFill>
        <p:spPr>
          <a:xfrm>
            <a:off x="8280672" y="174325"/>
            <a:ext cx="1655528" cy="45631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python.org/3/" TargetMode="External"/><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hyperlink" Target="https://docs.python.org/3/glossary.html#term-eafp" TargetMode="External"/><Relationship Id="rId4" Type="http://schemas.openxmlformats.org/officeDocument/2006/relationships/hyperlink" Target="https://docs.python.org/3/reference/compound_stmts.html#if"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python.org/3.0/whatsnew/3.0.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tiobe.com/tiobe-index/" TargetMode="Externa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w3schools.com/python/python_ref_keywords.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ocs.python.org/3/library/function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s://ehmatthes.github.io/pcc_2e/regular_index/"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en.wikipedia.org/wiki/List_of_Unicode_character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python.org/" TargetMode="External"/><Relationship Id="rId4" Type="http://schemas.openxmlformats.org/officeDocument/2006/relationships/hyperlink" Target="https://nl.wikipedia.org/wiki/Python_(programmeertaal)" TargetMode="External"/><Relationship Id="rId5" Type="http://schemas.openxmlformats.org/officeDocument/2006/relationships/hyperlink" Target="https://www.w3schools.com/python/python_reference.asp" TargetMode="External"/><Relationship Id="rId6" Type="http://schemas.openxmlformats.org/officeDocument/2006/relationships/hyperlink" Target="http://www.pythontutor.com/visualize.html#mode=edit"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Python Fundamentals</a:t>
            </a:r>
            <a:endParaRPr/>
          </a:p>
        </p:txBody>
      </p:sp>
      <p:pic>
        <p:nvPicPr>
          <p:cNvPr descr="Afbeeldingsresultaat voor zen of python" id="38" name="Google Shape;38;p1"/>
          <p:cNvPicPr preferRelativeResize="0"/>
          <p:nvPr>
            <p:ph idx="4294967295" type="body"/>
          </p:nvPr>
        </p:nvPicPr>
        <p:blipFill rotWithShape="1">
          <a:blip r:embed="rId3">
            <a:alphaModFix/>
          </a:blip>
          <a:srcRect b="0" l="0" r="0" t="0"/>
          <a:stretch/>
        </p:blipFill>
        <p:spPr>
          <a:xfrm>
            <a:off x="1404937" y="3419797"/>
            <a:ext cx="7270750" cy="2447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Documentation</a:t>
            </a:r>
            <a:endParaRPr/>
          </a:p>
        </p:txBody>
      </p:sp>
      <p:sp>
        <p:nvSpPr>
          <p:cNvPr id="104" name="Google Shape;104;p10"/>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u="sng">
                <a:solidFill>
                  <a:schemeClr val="hlink"/>
                </a:solidFill>
                <a:hlinkClick r:id="rId3"/>
              </a:rPr>
              <a:t>https://docs.python.org/3/</a:t>
            </a:r>
            <a:endParaRPr/>
          </a:p>
        </p:txBody>
      </p:sp>
      <p:pic>
        <p:nvPicPr>
          <p:cNvPr id="105" name="Google Shape;105;p10"/>
          <p:cNvPicPr preferRelativeResize="0"/>
          <p:nvPr/>
        </p:nvPicPr>
        <p:blipFill rotWithShape="1">
          <a:blip r:embed="rId4">
            <a:alphaModFix/>
          </a:blip>
          <a:srcRect b="0" l="0" r="0" t="0"/>
          <a:stretch/>
        </p:blipFill>
        <p:spPr>
          <a:xfrm>
            <a:off x="1596669" y="2555701"/>
            <a:ext cx="6887286" cy="519091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0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Catching Exceptions</a:t>
            </a:r>
            <a:endParaRPr/>
          </a:p>
        </p:txBody>
      </p:sp>
      <p:sp>
        <p:nvSpPr>
          <p:cNvPr id="792" name="Google Shape;792;p100"/>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Exceptions can be caught by using the </a:t>
            </a:r>
            <a:r>
              <a:rPr b="1" lang="nl-NL"/>
              <a:t>try</a:t>
            </a:r>
            <a:r>
              <a:rPr lang="nl-NL"/>
              <a:t> and </a:t>
            </a:r>
            <a:r>
              <a:rPr b="1" lang="nl-NL"/>
              <a:t>except</a:t>
            </a:r>
            <a:r>
              <a:rPr lang="nl-NL"/>
              <a:t> keywords.</a:t>
            </a:r>
            <a:endParaRPr/>
          </a:p>
          <a:p>
            <a:pPr indent="-251986" lvl="0" marL="251986" rtl="0" algn="l">
              <a:lnSpc>
                <a:spcPct val="90000"/>
              </a:lnSpc>
              <a:spcBef>
                <a:spcPts val="1102"/>
              </a:spcBef>
              <a:spcAft>
                <a:spcPts val="0"/>
              </a:spcAft>
              <a:buClr>
                <a:srgbClr val="595959"/>
              </a:buClr>
              <a:buSzPts val="2000"/>
              <a:buChar char="•"/>
            </a:pPr>
            <a:r>
              <a:rPr lang="nl-NL"/>
              <a:t>Different exceptions can be caught by multiple except blocks</a:t>
            </a:r>
            <a:endParaRPr/>
          </a:p>
          <a:p>
            <a:pPr indent="-251986" lvl="0" marL="251986" rtl="0" algn="l">
              <a:lnSpc>
                <a:spcPct val="90000"/>
              </a:lnSpc>
              <a:spcBef>
                <a:spcPts val="1102"/>
              </a:spcBef>
              <a:spcAft>
                <a:spcPts val="0"/>
              </a:spcAft>
              <a:buClr>
                <a:srgbClr val="595959"/>
              </a:buClr>
              <a:buSzPts val="2000"/>
              <a:buChar char="•"/>
            </a:pPr>
            <a:r>
              <a:rPr lang="nl-NL"/>
              <a:t>A </a:t>
            </a:r>
            <a:r>
              <a:rPr b="1" lang="nl-NL"/>
              <a:t>finally</a:t>
            </a:r>
            <a:r>
              <a:rPr lang="nl-NL"/>
              <a:t> and an </a:t>
            </a:r>
            <a:r>
              <a:rPr b="1" lang="nl-NL"/>
              <a:t>else</a:t>
            </a:r>
            <a:r>
              <a:rPr lang="nl-NL"/>
              <a:t> block can optionally also be added.</a:t>
            </a:r>
            <a:endParaRPr/>
          </a:p>
        </p:txBody>
      </p:sp>
      <p:sp>
        <p:nvSpPr>
          <p:cNvPr id="793" name="Google Shape;793;p100"/>
          <p:cNvSpPr/>
          <p:nvPr/>
        </p:nvSpPr>
        <p:spPr>
          <a:xfrm>
            <a:off x="572519" y="3851845"/>
            <a:ext cx="8928991" cy="3416320"/>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try</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d = </a:t>
            </a:r>
            <a:r>
              <a:rPr b="1" lang="nl-NL" sz="1800">
                <a:solidFill>
                  <a:srgbClr val="098658"/>
                </a:solidFill>
                <a:latin typeface="Arial"/>
                <a:ea typeface="Arial"/>
                <a:cs typeface="Arial"/>
                <a:sym typeface="Arial"/>
              </a:rPr>
              <a:t>1</a:t>
            </a:r>
            <a:r>
              <a:rPr b="1" lang="nl-NL" sz="1800">
                <a:solidFill>
                  <a:srgbClr val="000000"/>
                </a:solidFill>
                <a:latin typeface="Arial"/>
                <a:ea typeface="Arial"/>
                <a:cs typeface="Arial"/>
                <a:sym typeface="Arial"/>
              </a:rPr>
              <a:t>/</a:t>
            </a:r>
            <a:r>
              <a:rPr b="1" lang="nl-NL" sz="1800">
                <a:solidFill>
                  <a:srgbClr val="098658"/>
                </a:solidFill>
                <a:latin typeface="Arial"/>
                <a:ea typeface="Arial"/>
                <a:cs typeface="Arial"/>
                <a:sym typeface="Arial"/>
              </a:rPr>
              <a:t>0</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d = int(</a:t>
            </a:r>
            <a:r>
              <a:rPr b="1" lang="nl-NL" sz="1800">
                <a:solidFill>
                  <a:srgbClr val="A31515"/>
                </a:solidFill>
                <a:latin typeface="Arial"/>
                <a:ea typeface="Arial"/>
                <a:cs typeface="Arial"/>
                <a:sym typeface="Arial"/>
              </a:rPr>
              <a:t>"one"</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t/>
            </a:r>
            <a:endParaRPr b="1" sz="1800">
              <a:solidFill>
                <a:srgbClr val="0000FF"/>
              </a:solidFill>
              <a:latin typeface="Arial"/>
              <a:ea typeface="Arial"/>
              <a:cs typeface="Arial"/>
              <a:sym typeface="Arial"/>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except</a:t>
            </a:r>
            <a:r>
              <a:rPr b="1" lang="nl-NL" sz="1800">
                <a:solidFill>
                  <a:srgbClr val="000000"/>
                </a:solidFill>
                <a:latin typeface="Arial"/>
                <a:ea typeface="Arial"/>
                <a:cs typeface="Arial"/>
                <a:sym typeface="Arial"/>
              </a:rPr>
              <a:t> ZeroDivisionError:</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a:t>
            </a:r>
            <a:r>
              <a:rPr b="1" lang="nl-NL" sz="1800">
                <a:solidFill>
                  <a:srgbClr val="A31515"/>
                </a:solidFill>
                <a:latin typeface="Arial"/>
                <a:ea typeface="Arial"/>
                <a:cs typeface="Arial"/>
                <a:sym typeface="Arial"/>
              </a:rPr>
              <a:t>"Cannot divide by zero"</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t/>
            </a:r>
            <a:endParaRPr b="1" sz="1800">
              <a:solidFill>
                <a:srgbClr val="0000FF"/>
              </a:solidFill>
              <a:latin typeface="Arial"/>
              <a:ea typeface="Arial"/>
              <a:cs typeface="Arial"/>
              <a:sym typeface="Arial"/>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except</a:t>
            </a:r>
            <a:r>
              <a:rPr b="1" lang="nl-NL" sz="1800">
                <a:solidFill>
                  <a:srgbClr val="000000"/>
                </a:solidFill>
                <a:latin typeface="Arial"/>
                <a:ea typeface="Arial"/>
                <a:cs typeface="Arial"/>
                <a:sym typeface="Arial"/>
              </a:rPr>
              <a:t> ValueError:</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a:t>
            </a:r>
            <a:r>
              <a:rPr b="1" lang="nl-NL" sz="1800">
                <a:solidFill>
                  <a:srgbClr val="A31515"/>
                </a:solidFill>
                <a:latin typeface="Arial"/>
                <a:ea typeface="Arial"/>
                <a:cs typeface="Arial"/>
                <a:sym typeface="Arial"/>
              </a:rPr>
              <a:t>"Wrong type"</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except</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a:t>
            </a:r>
            <a:r>
              <a:rPr b="1" lang="nl-NL" sz="1800">
                <a:solidFill>
                  <a:srgbClr val="A31515"/>
                </a:solidFill>
                <a:latin typeface="Arial"/>
                <a:ea typeface="Arial"/>
                <a:cs typeface="Arial"/>
                <a:sym typeface="Arial"/>
              </a:rPr>
              <a:t>"Another type of error occured"</a:t>
            </a:r>
            <a:r>
              <a:rPr b="1" lang="nl-NL" sz="1800">
                <a:solidFill>
                  <a:srgbClr val="000000"/>
                </a:solidFill>
                <a:latin typeface="Arial"/>
                <a:ea typeface="Arial"/>
                <a:cs typeface="Arial"/>
                <a:sym typeface="Arial"/>
              </a:rPr>
              <a: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0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EAFP versus LBYL</a:t>
            </a:r>
            <a:endParaRPr/>
          </a:p>
        </p:txBody>
      </p:sp>
      <p:sp>
        <p:nvSpPr>
          <p:cNvPr id="799" name="Google Shape;799;p101"/>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b="1" lang="nl-NL"/>
              <a:t>EAFP</a:t>
            </a:r>
            <a:endParaRPr/>
          </a:p>
          <a:p>
            <a:pPr indent="0" lvl="0" marL="0" rtl="0" algn="l">
              <a:lnSpc>
                <a:spcPct val="90000"/>
              </a:lnSpc>
              <a:spcBef>
                <a:spcPts val="1102"/>
              </a:spcBef>
              <a:spcAft>
                <a:spcPts val="0"/>
              </a:spcAft>
              <a:buClr>
                <a:srgbClr val="595959"/>
              </a:buClr>
              <a:buSzPts val="2000"/>
              <a:buNone/>
            </a:pPr>
            <a:r>
              <a:rPr b="1" lang="nl-NL"/>
              <a:t>Easier to ask for forgiveness than permission</a:t>
            </a:r>
            <a:r>
              <a:rPr lang="nl-NL"/>
              <a:t>. This common Python coding style assumes the existence of valid keys or attributes and catches exceptions if the assumption proves false. This clean and fast style is characterized by the presence of many try and except statements. The technique contrasts with the LBYL style common to many other languages such as C.</a:t>
            </a:r>
            <a:endParaRPr/>
          </a:p>
          <a:p>
            <a:pPr indent="0" lvl="0" marL="0"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rPr b="1" lang="nl-NL"/>
              <a:t>LBYL</a:t>
            </a:r>
            <a:endParaRPr/>
          </a:p>
          <a:p>
            <a:pPr indent="0" lvl="0" marL="0" rtl="0" algn="l">
              <a:lnSpc>
                <a:spcPct val="90000"/>
              </a:lnSpc>
              <a:spcBef>
                <a:spcPts val="1102"/>
              </a:spcBef>
              <a:spcAft>
                <a:spcPts val="0"/>
              </a:spcAft>
              <a:buClr>
                <a:srgbClr val="595959"/>
              </a:buClr>
              <a:buSzPts val="2000"/>
              <a:buNone/>
            </a:pPr>
            <a:r>
              <a:rPr b="1" lang="nl-NL"/>
              <a:t>Look before you leap</a:t>
            </a:r>
            <a:r>
              <a:rPr lang="nl-NL"/>
              <a:t>. This coding style explicitly tests for pre-conditions before making calls or lookups. This style contrasts with the </a:t>
            </a:r>
            <a:r>
              <a:rPr lang="nl-NL" u="sng">
                <a:solidFill>
                  <a:schemeClr val="hlink"/>
                </a:solidFill>
                <a:hlinkClick r:id="rId3"/>
              </a:rPr>
              <a:t>EAFP</a:t>
            </a:r>
            <a:r>
              <a:rPr lang="nl-NL"/>
              <a:t> approach and is characterized by the presence of many </a:t>
            </a:r>
            <a:r>
              <a:rPr lang="nl-NL" u="sng">
                <a:solidFill>
                  <a:schemeClr val="hlink"/>
                </a:solidFill>
                <a:hlinkClick r:id="rId4"/>
              </a:rPr>
              <a:t>if</a:t>
            </a:r>
            <a:r>
              <a:rPr lang="nl-NL"/>
              <a:t> statements.</a:t>
            </a:r>
            <a:endParaRPr/>
          </a:p>
          <a:p>
            <a:pPr indent="0" lvl="0" marL="0" rtl="0" algn="l">
              <a:lnSpc>
                <a:spcPct val="90000"/>
              </a:lnSpc>
              <a:spcBef>
                <a:spcPts val="1102"/>
              </a:spcBef>
              <a:spcAft>
                <a:spcPts val="0"/>
              </a:spcAft>
              <a:buClr>
                <a:srgbClr val="595959"/>
              </a:buClr>
              <a:buSzPts val="2000"/>
              <a:buNone/>
            </a:pPr>
            <a:r>
              <a:rPr lang="nl-NL"/>
              <a:t>In a multi-threaded environment, the LBYL approach can risk introducing a race condition between “the looking” and “the leaping”. For example, the code, if key in mapping: return mapping[key] can fail if another thread removes </a:t>
            </a:r>
            <a:r>
              <a:rPr i="1" lang="nl-NL"/>
              <a:t>key</a:t>
            </a:r>
            <a:r>
              <a:rPr lang="nl-NL"/>
              <a:t> from </a:t>
            </a:r>
            <a:r>
              <a:rPr i="1" lang="nl-NL"/>
              <a:t>mapping</a:t>
            </a:r>
            <a:r>
              <a:rPr lang="nl-NL"/>
              <a:t> after the test, but before the lookup. This issue can be solved with locks or by using the EAFP approach.</a:t>
            </a:r>
            <a:endParaRPr/>
          </a:p>
          <a:p>
            <a:pPr indent="0" lvl="0" marL="0"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0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Throwing an Exception</a:t>
            </a:r>
            <a:endParaRPr/>
          </a:p>
        </p:txBody>
      </p:sp>
      <p:sp>
        <p:nvSpPr>
          <p:cNvPr id="805" name="Google Shape;805;p102"/>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An exception can also be thrown from the code with the </a:t>
            </a:r>
            <a:r>
              <a:rPr b="1" lang="nl-NL"/>
              <a:t>raise</a:t>
            </a:r>
            <a:r>
              <a:rPr lang="nl-NL"/>
              <a:t> keyword.</a:t>
            </a:r>
            <a:endParaRPr/>
          </a:p>
          <a:p>
            <a:pPr indent="-251986" lvl="0" marL="251986" rtl="0" algn="l">
              <a:lnSpc>
                <a:spcPct val="90000"/>
              </a:lnSpc>
              <a:spcBef>
                <a:spcPts val="1102"/>
              </a:spcBef>
              <a:spcAft>
                <a:spcPts val="0"/>
              </a:spcAft>
              <a:buClr>
                <a:srgbClr val="595959"/>
              </a:buClr>
              <a:buSzPts val="2000"/>
              <a:buChar char="•"/>
            </a:pPr>
            <a:r>
              <a:rPr lang="nl-NL"/>
              <a:t>An built-in Exception can be thrown or a custom user-defined Exception</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806" name="Google Shape;806;p102"/>
          <p:cNvSpPr/>
          <p:nvPr/>
        </p:nvSpPr>
        <p:spPr>
          <a:xfrm>
            <a:off x="590013" y="4427909"/>
            <a:ext cx="8914794" cy="2862322"/>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calculate_area(width, height):</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if</a:t>
            </a:r>
            <a:r>
              <a:rPr b="1" lang="nl-NL" sz="1800">
                <a:solidFill>
                  <a:srgbClr val="000000"/>
                </a:solidFill>
                <a:latin typeface="Arial"/>
                <a:ea typeface="Arial"/>
                <a:cs typeface="Arial"/>
                <a:sym typeface="Arial"/>
              </a:rPr>
              <a:t> width &lt; </a:t>
            </a:r>
            <a:r>
              <a:rPr b="1" lang="nl-NL" sz="1800">
                <a:solidFill>
                  <a:srgbClr val="098658"/>
                </a:solidFill>
                <a:latin typeface="Arial"/>
                <a:ea typeface="Arial"/>
                <a:cs typeface="Arial"/>
                <a:sym typeface="Arial"/>
              </a:rPr>
              <a:t>0</a:t>
            </a: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or</a:t>
            </a:r>
            <a:r>
              <a:rPr b="1" lang="nl-NL" sz="1800">
                <a:solidFill>
                  <a:srgbClr val="000000"/>
                </a:solidFill>
                <a:latin typeface="Arial"/>
                <a:ea typeface="Arial"/>
                <a:cs typeface="Arial"/>
                <a:sym typeface="Arial"/>
              </a:rPr>
              <a:t> height &lt; </a:t>
            </a:r>
            <a:r>
              <a:rPr b="1" lang="nl-NL" sz="1800">
                <a:solidFill>
                  <a:srgbClr val="098658"/>
                </a:solidFill>
                <a:latin typeface="Arial"/>
                <a:ea typeface="Arial"/>
                <a:cs typeface="Arial"/>
                <a:sym typeface="Arial"/>
              </a:rPr>
              <a:t>0</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raise</a:t>
            </a:r>
            <a:r>
              <a:rPr b="1" lang="nl-NL" sz="1800">
                <a:solidFill>
                  <a:srgbClr val="000000"/>
                </a:solidFill>
                <a:latin typeface="Arial"/>
                <a:ea typeface="Arial"/>
                <a:cs typeface="Arial"/>
                <a:sym typeface="Arial"/>
              </a:rPr>
              <a:t> Exception(</a:t>
            </a:r>
            <a:r>
              <a:rPr b="1" lang="nl-NL" sz="1800">
                <a:solidFill>
                  <a:srgbClr val="A31515"/>
                </a:solidFill>
                <a:latin typeface="Arial"/>
                <a:ea typeface="Arial"/>
                <a:cs typeface="Arial"/>
                <a:sym typeface="Arial"/>
              </a:rPr>
              <a:t>'Invalid argument'</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return</a:t>
            </a:r>
            <a:r>
              <a:rPr b="1" lang="nl-NL" sz="1800">
                <a:solidFill>
                  <a:srgbClr val="000000"/>
                </a:solidFill>
                <a:latin typeface="Arial"/>
                <a:ea typeface="Arial"/>
                <a:cs typeface="Arial"/>
                <a:sym typeface="Arial"/>
              </a:rPr>
              <a:t> width * height</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try</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area = calculate_area(</a:t>
            </a:r>
            <a:r>
              <a:rPr b="1" lang="nl-NL" sz="1800">
                <a:solidFill>
                  <a:srgbClr val="098658"/>
                </a:solidFill>
                <a:latin typeface="Arial"/>
                <a:ea typeface="Arial"/>
                <a:cs typeface="Arial"/>
                <a:sym typeface="Arial"/>
              </a:rPr>
              <a:t>10</a:t>
            </a:r>
            <a:r>
              <a:rPr b="1" lang="nl-NL" sz="1800">
                <a:solidFill>
                  <a:srgbClr val="000000"/>
                </a:solidFill>
                <a:latin typeface="Arial"/>
                <a:ea typeface="Arial"/>
                <a:cs typeface="Arial"/>
                <a:sym typeface="Arial"/>
              </a:rPr>
              <a:t>, -</a:t>
            </a:r>
            <a:r>
              <a:rPr b="1" lang="nl-NL" sz="1800">
                <a:solidFill>
                  <a:srgbClr val="098658"/>
                </a:solidFill>
                <a:latin typeface="Arial"/>
                <a:ea typeface="Arial"/>
                <a:cs typeface="Arial"/>
                <a:sym typeface="Arial"/>
              </a:rPr>
              <a:t>2</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except</a:t>
            </a:r>
            <a:r>
              <a:rPr b="1" lang="nl-NL" sz="1800">
                <a:solidFill>
                  <a:srgbClr val="000000"/>
                </a:solidFill>
                <a:latin typeface="Arial"/>
                <a:ea typeface="Arial"/>
                <a:cs typeface="Arial"/>
                <a:sym typeface="Arial"/>
              </a:rPr>
              <a:t> Exception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err:</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print(err)</a:t>
            </a:r>
            <a:endParaRPr b="1" sz="1800">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03"/>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Custom error message</a:t>
            </a:r>
            <a:endParaRPr/>
          </a:p>
        </p:txBody>
      </p:sp>
      <p:sp>
        <p:nvSpPr>
          <p:cNvPr id="812" name="Google Shape;812;p103"/>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Try to open a (non-existing) file for reading and return a custom error message if the file does not exist.</a:t>
            </a:r>
            <a:endParaRPr sz="2000"/>
          </a:p>
          <a:p>
            <a:pPr indent="0" lvl="0" marL="0" rtl="0" algn="l">
              <a:lnSpc>
                <a:spcPct val="90000"/>
              </a:lnSpc>
              <a:spcBef>
                <a:spcPts val="1102"/>
              </a:spcBef>
              <a:spcAft>
                <a:spcPts val="0"/>
              </a:spcAft>
              <a:buClr>
                <a:srgbClr val="595959"/>
              </a:buClr>
              <a:buSzPts val="2000"/>
              <a:buNone/>
            </a:pPr>
            <a:r>
              <a:t/>
            </a:r>
            <a:endParaRPr sz="2000"/>
          </a:p>
          <a:p>
            <a:pPr indent="0" lvl="0" marL="0" rtl="0" algn="l">
              <a:lnSpc>
                <a:spcPct val="90000"/>
              </a:lnSpc>
              <a:spcBef>
                <a:spcPts val="1102"/>
              </a:spcBef>
              <a:spcAft>
                <a:spcPts val="0"/>
              </a:spcAft>
              <a:buClr>
                <a:srgbClr val="595959"/>
              </a:buClr>
              <a:buSzPts val="2000"/>
              <a:buNone/>
            </a:pPr>
            <a:r>
              <a:rPr lang="nl-NL" sz="2000"/>
              <a:t>Tips:</a:t>
            </a:r>
            <a:endParaRPr/>
          </a:p>
          <a:p>
            <a:pPr indent="-251986" lvl="0" marL="251986" rtl="0" algn="l">
              <a:lnSpc>
                <a:spcPct val="90000"/>
              </a:lnSpc>
              <a:spcBef>
                <a:spcPts val="1102"/>
              </a:spcBef>
              <a:spcAft>
                <a:spcPts val="0"/>
              </a:spcAft>
              <a:buClr>
                <a:srgbClr val="595959"/>
              </a:buClr>
              <a:buSzPts val="2000"/>
              <a:buChar char="•"/>
            </a:pPr>
            <a:r>
              <a:rPr lang="nl-NL"/>
              <a:t>Assign a </a:t>
            </a:r>
            <a:r>
              <a:rPr b="1" lang="nl-NL"/>
              <a:t>filename</a:t>
            </a:r>
            <a:r>
              <a:rPr lang="nl-NL"/>
              <a:t> to a variable. E.g. filename = 'a_file_that_does_not_exist.txt'</a:t>
            </a:r>
            <a:endParaRPr/>
          </a:p>
          <a:p>
            <a:pPr indent="-251986" lvl="0" marL="251986" rtl="0" algn="l">
              <a:lnSpc>
                <a:spcPct val="90000"/>
              </a:lnSpc>
              <a:spcBef>
                <a:spcPts val="1102"/>
              </a:spcBef>
              <a:spcAft>
                <a:spcPts val="0"/>
              </a:spcAft>
              <a:buClr>
                <a:srgbClr val="595959"/>
              </a:buClr>
              <a:buSzPts val="2000"/>
              <a:buChar char="•"/>
            </a:pPr>
            <a:r>
              <a:rPr lang="nl-NL"/>
              <a:t>Add a </a:t>
            </a:r>
            <a:r>
              <a:rPr b="1" lang="nl-NL"/>
              <a:t>try</a:t>
            </a:r>
            <a:r>
              <a:rPr lang="nl-NL"/>
              <a:t> statement</a:t>
            </a:r>
            <a:endParaRPr/>
          </a:p>
          <a:p>
            <a:pPr indent="-251986" lvl="0" marL="251986" rtl="0" algn="l">
              <a:lnSpc>
                <a:spcPct val="90000"/>
              </a:lnSpc>
              <a:spcBef>
                <a:spcPts val="1102"/>
              </a:spcBef>
              <a:spcAft>
                <a:spcPts val="0"/>
              </a:spcAft>
              <a:buClr>
                <a:srgbClr val="595959"/>
              </a:buClr>
              <a:buSzPts val="2000"/>
              <a:buChar char="•"/>
            </a:pPr>
            <a:r>
              <a:rPr lang="nl-NL"/>
              <a:t>Open the file within the try block using the context manager </a:t>
            </a:r>
            <a:r>
              <a:rPr b="1" lang="nl-NL"/>
              <a:t>with</a:t>
            </a:r>
            <a:endParaRPr/>
          </a:p>
          <a:p>
            <a:pPr indent="-251986" lvl="0" marL="251986" rtl="0" algn="l">
              <a:lnSpc>
                <a:spcPct val="90000"/>
              </a:lnSpc>
              <a:spcBef>
                <a:spcPts val="1102"/>
              </a:spcBef>
              <a:spcAft>
                <a:spcPts val="0"/>
              </a:spcAft>
              <a:buClr>
                <a:srgbClr val="595959"/>
              </a:buClr>
              <a:buSzPts val="2000"/>
              <a:buChar char="•"/>
            </a:pPr>
            <a:r>
              <a:rPr lang="nl-NL" sz="2000"/>
              <a:t>If succesfull </a:t>
            </a:r>
            <a:r>
              <a:rPr b="1" lang="nl-NL" sz="2000"/>
              <a:t>read</a:t>
            </a:r>
            <a:r>
              <a:rPr lang="nl-NL" sz="2000"/>
              <a:t> the complete file and print the contents.</a:t>
            </a:r>
            <a:endParaRPr/>
          </a:p>
          <a:p>
            <a:pPr indent="-251986" lvl="0" marL="251986" rtl="0" algn="l">
              <a:lnSpc>
                <a:spcPct val="90000"/>
              </a:lnSpc>
              <a:spcBef>
                <a:spcPts val="1102"/>
              </a:spcBef>
              <a:spcAft>
                <a:spcPts val="0"/>
              </a:spcAft>
              <a:buClr>
                <a:srgbClr val="595959"/>
              </a:buClr>
              <a:buSzPts val="2000"/>
              <a:buChar char="•"/>
            </a:pPr>
            <a:r>
              <a:rPr lang="nl-NL" sz="2000"/>
              <a:t>Add an </a:t>
            </a:r>
            <a:r>
              <a:rPr b="1" lang="nl-NL" sz="2000"/>
              <a:t>except</a:t>
            </a:r>
            <a:r>
              <a:rPr lang="nl-NL" sz="2000"/>
              <a:t> statement for an IOError exception</a:t>
            </a:r>
            <a:endParaRPr/>
          </a:p>
          <a:p>
            <a:pPr indent="-251986" lvl="0" marL="251986" rtl="0" algn="l">
              <a:lnSpc>
                <a:spcPct val="90000"/>
              </a:lnSpc>
              <a:spcBef>
                <a:spcPts val="1102"/>
              </a:spcBef>
              <a:spcAft>
                <a:spcPts val="0"/>
              </a:spcAft>
              <a:buClr>
                <a:srgbClr val="595959"/>
              </a:buClr>
              <a:buSzPts val="2000"/>
              <a:buChar char="•"/>
            </a:pPr>
            <a:r>
              <a:rPr lang="nl-NL" sz="2000"/>
              <a:t>Within the except block </a:t>
            </a:r>
            <a:r>
              <a:rPr b="1" lang="nl-NL" sz="2000"/>
              <a:t>print</a:t>
            </a:r>
            <a:r>
              <a:rPr lang="nl-NL" sz="2000"/>
              <a:t> a custom error message "Cannot open the file"</a:t>
            </a:r>
            <a:endParaRPr/>
          </a:p>
        </p:txBody>
      </p:sp>
      <p:sp>
        <p:nvSpPr>
          <p:cNvPr id="813" name="Google Shape;813;p103"/>
          <p:cNvSpPr txBox="1"/>
          <p:nvPr/>
        </p:nvSpPr>
        <p:spPr>
          <a:xfrm>
            <a:off x="1944688"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2.10</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04"/>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Foolproof numeric input</a:t>
            </a:r>
            <a:endParaRPr/>
          </a:p>
        </p:txBody>
      </p:sp>
      <p:sp>
        <p:nvSpPr>
          <p:cNvPr id="819" name="Google Shape;819;p104"/>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sz="2000"/>
              <a:t>Create a function that asks to enter a number between two bounds given as arguments. The function should gracefully handle numbers outside of the bounds and also wrong types of input.</a:t>
            </a:r>
            <a:endParaRPr/>
          </a:p>
          <a:p>
            <a:pPr indent="0" lvl="0" marL="0" rtl="0" algn="l">
              <a:lnSpc>
                <a:spcPct val="90000"/>
              </a:lnSpc>
              <a:spcBef>
                <a:spcPts val="1102"/>
              </a:spcBef>
              <a:spcAft>
                <a:spcPts val="0"/>
              </a:spcAft>
              <a:buClr>
                <a:srgbClr val="595959"/>
              </a:buClr>
              <a:buSzPts val="2000"/>
              <a:buNone/>
            </a:pPr>
            <a:r>
              <a:t/>
            </a:r>
            <a:endParaRPr sz="2000"/>
          </a:p>
          <a:p>
            <a:pPr indent="0" lvl="0" marL="0" rtl="0" algn="l">
              <a:lnSpc>
                <a:spcPct val="90000"/>
              </a:lnSpc>
              <a:spcBef>
                <a:spcPts val="1102"/>
              </a:spcBef>
              <a:spcAft>
                <a:spcPts val="0"/>
              </a:spcAft>
              <a:buClr>
                <a:srgbClr val="595959"/>
              </a:buClr>
              <a:buSzPts val="2000"/>
              <a:buNone/>
            </a:pPr>
            <a:r>
              <a:rPr lang="nl-NL" sz="2000"/>
              <a:t>Tips:</a:t>
            </a:r>
            <a:endParaRPr/>
          </a:p>
          <a:p>
            <a:pPr indent="-251986" lvl="0" marL="251986" rtl="0" algn="l">
              <a:lnSpc>
                <a:spcPct val="90000"/>
              </a:lnSpc>
              <a:spcBef>
                <a:spcPts val="1102"/>
              </a:spcBef>
              <a:spcAft>
                <a:spcPts val="0"/>
              </a:spcAft>
              <a:buClr>
                <a:srgbClr val="595959"/>
              </a:buClr>
              <a:buSzPts val="2000"/>
              <a:buChar char="•"/>
            </a:pPr>
            <a:r>
              <a:rPr lang="nl-NL" sz="2000"/>
              <a:t>Define a function numeric_input with argument lower and upper</a:t>
            </a:r>
            <a:endParaRPr sz="2000"/>
          </a:p>
          <a:p>
            <a:pPr indent="-251986" lvl="0" marL="251986" rtl="0" algn="l">
              <a:lnSpc>
                <a:spcPct val="90000"/>
              </a:lnSpc>
              <a:spcBef>
                <a:spcPts val="1102"/>
              </a:spcBef>
              <a:spcAft>
                <a:spcPts val="0"/>
              </a:spcAft>
              <a:buClr>
                <a:srgbClr val="595959"/>
              </a:buClr>
              <a:buSzPts val="2000"/>
              <a:buChar char="•"/>
            </a:pPr>
            <a:r>
              <a:rPr lang="nl-NL" sz="2000"/>
              <a:t>In a while loop use input() to get a response from the user</a:t>
            </a:r>
            <a:endParaRPr/>
          </a:p>
          <a:p>
            <a:pPr indent="-251986" lvl="0" marL="251986" rtl="0" algn="l">
              <a:lnSpc>
                <a:spcPct val="90000"/>
              </a:lnSpc>
              <a:spcBef>
                <a:spcPts val="1102"/>
              </a:spcBef>
              <a:spcAft>
                <a:spcPts val="0"/>
              </a:spcAft>
              <a:buClr>
                <a:srgbClr val="595959"/>
              </a:buClr>
              <a:buSzPts val="2000"/>
              <a:buChar char="•"/>
            </a:pPr>
            <a:r>
              <a:rPr lang="nl-NL" sz="2000"/>
              <a:t>Turn the input into a number with int()</a:t>
            </a:r>
            <a:endParaRPr/>
          </a:p>
          <a:p>
            <a:pPr indent="-251986" lvl="0" marL="251986" rtl="0" algn="l">
              <a:lnSpc>
                <a:spcPct val="90000"/>
              </a:lnSpc>
              <a:spcBef>
                <a:spcPts val="1102"/>
              </a:spcBef>
              <a:spcAft>
                <a:spcPts val="0"/>
              </a:spcAft>
              <a:buClr>
                <a:srgbClr val="595959"/>
              </a:buClr>
              <a:buSzPts val="2000"/>
              <a:buChar char="•"/>
            </a:pPr>
            <a:r>
              <a:rPr lang="nl-NL" sz="2000"/>
              <a:t>Catch the error if the input cannot be converted to a number and give a message.</a:t>
            </a:r>
            <a:endParaRPr/>
          </a:p>
          <a:p>
            <a:pPr indent="-251986" lvl="0" marL="251986" rtl="0" algn="l">
              <a:lnSpc>
                <a:spcPct val="90000"/>
              </a:lnSpc>
              <a:spcBef>
                <a:spcPts val="1102"/>
              </a:spcBef>
              <a:spcAft>
                <a:spcPts val="0"/>
              </a:spcAft>
              <a:buClr>
                <a:srgbClr val="595959"/>
              </a:buClr>
              <a:buSzPts val="2000"/>
              <a:buChar char="•"/>
            </a:pPr>
            <a:r>
              <a:rPr lang="nl-NL" sz="2000"/>
              <a:t>Check if the number is between the given bounds. If not give a message.</a:t>
            </a:r>
            <a:endParaRPr/>
          </a:p>
          <a:p>
            <a:pPr indent="-251986" lvl="0" marL="251986" rtl="0" algn="l">
              <a:lnSpc>
                <a:spcPct val="90000"/>
              </a:lnSpc>
              <a:spcBef>
                <a:spcPts val="1102"/>
              </a:spcBef>
              <a:spcAft>
                <a:spcPts val="0"/>
              </a:spcAft>
              <a:buClr>
                <a:srgbClr val="595959"/>
              </a:buClr>
              <a:buSzPts val="2000"/>
              <a:buChar char="•"/>
            </a:pPr>
            <a:r>
              <a:rPr lang="nl-NL" sz="2000"/>
              <a:t>Break out of the loop if a correct number was entered.</a:t>
            </a:r>
            <a:endParaRPr/>
          </a:p>
          <a:p>
            <a:pPr indent="-251986" lvl="0" marL="251986" rtl="0" algn="l">
              <a:lnSpc>
                <a:spcPct val="90000"/>
              </a:lnSpc>
              <a:spcBef>
                <a:spcPts val="1102"/>
              </a:spcBef>
              <a:spcAft>
                <a:spcPts val="0"/>
              </a:spcAft>
              <a:buClr>
                <a:srgbClr val="595959"/>
              </a:buClr>
              <a:buSzPts val="2000"/>
              <a:buChar char="•"/>
            </a:pPr>
            <a:r>
              <a:rPr lang="nl-NL" sz="2000"/>
              <a:t>Return the number</a:t>
            </a:r>
            <a:endParaRPr sz="2000"/>
          </a:p>
          <a:p>
            <a:pPr indent="-251986" lvl="0" marL="251986" rtl="0" algn="l">
              <a:lnSpc>
                <a:spcPct val="90000"/>
              </a:lnSpc>
              <a:spcBef>
                <a:spcPts val="1102"/>
              </a:spcBef>
              <a:spcAft>
                <a:spcPts val="0"/>
              </a:spcAft>
              <a:buClr>
                <a:srgbClr val="595959"/>
              </a:buClr>
              <a:buSzPts val="2000"/>
              <a:buChar char="•"/>
            </a:pPr>
            <a:r>
              <a:rPr lang="nl-NL" sz="2000"/>
              <a:t>Test the function</a:t>
            </a:r>
            <a:endParaRPr sz="2000"/>
          </a:p>
        </p:txBody>
      </p:sp>
      <p:sp>
        <p:nvSpPr>
          <p:cNvPr id="820" name="Google Shape;820;p104"/>
          <p:cNvSpPr txBox="1"/>
          <p:nvPr/>
        </p:nvSpPr>
        <p:spPr>
          <a:xfrm>
            <a:off x="1953532"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2.11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Python 2 versus Python 3</a:t>
            </a:r>
            <a:endParaRPr/>
          </a:p>
        </p:txBody>
      </p:sp>
      <p:sp>
        <p:nvSpPr>
          <p:cNvPr id="111" name="Google Shape;111;p11"/>
          <p:cNvSpPr txBox="1"/>
          <p:nvPr>
            <p:ph idx="1" type="body"/>
          </p:nvPr>
        </p:nvSpPr>
        <p:spPr>
          <a:xfrm>
            <a:off x="693043" y="2012414"/>
            <a:ext cx="8694539"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Not compatible !!!</a:t>
            </a:r>
            <a:endParaRPr/>
          </a:p>
          <a:p>
            <a:pPr indent="-251986" lvl="0" marL="251986" rtl="0" algn="l">
              <a:lnSpc>
                <a:spcPct val="90000"/>
              </a:lnSpc>
              <a:spcBef>
                <a:spcPts val="1102"/>
              </a:spcBef>
              <a:spcAft>
                <a:spcPts val="0"/>
              </a:spcAft>
              <a:buClr>
                <a:srgbClr val="595959"/>
              </a:buClr>
              <a:buSzPts val="2000"/>
              <a:buChar char="•"/>
            </a:pPr>
            <a:r>
              <a:rPr lang="nl-NL"/>
              <a:t>Python 3 since 2008</a:t>
            </a:r>
            <a:endParaRPr/>
          </a:p>
          <a:p>
            <a:pPr indent="-251986" lvl="0" marL="251986" rtl="0" algn="l">
              <a:lnSpc>
                <a:spcPct val="90000"/>
              </a:lnSpc>
              <a:spcBef>
                <a:spcPts val="1102"/>
              </a:spcBef>
              <a:spcAft>
                <a:spcPts val="0"/>
              </a:spcAft>
              <a:buClr>
                <a:srgbClr val="595959"/>
              </a:buClr>
              <a:buSzPts val="2000"/>
              <a:buChar char="•"/>
            </a:pPr>
            <a:r>
              <a:rPr lang="nl-NL"/>
              <a:t>End of Life Python 2.7 in 2020</a:t>
            </a:r>
            <a:endParaRPr/>
          </a:p>
          <a:p>
            <a:pPr indent="-124986" lvl="0" marL="251986" rtl="0" algn="l">
              <a:lnSpc>
                <a:spcPct val="90000"/>
              </a:lnSpc>
              <a:spcBef>
                <a:spcPts val="1102"/>
              </a:spcBef>
              <a:spcAft>
                <a:spcPts val="0"/>
              </a:spcAft>
              <a:buClr>
                <a:srgbClr val="595959"/>
              </a:buClr>
              <a:buSzPts val="2000"/>
              <a:buNone/>
            </a:pPr>
            <a:r>
              <a:t/>
            </a:r>
            <a:endParaRPr/>
          </a:p>
        </p:txBody>
      </p:sp>
      <p:graphicFrame>
        <p:nvGraphicFramePr>
          <p:cNvPr id="112" name="Google Shape;112;p11"/>
          <p:cNvGraphicFramePr/>
          <p:nvPr/>
        </p:nvGraphicFramePr>
        <p:xfrm>
          <a:off x="693043" y="3779837"/>
          <a:ext cx="3000000" cy="3000000"/>
        </p:xfrm>
        <a:graphic>
          <a:graphicData uri="http://schemas.openxmlformats.org/drawingml/2006/table">
            <a:tbl>
              <a:tblPr bandRow="1" firstRow="1">
                <a:noFill/>
                <a:tableStyleId>{0F2751BD-93CC-4FA9-AEAA-79FA4423F173}</a:tableStyleId>
              </a:tblPr>
              <a:tblGrid>
                <a:gridCol w="4347275"/>
                <a:gridCol w="4347275"/>
              </a:tblGrid>
              <a:tr h="357975">
                <a:tc>
                  <a:txBody>
                    <a:bodyPr/>
                    <a:lstStyle/>
                    <a:p>
                      <a:pPr indent="0" lvl="0" marL="0" marR="0" rtl="0" algn="l">
                        <a:spcBef>
                          <a:spcPts val="0"/>
                        </a:spcBef>
                        <a:spcAft>
                          <a:spcPts val="0"/>
                        </a:spcAft>
                        <a:buNone/>
                      </a:pPr>
                      <a:r>
                        <a:rPr b="1" lang="nl-NL" sz="1800" u="none" cap="none" strike="noStrike">
                          <a:solidFill>
                            <a:schemeClr val="lt1"/>
                          </a:solidFill>
                        </a:rPr>
                        <a:t>Python 2.7</a:t>
                      </a:r>
                      <a:endParaRPr/>
                    </a:p>
                  </a:txBody>
                  <a:tcPr marT="50400" marB="50400" marR="100800" marL="10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solidFill>
                  </a:tcPr>
                </a:tc>
                <a:tc>
                  <a:txBody>
                    <a:bodyPr/>
                    <a:lstStyle/>
                    <a:p>
                      <a:pPr indent="0" lvl="0" marL="0" marR="0" rtl="0" algn="l">
                        <a:spcBef>
                          <a:spcPts val="0"/>
                        </a:spcBef>
                        <a:spcAft>
                          <a:spcPts val="0"/>
                        </a:spcAft>
                        <a:buNone/>
                      </a:pPr>
                      <a:r>
                        <a:rPr b="1" lang="nl-NL" sz="1800">
                          <a:solidFill>
                            <a:schemeClr val="lt1"/>
                          </a:solidFill>
                        </a:rPr>
                        <a:t>Python</a:t>
                      </a:r>
                      <a:r>
                        <a:rPr b="1" lang="nl-NL" sz="1800">
                          <a:solidFill>
                            <a:schemeClr val="lt1"/>
                          </a:solidFill>
                        </a:rPr>
                        <a:t> 3</a:t>
                      </a:r>
                      <a:endParaRPr b="1" sz="1800">
                        <a:solidFill>
                          <a:schemeClr val="lt1"/>
                        </a:solidFill>
                      </a:endParaRPr>
                    </a:p>
                  </a:txBody>
                  <a:tcPr marT="50400" marB="50400" marR="100800" marL="10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solidFill>
                  </a:tcPr>
                </a:tc>
              </a:tr>
              <a:tr h="357975">
                <a:tc>
                  <a:txBody>
                    <a:bodyPr/>
                    <a:lstStyle/>
                    <a:p>
                      <a:pPr indent="0" lvl="0" marL="0" marR="0" rtl="0" algn="l">
                        <a:spcBef>
                          <a:spcPts val="0"/>
                        </a:spcBef>
                        <a:spcAft>
                          <a:spcPts val="0"/>
                        </a:spcAft>
                        <a:buNone/>
                      </a:pPr>
                      <a:r>
                        <a:rPr lang="nl-NL" sz="1800"/>
                        <a:t>print "hello"</a:t>
                      </a:r>
                      <a:endParaRPr/>
                    </a:p>
                  </a:txBody>
                  <a:tcPr marT="50400" marB="50400" marR="100800" marL="10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nl-NL" sz="1800"/>
                        <a:t>print("hello")</a:t>
                      </a:r>
                      <a:endParaRPr/>
                    </a:p>
                  </a:txBody>
                  <a:tcPr marT="50400" marB="50400" marR="100800" marL="10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7975">
                <a:tc>
                  <a:txBody>
                    <a:bodyPr/>
                    <a:lstStyle/>
                    <a:p>
                      <a:pPr indent="0" lvl="0" marL="0" marR="0" rtl="0" algn="l">
                        <a:spcBef>
                          <a:spcPts val="0"/>
                        </a:spcBef>
                        <a:spcAft>
                          <a:spcPts val="0"/>
                        </a:spcAft>
                        <a:buNone/>
                      </a:pPr>
                      <a:r>
                        <a:rPr lang="nl-NL" sz="1800"/>
                        <a:t>raw_input("Geef tekst:")</a:t>
                      </a:r>
                      <a:endParaRPr/>
                    </a:p>
                  </a:txBody>
                  <a:tcPr marT="50400" marB="50400" marR="100800" marL="10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nl-NL" sz="1800"/>
                        <a:t>input("Geef tekst")</a:t>
                      </a:r>
                      <a:endParaRPr/>
                    </a:p>
                  </a:txBody>
                  <a:tcPr marT="50400" marB="50400" marR="100800" marL="10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0725">
                <a:tc>
                  <a:txBody>
                    <a:bodyPr/>
                    <a:lstStyle/>
                    <a:p>
                      <a:pPr indent="0" lvl="0" marL="0" marR="0" rtl="0" algn="l">
                        <a:spcBef>
                          <a:spcPts val="0"/>
                        </a:spcBef>
                        <a:spcAft>
                          <a:spcPts val="0"/>
                        </a:spcAft>
                        <a:buNone/>
                      </a:pPr>
                      <a:r>
                        <a:rPr lang="nl-NL" sz="1800"/>
                        <a:t>5/2</a:t>
                      </a:r>
                      <a:r>
                        <a:rPr lang="nl-NL" sz="1800"/>
                        <a:t> =&gt; 2</a:t>
                      </a:r>
                      <a:endParaRPr sz="1800"/>
                    </a:p>
                  </a:txBody>
                  <a:tcPr marT="50400" marB="50400" marR="100800" marL="10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nl-NL" sz="1800"/>
                        <a:t>5/2 =&gt; 2.5</a:t>
                      </a:r>
                      <a:endParaRPr/>
                    </a:p>
                  </a:txBody>
                  <a:tcPr marT="50400" marB="50400" marR="100800" marL="10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7975">
                <a:tc>
                  <a:txBody>
                    <a:bodyPr/>
                    <a:lstStyle/>
                    <a:p>
                      <a:pPr indent="0" lvl="0" marL="0" marR="0" rtl="0" algn="l">
                        <a:spcBef>
                          <a:spcPts val="0"/>
                        </a:spcBef>
                        <a:spcAft>
                          <a:spcPts val="0"/>
                        </a:spcAft>
                        <a:buNone/>
                      </a:pPr>
                      <a:r>
                        <a:rPr lang="nl-NL" sz="1800"/>
                        <a:t>byte strings en u'\u2660'</a:t>
                      </a:r>
                      <a:endParaRPr sz="1800"/>
                    </a:p>
                  </a:txBody>
                  <a:tcPr marT="50400" marB="50400" marR="100800" marL="10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nl-NL" sz="1800"/>
                        <a:t>unicode strings</a:t>
                      </a:r>
                      <a:endParaRPr/>
                    </a:p>
                  </a:txBody>
                  <a:tcPr marT="50400" marB="50400" marR="100800" marL="10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7975">
                <a:tc>
                  <a:txBody>
                    <a:bodyPr/>
                    <a:lstStyle/>
                    <a:p>
                      <a:pPr indent="0" lvl="0" marL="0" marR="0" rtl="0" algn="l">
                        <a:spcBef>
                          <a:spcPts val="0"/>
                        </a:spcBef>
                        <a:spcAft>
                          <a:spcPts val="0"/>
                        </a:spcAft>
                        <a:buNone/>
                      </a:pPr>
                      <a:r>
                        <a:rPr lang="nl-NL" sz="1800"/>
                        <a:t>xrange()</a:t>
                      </a:r>
                      <a:endParaRPr/>
                    </a:p>
                  </a:txBody>
                  <a:tcPr marT="50400" marB="50400" marR="100800" marL="10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nl-NL" sz="1800"/>
                        <a:t>range()</a:t>
                      </a:r>
                      <a:endParaRPr/>
                    </a:p>
                  </a:txBody>
                  <a:tcPr marT="50400" marB="50400" marR="100800" marL="10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7975">
                <a:tc>
                  <a:txBody>
                    <a:bodyPr/>
                    <a:lstStyle/>
                    <a:p>
                      <a:pPr indent="0" lvl="0" marL="0" marR="0" rtl="0" algn="l">
                        <a:lnSpc>
                          <a:spcPct val="100000"/>
                        </a:lnSpc>
                        <a:spcBef>
                          <a:spcPts val="0"/>
                        </a:spcBef>
                        <a:spcAft>
                          <a:spcPts val="0"/>
                        </a:spcAft>
                        <a:buClr>
                          <a:schemeClr val="dk1"/>
                        </a:buClr>
                        <a:buSzPts val="1800"/>
                        <a:buFont typeface="Calibri"/>
                        <a:buNone/>
                      </a:pPr>
                      <a:r>
                        <a:rPr lang="nl-NL" sz="1800"/>
                        <a:t>old-style and new-style objects</a:t>
                      </a:r>
                      <a:endParaRPr sz="1800"/>
                    </a:p>
                  </a:txBody>
                  <a:tcPr marT="50400" marB="50400" marR="100800" marL="10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nl-NL" sz="1800"/>
                        <a:t>new-style objects</a:t>
                      </a:r>
                      <a:endParaRPr sz="1800"/>
                    </a:p>
                  </a:txBody>
                  <a:tcPr marT="50400" marB="50400" marR="100800" marL="10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3" name="Google Shape;113;p11"/>
          <p:cNvSpPr/>
          <p:nvPr/>
        </p:nvSpPr>
        <p:spPr>
          <a:xfrm>
            <a:off x="4621636" y="6948189"/>
            <a:ext cx="48782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u="sng">
                <a:solidFill>
                  <a:srgbClr val="7F7F7F"/>
                </a:solidFill>
                <a:latin typeface="Arial"/>
                <a:ea typeface="Arial"/>
                <a:cs typeface="Arial"/>
                <a:sym typeface="Arial"/>
                <a:hlinkClick r:id="rId3">
                  <a:extLst>
                    <a:ext uri="{A12FA001-AC4F-418D-AE19-62706E023703}">
                      <ahyp:hlinkClr val="tx"/>
                    </a:ext>
                  </a:extLst>
                </a:hlinkClick>
              </a:rPr>
              <a:t>https://docs.python.org/3.0/whatsnew/3.0.html</a:t>
            </a:r>
            <a:endParaRPr sz="1800">
              <a:solidFill>
                <a:srgbClr val="7F7F7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Python 2 and Python 3</a:t>
            </a:r>
            <a:endParaRPr/>
          </a:p>
        </p:txBody>
      </p:sp>
      <p:sp>
        <p:nvSpPr>
          <p:cNvPr id="119" name="Google Shape;119;p12"/>
          <p:cNvSpPr txBox="1"/>
          <p:nvPr>
            <p:ph idx="1" type="body"/>
          </p:nvPr>
        </p:nvSpPr>
        <p:spPr>
          <a:xfrm>
            <a:off x="575817" y="2012414"/>
            <a:ext cx="8928990" cy="4215695"/>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2to3.py</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__future__ library</a:t>
            </a:r>
            <a:endParaRPr/>
          </a:p>
          <a:p>
            <a:pPr indent="0" lvl="0" marL="0"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six library</a:t>
            </a:r>
            <a:endParaRPr/>
          </a:p>
        </p:txBody>
      </p:sp>
      <p:sp>
        <p:nvSpPr>
          <p:cNvPr id="120" name="Google Shape;120;p12"/>
          <p:cNvSpPr txBox="1"/>
          <p:nvPr>
            <p:ph idx="2" type="body"/>
          </p:nvPr>
        </p:nvSpPr>
        <p:spPr>
          <a:xfrm>
            <a:off x="575816" y="6211920"/>
            <a:ext cx="8928991" cy="1077218"/>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b" bIns="45700" lIns="91425" spcFirstLastPara="1" rIns="91425" wrap="square" tIns="45700">
            <a:spAutoFit/>
          </a:bodyPr>
          <a:lstStyle/>
          <a:p>
            <a:pPr indent="0" lvl="0" marL="0" rtl="0" algn="l">
              <a:lnSpc>
                <a:spcPct val="100000"/>
              </a:lnSpc>
              <a:spcBef>
                <a:spcPts val="0"/>
              </a:spcBef>
              <a:spcAft>
                <a:spcPts val="0"/>
              </a:spcAft>
              <a:buClr>
                <a:srgbClr val="0000FF"/>
              </a:buClr>
              <a:buSzPts val="1600"/>
              <a:buNone/>
            </a:pPr>
            <a:r>
              <a:rPr b="0" lang="nl-NL">
                <a:solidFill>
                  <a:srgbClr val="0000FF"/>
                </a:solidFill>
              </a:rPr>
              <a:t>from</a:t>
            </a:r>
            <a:r>
              <a:rPr b="0" lang="nl-NL">
                <a:solidFill>
                  <a:srgbClr val="000000"/>
                </a:solidFill>
              </a:rPr>
              <a:t> __future__ </a:t>
            </a:r>
            <a:r>
              <a:rPr b="0" lang="nl-NL">
                <a:solidFill>
                  <a:srgbClr val="0000FF"/>
                </a:solidFill>
              </a:rPr>
              <a:t>import</a:t>
            </a:r>
            <a:r>
              <a:rPr b="0" lang="nl-NL">
                <a:solidFill>
                  <a:srgbClr val="000000"/>
                </a:solidFill>
              </a:rPr>
              <a:t> print_function</a:t>
            </a:r>
            <a:endParaRPr/>
          </a:p>
          <a:p>
            <a:pPr indent="0" lvl="0" marL="0" rtl="0" algn="l">
              <a:lnSpc>
                <a:spcPct val="100000"/>
              </a:lnSpc>
              <a:spcBef>
                <a:spcPts val="0"/>
              </a:spcBef>
              <a:spcAft>
                <a:spcPts val="0"/>
              </a:spcAft>
              <a:buClr>
                <a:srgbClr val="0000FF"/>
              </a:buClr>
              <a:buSzPts val="1600"/>
              <a:buNone/>
            </a:pPr>
            <a:r>
              <a:rPr b="0" lang="nl-NL">
                <a:solidFill>
                  <a:srgbClr val="0000FF"/>
                </a:solidFill>
              </a:rPr>
              <a:t>from</a:t>
            </a:r>
            <a:r>
              <a:rPr b="0" lang="nl-NL">
                <a:solidFill>
                  <a:srgbClr val="000000"/>
                </a:solidFill>
              </a:rPr>
              <a:t> __future__ </a:t>
            </a:r>
            <a:r>
              <a:rPr b="0" lang="nl-NL">
                <a:solidFill>
                  <a:srgbClr val="0000FF"/>
                </a:solidFill>
              </a:rPr>
              <a:t>import</a:t>
            </a:r>
            <a:r>
              <a:rPr b="0" lang="nl-NL">
                <a:solidFill>
                  <a:srgbClr val="000000"/>
                </a:solidFill>
              </a:rPr>
              <a:t> division</a:t>
            </a:r>
            <a:endParaRPr/>
          </a:p>
          <a:p>
            <a:pPr indent="0" lvl="0" marL="0" rtl="0" algn="l">
              <a:lnSpc>
                <a:spcPct val="100000"/>
              </a:lnSpc>
              <a:spcBef>
                <a:spcPts val="0"/>
              </a:spcBef>
              <a:spcAft>
                <a:spcPts val="0"/>
              </a:spcAft>
              <a:buClr>
                <a:srgbClr val="0000FF"/>
              </a:buClr>
              <a:buSzPts val="1600"/>
              <a:buNone/>
            </a:pPr>
            <a:r>
              <a:rPr b="0" lang="nl-NL">
                <a:solidFill>
                  <a:srgbClr val="0000FF"/>
                </a:solidFill>
              </a:rPr>
              <a:t>from</a:t>
            </a:r>
            <a:r>
              <a:rPr b="0" lang="nl-NL">
                <a:solidFill>
                  <a:srgbClr val="000000"/>
                </a:solidFill>
              </a:rPr>
              <a:t> __future__ </a:t>
            </a:r>
            <a:r>
              <a:rPr b="0" lang="nl-NL">
                <a:solidFill>
                  <a:srgbClr val="0000FF"/>
                </a:solidFill>
              </a:rPr>
              <a:t>import</a:t>
            </a:r>
            <a:r>
              <a:rPr b="0" lang="nl-NL">
                <a:solidFill>
                  <a:srgbClr val="000000"/>
                </a:solidFill>
              </a:rPr>
              <a:t> unicode_literals</a:t>
            </a:r>
            <a:endParaRPr/>
          </a:p>
          <a:p>
            <a:pPr indent="0" lvl="0" marL="0" rtl="0" algn="l">
              <a:lnSpc>
                <a:spcPct val="100000"/>
              </a:lnSpc>
              <a:spcBef>
                <a:spcPts val="0"/>
              </a:spcBef>
              <a:spcAft>
                <a:spcPts val="0"/>
              </a:spcAft>
              <a:buClr>
                <a:srgbClr val="0000FF"/>
              </a:buClr>
              <a:buSzPts val="1600"/>
              <a:buNone/>
            </a:pPr>
            <a:r>
              <a:rPr b="0" lang="nl-NL">
                <a:solidFill>
                  <a:srgbClr val="0000FF"/>
                </a:solidFill>
              </a:rPr>
              <a:t>from</a:t>
            </a:r>
            <a:r>
              <a:rPr b="0" lang="nl-NL">
                <a:solidFill>
                  <a:srgbClr val="000000"/>
                </a:solidFill>
              </a:rPr>
              <a:t> __future__ </a:t>
            </a:r>
            <a:r>
              <a:rPr b="0" lang="nl-NL">
                <a:solidFill>
                  <a:srgbClr val="0000FF"/>
                </a:solidFill>
              </a:rPr>
              <a:t>import</a:t>
            </a:r>
            <a:r>
              <a:rPr b="0" lang="nl-NL">
                <a:solidFill>
                  <a:srgbClr val="000000"/>
                </a:solidFill>
              </a:rPr>
              <a:t> absolute_import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3"/>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Python Prompt</a:t>
            </a:r>
            <a:endParaRPr/>
          </a:p>
        </p:txBody>
      </p:sp>
      <p:pic>
        <p:nvPicPr>
          <p:cNvPr id="127" name="Google Shape;127;p13"/>
          <p:cNvPicPr preferRelativeResize="0"/>
          <p:nvPr/>
        </p:nvPicPr>
        <p:blipFill rotWithShape="1">
          <a:blip r:embed="rId3">
            <a:alphaModFix/>
          </a:blip>
          <a:srcRect b="22420" l="8" r="34010" t="-5"/>
          <a:stretch/>
        </p:blipFill>
        <p:spPr>
          <a:xfrm>
            <a:off x="575816" y="2123653"/>
            <a:ext cx="8928991" cy="50225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IDLE</a:t>
            </a:r>
            <a:endParaRPr/>
          </a:p>
        </p:txBody>
      </p:sp>
      <p:sp>
        <p:nvSpPr>
          <p:cNvPr id="133" name="Google Shape;133;p14"/>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Interactive Python Prompt</a:t>
            </a:r>
            <a:endParaRPr/>
          </a:p>
          <a:p>
            <a:pPr indent="-251986" lvl="0" marL="251986" rtl="0" algn="l">
              <a:lnSpc>
                <a:spcPct val="90000"/>
              </a:lnSpc>
              <a:spcBef>
                <a:spcPts val="1102"/>
              </a:spcBef>
              <a:spcAft>
                <a:spcPts val="0"/>
              </a:spcAft>
              <a:buClr>
                <a:srgbClr val="595959"/>
              </a:buClr>
              <a:buSzPts val="2000"/>
              <a:buChar char="•"/>
            </a:pPr>
            <a:r>
              <a:rPr lang="nl-NL"/>
              <a:t>Python editor</a:t>
            </a:r>
            <a:endParaRPr/>
          </a:p>
        </p:txBody>
      </p:sp>
      <p:pic>
        <p:nvPicPr>
          <p:cNvPr id="134" name="Google Shape;134;p14"/>
          <p:cNvPicPr preferRelativeResize="0"/>
          <p:nvPr/>
        </p:nvPicPr>
        <p:blipFill rotWithShape="1">
          <a:blip r:embed="rId3">
            <a:alphaModFix/>
          </a:blip>
          <a:srcRect b="0" l="0" r="0" t="0"/>
          <a:stretch/>
        </p:blipFill>
        <p:spPr>
          <a:xfrm>
            <a:off x="359792" y="2915741"/>
            <a:ext cx="8368053" cy="5184815"/>
          </a:xfrm>
          <a:prstGeom prst="rect">
            <a:avLst/>
          </a:prstGeom>
          <a:noFill/>
          <a:ln>
            <a:noFill/>
          </a:ln>
        </p:spPr>
      </p:pic>
      <p:pic>
        <p:nvPicPr>
          <p:cNvPr id="135" name="Google Shape;135;p14"/>
          <p:cNvPicPr preferRelativeResize="0"/>
          <p:nvPr/>
        </p:nvPicPr>
        <p:blipFill rotWithShape="1">
          <a:blip r:embed="rId4">
            <a:alphaModFix/>
          </a:blip>
          <a:srcRect b="0" l="0" r="0" t="0"/>
          <a:stretch/>
        </p:blipFill>
        <p:spPr>
          <a:xfrm>
            <a:off x="1643843" y="4717398"/>
            <a:ext cx="8436782" cy="48913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Other Editors &amp; IDE's</a:t>
            </a:r>
            <a:endParaRPr/>
          </a:p>
        </p:txBody>
      </p:sp>
      <p:sp>
        <p:nvSpPr>
          <p:cNvPr id="141" name="Google Shape;141;p15"/>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b="1" lang="nl-NL"/>
              <a:t>Code Editors</a:t>
            </a:r>
            <a:endParaRPr/>
          </a:p>
          <a:p>
            <a:pPr indent="-251986" lvl="0" marL="251986" rtl="0" algn="l">
              <a:lnSpc>
                <a:spcPct val="90000"/>
              </a:lnSpc>
              <a:spcBef>
                <a:spcPts val="1102"/>
              </a:spcBef>
              <a:spcAft>
                <a:spcPts val="0"/>
              </a:spcAft>
              <a:buClr>
                <a:srgbClr val="595959"/>
              </a:buClr>
              <a:buSzPts val="2000"/>
              <a:buChar char="•"/>
            </a:pPr>
            <a:r>
              <a:rPr lang="nl-NL"/>
              <a:t>Notepad++</a:t>
            </a:r>
            <a:endParaRPr/>
          </a:p>
          <a:p>
            <a:pPr indent="-251986" lvl="0" marL="251986" rtl="0" algn="l">
              <a:lnSpc>
                <a:spcPct val="90000"/>
              </a:lnSpc>
              <a:spcBef>
                <a:spcPts val="1102"/>
              </a:spcBef>
              <a:spcAft>
                <a:spcPts val="0"/>
              </a:spcAft>
              <a:buClr>
                <a:srgbClr val="595959"/>
              </a:buClr>
              <a:buSzPts val="2000"/>
              <a:buChar char="•"/>
            </a:pPr>
            <a:r>
              <a:rPr lang="nl-NL"/>
              <a:t>Sublime</a:t>
            </a:r>
            <a:endParaRPr/>
          </a:p>
          <a:p>
            <a:pPr indent="-251986" lvl="0" marL="251986" rtl="0" algn="l">
              <a:lnSpc>
                <a:spcPct val="90000"/>
              </a:lnSpc>
              <a:spcBef>
                <a:spcPts val="1102"/>
              </a:spcBef>
              <a:spcAft>
                <a:spcPts val="0"/>
              </a:spcAft>
              <a:buClr>
                <a:srgbClr val="595959"/>
              </a:buClr>
              <a:buSzPts val="2000"/>
              <a:buChar char="•"/>
            </a:pPr>
            <a:r>
              <a:rPr lang="nl-NL"/>
              <a:t>Atom</a:t>
            </a:r>
            <a:endParaRPr/>
          </a:p>
          <a:p>
            <a:pPr indent="-251986" lvl="0" marL="251986" rtl="0" algn="l">
              <a:lnSpc>
                <a:spcPct val="90000"/>
              </a:lnSpc>
              <a:spcBef>
                <a:spcPts val="1102"/>
              </a:spcBef>
              <a:spcAft>
                <a:spcPts val="0"/>
              </a:spcAft>
              <a:buClr>
                <a:srgbClr val="595959"/>
              </a:buClr>
              <a:buSzPts val="2000"/>
              <a:buChar char="•"/>
            </a:pPr>
            <a:r>
              <a:rPr lang="nl-NL"/>
              <a:t>… and many more </a:t>
            </a:r>
            <a:endParaRPr/>
          </a:p>
          <a:p>
            <a:pPr indent="-124986" lvl="0" marL="251986"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rPr b="1" lang="nl-NL"/>
              <a:t>Integrated Development Environments</a:t>
            </a:r>
            <a:endParaRPr/>
          </a:p>
          <a:p>
            <a:pPr indent="-251986" lvl="0" marL="251986" rtl="0" algn="l">
              <a:lnSpc>
                <a:spcPct val="90000"/>
              </a:lnSpc>
              <a:spcBef>
                <a:spcPts val="1102"/>
              </a:spcBef>
              <a:spcAft>
                <a:spcPts val="0"/>
              </a:spcAft>
              <a:buClr>
                <a:srgbClr val="595959"/>
              </a:buClr>
              <a:buSzPts val="2000"/>
              <a:buChar char="•"/>
            </a:pPr>
            <a:r>
              <a:rPr lang="nl-NL"/>
              <a:t>PyCharm</a:t>
            </a:r>
            <a:endParaRPr/>
          </a:p>
          <a:p>
            <a:pPr indent="-251986" lvl="0" marL="251986" rtl="0" algn="l">
              <a:lnSpc>
                <a:spcPct val="90000"/>
              </a:lnSpc>
              <a:spcBef>
                <a:spcPts val="1102"/>
              </a:spcBef>
              <a:spcAft>
                <a:spcPts val="0"/>
              </a:spcAft>
              <a:buClr>
                <a:srgbClr val="595959"/>
              </a:buClr>
              <a:buSzPts val="2000"/>
              <a:buChar char="•"/>
            </a:pPr>
            <a:r>
              <a:rPr lang="nl-NL"/>
              <a:t>VS Code with Python extension</a:t>
            </a:r>
            <a:endParaRPr/>
          </a:p>
          <a:p>
            <a:pPr indent="-251986" lvl="0" marL="251986" rtl="0" algn="l">
              <a:lnSpc>
                <a:spcPct val="90000"/>
              </a:lnSpc>
              <a:spcBef>
                <a:spcPts val="1102"/>
              </a:spcBef>
              <a:spcAft>
                <a:spcPts val="0"/>
              </a:spcAft>
              <a:buClr>
                <a:srgbClr val="595959"/>
              </a:buClr>
              <a:buSzPts val="2000"/>
              <a:buChar char="•"/>
            </a:pPr>
            <a:r>
              <a:rPr lang="nl-NL"/>
              <a:t>Spyder</a:t>
            </a:r>
            <a:endParaRPr/>
          </a:p>
          <a:p>
            <a:pPr indent="-251986" lvl="0" marL="251986" rtl="0" algn="l">
              <a:lnSpc>
                <a:spcPct val="90000"/>
              </a:lnSpc>
              <a:spcBef>
                <a:spcPts val="1102"/>
              </a:spcBef>
              <a:spcAft>
                <a:spcPts val="0"/>
              </a:spcAft>
              <a:buClr>
                <a:srgbClr val="595959"/>
              </a:buClr>
              <a:buSzPts val="2000"/>
              <a:buChar char="•"/>
            </a:pPr>
            <a:r>
              <a:rPr lang="nl-NL"/>
              <a:t>JupyterLab</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Python prompt</a:t>
            </a:r>
            <a:endParaRPr/>
          </a:p>
        </p:txBody>
      </p:sp>
      <p:sp>
        <p:nvSpPr>
          <p:cNvPr id="147" name="Google Shape;147;p16"/>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Experiment with the python prompt</a:t>
            </a:r>
            <a:endParaRPr/>
          </a:p>
          <a:p>
            <a:pPr indent="0" lvl="0" marL="0" rtl="0" algn="l">
              <a:lnSpc>
                <a:spcPct val="90000"/>
              </a:lnSpc>
              <a:spcBef>
                <a:spcPts val="1102"/>
              </a:spcBef>
              <a:spcAft>
                <a:spcPts val="0"/>
              </a:spcAft>
              <a:buClr>
                <a:srgbClr val="595959"/>
              </a:buClr>
              <a:buSzPts val="2000"/>
              <a:buNone/>
            </a:pPr>
            <a:r>
              <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Open the python prompt.</a:t>
            </a:r>
            <a:endParaRPr/>
          </a:p>
          <a:p>
            <a:pPr indent="-251986" lvl="1" marL="755957" rtl="0" algn="l">
              <a:lnSpc>
                <a:spcPct val="90000"/>
              </a:lnSpc>
              <a:spcBef>
                <a:spcPts val="551"/>
              </a:spcBef>
              <a:spcAft>
                <a:spcPts val="0"/>
              </a:spcAft>
              <a:buClr>
                <a:srgbClr val="595959"/>
              </a:buClr>
              <a:buSzPts val="1800"/>
              <a:buChar char="•"/>
            </a:pPr>
            <a:r>
              <a:rPr lang="nl-NL"/>
              <a:t>by opening IDLE</a:t>
            </a:r>
            <a:endParaRPr/>
          </a:p>
          <a:p>
            <a:pPr indent="-251986" lvl="1" marL="755957" rtl="0" algn="l">
              <a:lnSpc>
                <a:spcPct val="90000"/>
              </a:lnSpc>
              <a:spcBef>
                <a:spcPts val="551"/>
              </a:spcBef>
              <a:spcAft>
                <a:spcPts val="0"/>
              </a:spcAft>
              <a:buClr>
                <a:srgbClr val="595959"/>
              </a:buClr>
              <a:buSzPts val="1800"/>
              <a:buChar char="•"/>
            </a:pPr>
            <a:r>
              <a:rPr lang="nl-NL"/>
              <a:t>or by typing python in the command window</a:t>
            </a:r>
            <a:endParaRPr/>
          </a:p>
          <a:p>
            <a:pPr indent="-251986" lvl="1" marL="755957" rtl="0" algn="l">
              <a:lnSpc>
                <a:spcPct val="90000"/>
              </a:lnSpc>
              <a:spcBef>
                <a:spcPts val="551"/>
              </a:spcBef>
              <a:spcAft>
                <a:spcPts val="0"/>
              </a:spcAft>
              <a:buClr>
                <a:srgbClr val="595959"/>
              </a:buClr>
              <a:buSzPts val="1800"/>
              <a:buChar char="•"/>
            </a:pPr>
            <a:r>
              <a:rPr lang="nl-NL"/>
              <a:t>or in any other IDE. For example PyCharm.</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Execute several simple numeric calculations.</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Use the print function to print Hello World.</a:t>
            </a:r>
            <a:endParaRPr/>
          </a:p>
          <a:p>
            <a:pPr indent="-330200" lvl="0" marL="457200" rtl="0" algn="l">
              <a:lnSpc>
                <a:spcPct val="90000"/>
              </a:lnSpc>
              <a:spcBef>
                <a:spcPts val="1102"/>
              </a:spcBef>
              <a:spcAft>
                <a:spcPts val="0"/>
              </a:spcAft>
              <a:buClr>
                <a:srgbClr val="595959"/>
              </a:buClr>
              <a:buSzPts val="2000"/>
              <a:buFont typeface="Calibri"/>
              <a:buNone/>
            </a:pPr>
            <a:r>
              <a:t/>
            </a:r>
            <a:endParaRPr/>
          </a:p>
        </p:txBody>
      </p:sp>
      <p:sp>
        <p:nvSpPr>
          <p:cNvPr id="148" name="Google Shape;148;p16"/>
          <p:cNvSpPr txBox="1"/>
          <p:nvPr/>
        </p:nvSpPr>
        <p:spPr>
          <a:xfrm>
            <a:off x="1943967"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1.1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Hello</a:t>
            </a:r>
            <a:endParaRPr/>
          </a:p>
        </p:txBody>
      </p:sp>
      <p:sp>
        <p:nvSpPr>
          <p:cNvPr id="154" name="Google Shape;154;p17"/>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Create and execute a Python module </a:t>
            </a:r>
            <a:endParaRPr/>
          </a:p>
          <a:p>
            <a:pPr indent="0" lvl="0" marL="0" rtl="0" algn="l">
              <a:lnSpc>
                <a:spcPct val="90000"/>
              </a:lnSpc>
              <a:spcBef>
                <a:spcPts val="1102"/>
              </a:spcBef>
              <a:spcAft>
                <a:spcPts val="0"/>
              </a:spcAft>
              <a:buClr>
                <a:srgbClr val="595959"/>
              </a:buClr>
              <a:buSzPts val="2000"/>
              <a:buNone/>
            </a:pPr>
            <a:r>
              <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Open IDLE or an other IDE of your choice</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Create a new Python file called first.py</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Save this file in a newly created directory for this course</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Use the print function to </a:t>
            </a:r>
            <a:r>
              <a:rPr b="1" lang="nl-NL"/>
              <a:t>print</a:t>
            </a:r>
            <a:r>
              <a:rPr lang="nl-NL"/>
              <a:t> Hello World</a:t>
            </a:r>
            <a:endParaRPr/>
          </a:p>
          <a:p>
            <a:pPr indent="-457200" lvl="0" marL="457200" rtl="0" algn="l">
              <a:lnSpc>
                <a:spcPct val="90000"/>
              </a:lnSpc>
              <a:spcBef>
                <a:spcPts val="1102"/>
              </a:spcBef>
              <a:spcAft>
                <a:spcPts val="0"/>
              </a:spcAft>
              <a:buClr>
                <a:srgbClr val="595959"/>
              </a:buClr>
              <a:buSzPts val="2000"/>
              <a:buFont typeface="Calibri"/>
              <a:buAutoNum type="arabicPeriod"/>
            </a:pPr>
            <a:r>
              <a:rPr b="1" lang="nl-NL"/>
              <a:t>Save</a:t>
            </a:r>
            <a:r>
              <a:rPr lang="nl-NL"/>
              <a:t> the file as first.py</a:t>
            </a:r>
            <a:endParaRPr/>
          </a:p>
          <a:p>
            <a:pPr indent="-457200" lvl="0" marL="457200" rtl="0" algn="l">
              <a:lnSpc>
                <a:spcPct val="90000"/>
              </a:lnSpc>
              <a:spcBef>
                <a:spcPts val="1102"/>
              </a:spcBef>
              <a:spcAft>
                <a:spcPts val="0"/>
              </a:spcAft>
              <a:buClr>
                <a:srgbClr val="595959"/>
              </a:buClr>
              <a:buSzPts val="2000"/>
              <a:buFont typeface="Calibri"/>
              <a:buAutoNum type="arabicPeriod"/>
            </a:pPr>
            <a:r>
              <a:rPr b="1" lang="nl-NL"/>
              <a:t>Run</a:t>
            </a:r>
            <a:r>
              <a:rPr lang="nl-NL"/>
              <a:t> the file</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Change the file to first ask for your name and store the result in a variable </a:t>
            </a:r>
            <a:r>
              <a:rPr b="1" lang="nl-NL"/>
              <a:t>name </a:t>
            </a:r>
            <a:r>
              <a:rPr lang="nl-NL"/>
              <a:t>using the </a:t>
            </a:r>
            <a:r>
              <a:rPr b="1" lang="nl-NL"/>
              <a:t>input() </a:t>
            </a:r>
            <a:r>
              <a:rPr lang="nl-NL"/>
              <a:t>function</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Use the print function to print "Hello Albert" (if Albert is your name).</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Save and run the file</a:t>
            </a:r>
            <a:endParaRPr/>
          </a:p>
          <a:p>
            <a:pPr indent="-330200" lvl="0" marL="457200" rtl="0" algn="l">
              <a:lnSpc>
                <a:spcPct val="90000"/>
              </a:lnSpc>
              <a:spcBef>
                <a:spcPts val="1102"/>
              </a:spcBef>
              <a:spcAft>
                <a:spcPts val="0"/>
              </a:spcAft>
              <a:buClr>
                <a:srgbClr val="595959"/>
              </a:buClr>
              <a:buSzPts val="2000"/>
              <a:buFont typeface="Calibri"/>
              <a:buNone/>
            </a:pPr>
            <a:r>
              <a:t/>
            </a:r>
            <a:endParaRPr/>
          </a:p>
        </p:txBody>
      </p:sp>
      <p:sp>
        <p:nvSpPr>
          <p:cNvPr id="155" name="Google Shape;155;p17"/>
          <p:cNvSpPr txBox="1"/>
          <p:nvPr/>
        </p:nvSpPr>
        <p:spPr>
          <a:xfrm>
            <a:off x="1945994"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1.2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Print function</a:t>
            </a:r>
            <a:endParaRPr/>
          </a:p>
        </p:txBody>
      </p:sp>
      <p:sp>
        <p:nvSpPr>
          <p:cNvPr id="162" name="Google Shape;162;p18"/>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built-in function: </a:t>
            </a:r>
            <a:r>
              <a:rPr b="1" lang="nl-NL"/>
              <a:t>print()</a:t>
            </a:r>
            <a:endParaRPr/>
          </a:p>
          <a:p>
            <a:pPr indent="0" lvl="0" marL="0"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rPr lang="nl-NL"/>
              <a:t>The </a:t>
            </a:r>
            <a:r>
              <a:rPr b="1" lang="nl-NL"/>
              <a:t>print() </a:t>
            </a:r>
            <a:r>
              <a:rPr lang="nl-NL"/>
              <a:t>function prints tekst to the console.</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163" name="Google Shape;163;p18"/>
          <p:cNvSpPr/>
          <p:nvPr/>
        </p:nvSpPr>
        <p:spPr>
          <a:xfrm>
            <a:off x="568396" y="6026433"/>
            <a:ext cx="8936411" cy="1200329"/>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&gt;&gt;&gt; </a:t>
            </a: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"Hello world"</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Hello world</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&gt;&gt;&gt; </a:t>
            </a: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10)</a:t>
            </a:r>
            <a:endParaRPr/>
          </a:p>
          <a:p>
            <a:pPr indent="0" lvl="0" marL="0" marR="0" rtl="0" algn="l">
              <a:spcBef>
                <a:spcPts val="0"/>
              </a:spcBef>
              <a:spcAft>
                <a:spcPts val="0"/>
              </a:spcAft>
              <a:buNone/>
            </a:pPr>
            <a:r>
              <a:rPr b="1" lang="nl-NL" sz="1800">
                <a:solidFill>
                  <a:srgbClr val="09885A"/>
                </a:solidFill>
                <a:latin typeface="Arial"/>
                <a:ea typeface="Arial"/>
                <a:cs typeface="Arial"/>
                <a:sym typeface="Arial"/>
              </a:rPr>
              <a:t>10</a:t>
            </a:r>
            <a:endParaRPr b="1" sz="18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Variables</a:t>
            </a:r>
            <a:endParaRPr/>
          </a:p>
        </p:txBody>
      </p:sp>
      <p:sp>
        <p:nvSpPr>
          <p:cNvPr id="170" name="Google Shape;170;p19"/>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400"/>
              <a:buChar char="•"/>
            </a:pPr>
            <a:r>
              <a:rPr lang="nl-NL" sz="2400"/>
              <a:t>A variable does not need to be declared</a:t>
            </a:r>
            <a:endParaRPr sz="2400"/>
          </a:p>
          <a:p>
            <a:pPr indent="-251986" lvl="0" marL="251986" rtl="0" algn="l">
              <a:lnSpc>
                <a:spcPct val="90000"/>
              </a:lnSpc>
              <a:spcBef>
                <a:spcPts val="1102"/>
              </a:spcBef>
              <a:spcAft>
                <a:spcPts val="0"/>
              </a:spcAft>
              <a:buClr>
                <a:srgbClr val="595959"/>
              </a:buClr>
              <a:buSzPts val="2400"/>
              <a:buChar char="•"/>
            </a:pPr>
            <a:r>
              <a:rPr lang="nl-NL" sz="2400"/>
              <a:t>Variables have a name:</a:t>
            </a:r>
            <a:endParaRPr/>
          </a:p>
          <a:p>
            <a:pPr indent="-251986" lvl="1" marL="755957" rtl="0" algn="l">
              <a:lnSpc>
                <a:spcPct val="90000"/>
              </a:lnSpc>
              <a:spcBef>
                <a:spcPts val="551"/>
              </a:spcBef>
              <a:spcAft>
                <a:spcPts val="0"/>
              </a:spcAft>
              <a:buClr>
                <a:srgbClr val="595959"/>
              </a:buClr>
              <a:buSzPts val="2000"/>
              <a:buChar char="•"/>
            </a:pPr>
            <a:r>
              <a:rPr lang="nl-NL" sz="2000"/>
              <a:t>Upper</a:t>
            </a:r>
            <a:r>
              <a:rPr lang="nl-NL"/>
              <a:t> and lower case letters, digits and underscore _</a:t>
            </a:r>
            <a:endParaRPr sz="2000"/>
          </a:p>
          <a:p>
            <a:pPr indent="-251986" lvl="1" marL="755957" rtl="0" algn="l">
              <a:lnSpc>
                <a:spcPct val="90000"/>
              </a:lnSpc>
              <a:spcBef>
                <a:spcPts val="551"/>
              </a:spcBef>
              <a:spcAft>
                <a:spcPts val="0"/>
              </a:spcAft>
              <a:buClr>
                <a:srgbClr val="595959"/>
              </a:buClr>
              <a:buSzPts val="2000"/>
              <a:buChar char="•"/>
            </a:pPr>
            <a:r>
              <a:rPr lang="nl-NL" sz="2000"/>
              <a:t>May not start with a digit</a:t>
            </a:r>
            <a:endParaRPr/>
          </a:p>
          <a:p>
            <a:pPr indent="-251986" lvl="0" marL="251986" rtl="0" algn="l">
              <a:lnSpc>
                <a:spcPct val="90000"/>
              </a:lnSpc>
              <a:spcBef>
                <a:spcPts val="1102"/>
              </a:spcBef>
              <a:spcAft>
                <a:spcPts val="0"/>
              </a:spcAft>
              <a:buClr>
                <a:srgbClr val="595959"/>
              </a:buClr>
              <a:buSzPts val="2000"/>
              <a:buChar char="•"/>
            </a:pPr>
            <a:r>
              <a:rPr lang="nl-NL"/>
              <a:t>Python is case sensitive</a:t>
            </a:r>
            <a:r>
              <a:rPr lang="nl-NL" sz="2400"/>
              <a:t>!</a:t>
            </a:r>
            <a:endParaRPr/>
          </a:p>
          <a:p>
            <a:pPr indent="-99586" lvl="0" marL="251986" rtl="0" algn="l">
              <a:lnSpc>
                <a:spcPct val="90000"/>
              </a:lnSpc>
              <a:spcBef>
                <a:spcPts val="1102"/>
              </a:spcBef>
              <a:spcAft>
                <a:spcPts val="0"/>
              </a:spcAft>
              <a:buClr>
                <a:srgbClr val="595959"/>
              </a:buClr>
              <a:buSzPts val="2400"/>
              <a:buNone/>
            </a:pPr>
            <a:r>
              <a:t/>
            </a:r>
            <a:endParaRPr sz="2400"/>
          </a:p>
        </p:txBody>
      </p:sp>
      <p:sp>
        <p:nvSpPr>
          <p:cNvPr id="171" name="Google Shape;171;p19"/>
          <p:cNvSpPr/>
          <p:nvPr/>
        </p:nvSpPr>
        <p:spPr>
          <a:xfrm>
            <a:off x="589995" y="4370801"/>
            <a:ext cx="8914812" cy="2862322"/>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&gt;&gt;&gt; name = </a:t>
            </a:r>
            <a:r>
              <a:rPr b="1" lang="nl-NL" sz="1800">
                <a:solidFill>
                  <a:srgbClr val="A31515"/>
                </a:solidFill>
                <a:latin typeface="Arial"/>
                <a:ea typeface="Arial"/>
                <a:cs typeface="Arial"/>
                <a:sym typeface="Arial"/>
              </a:rPr>
              <a:t>"Guido van Rossum"</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&gt;&gt;&gt; n = </a:t>
            </a:r>
            <a:r>
              <a:rPr b="1" lang="nl-NL" sz="1800">
                <a:solidFill>
                  <a:srgbClr val="09885A"/>
                </a:solidFill>
                <a:latin typeface="Arial"/>
                <a:ea typeface="Arial"/>
                <a:cs typeface="Arial"/>
                <a:sym typeface="Arial"/>
              </a:rPr>
              <a:t>10</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&gt;&gt;&gt; pi = </a:t>
            </a:r>
            <a:r>
              <a:rPr b="1" lang="nl-NL" sz="1800">
                <a:solidFill>
                  <a:srgbClr val="09885A"/>
                </a:solidFill>
                <a:latin typeface="Arial"/>
                <a:ea typeface="Arial"/>
                <a:cs typeface="Arial"/>
                <a:sym typeface="Arial"/>
              </a:rPr>
              <a:t>3.14159</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&gt;&gt;&gt;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&gt;&gt;&gt; </a:t>
            </a: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(name)</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Guido van Rossum</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&gt;&gt;&gt; </a:t>
            </a: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(n)</a:t>
            </a:r>
            <a:endParaRPr/>
          </a:p>
          <a:p>
            <a:pPr indent="0" lvl="0" marL="0" marR="0" rtl="0" algn="l">
              <a:spcBef>
                <a:spcPts val="0"/>
              </a:spcBef>
              <a:spcAft>
                <a:spcPts val="0"/>
              </a:spcAft>
              <a:buNone/>
            </a:pPr>
            <a:r>
              <a:rPr b="1" lang="nl-NL" sz="1800">
                <a:solidFill>
                  <a:srgbClr val="09885A"/>
                </a:solidFill>
                <a:latin typeface="Arial"/>
                <a:ea typeface="Arial"/>
                <a:cs typeface="Arial"/>
                <a:sym typeface="Arial"/>
              </a:rPr>
              <a:t>10</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&gt;&gt;&gt; </a:t>
            </a: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(pi)</a:t>
            </a:r>
            <a:endParaRPr/>
          </a:p>
          <a:p>
            <a:pPr indent="0" lvl="0" marL="0" marR="0" rtl="0" algn="l">
              <a:spcBef>
                <a:spcPts val="0"/>
              </a:spcBef>
              <a:spcAft>
                <a:spcPts val="0"/>
              </a:spcAft>
              <a:buNone/>
            </a:pPr>
            <a:r>
              <a:rPr b="1" lang="nl-NL" sz="1800">
                <a:solidFill>
                  <a:srgbClr val="09885A"/>
                </a:solidFill>
                <a:latin typeface="Arial"/>
                <a:ea typeface="Arial"/>
                <a:cs typeface="Arial"/>
                <a:sym typeface="Arial"/>
              </a:rPr>
              <a:t>3.14159</a:t>
            </a:r>
            <a:endParaRPr b="1" sz="18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400"/>
              <a:buFont typeface="Arial"/>
              <a:buNone/>
            </a:pPr>
            <a:r>
              <a:rPr lang="nl-NL" sz="4400"/>
              <a:t>Popularity</a:t>
            </a:r>
            <a:endParaRPr/>
          </a:p>
        </p:txBody>
      </p:sp>
      <p:sp>
        <p:nvSpPr>
          <p:cNvPr id="44" name="Google Shape;44;p2"/>
          <p:cNvSpPr/>
          <p:nvPr/>
        </p:nvSpPr>
        <p:spPr>
          <a:xfrm>
            <a:off x="6297595" y="7020197"/>
            <a:ext cx="3685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Arial"/>
              <a:buNone/>
            </a:pPr>
            <a:r>
              <a:rPr b="0" i="0" lang="nl-NL" sz="1800" u="sng" cap="none" strike="noStrike">
                <a:solidFill>
                  <a:schemeClr val="lt1"/>
                </a:solidFill>
                <a:latin typeface="Arial"/>
                <a:ea typeface="Arial"/>
                <a:cs typeface="Arial"/>
                <a:sym typeface="Arial"/>
                <a:hlinkClick r:id="rId3">
                  <a:extLst>
                    <a:ext uri="{A12FA001-AC4F-418D-AE19-62706E023703}">
                      <ahyp:hlinkClr val="tx"/>
                    </a:ext>
                  </a:extLst>
                </a:hlinkClick>
              </a:rPr>
              <a:t>https://www.tiobe.com/tiobe-index/</a:t>
            </a:r>
            <a:endParaRPr b="0" i="0" sz="1800" u="none" cap="none" strike="noStrike">
              <a:solidFill>
                <a:schemeClr val="lt1"/>
              </a:solidFill>
              <a:latin typeface="Arial"/>
              <a:ea typeface="Arial"/>
              <a:cs typeface="Arial"/>
              <a:sym typeface="Arial"/>
            </a:endParaRPr>
          </a:p>
        </p:txBody>
      </p:sp>
      <p:pic>
        <p:nvPicPr>
          <p:cNvPr id="45" name="Google Shape;45;p2"/>
          <p:cNvPicPr preferRelativeResize="0"/>
          <p:nvPr/>
        </p:nvPicPr>
        <p:blipFill rotWithShape="1">
          <a:blip r:embed="rId4">
            <a:alphaModFix/>
          </a:blip>
          <a:srcRect b="0" l="0" r="0" t="0"/>
          <a:stretch/>
        </p:blipFill>
        <p:spPr>
          <a:xfrm>
            <a:off x="-1" y="1763613"/>
            <a:ext cx="10080625" cy="49268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Input function</a:t>
            </a:r>
            <a:endParaRPr/>
          </a:p>
        </p:txBody>
      </p:sp>
      <p:sp>
        <p:nvSpPr>
          <p:cNvPr id="178" name="Google Shape;178;p20"/>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built-in function: </a:t>
            </a:r>
            <a:r>
              <a:rPr b="1" lang="nl-NL"/>
              <a:t>input()</a:t>
            </a:r>
            <a:endParaRPr/>
          </a:p>
          <a:p>
            <a:pPr indent="0" lvl="0" marL="0"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rPr lang="nl-NL"/>
              <a:t>The input() function prints the prompt on the console</a:t>
            </a:r>
            <a:br>
              <a:rPr lang="nl-NL"/>
            </a:br>
            <a:r>
              <a:rPr lang="nl-NL"/>
              <a:t>and then waits for the user to enter some text. </a:t>
            </a:r>
            <a:br>
              <a:rPr lang="nl-NL"/>
            </a:br>
            <a:r>
              <a:rPr lang="nl-NL"/>
              <a:t>The entered text is then returned as the return value of the function.</a:t>
            </a:r>
            <a:endParaRPr/>
          </a:p>
        </p:txBody>
      </p:sp>
      <p:sp>
        <p:nvSpPr>
          <p:cNvPr id="179" name="Google Shape;179;p20"/>
          <p:cNvSpPr/>
          <p:nvPr/>
        </p:nvSpPr>
        <p:spPr>
          <a:xfrm>
            <a:off x="576263" y="6312495"/>
            <a:ext cx="8928544" cy="923330"/>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name = </a:t>
            </a:r>
            <a:r>
              <a:rPr b="1" lang="nl-NL" sz="1800">
                <a:solidFill>
                  <a:srgbClr val="795E26"/>
                </a:solidFill>
                <a:latin typeface="Arial"/>
                <a:ea typeface="Arial"/>
                <a:cs typeface="Arial"/>
                <a:sym typeface="Arial"/>
              </a:rPr>
              <a:t>input</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'What is your name? : '</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(name)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Comments</a:t>
            </a:r>
            <a:endParaRPr/>
          </a:p>
        </p:txBody>
      </p:sp>
      <p:sp>
        <p:nvSpPr>
          <p:cNvPr id="186" name="Google Shape;186;p21"/>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Everything on a line following a </a:t>
            </a:r>
            <a:r>
              <a:rPr b="1" lang="nl-NL"/>
              <a:t>#</a:t>
            </a:r>
            <a:r>
              <a:rPr lang="nl-NL"/>
              <a:t> character is comment.</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187" name="Google Shape;187;p21"/>
          <p:cNvSpPr/>
          <p:nvPr/>
        </p:nvSpPr>
        <p:spPr>
          <a:xfrm>
            <a:off x="602813" y="4650502"/>
            <a:ext cx="8914812" cy="2585323"/>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8000"/>
                </a:solidFill>
                <a:latin typeface="Arial"/>
                <a:ea typeface="Arial"/>
                <a:cs typeface="Arial"/>
                <a:sym typeface="Arial"/>
              </a:rPr>
              <a:t># demo.py</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8000"/>
                </a:solidFill>
                <a:latin typeface="Arial"/>
                <a:ea typeface="Arial"/>
                <a:cs typeface="Arial"/>
                <a:sym typeface="Arial"/>
              </a:rPr>
              <a:t>#</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8000"/>
                </a:solidFill>
                <a:latin typeface="Arial"/>
                <a:ea typeface="Arial"/>
                <a:cs typeface="Arial"/>
                <a:sym typeface="Arial"/>
              </a:rPr>
              <a:t># This is a Python module.</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8000"/>
                </a:solidFill>
                <a:latin typeface="Arial"/>
                <a:ea typeface="Arial"/>
                <a:cs typeface="Arial"/>
                <a:sym typeface="Arial"/>
              </a:rPr>
              <a:t>#</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8000"/>
                </a:solidFill>
                <a:latin typeface="Arial"/>
                <a:ea typeface="Arial"/>
                <a:cs typeface="Arial"/>
                <a:sym typeface="Arial"/>
              </a:rPr>
              <a:t># Always add comments.</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8000"/>
                </a:solidFill>
                <a:latin typeface="Arial"/>
                <a:ea typeface="Arial"/>
                <a:cs typeface="Arial"/>
                <a:sym typeface="Arial"/>
              </a:rPr>
              <a:t>#</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8000"/>
                </a:solidFill>
                <a:latin typeface="Arial"/>
                <a:ea typeface="Arial"/>
                <a:cs typeface="Arial"/>
                <a:sym typeface="Arial"/>
              </a:rPr>
              <a:t># Comments clarify what's happening in the code.</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name = </a:t>
            </a:r>
            <a:r>
              <a:rPr b="1" lang="nl-NL" sz="1800">
                <a:solidFill>
                  <a:srgbClr val="A31515"/>
                </a:solidFill>
                <a:latin typeface="Arial"/>
                <a:ea typeface="Arial"/>
                <a:cs typeface="Arial"/>
                <a:sym typeface="Arial"/>
              </a:rPr>
              <a:t>"Guido"</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Comments can also follow a statement</a:t>
            </a:r>
            <a:endParaRPr b="1" sz="18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Keywords</a:t>
            </a:r>
            <a:endParaRPr/>
          </a:p>
        </p:txBody>
      </p:sp>
      <p:sp>
        <p:nvSpPr>
          <p:cNvPr id="194" name="Google Shape;194;p22"/>
          <p:cNvSpPr txBox="1"/>
          <p:nvPr>
            <p:ph idx="1" type="body"/>
          </p:nvPr>
        </p:nvSpPr>
        <p:spPr>
          <a:xfrm>
            <a:off x="693043" y="2012414"/>
            <a:ext cx="9027789" cy="3783647"/>
          </a:xfrm>
          <a:prstGeom prst="rect">
            <a:avLst/>
          </a:prstGeom>
          <a:solidFill>
            <a:srgbClr val="DDEAF6"/>
          </a:solidFill>
          <a:ln cap="flat" cmpd="sng" w="9525">
            <a:solidFill>
              <a:srgbClr val="BBD6EE"/>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False</a:t>
            </a:r>
            <a:endParaRPr/>
          </a:p>
          <a:p>
            <a:pPr indent="0" lvl="0" marL="0" rtl="0" algn="l">
              <a:lnSpc>
                <a:spcPct val="90000"/>
              </a:lnSpc>
              <a:spcBef>
                <a:spcPts val="1102"/>
              </a:spcBef>
              <a:spcAft>
                <a:spcPts val="0"/>
              </a:spcAft>
              <a:buClr>
                <a:srgbClr val="595959"/>
              </a:buClr>
              <a:buSzPts val="2000"/>
              <a:buNone/>
            </a:pPr>
            <a:r>
              <a:rPr lang="nl-NL"/>
              <a:t>None</a:t>
            </a:r>
            <a:endParaRPr/>
          </a:p>
          <a:p>
            <a:pPr indent="0" lvl="0" marL="0" rtl="0" algn="l">
              <a:lnSpc>
                <a:spcPct val="90000"/>
              </a:lnSpc>
              <a:spcBef>
                <a:spcPts val="1102"/>
              </a:spcBef>
              <a:spcAft>
                <a:spcPts val="0"/>
              </a:spcAft>
              <a:buClr>
                <a:srgbClr val="595959"/>
              </a:buClr>
              <a:buSzPts val="2000"/>
              <a:buNone/>
            </a:pPr>
            <a:r>
              <a:rPr lang="nl-NL"/>
              <a:t>True</a:t>
            </a:r>
            <a:endParaRPr/>
          </a:p>
          <a:p>
            <a:pPr indent="0" lvl="0" marL="0" rtl="0" algn="l">
              <a:lnSpc>
                <a:spcPct val="90000"/>
              </a:lnSpc>
              <a:spcBef>
                <a:spcPts val="1102"/>
              </a:spcBef>
              <a:spcAft>
                <a:spcPts val="0"/>
              </a:spcAft>
              <a:buClr>
                <a:srgbClr val="595959"/>
              </a:buClr>
              <a:buSzPts val="2000"/>
              <a:buNone/>
            </a:pPr>
            <a:r>
              <a:rPr lang="nl-NL"/>
              <a:t>and</a:t>
            </a:r>
            <a:endParaRPr/>
          </a:p>
          <a:p>
            <a:pPr indent="0" lvl="0" marL="0" rtl="0" algn="l">
              <a:lnSpc>
                <a:spcPct val="90000"/>
              </a:lnSpc>
              <a:spcBef>
                <a:spcPts val="1102"/>
              </a:spcBef>
              <a:spcAft>
                <a:spcPts val="0"/>
              </a:spcAft>
              <a:buClr>
                <a:srgbClr val="595959"/>
              </a:buClr>
              <a:buSzPts val="2000"/>
              <a:buNone/>
            </a:pPr>
            <a:r>
              <a:rPr lang="nl-NL"/>
              <a:t>as</a:t>
            </a:r>
            <a:endParaRPr/>
          </a:p>
          <a:p>
            <a:pPr indent="0" lvl="0" marL="0" rtl="0" algn="l">
              <a:lnSpc>
                <a:spcPct val="90000"/>
              </a:lnSpc>
              <a:spcBef>
                <a:spcPts val="1102"/>
              </a:spcBef>
              <a:spcAft>
                <a:spcPts val="0"/>
              </a:spcAft>
              <a:buClr>
                <a:srgbClr val="595959"/>
              </a:buClr>
              <a:buSzPts val="2000"/>
              <a:buNone/>
            </a:pPr>
            <a:r>
              <a:rPr lang="nl-NL"/>
              <a:t>assert</a:t>
            </a:r>
            <a:endParaRPr/>
          </a:p>
          <a:p>
            <a:pPr indent="0" lvl="0" marL="0" rtl="0" algn="l">
              <a:lnSpc>
                <a:spcPct val="90000"/>
              </a:lnSpc>
              <a:spcBef>
                <a:spcPts val="1102"/>
              </a:spcBef>
              <a:spcAft>
                <a:spcPts val="0"/>
              </a:spcAft>
              <a:buClr>
                <a:srgbClr val="595959"/>
              </a:buClr>
              <a:buSzPts val="2000"/>
              <a:buNone/>
            </a:pPr>
            <a:r>
              <a:rPr lang="nl-NL"/>
              <a:t>async</a:t>
            </a:r>
            <a:endParaRPr/>
          </a:p>
          <a:p>
            <a:pPr indent="0" lvl="0" marL="0" rtl="0" algn="l">
              <a:lnSpc>
                <a:spcPct val="90000"/>
              </a:lnSpc>
              <a:spcBef>
                <a:spcPts val="1102"/>
              </a:spcBef>
              <a:spcAft>
                <a:spcPts val="0"/>
              </a:spcAft>
              <a:buClr>
                <a:srgbClr val="595959"/>
              </a:buClr>
              <a:buSzPts val="2000"/>
              <a:buNone/>
            </a:pPr>
            <a:r>
              <a:rPr lang="nl-NL"/>
              <a:t>await</a:t>
            </a:r>
            <a:endParaRPr/>
          </a:p>
          <a:p>
            <a:pPr indent="0" lvl="0" marL="0" rtl="0" algn="l">
              <a:lnSpc>
                <a:spcPct val="90000"/>
              </a:lnSpc>
              <a:spcBef>
                <a:spcPts val="1102"/>
              </a:spcBef>
              <a:spcAft>
                <a:spcPts val="0"/>
              </a:spcAft>
              <a:buClr>
                <a:srgbClr val="595959"/>
              </a:buClr>
              <a:buSzPts val="2000"/>
              <a:buNone/>
            </a:pPr>
            <a:r>
              <a:rPr lang="nl-NL"/>
              <a:t>break</a:t>
            </a:r>
            <a:endParaRPr/>
          </a:p>
          <a:p>
            <a:pPr indent="0" lvl="0" marL="0" rtl="0" algn="l">
              <a:lnSpc>
                <a:spcPct val="90000"/>
              </a:lnSpc>
              <a:spcBef>
                <a:spcPts val="1102"/>
              </a:spcBef>
              <a:spcAft>
                <a:spcPts val="0"/>
              </a:spcAft>
              <a:buClr>
                <a:srgbClr val="595959"/>
              </a:buClr>
              <a:buSzPts val="2000"/>
              <a:buNone/>
            </a:pPr>
            <a:r>
              <a:rPr lang="nl-NL"/>
              <a:t>class</a:t>
            </a:r>
            <a:endParaRPr/>
          </a:p>
          <a:p>
            <a:pPr indent="0" lvl="0" marL="0" rtl="0" algn="l">
              <a:lnSpc>
                <a:spcPct val="90000"/>
              </a:lnSpc>
              <a:spcBef>
                <a:spcPts val="1102"/>
              </a:spcBef>
              <a:spcAft>
                <a:spcPts val="0"/>
              </a:spcAft>
              <a:buClr>
                <a:srgbClr val="595959"/>
              </a:buClr>
              <a:buSzPts val="2000"/>
              <a:buNone/>
            </a:pPr>
            <a:r>
              <a:rPr lang="nl-NL"/>
              <a:t>continue</a:t>
            </a:r>
            <a:endParaRPr/>
          </a:p>
          <a:p>
            <a:pPr indent="0" lvl="0" marL="0" rtl="0" algn="l">
              <a:lnSpc>
                <a:spcPct val="90000"/>
              </a:lnSpc>
              <a:spcBef>
                <a:spcPts val="1102"/>
              </a:spcBef>
              <a:spcAft>
                <a:spcPts val="0"/>
              </a:spcAft>
              <a:buClr>
                <a:srgbClr val="595959"/>
              </a:buClr>
              <a:buSzPts val="2000"/>
              <a:buNone/>
            </a:pPr>
            <a:r>
              <a:rPr lang="nl-NL"/>
              <a:t>def</a:t>
            </a:r>
            <a:endParaRPr/>
          </a:p>
          <a:p>
            <a:pPr indent="0" lvl="0" marL="0" rtl="0" algn="l">
              <a:lnSpc>
                <a:spcPct val="90000"/>
              </a:lnSpc>
              <a:spcBef>
                <a:spcPts val="1102"/>
              </a:spcBef>
              <a:spcAft>
                <a:spcPts val="0"/>
              </a:spcAft>
              <a:buClr>
                <a:srgbClr val="595959"/>
              </a:buClr>
              <a:buSzPts val="2000"/>
              <a:buNone/>
            </a:pPr>
            <a:r>
              <a:rPr lang="nl-NL"/>
              <a:t>del</a:t>
            </a:r>
            <a:endParaRPr/>
          </a:p>
          <a:p>
            <a:pPr indent="0" lvl="0" marL="0" rtl="0" algn="l">
              <a:lnSpc>
                <a:spcPct val="90000"/>
              </a:lnSpc>
              <a:spcBef>
                <a:spcPts val="1102"/>
              </a:spcBef>
              <a:spcAft>
                <a:spcPts val="0"/>
              </a:spcAft>
              <a:buClr>
                <a:srgbClr val="595959"/>
              </a:buClr>
              <a:buSzPts val="2000"/>
              <a:buNone/>
            </a:pPr>
            <a:r>
              <a:rPr lang="nl-NL"/>
              <a:t>elif</a:t>
            </a:r>
            <a:endParaRPr/>
          </a:p>
          <a:p>
            <a:pPr indent="0" lvl="0" marL="0" rtl="0" algn="l">
              <a:lnSpc>
                <a:spcPct val="90000"/>
              </a:lnSpc>
              <a:spcBef>
                <a:spcPts val="1102"/>
              </a:spcBef>
              <a:spcAft>
                <a:spcPts val="0"/>
              </a:spcAft>
              <a:buClr>
                <a:srgbClr val="595959"/>
              </a:buClr>
              <a:buSzPts val="2000"/>
              <a:buNone/>
            </a:pPr>
            <a:r>
              <a:rPr lang="nl-NL"/>
              <a:t>else</a:t>
            </a:r>
            <a:endParaRPr/>
          </a:p>
          <a:p>
            <a:pPr indent="0" lvl="0" marL="0" rtl="0" algn="l">
              <a:lnSpc>
                <a:spcPct val="90000"/>
              </a:lnSpc>
              <a:spcBef>
                <a:spcPts val="1102"/>
              </a:spcBef>
              <a:spcAft>
                <a:spcPts val="0"/>
              </a:spcAft>
              <a:buClr>
                <a:srgbClr val="595959"/>
              </a:buClr>
              <a:buSzPts val="2000"/>
              <a:buNone/>
            </a:pPr>
            <a:r>
              <a:rPr lang="nl-NL"/>
              <a:t>except</a:t>
            </a:r>
            <a:endParaRPr/>
          </a:p>
          <a:p>
            <a:pPr indent="0" lvl="0" marL="0" rtl="0" algn="l">
              <a:lnSpc>
                <a:spcPct val="90000"/>
              </a:lnSpc>
              <a:spcBef>
                <a:spcPts val="1102"/>
              </a:spcBef>
              <a:spcAft>
                <a:spcPts val="0"/>
              </a:spcAft>
              <a:buClr>
                <a:srgbClr val="595959"/>
              </a:buClr>
              <a:buSzPts val="2000"/>
              <a:buNone/>
            </a:pPr>
            <a:r>
              <a:rPr lang="nl-NL"/>
              <a:t>finally</a:t>
            </a:r>
            <a:endParaRPr/>
          </a:p>
          <a:p>
            <a:pPr indent="0" lvl="0" marL="0" rtl="0" algn="l">
              <a:lnSpc>
                <a:spcPct val="90000"/>
              </a:lnSpc>
              <a:spcBef>
                <a:spcPts val="1102"/>
              </a:spcBef>
              <a:spcAft>
                <a:spcPts val="0"/>
              </a:spcAft>
              <a:buClr>
                <a:srgbClr val="595959"/>
              </a:buClr>
              <a:buSzPts val="2000"/>
              <a:buNone/>
            </a:pPr>
            <a:r>
              <a:rPr lang="nl-NL"/>
              <a:t>for</a:t>
            </a:r>
            <a:endParaRPr/>
          </a:p>
          <a:p>
            <a:pPr indent="0" lvl="0" marL="0" rtl="0" algn="l">
              <a:lnSpc>
                <a:spcPct val="90000"/>
              </a:lnSpc>
              <a:spcBef>
                <a:spcPts val="1102"/>
              </a:spcBef>
              <a:spcAft>
                <a:spcPts val="0"/>
              </a:spcAft>
              <a:buClr>
                <a:srgbClr val="595959"/>
              </a:buClr>
              <a:buSzPts val="2000"/>
              <a:buNone/>
            </a:pPr>
            <a:r>
              <a:rPr lang="nl-NL"/>
              <a:t>from</a:t>
            </a:r>
            <a:endParaRPr/>
          </a:p>
          <a:p>
            <a:pPr indent="0" lvl="0" marL="0" rtl="0" algn="l">
              <a:lnSpc>
                <a:spcPct val="90000"/>
              </a:lnSpc>
              <a:spcBef>
                <a:spcPts val="1102"/>
              </a:spcBef>
              <a:spcAft>
                <a:spcPts val="0"/>
              </a:spcAft>
              <a:buClr>
                <a:srgbClr val="595959"/>
              </a:buClr>
              <a:buSzPts val="2000"/>
              <a:buNone/>
            </a:pPr>
            <a:r>
              <a:rPr lang="nl-NL"/>
              <a:t>global</a:t>
            </a:r>
            <a:endParaRPr/>
          </a:p>
          <a:p>
            <a:pPr indent="0" lvl="0" marL="0" rtl="0" algn="l">
              <a:lnSpc>
                <a:spcPct val="90000"/>
              </a:lnSpc>
              <a:spcBef>
                <a:spcPts val="1102"/>
              </a:spcBef>
              <a:spcAft>
                <a:spcPts val="0"/>
              </a:spcAft>
              <a:buClr>
                <a:srgbClr val="595959"/>
              </a:buClr>
              <a:buSzPts val="2000"/>
              <a:buNone/>
            </a:pPr>
            <a:r>
              <a:rPr lang="nl-NL"/>
              <a:t>if</a:t>
            </a:r>
            <a:endParaRPr/>
          </a:p>
          <a:p>
            <a:pPr indent="0" lvl="0" marL="0" rtl="0" algn="l">
              <a:lnSpc>
                <a:spcPct val="90000"/>
              </a:lnSpc>
              <a:spcBef>
                <a:spcPts val="1102"/>
              </a:spcBef>
              <a:spcAft>
                <a:spcPts val="0"/>
              </a:spcAft>
              <a:buClr>
                <a:srgbClr val="595959"/>
              </a:buClr>
              <a:buSzPts val="2000"/>
              <a:buNone/>
            </a:pPr>
            <a:r>
              <a:rPr lang="nl-NL"/>
              <a:t>import</a:t>
            </a:r>
            <a:endParaRPr/>
          </a:p>
          <a:p>
            <a:pPr indent="0" lvl="0" marL="0" rtl="0" algn="l">
              <a:lnSpc>
                <a:spcPct val="90000"/>
              </a:lnSpc>
              <a:spcBef>
                <a:spcPts val="1102"/>
              </a:spcBef>
              <a:spcAft>
                <a:spcPts val="0"/>
              </a:spcAft>
              <a:buClr>
                <a:srgbClr val="595959"/>
              </a:buClr>
              <a:buSzPts val="2000"/>
              <a:buNone/>
            </a:pPr>
            <a:r>
              <a:rPr lang="nl-NL"/>
              <a:t>in</a:t>
            </a:r>
            <a:endParaRPr/>
          </a:p>
          <a:p>
            <a:pPr indent="0" lvl="0" marL="0" rtl="0" algn="l">
              <a:lnSpc>
                <a:spcPct val="90000"/>
              </a:lnSpc>
              <a:spcBef>
                <a:spcPts val="1102"/>
              </a:spcBef>
              <a:spcAft>
                <a:spcPts val="0"/>
              </a:spcAft>
              <a:buClr>
                <a:srgbClr val="595959"/>
              </a:buClr>
              <a:buSzPts val="2000"/>
              <a:buNone/>
            </a:pPr>
            <a:r>
              <a:rPr lang="nl-NL"/>
              <a:t>is</a:t>
            </a:r>
            <a:endParaRPr/>
          </a:p>
          <a:p>
            <a:pPr indent="0" lvl="0" marL="0" rtl="0" algn="l">
              <a:lnSpc>
                <a:spcPct val="90000"/>
              </a:lnSpc>
              <a:spcBef>
                <a:spcPts val="1102"/>
              </a:spcBef>
              <a:spcAft>
                <a:spcPts val="0"/>
              </a:spcAft>
              <a:buClr>
                <a:srgbClr val="595959"/>
              </a:buClr>
              <a:buSzPts val="2000"/>
              <a:buNone/>
            </a:pPr>
            <a:r>
              <a:rPr lang="nl-NL"/>
              <a:t>lambda</a:t>
            </a:r>
            <a:endParaRPr/>
          </a:p>
          <a:p>
            <a:pPr indent="0" lvl="0" marL="0" rtl="0" algn="l">
              <a:lnSpc>
                <a:spcPct val="90000"/>
              </a:lnSpc>
              <a:spcBef>
                <a:spcPts val="1102"/>
              </a:spcBef>
              <a:spcAft>
                <a:spcPts val="0"/>
              </a:spcAft>
              <a:buClr>
                <a:srgbClr val="595959"/>
              </a:buClr>
              <a:buSzPts val="2000"/>
              <a:buNone/>
            </a:pPr>
            <a:r>
              <a:rPr lang="nl-NL"/>
              <a:t>nonlocal</a:t>
            </a:r>
            <a:endParaRPr/>
          </a:p>
          <a:p>
            <a:pPr indent="0" lvl="0" marL="0" rtl="0" algn="l">
              <a:lnSpc>
                <a:spcPct val="90000"/>
              </a:lnSpc>
              <a:spcBef>
                <a:spcPts val="1102"/>
              </a:spcBef>
              <a:spcAft>
                <a:spcPts val="0"/>
              </a:spcAft>
              <a:buClr>
                <a:srgbClr val="595959"/>
              </a:buClr>
              <a:buSzPts val="2000"/>
              <a:buNone/>
            </a:pPr>
            <a:r>
              <a:rPr lang="nl-NL"/>
              <a:t>not</a:t>
            </a:r>
            <a:endParaRPr/>
          </a:p>
          <a:p>
            <a:pPr indent="0" lvl="0" marL="0" rtl="0" algn="l">
              <a:lnSpc>
                <a:spcPct val="90000"/>
              </a:lnSpc>
              <a:spcBef>
                <a:spcPts val="1102"/>
              </a:spcBef>
              <a:spcAft>
                <a:spcPts val="0"/>
              </a:spcAft>
              <a:buClr>
                <a:srgbClr val="595959"/>
              </a:buClr>
              <a:buSzPts val="2000"/>
              <a:buNone/>
            </a:pPr>
            <a:r>
              <a:rPr lang="nl-NL"/>
              <a:t>or</a:t>
            </a:r>
            <a:endParaRPr/>
          </a:p>
          <a:p>
            <a:pPr indent="0" lvl="0" marL="0" rtl="0" algn="l">
              <a:lnSpc>
                <a:spcPct val="90000"/>
              </a:lnSpc>
              <a:spcBef>
                <a:spcPts val="1102"/>
              </a:spcBef>
              <a:spcAft>
                <a:spcPts val="0"/>
              </a:spcAft>
              <a:buClr>
                <a:srgbClr val="595959"/>
              </a:buClr>
              <a:buSzPts val="2000"/>
              <a:buNone/>
            </a:pPr>
            <a:r>
              <a:rPr lang="nl-NL"/>
              <a:t>pass</a:t>
            </a:r>
            <a:endParaRPr/>
          </a:p>
          <a:p>
            <a:pPr indent="0" lvl="0" marL="0" rtl="0" algn="l">
              <a:lnSpc>
                <a:spcPct val="90000"/>
              </a:lnSpc>
              <a:spcBef>
                <a:spcPts val="1102"/>
              </a:spcBef>
              <a:spcAft>
                <a:spcPts val="0"/>
              </a:spcAft>
              <a:buClr>
                <a:srgbClr val="595959"/>
              </a:buClr>
              <a:buSzPts val="2000"/>
              <a:buNone/>
            </a:pPr>
            <a:r>
              <a:rPr lang="nl-NL"/>
              <a:t>raise</a:t>
            </a:r>
            <a:endParaRPr/>
          </a:p>
          <a:p>
            <a:pPr indent="0" lvl="0" marL="0" rtl="0" algn="l">
              <a:lnSpc>
                <a:spcPct val="90000"/>
              </a:lnSpc>
              <a:spcBef>
                <a:spcPts val="1102"/>
              </a:spcBef>
              <a:spcAft>
                <a:spcPts val="0"/>
              </a:spcAft>
              <a:buClr>
                <a:srgbClr val="595959"/>
              </a:buClr>
              <a:buSzPts val="2000"/>
              <a:buNone/>
            </a:pPr>
            <a:r>
              <a:rPr lang="nl-NL"/>
              <a:t>return</a:t>
            </a:r>
            <a:endParaRPr/>
          </a:p>
          <a:p>
            <a:pPr indent="0" lvl="0" marL="0" rtl="0" algn="l">
              <a:lnSpc>
                <a:spcPct val="90000"/>
              </a:lnSpc>
              <a:spcBef>
                <a:spcPts val="1102"/>
              </a:spcBef>
              <a:spcAft>
                <a:spcPts val="0"/>
              </a:spcAft>
              <a:buClr>
                <a:srgbClr val="595959"/>
              </a:buClr>
              <a:buSzPts val="2000"/>
              <a:buNone/>
            </a:pPr>
            <a:r>
              <a:rPr lang="nl-NL"/>
              <a:t>try</a:t>
            </a:r>
            <a:endParaRPr/>
          </a:p>
          <a:p>
            <a:pPr indent="0" lvl="0" marL="0" rtl="0" algn="l">
              <a:lnSpc>
                <a:spcPct val="90000"/>
              </a:lnSpc>
              <a:spcBef>
                <a:spcPts val="1102"/>
              </a:spcBef>
              <a:spcAft>
                <a:spcPts val="0"/>
              </a:spcAft>
              <a:buClr>
                <a:srgbClr val="595959"/>
              </a:buClr>
              <a:buSzPts val="2000"/>
              <a:buNone/>
            </a:pPr>
            <a:r>
              <a:rPr lang="nl-NL"/>
              <a:t>while</a:t>
            </a:r>
            <a:endParaRPr/>
          </a:p>
          <a:p>
            <a:pPr indent="0" lvl="0" marL="0" rtl="0" algn="l">
              <a:lnSpc>
                <a:spcPct val="90000"/>
              </a:lnSpc>
              <a:spcBef>
                <a:spcPts val="1102"/>
              </a:spcBef>
              <a:spcAft>
                <a:spcPts val="0"/>
              </a:spcAft>
              <a:buClr>
                <a:srgbClr val="595959"/>
              </a:buClr>
              <a:buSzPts val="2000"/>
              <a:buNone/>
            </a:pPr>
            <a:r>
              <a:rPr lang="nl-NL"/>
              <a:t>with</a:t>
            </a:r>
            <a:endParaRPr/>
          </a:p>
          <a:p>
            <a:pPr indent="0" lvl="0" marL="0" rtl="0" algn="l">
              <a:lnSpc>
                <a:spcPct val="90000"/>
              </a:lnSpc>
              <a:spcBef>
                <a:spcPts val="1102"/>
              </a:spcBef>
              <a:spcAft>
                <a:spcPts val="0"/>
              </a:spcAft>
              <a:buClr>
                <a:srgbClr val="595959"/>
              </a:buClr>
              <a:buSzPts val="2000"/>
              <a:buNone/>
            </a:pPr>
            <a:r>
              <a:rPr lang="nl-NL"/>
              <a:t>yield</a:t>
            </a:r>
            <a:endParaRPr/>
          </a:p>
        </p:txBody>
      </p:sp>
      <p:sp>
        <p:nvSpPr>
          <p:cNvPr id="195" name="Google Shape;195;p22"/>
          <p:cNvSpPr/>
          <p:nvPr/>
        </p:nvSpPr>
        <p:spPr>
          <a:xfrm>
            <a:off x="3960192" y="7020197"/>
            <a:ext cx="5902821"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nl-NL" sz="1600" u="sng">
                <a:solidFill>
                  <a:schemeClr val="dk1"/>
                </a:solidFill>
                <a:latin typeface="Calibri"/>
                <a:ea typeface="Calibri"/>
                <a:cs typeface="Calibri"/>
                <a:sym typeface="Calibri"/>
                <a:hlinkClick r:id="rId3">
                  <a:extLst>
                    <a:ext uri="{A12FA001-AC4F-418D-AE19-62706E023703}">
                      <ahyp:hlinkClr val="tx"/>
                    </a:ext>
                  </a:extLst>
                </a:hlinkClick>
              </a:rPr>
              <a:t>https://www.w3schools.com/python/python_ref_keywords.asp</a:t>
            </a:r>
            <a:endParaRPr sz="16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Built-in functions</a:t>
            </a:r>
            <a:endParaRPr/>
          </a:p>
        </p:txBody>
      </p:sp>
      <p:graphicFrame>
        <p:nvGraphicFramePr>
          <p:cNvPr id="202" name="Google Shape;202;p23"/>
          <p:cNvGraphicFramePr/>
          <p:nvPr/>
        </p:nvGraphicFramePr>
        <p:xfrm>
          <a:off x="719138" y="1691606"/>
          <a:ext cx="3000000" cy="3000000"/>
        </p:xfrm>
        <a:graphic>
          <a:graphicData uri="http://schemas.openxmlformats.org/drawingml/2006/table">
            <a:tbl>
              <a:tblPr>
                <a:noFill/>
                <a:tableStyleId>{4D72721B-A617-4DC5-8149-E382C201D710}</a:tableStyleId>
              </a:tblPr>
              <a:tblGrid>
                <a:gridCol w="1733700"/>
                <a:gridCol w="1733700"/>
                <a:gridCol w="1733700"/>
                <a:gridCol w="1733700"/>
                <a:gridCol w="1733700"/>
              </a:tblGrid>
              <a:tr h="368325">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abs()</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dict()</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help()</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min()</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setattr()</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r>
              <a:tr h="368325">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all()</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dir()</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hex()</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next()</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slice()</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r>
              <a:tr h="368325">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any()</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divmod()</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id()</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object()</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sorted()</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r>
              <a:tr h="368325">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ascii()</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enumerate()</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input()</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oct()</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staticmethod()</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r>
              <a:tr h="368325">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bin()</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eval()</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int()</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open()</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str()</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r>
              <a:tr h="368325">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bool()</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exec()</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isinstance()</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ord()</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sum()</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r>
              <a:tr h="368325">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bytearray()</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filter()</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issubclass()</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pow()</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super()</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r>
              <a:tr h="368325">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bytes()</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float()</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iter()</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print()</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tuple()</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r>
              <a:tr h="368325">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callable()</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format()</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len()</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property()</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type()</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r>
              <a:tr h="368325">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chr()</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frozenset()</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list()</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range()</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vars()</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r>
              <a:tr h="368325">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classmethod()</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getattr()</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locals()</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repr()</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zip()</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r>
              <a:tr h="368325">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compile()</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globals()</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map()</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reversed()</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__import__()</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r>
              <a:tr h="368325">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complex()</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hasattr()</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max()</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round()</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t/>
                      </a:r>
                      <a:endParaRPr b="0" i="0" sz="1800" u="none" strike="noStrike">
                        <a:solidFill>
                          <a:srgbClr val="000000"/>
                        </a:solidFill>
                        <a:latin typeface="Calibri"/>
                        <a:ea typeface="Calibri"/>
                        <a:cs typeface="Calibri"/>
                        <a:sym typeface="Calibri"/>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r>
              <a:tr h="368325">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delattr()</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hash()</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memoryview()</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nl-NL" sz="1800" u="none" strike="noStrike">
                          <a:solidFill>
                            <a:srgbClr val="000000"/>
                          </a:solidFill>
                          <a:latin typeface="Calibri"/>
                          <a:ea typeface="Calibri"/>
                          <a:cs typeface="Calibri"/>
                          <a:sym typeface="Calibri"/>
                        </a:rPr>
                        <a:t>set()</a:t>
                      </a:r>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t/>
                      </a:r>
                      <a:endParaRPr b="0" i="0" sz="1800" u="none" strike="noStrike">
                        <a:solidFill>
                          <a:srgbClr val="000000"/>
                        </a:solidFill>
                        <a:latin typeface="Calibri"/>
                        <a:ea typeface="Calibri"/>
                        <a:cs typeface="Calibri"/>
                        <a:sym typeface="Calibri"/>
                      </a:endParaRPr>
                    </a:p>
                  </a:txBody>
                  <a:tcPr marT="36000" marB="36000" marR="36000" marL="108000" anchor="b">
                    <a:lnL cap="flat" cmpd="sng" w="12700">
                      <a:solidFill>
                        <a:srgbClr val="DDDDDD"/>
                      </a:solidFill>
                      <a:prstDash val="solid"/>
                      <a:round/>
                      <a:headEnd len="sm" w="sm" type="none"/>
                      <a:tailEnd len="sm" w="sm" type="none"/>
                    </a:lnL>
                    <a:lnR cap="flat" cmpd="sng" w="12700">
                      <a:solidFill>
                        <a:srgbClr val="DDDDDD"/>
                      </a:solidFill>
                      <a:prstDash val="solid"/>
                      <a:round/>
                      <a:headEnd len="sm" w="sm" type="none"/>
                      <a:tailEnd len="sm" w="sm" type="none"/>
                    </a:lnR>
                    <a:lnT cap="flat" cmpd="sng" w="12700">
                      <a:solidFill>
                        <a:srgbClr val="DDDDDD"/>
                      </a:solidFill>
                      <a:prstDash val="solid"/>
                      <a:round/>
                      <a:headEnd len="sm" w="sm" type="none"/>
                      <a:tailEnd len="sm" w="sm" type="none"/>
                    </a:lnT>
                    <a:lnB cap="flat" cmpd="sng" w="12700">
                      <a:solidFill>
                        <a:srgbClr val="DDDDDD"/>
                      </a:solidFill>
                      <a:prstDash val="solid"/>
                      <a:round/>
                      <a:headEnd len="sm" w="sm" type="none"/>
                      <a:tailEnd len="sm" w="sm" type="none"/>
                    </a:lnB>
                    <a:solidFill>
                      <a:srgbClr val="DDEAF6"/>
                    </a:solidFill>
                  </a:tcPr>
                </a:tc>
              </a:tr>
            </a:tbl>
          </a:graphicData>
        </a:graphic>
      </p:graphicFrame>
      <p:sp>
        <p:nvSpPr>
          <p:cNvPr id="203" name="Google Shape;203;p23"/>
          <p:cNvSpPr/>
          <p:nvPr/>
        </p:nvSpPr>
        <p:spPr>
          <a:xfrm>
            <a:off x="2591405" y="1691606"/>
            <a:ext cx="10080625"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nl-NL"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204" name="Google Shape;204;p23"/>
          <p:cNvSpPr/>
          <p:nvPr/>
        </p:nvSpPr>
        <p:spPr>
          <a:xfrm>
            <a:off x="5497992" y="7020202"/>
            <a:ext cx="4267450"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nl-NL" sz="1600" u="sng">
                <a:solidFill>
                  <a:schemeClr val="dk1"/>
                </a:solidFill>
                <a:latin typeface="Calibri"/>
                <a:ea typeface="Calibri"/>
                <a:cs typeface="Calibri"/>
                <a:sym typeface="Calibri"/>
                <a:hlinkClick r:id="rId3">
                  <a:extLst>
                    <a:ext uri="{A12FA001-AC4F-418D-AE19-62706E023703}">
                      <ahyp:hlinkClr val="tx"/>
                    </a:ext>
                  </a:extLst>
                </a:hlinkClick>
              </a:rPr>
              <a:t>https://docs.python.org/3/library/functions.html</a:t>
            </a:r>
            <a:endParaRPr sz="16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Python Standard Library</a:t>
            </a:r>
            <a:endParaRPr/>
          </a:p>
        </p:txBody>
      </p:sp>
      <p:sp>
        <p:nvSpPr>
          <p:cNvPr id="211" name="Google Shape;211;p24"/>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Bundled with core Python distribution</a:t>
            </a:r>
            <a:endParaRPr/>
          </a:p>
          <a:p>
            <a:pPr indent="-123825" lvl="0" marL="250825" rtl="0" algn="l">
              <a:lnSpc>
                <a:spcPct val="90000"/>
              </a:lnSpc>
              <a:spcBef>
                <a:spcPts val="1102"/>
              </a:spcBef>
              <a:spcAft>
                <a:spcPts val="0"/>
              </a:spcAft>
              <a:buClr>
                <a:srgbClr val="595959"/>
              </a:buClr>
              <a:buSzPts val="2000"/>
              <a:buNone/>
            </a:pPr>
            <a:r>
              <a:t/>
            </a:r>
            <a:endParaRPr/>
          </a:p>
          <a:p>
            <a:pPr indent="-250825" lvl="0" marL="250825" rtl="0" algn="l">
              <a:lnSpc>
                <a:spcPct val="90000"/>
              </a:lnSpc>
              <a:spcBef>
                <a:spcPts val="1102"/>
              </a:spcBef>
              <a:spcAft>
                <a:spcPts val="0"/>
              </a:spcAft>
              <a:buClr>
                <a:srgbClr val="595959"/>
              </a:buClr>
              <a:buSzPts val="2000"/>
              <a:buChar char="•"/>
            </a:pPr>
            <a:r>
              <a:rPr lang="nl-NL"/>
              <a:t>import	to specify that a library is going to be used</a:t>
            </a:r>
            <a:endParaRPr/>
          </a:p>
          <a:p>
            <a:pPr indent="-123825" lvl="0" marL="250825" rtl="0" algn="l">
              <a:lnSpc>
                <a:spcPct val="90000"/>
              </a:lnSpc>
              <a:spcBef>
                <a:spcPts val="1102"/>
              </a:spcBef>
              <a:spcAft>
                <a:spcPts val="0"/>
              </a:spcAft>
              <a:buClr>
                <a:srgbClr val="595959"/>
              </a:buClr>
              <a:buSzPts val="2000"/>
              <a:buNone/>
            </a:pPr>
            <a:r>
              <a:t/>
            </a:r>
            <a:endParaRPr/>
          </a:p>
          <a:p>
            <a:pPr indent="-250825" lvl="0" marL="250825" rtl="0" algn="l">
              <a:lnSpc>
                <a:spcPct val="90000"/>
              </a:lnSpc>
              <a:spcBef>
                <a:spcPts val="1102"/>
              </a:spcBef>
              <a:spcAft>
                <a:spcPts val="0"/>
              </a:spcAft>
              <a:buClr>
                <a:srgbClr val="595959"/>
              </a:buClr>
              <a:buSzPts val="2000"/>
              <a:buChar char="•"/>
            </a:pPr>
            <a:r>
              <a:rPr lang="nl-NL"/>
              <a:t>dir()	to get the contents of a library</a:t>
            </a:r>
            <a:endParaRPr/>
          </a:p>
          <a:p>
            <a:pPr indent="-250825" lvl="0" marL="250825" rtl="0" algn="l">
              <a:lnSpc>
                <a:spcPct val="90000"/>
              </a:lnSpc>
              <a:spcBef>
                <a:spcPts val="1102"/>
              </a:spcBef>
              <a:spcAft>
                <a:spcPts val="0"/>
              </a:spcAft>
              <a:buClr>
                <a:srgbClr val="595959"/>
              </a:buClr>
              <a:buSzPts val="2000"/>
              <a:buChar char="•"/>
            </a:pPr>
            <a:r>
              <a:rPr lang="nl-NL"/>
              <a:t>help()	to get help on the library</a:t>
            </a:r>
            <a:endParaRPr/>
          </a:p>
          <a:p>
            <a:pPr indent="-123825" lvl="0" marL="250825" rtl="0" algn="l">
              <a:lnSpc>
                <a:spcPct val="90000"/>
              </a:lnSpc>
              <a:spcBef>
                <a:spcPts val="1102"/>
              </a:spcBef>
              <a:spcAft>
                <a:spcPts val="0"/>
              </a:spcAft>
              <a:buClr>
                <a:srgbClr val="595959"/>
              </a:buClr>
              <a:buSzPts val="2000"/>
              <a:buNone/>
            </a:pPr>
            <a:r>
              <a:t/>
            </a:r>
            <a:endParaRPr/>
          </a:p>
        </p:txBody>
      </p:sp>
      <p:sp>
        <p:nvSpPr>
          <p:cNvPr id="212" name="Google Shape;212;p24"/>
          <p:cNvSpPr/>
          <p:nvPr/>
        </p:nvSpPr>
        <p:spPr>
          <a:xfrm>
            <a:off x="575816" y="5746808"/>
            <a:ext cx="8928991" cy="1477328"/>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AF00DB"/>
                </a:solidFill>
                <a:latin typeface="Arial"/>
                <a:ea typeface="Arial"/>
                <a:cs typeface="Arial"/>
                <a:sym typeface="Arial"/>
              </a:rPr>
              <a:t>import</a:t>
            </a:r>
            <a:r>
              <a:rPr b="1" lang="nl-NL" sz="1800">
                <a:solidFill>
                  <a:srgbClr val="000000"/>
                </a:solidFill>
                <a:latin typeface="Arial"/>
                <a:ea typeface="Arial"/>
                <a:cs typeface="Arial"/>
                <a:sym typeface="Arial"/>
              </a:rPr>
              <a:t> math</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795E26"/>
                </a:solidFill>
                <a:latin typeface="Arial"/>
                <a:ea typeface="Arial"/>
                <a:cs typeface="Arial"/>
                <a:sym typeface="Arial"/>
              </a:rPr>
              <a:t>dir</a:t>
            </a:r>
            <a:r>
              <a:rPr b="1" lang="nl-NL" sz="1800">
                <a:solidFill>
                  <a:srgbClr val="000000"/>
                </a:solidFill>
                <a:latin typeface="Arial"/>
                <a:ea typeface="Arial"/>
                <a:cs typeface="Arial"/>
                <a:sym typeface="Arial"/>
              </a:rPr>
              <a:t>(math)</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795E26"/>
                </a:solidFill>
                <a:latin typeface="Arial"/>
                <a:ea typeface="Arial"/>
                <a:cs typeface="Arial"/>
                <a:sym typeface="Arial"/>
              </a:rPr>
              <a:t>help</a:t>
            </a:r>
            <a:r>
              <a:rPr b="1" lang="nl-NL" sz="1800">
                <a:solidFill>
                  <a:srgbClr val="000000"/>
                </a:solidFill>
                <a:latin typeface="Arial"/>
                <a:ea typeface="Arial"/>
                <a:cs typeface="Arial"/>
                <a:sym typeface="Arial"/>
              </a:rPr>
              <a:t>(math)</a:t>
            </a:r>
            <a:endParaRPr b="1" sz="180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Import</a:t>
            </a:r>
            <a:endParaRPr/>
          </a:p>
        </p:txBody>
      </p:sp>
      <p:sp>
        <p:nvSpPr>
          <p:cNvPr id="219" name="Google Shape;219;p25"/>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A library/module/package must always be imported first. </a:t>
            </a:r>
            <a:endParaRPr/>
          </a:p>
          <a:p>
            <a:pPr indent="-251986" lvl="0" marL="251986" rtl="0" algn="l">
              <a:lnSpc>
                <a:spcPct val="90000"/>
              </a:lnSpc>
              <a:spcBef>
                <a:spcPts val="1102"/>
              </a:spcBef>
              <a:spcAft>
                <a:spcPts val="0"/>
              </a:spcAft>
              <a:buClr>
                <a:srgbClr val="595959"/>
              </a:buClr>
              <a:buSzPts val="2000"/>
              <a:buChar char="•"/>
            </a:pPr>
            <a:r>
              <a:rPr b="1" lang="nl-NL"/>
              <a:t>import</a:t>
            </a:r>
            <a:r>
              <a:rPr lang="nl-NL"/>
              <a:t> math</a:t>
            </a:r>
            <a:endParaRPr/>
          </a:p>
          <a:p>
            <a:pPr indent="-251986" lvl="0" marL="251986" rtl="0" algn="l">
              <a:lnSpc>
                <a:spcPct val="90000"/>
              </a:lnSpc>
              <a:spcBef>
                <a:spcPts val="1102"/>
              </a:spcBef>
              <a:spcAft>
                <a:spcPts val="0"/>
              </a:spcAft>
              <a:buClr>
                <a:srgbClr val="595959"/>
              </a:buClr>
              <a:buSzPts val="2000"/>
              <a:buChar char="•"/>
            </a:pPr>
            <a:r>
              <a:rPr b="1" lang="nl-NL"/>
              <a:t>from</a:t>
            </a:r>
            <a:r>
              <a:rPr lang="nl-NL"/>
              <a:t> math </a:t>
            </a:r>
            <a:r>
              <a:rPr b="1" lang="nl-NL"/>
              <a:t>import</a:t>
            </a:r>
            <a:r>
              <a:rPr lang="nl-NL"/>
              <a:t> pi, cos</a:t>
            </a:r>
            <a:endParaRPr/>
          </a:p>
          <a:p>
            <a:pPr indent="-251986" lvl="0" marL="251986" rtl="0" algn="l">
              <a:lnSpc>
                <a:spcPct val="90000"/>
              </a:lnSpc>
              <a:spcBef>
                <a:spcPts val="1102"/>
              </a:spcBef>
              <a:spcAft>
                <a:spcPts val="0"/>
              </a:spcAft>
              <a:buClr>
                <a:srgbClr val="595959"/>
              </a:buClr>
              <a:buSzPts val="2000"/>
              <a:buChar char="•"/>
            </a:pPr>
            <a:r>
              <a:rPr b="1" lang="nl-NL"/>
              <a:t>import</a:t>
            </a:r>
            <a:r>
              <a:rPr lang="nl-NL"/>
              <a:t> math </a:t>
            </a:r>
            <a:r>
              <a:rPr b="1" lang="nl-NL"/>
              <a:t>as</a:t>
            </a:r>
            <a:r>
              <a:rPr lang="nl-NL"/>
              <a:t> m</a:t>
            </a:r>
            <a:endParaRPr/>
          </a:p>
        </p:txBody>
      </p:sp>
      <p:sp>
        <p:nvSpPr>
          <p:cNvPr id="220" name="Google Shape;220;p25"/>
          <p:cNvSpPr/>
          <p:nvPr/>
        </p:nvSpPr>
        <p:spPr>
          <a:xfrm>
            <a:off x="575816" y="4927501"/>
            <a:ext cx="8928991" cy="2308324"/>
          </a:xfrm>
          <a:prstGeom prst="rect">
            <a:avLst/>
          </a:prstGeom>
          <a:solidFill>
            <a:srgbClr val="F2F2F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AF00DB"/>
                </a:solidFill>
                <a:latin typeface="Arial"/>
                <a:ea typeface="Arial"/>
                <a:cs typeface="Arial"/>
                <a:sym typeface="Arial"/>
              </a:rPr>
              <a:t>import</a:t>
            </a:r>
            <a:r>
              <a:rPr b="1" lang="nl-NL" sz="1800">
                <a:solidFill>
                  <a:srgbClr val="000000"/>
                </a:solidFill>
                <a:latin typeface="Arial"/>
                <a:ea typeface="Arial"/>
                <a:cs typeface="Arial"/>
                <a:sym typeface="Arial"/>
              </a:rPr>
              <a:t> math </a:t>
            </a:r>
            <a:r>
              <a:rPr b="1" lang="nl-NL" sz="1800">
                <a:solidFill>
                  <a:srgbClr val="008000"/>
                </a:solidFill>
                <a:latin typeface="Arial"/>
                <a:ea typeface="Arial"/>
                <a:cs typeface="Arial"/>
                <a:sym typeface="Arial"/>
              </a:rPr>
              <a:t># import module</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math.pi )</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AF00DB"/>
                </a:solidFill>
                <a:latin typeface="Arial"/>
                <a:ea typeface="Arial"/>
                <a:cs typeface="Arial"/>
                <a:sym typeface="Arial"/>
              </a:rPr>
              <a:t>from</a:t>
            </a:r>
            <a:r>
              <a:rPr b="1" lang="nl-NL" sz="1800">
                <a:solidFill>
                  <a:srgbClr val="000000"/>
                </a:solidFill>
                <a:latin typeface="Arial"/>
                <a:ea typeface="Arial"/>
                <a:cs typeface="Arial"/>
                <a:sym typeface="Arial"/>
              </a:rPr>
              <a:t> math </a:t>
            </a:r>
            <a:r>
              <a:rPr b="1" lang="nl-NL" sz="1800">
                <a:solidFill>
                  <a:srgbClr val="AF00DB"/>
                </a:solidFill>
                <a:latin typeface="Arial"/>
                <a:ea typeface="Arial"/>
                <a:cs typeface="Arial"/>
                <a:sym typeface="Arial"/>
              </a:rPr>
              <a:t>import</a:t>
            </a:r>
            <a:r>
              <a:rPr b="1" lang="nl-NL" sz="1800">
                <a:solidFill>
                  <a:srgbClr val="000000"/>
                </a:solidFill>
                <a:latin typeface="Arial"/>
                <a:ea typeface="Arial"/>
                <a:cs typeface="Arial"/>
                <a:sym typeface="Arial"/>
              </a:rPr>
              <a:t> pi  </a:t>
            </a:r>
            <a:r>
              <a:rPr b="1" lang="nl-NL" sz="1800">
                <a:solidFill>
                  <a:srgbClr val="008000"/>
                </a:solidFill>
                <a:latin typeface="Arial"/>
                <a:ea typeface="Arial"/>
                <a:cs typeface="Arial"/>
                <a:sym typeface="Arial"/>
              </a:rPr>
              <a:t># import variable / function from module</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pi )</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AF00DB"/>
                </a:solidFill>
                <a:latin typeface="Arial"/>
                <a:ea typeface="Arial"/>
                <a:cs typeface="Arial"/>
                <a:sym typeface="Arial"/>
              </a:rPr>
              <a:t>import</a:t>
            </a:r>
            <a:r>
              <a:rPr b="1" lang="nl-NL" sz="1800">
                <a:solidFill>
                  <a:srgbClr val="000000"/>
                </a:solidFill>
                <a:latin typeface="Arial"/>
                <a:ea typeface="Arial"/>
                <a:cs typeface="Arial"/>
                <a:sym typeface="Arial"/>
              </a:rPr>
              <a:t> math </a:t>
            </a:r>
            <a:r>
              <a:rPr b="1" lang="nl-NL" sz="1800">
                <a:solidFill>
                  <a:srgbClr val="AF00DB"/>
                </a:solidFill>
                <a:latin typeface="Arial"/>
                <a:ea typeface="Arial"/>
                <a:cs typeface="Arial"/>
                <a:sym typeface="Arial"/>
              </a:rPr>
              <a:t>as</a:t>
            </a:r>
            <a:r>
              <a:rPr b="1" lang="nl-NL" sz="1800">
                <a:solidFill>
                  <a:srgbClr val="000000"/>
                </a:solidFill>
                <a:latin typeface="Arial"/>
                <a:ea typeface="Arial"/>
                <a:cs typeface="Arial"/>
                <a:sym typeface="Arial"/>
              </a:rPr>
              <a:t> m  </a:t>
            </a:r>
            <a:r>
              <a:rPr b="1" lang="nl-NL" sz="1800">
                <a:solidFill>
                  <a:srgbClr val="008000"/>
                </a:solidFill>
                <a:latin typeface="Arial"/>
                <a:ea typeface="Arial"/>
                <a:cs typeface="Arial"/>
                <a:sym typeface="Arial"/>
              </a:rPr>
              <a:t># import module as an alias </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m.pi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Modules</a:t>
            </a:r>
            <a:endParaRPr/>
          </a:p>
        </p:txBody>
      </p:sp>
      <p:sp>
        <p:nvSpPr>
          <p:cNvPr id="227" name="Google Shape;227;p26"/>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A Python module:</a:t>
            </a:r>
            <a:endParaRPr/>
          </a:p>
          <a:p>
            <a:pPr indent="-251986" lvl="0" marL="251986" rtl="0" algn="l">
              <a:lnSpc>
                <a:spcPct val="90000"/>
              </a:lnSpc>
              <a:spcBef>
                <a:spcPts val="1102"/>
              </a:spcBef>
              <a:spcAft>
                <a:spcPts val="0"/>
              </a:spcAft>
              <a:buClr>
                <a:srgbClr val="595959"/>
              </a:buClr>
              <a:buSzPts val="2000"/>
              <a:buChar char="•"/>
            </a:pPr>
            <a:r>
              <a:rPr lang="nl-NL"/>
              <a:t>a file with python code</a:t>
            </a:r>
            <a:endParaRPr/>
          </a:p>
          <a:p>
            <a:pPr indent="-251986" lvl="0" marL="251986" rtl="0" algn="l">
              <a:lnSpc>
                <a:spcPct val="90000"/>
              </a:lnSpc>
              <a:spcBef>
                <a:spcPts val="1102"/>
              </a:spcBef>
              <a:spcAft>
                <a:spcPts val="0"/>
              </a:spcAft>
              <a:buClr>
                <a:srgbClr val="595959"/>
              </a:buClr>
              <a:buSzPts val="2000"/>
              <a:buChar char="•"/>
            </a:pPr>
            <a:r>
              <a:rPr b="1" lang="nl-NL"/>
              <a:t>.py</a:t>
            </a:r>
            <a:r>
              <a:rPr lang="nl-NL"/>
              <a:t> extension</a:t>
            </a:r>
            <a:endParaRPr/>
          </a:p>
          <a:p>
            <a:pPr indent="0" lvl="0" marL="0"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rPr lang="nl-NL"/>
              <a:t>When importing a module a file with that name is searched in the current directory first.</a:t>
            </a:r>
            <a:endParaRPr/>
          </a:p>
          <a:p>
            <a:pPr indent="0" lvl="0" marL="0"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rPr b="1" lang="nl-NL"/>
              <a:t>sys.path</a:t>
            </a:r>
            <a:r>
              <a:rPr lang="nl-NL"/>
              <a:t> has list of directory paths that will be searched when importing a library.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Packages</a:t>
            </a:r>
            <a:endParaRPr/>
          </a:p>
        </p:txBody>
      </p:sp>
      <p:sp>
        <p:nvSpPr>
          <p:cNvPr id="234" name="Google Shape;234;p27"/>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A Python package:</a:t>
            </a:r>
            <a:endParaRPr/>
          </a:p>
          <a:p>
            <a:pPr indent="-251986" lvl="0" marL="251986" rtl="0" algn="l">
              <a:lnSpc>
                <a:spcPct val="90000"/>
              </a:lnSpc>
              <a:spcBef>
                <a:spcPts val="1102"/>
              </a:spcBef>
              <a:spcAft>
                <a:spcPts val="0"/>
              </a:spcAft>
              <a:buClr>
                <a:srgbClr val="595959"/>
              </a:buClr>
              <a:buSzPts val="2000"/>
              <a:buChar char="•"/>
            </a:pPr>
            <a:r>
              <a:rPr lang="nl-NL"/>
              <a:t>consists of modules</a:t>
            </a:r>
            <a:endParaRPr/>
          </a:p>
          <a:p>
            <a:pPr indent="-251986" lvl="0" marL="251986" rtl="0" algn="l">
              <a:lnSpc>
                <a:spcPct val="90000"/>
              </a:lnSpc>
              <a:spcBef>
                <a:spcPts val="1102"/>
              </a:spcBef>
              <a:spcAft>
                <a:spcPts val="0"/>
              </a:spcAft>
              <a:buClr>
                <a:srgbClr val="595959"/>
              </a:buClr>
              <a:buSzPts val="2000"/>
              <a:buChar char="•"/>
            </a:pPr>
            <a:r>
              <a:rPr lang="nl-NL"/>
              <a:t>and subpackages</a:t>
            </a:r>
            <a:endParaRPr/>
          </a:p>
          <a:p>
            <a:pPr indent="-251986" lvl="0" marL="251986" rtl="0" algn="l">
              <a:lnSpc>
                <a:spcPct val="90000"/>
              </a:lnSpc>
              <a:spcBef>
                <a:spcPts val="1102"/>
              </a:spcBef>
              <a:spcAft>
                <a:spcPts val="0"/>
              </a:spcAft>
              <a:buClr>
                <a:srgbClr val="595959"/>
              </a:buClr>
              <a:buSzPts val="2000"/>
              <a:buChar char="•"/>
            </a:pPr>
            <a:r>
              <a:rPr lang="nl-NL"/>
              <a:t>grouped together in a directory</a:t>
            </a:r>
            <a:endParaRPr/>
          </a:p>
          <a:p>
            <a:pPr indent="-251986" lvl="0" marL="251986" rtl="0" algn="l">
              <a:lnSpc>
                <a:spcPct val="90000"/>
              </a:lnSpc>
              <a:spcBef>
                <a:spcPts val="1102"/>
              </a:spcBef>
              <a:spcAft>
                <a:spcPts val="0"/>
              </a:spcAft>
              <a:buClr>
                <a:srgbClr val="595959"/>
              </a:buClr>
              <a:buSzPts val="2000"/>
              <a:buChar char="•"/>
            </a:pPr>
            <a:r>
              <a:rPr lang="nl-NL"/>
              <a:t>with an </a:t>
            </a:r>
            <a:r>
              <a:rPr b="1" lang="nl-NL"/>
              <a:t>__init__.py </a:t>
            </a:r>
            <a:r>
              <a:rPr lang="nl-NL"/>
              <a:t>file</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import</a:t>
            </a:r>
            <a:endParaRPr/>
          </a:p>
          <a:p>
            <a:pPr indent="0" lvl="0" marL="0"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235" name="Google Shape;235;p27"/>
          <p:cNvSpPr txBox="1"/>
          <p:nvPr/>
        </p:nvSpPr>
        <p:spPr>
          <a:xfrm>
            <a:off x="6172561" y="1875029"/>
            <a:ext cx="3384376" cy="3744416"/>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nl-NL" sz="1800">
                <a:solidFill>
                  <a:srgbClr val="595959"/>
                </a:solidFill>
                <a:latin typeface="Lemon"/>
                <a:ea typeface="Lemon"/>
                <a:cs typeface="Lemon"/>
                <a:sym typeface="Lemon"/>
              </a:rPr>
              <a:t>package/</a:t>
            </a:r>
            <a:endParaRPr/>
          </a:p>
          <a:p>
            <a:pPr indent="0" lvl="0" marL="0" marR="0" rtl="0" algn="l">
              <a:lnSpc>
                <a:spcPct val="120000"/>
              </a:lnSpc>
              <a:spcBef>
                <a:spcPts val="0"/>
              </a:spcBef>
              <a:spcAft>
                <a:spcPts val="0"/>
              </a:spcAft>
              <a:buNone/>
            </a:pPr>
            <a:r>
              <a:rPr b="1" lang="nl-NL" sz="1800">
                <a:solidFill>
                  <a:srgbClr val="595959"/>
                </a:solidFill>
                <a:latin typeface="Lemon"/>
                <a:ea typeface="Lemon"/>
                <a:cs typeface="Lemon"/>
                <a:sym typeface="Lemon"/>
              </a:rPr>
              <a:t>   __init__.py</a:t>
            </a:r>
            <a:endParaRPr b="1" sz="1800">
              <a:solidFill>
                <a:srgbClr val="595959"/>
              </a:solidFill>
              <a:latin typeface="Lemon"/>
              <a:ea typeface="Lemon"/>
              <a:cs typeface="Lemon"/>
              <a:sym typeface="Lemon"/>
            </a:endParaRPr>
          </a:p>
          <a:p>
            <a:pPr indent="0" lvl="0" marL="0" marR="0" rtl="0" algn="l">
              <a:lnSpc>
                <a:spcPct val="120000"/>
              </a:lnSpc>
              <a:spcBef>
                <a:spcPts val="0"/>
              </a:spcBef>
              <a:spcAft>
                <a:spcPts val="0"/>
              </a:spcAft>
              <a:buNone/>
            </a:pPr>
            <a:r>
              <a:rPr b="1" lang="nl-NL" sz="1800">
                <a:solidFill>
                  <a:srgbClr val="595959"/>
                </a:solidFill>
                <a:latin typeface="Lemon"/>
                <a:ea typeface="Lemon"/>
                <a:cs typeface="Lemon"/>
                <a:sym typeface="Lemon"/>
              </a:rPr>
              <a:t>   subpackage1/</a:t>
            </a:r>
            <a:endParaRPr/>
          </a:p>
          <a:p>
            <a:pPr indent="0" lvl="0" marL="0" marR="0" rtl="0" algn="l">
              <a:lnSpc>
                <a:spcPct val="120000"/>
              </a:lnSpc>
              <a:spcBef>
                <a:spcPts val="0"/>
              </a:spcBef>
              <a:spcAft>
                <a:spcPts val="0"/>
              </a:spcAft>
              <a:buNone/>
            </a:pPr>
            <a:r>
              <a:rPr b="1" lang="nl-NL" sz="1800">
                <a:solidFill>
                  <a:srgbClr val="595959"/>
                </a:solidFill>
                <a:latin typeface="Lemon"/>
                <a:ea typeface="Lemon"/>
                <a:cs typeface="Lemon"/>
                <a:sym typeface="Lemon"/>
              </a:rPr>
              <a:t>      __init__.py</a:t>
            </a:r>
            <a:endParaRPr b="1" sz="1800">
              <a:solidFill>
                <a:srgbClr val="595959"/>
              </a:solidFill>
              <a:latin typeface="Lemon"/>
              <a:ea typeface="Lemon"/>
              <a:cs typeface="Lemon"/>
              <a:sym typeface="Lemon"/>
            </a:endParaRPr>
          </a:p>
          <a:p>
            <a:pPr indent="0" lvl="0" marL="0" marR="0" rtl="0" algn="l">
              <a:lnSpc>
                <a:spcPct val="120000"/>
              </a:lnSpc>
              <a:spcBef>
                <a:spcPts val="0"/>
              </a:spcBef>
              <a:spcAft>
                <a:spcPts val="0"/>
              </a:spcAft>
              <a:buNone/>
            </a:pPr>
            <a:r>
              <a:rPr b="1" lang="nl-NL" sz="1800">
                <a:solidFill>
                  <a:srgbClr val="595959"/>
                </a:solidFill>
                <a:latin typeface="Lemon"/>
                <a:ea typeface="Lemon"/>
                <a:cs typeface="Lemon"/>
                <a:sym typeface="Lemon"/>
              </a:rPr>
              <a:t>      module1.py</a:t>
            </a:r>
            <a:endParaRPr/>
          </a:p>
          <a:p>
            <a:pPr indent="0" lvl="0" marL="0" marR="0" rtl="0" algn="l">
              <a:lnSpc>
                <a:spcPct val="120000"/>
              </a:lnSpc>
              <a:spcBef>
                <a:spcPts val="0"/>
              </a:spcBef>
              <a:spcAft>
                <a:spcPts val="0"/>
              </a:spcAft>
              <a:buNone/>
            </a:pPr>
            <a:r>
              <a:rPr b="1" lang="nl-NL" sz="1800">
                <a:solidFill>
                  <a:srgbClr val="595959"/>
                </a:solidFill>
                <a:latin typeface="Lemon"/>
                <a:ea typeface="Lemon"/>
                <a:cs typeface="Lemon"/>
                <a:sym typeface="Lemon"/>
              </a:rPr>
              <a:t>      module2.py</a:t>
            </a:r>
            <a:endParaRPr/>
          </a:p>
          <a:p>
            <a:pPr indent="0" lvl="0" marL="0" marR="0" rtl="0" algn="l">
              <a:lnSpc>
                <a:spcPct val="120000"/>
              </a:lnSpc>
              <a:spcBef>
                <a:spcPts val="0"/>
              </a:spcBef>
              <a:spcAft>
                <a:spcPts val="0"/>
              </a:spcAft>
              <a:buNone/>
            </a:pPr>
            <a:r>
              <a:rPr b="1" lang="nl-NL" sz="1800">
                <a:solidFill>
                  <a:srgbClr val="595959"/>
                </a:solidFill>
                <a:latin typeface="Lemon"/>
                <a:ea typeface="Lemon"/>
                <a:cs typeface="Lemon"/>
                <a:sym typeface="Lemon"/>
              </a:rPr>
              <a:t>   subpackage2/</a:t>
            </a:r>
            <a:endParaRPr/>
          </a:p>
          <a:p>
            <a:pPr indent="0" lvl="0" marL="0" marR="0" rtl="0" algn="l">
              <a:lnSpc>
                <a:spcPct val="120000"/>
              </a:lnSpc>
              <a:spcBef>
                <a:spcPts val="0"/>
              </a:spcBef>
              <a:spcAft>
                <a:spcPts val="0"/>
              </a:spcAft>
              <a:buNone/>
            </a:pPr>
            <a:r>
              <a:rPr b="1" lang="nl-NL" sz="1800">
                <a:solidFill>
                  <a:srgbClr val="595959"/>
                </a:solidFill>
                <a:latin typeface="Lemon"/>
                <a:ea typeface="Lemon"/>
                <a:cs typeface="Lemon"/>
                <a:sym typeface="Lemon"/>
              </a:rPr>
              <a:t>      __init__.py</a:t>
            </a:r>
            <a:endParaRPr b="1" sz="1800">
              <a:solidFill>
                <a:srgbClr val="595959"/>
              </a:solidFill>
              <a:latin typeface="Lemon"/>
              <a:ea typeface="Lemon"/>
              <a:cs typeface="Lemon"/>
              <a:sym typeface="Lemon"/>
            </a:endParaRPr>
          </a:p>
          <a:p>
            <a:pPr indent="0" lvl="0" marL="0" marR="0" rtl="0" algn="l">
              <a:lnSpc>
                <a:spcPct val="120000"/>
              </a:lnSpc>
              <a:spcBef>
                <a:spcPts val="0"/>
              </a:spcBef>
              <a:spcAft>
                <a:spcPts val="0"/>
              </a:spcAft>
              <a:buNone/>
            </a:pPr>
            <a:r>
              <a:rPr b="1" lang="nl-NL" sz="1800">
                <a:solidFill>
                  <a:srgbClr val="595959"/>
                </a:solidFill>
                <a:latin typeface="Lemon"/>
                <a:ea typeface="Lemon"/>
                <a:cs typeface="Lemon"/>
                <a:sym typeface="Lemon"/>
              </a:rPr>
              <a:t>      module3.py</a:t>
            </a:r>
            <a:endParaRPr/>
          </a:p>
          <a:p>
            <a:pPr indent="0" lvl="0" marL="0" marR="0" rtl="0" algn="l">
              <a:lnSpc>
                <a:spcPct val="120000"/>
              </a:lnSpc>
              <a:spcBef>
                <a:spcPts val="0"/>
              </a:spcBef>
              <a:spcAft>
                <a:spcPts val="0"/>
              </a:spcAft>
              <a:buNone/>
            </a:pPr>
            <a:r>
              <a:rPr b="1" lang="nl-NL" sz="1800">
                <a:solidFill>
                  <a:srgbClr val="595959"/>
                </a:solidFill>
                <a:latin typeface="Lemon"/>
                <a:ea typeface="Lemon"/>
                <a:cs typeface="Lemon"/>
                <a:sym typeface="Lemon"/>
              </a:rPr>
              <a:t>      module4.py</a:t>
            </a:r>
            <a:endParaRPr/>
          </a:p>
        </p:txBody>
      </p:sp>
      <p:sp>
        <p:nvSpPr>
          <p:cNvPr id="236" name="Google Shape;236;p27"/>
          <p:cNvSpPr/>
          <p:nvPr/>
        </p:nvSpPr>
        <p:spPr>
          <a:xfrm>
            <a:off x="575816" y="6575917"/>
            <a:ext cx="8981121" cy="646331"/>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AF00DB"/>
                </a:solidFill>
                <a:latin typeface="Arial"/>
                <a:ea typeface="Arial"/>
                <a:cs typeface="Arial"/>
                <a:sym typeface="Arial"/>
              </a:rPr>
              <a:t>import</a:t>
            </a:r>
            <a:r>
              <a:rPr b="1" lang="nl-NL" sz="1800">
                <a:solidFill>
                  <a:srgbClr val="000000"/>
                </a:solidFill>
                <a:latin typeface="Arial"/>
                <a:ea typeface="Arial"/>
                <a:cs typeface="Arial"/>
                <a:sym typeface="Arial"/>
              </a:rPr>
              <a:t> package.subpackage1.module1 </a:t>
            </a:r>
            <a:r>
              <a:rPr b="1" lang="nl-NL" sz="1800">
                <a:solidFill>
                  <a:srgbClr val="AF00DB"/>
                </a:solidFill>
                <a:latin typeface="Arial"/>
                <a:ea typeface="Arial"/>
                <a:cs typeface="Arial"/>
                <a:sym typeface="Arial"/>
              </a:rPr>
              <a:t>as</a:t>
            </a:r>
            <a:r>
              <a:rPr b="1" lang="nl-NL" sz="1800">
                <a:solidFill>
                  <a:srgbClr val="000000"/>
                </a:solidFill>
                <a:latin typeface="Arial"/>
                <a:ea typeface="Arial"/>
                <a:cs typeface="Arial"/>
                <a:sym typeface="Arial"/>
              </a:rPr>
              <a:t> m1</a:t>
            </a:r>
            <a:endParaRPr/>
          </a:p>
          <a:p>
            <a:pPr indent="0" lvl="0" marL="0" marR="0" rtl="0" algn="l">
              <a:spcBef>
                <a:spcPts val="0"/>
              </a:spcBef>
              <a:spcAft>
                <a:spcPts val="0"/>
              </a:spcAft>
              <a:buNone/>
            </a:pPr>
            <a:r>
              <a:rPr b="1" lang="nl-NL" sz="1800">
                <a:solidFill>
                  <a:srgbClr val="AF00DB"/>
                </a:solidFill>
                <a:latin typeface="Arial"/>
                <a:ea typeface="Arial"/>
                <a:cs typeface="Arial"/>
                <a:sym typeface="Arial"/>
              </a:rPr>
              <a:t>from</a:t>
            </a:r>
            <a:r>
              <a:rPr b="1" lang="nl-NL" sz="1800">
                <a:solidFill>
                  <a:srgbClr val="000000"/>
                </a:solidFill>
                <a:latin typeface="Arial"/>
                <a:ea typeface="Arial"/>
                <a:cs typeface="Arial"/>
                <a:sym typeface="Arial"/>
              </a:rPr>
              <a:t> package.subpackage2 </a:t>
            </a:r>
            <a:r>
              <a:rPr b="1" lang="nl-NL" sz="1800">
                <a:solidFill>
                  <a:srgbClr val="AF00DB"/>
                </a:solidFill>
                <a:latin typeface="Arial"/>
                <a:ea typeface="Arial"/>
                <a:cs typeface="Arial"/>
                <a:sym typeface="Arial"/>
              </a:rPr>
              <a:t>import</a:t>
            </a:r>
            <a:r>
              <a:rPr b="1" lang="nl-NL" sz="1800">
                <a:solidFill>
                  <a:srgbClr val="000000"/>
                </a:solidFill>
                <a:latin typeface="Arial"/>
                <a:ea typeface="Arial"/>
                <a:cs typeface="Arial"/>
                <a:sym typeface="Arial"/>
              </a:rPr>
              <a:t> module3</a:t>
            </a:r>
            <a:endParaRPr b="1" sz="18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Numeric Types</a:t>
            </a:r>
            <a:endParaRPr/>
          </a:p>
        </p:txBody>
      </p:sp>
      <p:sp>
        <p:nvSpPr>
          <p:cNvPr id="243" name="Google Shape;243;p28"/>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0825" lvl="0" marL="250825" rtl="0" algn="l">
              <a:lnSpc>
                <a:spcPct val="90000"/>
              </a:lnSpc>
              <a:spcBef>
                <a:spcPts val="0"/>
              </a:spcBef>
              <a:spcAft>
                <a:spcPts val="0"/>
              </a:spcAft>
              <a:buClr>
                <a:srgbClr val="595959"/>
              </a:buClr>
              <a:buSzPts val="2000"/>
              <a:buChar char="•"/>
            </a:pPr>
            <a:r>
              <a:rPr lang="nl-NL"/>
              <a:t>whole numbers	int()</a:t>
            </a:r>
            <a:endParaRPr/>
          </a:p>
          <a:p>
            <a:pPr indent="-250825" lvl="0" marL="250825" rtl="0" algn="l">
              <a:lnSpc>
                <a:spcPct val="90000"/>
              </a:lnSpc>
              <a:spcBef>
                <a:spcPts val="1102"/>
              </a:spcBef>
              <a:spcAft>
                <a:spcPts val="0"/>
              </a:spcAft>
              <a:buClr>
                <a:srgbClr val="595959"/>
              </a:buClr>
              <a:buSzPts val="2000"/>
              <a:buChar char="•"/>
            </a:pPr>
            <a:r>
              <a:rPr lang="nl-NL"/>
              <a:t>decimal numbers	float()</a:t>
            </a:r>
            <a:endParaRPr/>
          </a:p>
          <a:p>
            <a:pPr indent="-250825" lvl="0" marL="250825" rtl="0" algn="l">
              <a:lnSpc>
                <a:spcPct val="90000"/>
              </a:lnSpc>
              <a:spcBef>
                <a:spcPts val="1102"/>
              </a:spcBef>
              <a:spcAft>
                <a:spcPts val="0"/>
              </a:spcAft>
              <a:buClr>
                <a:srgbClr val="595959"/>
              </a:buClr>
              <a:buSzPts val="2000"/>
              <a:buChar char="•"/>
            </a:pPr>
            <a:r>
              <a:rPr lang="nl-NL"/>
              <a:t>complex numbers	complex()</a:t>
            </a:r>
            <a:endParaRPr/>
          </a:p>
        </p:txBody>
      </p:sp>
      <p:sp>
        <p:nvSpPr>
          <p:cNvPr id="244" name="Google Shape;244;p28"/>
          <p:cNvSpPr/>
          <p:nvPr/>
        </p:nvSpPr>
        <p:spPr>
          <a:xfrm>
            <a:off x="575816" y="4366895"/>
            <a:ext cx="8928991" cy="2862322"/>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i1 = </a:t>
            </a:r>
            <a:r>
              <a:rPr b="1" lang="nl-NL" sz="1800">
                <a:solidFill>
                  <a:srgbClr val="09885A"/>
                </a:solidFill>
                <a:latin typeface="Arial"/>
                <a:ea typeface="Arial"/>
                <a:cs typeface="Arial"/>
                <a:sym typeface="Arial"/>
              </a:rPr>
              <a:t>8</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i2 = </a:t>
            </a:r>
            <a:r>
              <a:rPr b="1" lang="nl-NL" sz="1800">
                <a:solidFill>
                  <a:srgbClr val="09885A"/>
                </a:solidFill>
                <a:latin typeface="Arial"/>
                <a:ea typeface="Arial"/>
                <a:cs typeface="Arial"/>
                <a:sym typeface="Arial"/>
              </a:rPr>
              <a:t>73492734987239874239874</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i3 = </a:t>
            </a:r>
            <a:r>
              <a:rPr b="1" lang="nl-NL" sz="1800">
                <a:solidFill>
                  <a:srgbClr val="267F99"/>
                </a:solidFill>
                <a:latin typeface="Arial"/>
                <a:ea typeface="Arial"/>
                <a:cs typeface="Arial"/>
                <a:sym typeface="Arial"/>
              </a:rPr>
              <a:t>int</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'15'</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f1 = </a:t>
            </a:r>
            <a:r>
              <a:rPr b="1" lang="nl-NL" sz="1800">
                <a:solidFill>
                  <a:srgbClr val="09885A"/>
                </a:solidFill>
                <a:latin typeface="Arial"/>
                <a:ea typeface="Arial"/>
                <a:cs typeface="Arial"/>
                <a:sym typeface="Arial"/>
              </a:rPr>
              <a:t>1.5</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f2 = </a:t>
            </a:r>
            <a:r>
              <a:rPr b="1" lang="nl-NL" sz="1800">
                <a:solidFill>
                  <a:srgbClr val="09885A"/>
                </a:solidFill>
                <a:latin typeface="Arial"/>
                <a:ea typeface="Arial"/>
                <a:cs typeface="Arial"/>
                <a:sym typeface="Arial"/>
              </a:rPr>
              <a:t>7e-10</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f3 = </a:t>
            </a:r>
            <a:r>
              <a:rPr b="1" lang="nl-NL" sz="1800">
                <a:solidFill>
                  <a:srgbClr val="267F99"/>
                </a:solidFill>
                <a:latin typeface="Arial"/>
                <a:ea typeface="Arial"/>
                <a:cs typeface="Arial"/>
                <a:sym typeface="Arial"/>
              </a:rPr>
              <a:t>float</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'3.14'</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c1 = </a:t>
            </a:r>
            <a:r>
              <a:rPr b="1" lang="nl-NL" sz="1800">
                <a:solidFill>
                  <a:srgbClr val="09885A"/>
                </a:solidFill>
                <a:latin typeface="Arial"/>
                <a:ea typeface="Arial"/>
                <a:cs typeface="Arial"/>
                <a:sym typeface="Arial"/>
              </a:rPr>
              <a:t>1</a:t>
            </a:r>
            <a:r>
              <a:rPr b="1" lang="nl-NL" sz="1800">
                <a:solidFill>
                  <a:srgbClr val="0000FF"/>
                </a:solidFill>
                <a:latin typeface="Arial"/>
                <a:ea typeface="Arial"/>
                <a:cs typeface="Arial"/>
                <a:sym typeface="Arial"/>
              </a:rPr>
              <a:t>j</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square root of -1</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c2 = </a:t>
            </a:r>
            <a:r>
              <a:rPr b="1" lang="nl-NL" sz="1800">
                <a:solidFill>
                  <a:srgbClr val="267F99"/>
                </a:solidFill>
                <a:latin typeface="Arial"/>
                <a:ea typeface="Arial"/>
                <a:cs typeface="Arial"/>
                <a:sym typeface="Arial"/>
              </a:rPr>
              <a:t>complex</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2</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Boolean</a:t>
            </a:r>
            <a:endParaRPr/>
          </a:p>
        </p:txBody>
      </p:sp>
      <p:sp>
        <p:nvSpPr>
          <p:cNvPr id="251" name="Google Shape;251;p29"/>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 boolean variable can be </a:t>
            </a:r>
            <a:r>
              <a:rPr b="1" lang="nl-NL"/>
              <a:t>True</a:t>
            </a:r>
            <a:r>
              <a:rPr lang="nl-NL"/>
              <a:t> or </a:t>
            </a:r>
            <a:r>
              <a:rPr b="1" lang="nl-NL"/>
              <a:t>False</a:t>
            </a:r>
            <a:r>
              <a:rPr lang="nl-NL"/>
              <a:t>. </a:t>
            </a:r>
            <a:endParaRPr/>
          </a:p>
          <a:p>
            <a:pPr indent="-251986" lvl="0" marL="251986" rtl="0" algn="l">
              <a:lnSpc>
                <a:spcPct val="90000"/>
              </a:lnSpc>
              <a:spcBef>
                <a:spcPts val="1102"/>
              </a:spcBef>
              <a:spcAft>
                <a:spcPts val="0"/>
              </a:spcAft>
              <a:buClr>
                <a:srgbClr val="595959"/>
              </a:buClr>
              <a:buSzPts val="2000"/>
              <a:buChar char="•"/>
            </a:pPr>
            <a:r>
              <a:rPr lang="nl-NL"/>
              <a:t>These are also keywords</a:t>
            </a:r>
            <a:endParaRPr/>
          </a:p>
          <a:p>
            <a:pPr indent="-251986" lvl="0" marL="251986" rtl="0" algn="l">
              <a:lnSpc>
                <a:spcPct val="90000"/>
              </a:lnSpc>
              <a:spcBef>
                <a:spcPts val="1102"/>
              </a:spcBef>
              <a:spcAft>
                <a:spcPts val="0"/>
              </a:spcAft>
              <a:buClr>
                <a:srgbClr val="595959"/>
              </a:buClr>
              <a:buSzPts val="2000"/>
              <a:buChar char="•"/>
            </a:pPr>
            <a:r>
              <a:rPr lang="nl-NL"/>
              <a:t>A value is evaluated to </a:t>
            </a:r>
            <a:r>
              <a:rPr b="1" lang="nl-NL"/>
              <a:t>False</a:t>
            </a:r>
            <a:r>
              <a:rPr lang="nl-NL"/>
              <a:t> if the value is:</a:t>
            </a:r>
            <a:endParaRPr/>
          </a:p>
          <a:p>
            <a:pPr indent="0" lvl="0" marL="0"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Otherwise </a:t>
            </a:r>
            <a:r>
              <a:rPr b="1" lang="nl-NL"/>
              <a:t>True</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bool()</a:t>
            </a:r>
            <a:endParaRPr/>
          </a:p>
        </p:txBody>
      </p:sp>
      <p:sp>
        <p:nvSpPr>
          <p:cNvPr id="252" name="Google Shape;252;p29"/>
          <p:cNvSpPr txBox="1"/>
          <p:nvPr/>
        </p:nvSpPr>
        <p:spPr>
          <a:xfrm>
            <a:off x="5823037" y="2843733"/>
            <a:ext cx="3672408" cy="2249612"/>
          </a:xfrm>
          <a:prstGeom prst="rect">
            <a:avLst/>
          </a:prstGeom>
          <a:noFill/>
          <a:ln>
            <a:noFill/>
          </a:ln>
        </p:spPr>
        <p:txBody>
          <a:bodyPr anchorCtr="0" anchor="t" bIns="45700" lIns="91425" spcFirstLastPara="1" rIns="91425" wrap="square" tIns="45700">
            <a:noAutofit/>
          </a:bodyPr>
          <a:lstStyle/>
          <a:p>
            <a:pPr indent="-342900" lvl="1" marL="800100" marR="0" rtl="0" algn="l">
              <a:lnSpc>
                <a:spcPct val="120000"/>
              </a:lnSpc>
              <a:spcBef>
                <a:spcPts val="0"/>
              </a:spcBef>
              <a:spcAft>
                <a:spcPts val="0"/>
              </a:spcAft>
              <a:buClr>
                <a:srgbClr val="3F3F3F"/>
              </a:buClr>
              <a:buSzPts val="2000"/>
              <a:buFont typeface="Arial"/>
              <a:buChar char="•"/>
            </a:pPr>
            <a:r>
              <a:rPr b="0" i="0" lang="nl-NL" sz="2000" u="none" cap="none" strike="noStrike">
                <a:solidFill>
                  <a:srgbClr val="3F3F3F"/>
                </a:solidFill>
                <a:latin typeface="Calibri"/>
                <a:ea typeface="Calibri"/>
                <a:cs typeface="Calibri"/>
                <a:sym typeface="Calibri"/>
              </a:rPr>
              <a:t>0</a:t>
            </a:r>
            <a:endParaRPr/>
          </a:p>
          <a:p>
            <a:pPr indent="-342900" lvl="1" marL="800100" marR="0" rtl="0" algn="l">
              <a:lnSpc>
                <a:spcPct val="120000"/>
              </a:lnSpc>
              <a:spcBef>
                <a:spcPts val="0"/>
              </a:spcBef>
              <a:spcAft>
                <a:spcPts val="0"/>
              </a:spcAft>
              <a:buClr>
                <a:srgbClr val="3F3F3F"/>
              </a:buClr>
              <a:buSzPts val="2000"/>
              <a:buFont typeface="Arial"/>
              <a:buChar char="•"/>
            </a:pPr>
            <a:r>
              <a:rPr b="0" i="0" lang="nl-NL" sz="2000" u="none" cap="none" strike="noStrike">
                <a:solidFill>
                  <a:srgbClr val="3F3F3F"/>
                </a:solidFill>
                <a:latin typeface="Calibri"/>
                <a:ea typeface="Calibri"/>
                <a:cs typeface="Calibri"/>
                <a:sym typeface="Calibri"/>
              </a:rPr>
              <a:t>0.0</a:t>
            </a:r>
            <a:endParaRPr/>
          </a:p>
          <a:p>
            <a:pPr indent="-342900" lvl="1" marL="800100" marR="0" rtl="0" algn="l">
              <a:lnSpc>
                <a:spcPct val="120000"/>
              </a:lnSpc>
              <a:spcBef>
                <a:spcPts val="0"/>
              </a:spcBef>
              <a:spcAft>
                <a:spcPts val="0"/>
              </a:spcAft>
              <a:buClr>
                <a:srgbClr val="3F3F3F"/>
              </a:buClr>
              <a:buSzPts val="2000"/>
              <a:buFont typeface="Arial"/>
              <a:buChar char="•"/>
            </a:pPr>
            <a:r>
              <a:rPr b="0" i="0" lang="nl-NL" sz="2000" u="none" cap="none" strike="noStrike">
                <a:solidFill>
                  <a:srgbClr val="3F3F3F"/>
                </a:solidFill>
                <a:latin typeface="Calibri"/>
                <a:ea typeface="Calibri"/>
                <a:cs typeface="Calibri"/>
                <a:sym typeface="Calibri"/>
              </a:rPr>
              <a:t>0j</a:t>
            </a:r>
            <a:endParaRPr/>
          </a:p>
          <a:p>
            <a:pPr indent="-342900" lvl="1" marL="800100" marR="0" rtl="0" algn="l">
              <a:lnSpc>
                <a:spcPct val="120000"/>
              </a:lnSpc>
              <a:spcBef>
                <a:spcPts val="0"/>
              </a:spcBef>
              <a:spcAft>
                <a:spcPts val="0"/>
              </a:spcAft>
              <a:buClr>
                <a:srgbClr val="3F3F3F"/>
              </a:buClr>
              <a:buSzPts val="2000"/>
              <a:buFont typeface="Arial"/>
              <a:buChar char="•"/>
            </a:pPr>
            <a:r>
              <a:rPr b="0" i="0" lang="nl-NL" sz="2000" u="none" cap="none" strike="noStrike">
                <a:solidFill>
                  <a:srgbClr val="3F3F3F"/>
                </a:solidFill>
                <a:latin typeface="Calibri"/>
                <a:ea typeface="Calibri"/>
                <a:cs typeface="Calibri"/>
                <a:sym typeface="Calibri"/>
              </a:rPr>
              <a:t>''</a:t>
            </a:r>
            <a:endParaRPr/>
          </a:p>
          <a:p>
            <a:pPr indent="-342900" lvl="1" marL="800100" marR="0" rtl="0" algn="l">
              <a:lnSpc>
                <a:spcPct val="120000"/>
              </a:lnSpc>
              <a:spcBef>
                <a:spcPts val="0"/>
              </a:spcBef>
              <a:spcAft>
                <a:spcPts val="0"/>
              </a:spcAft>
              <a:buClr>
                <a:srgbClr val="3F3F3F"/>
              </a:buClr>
              <a:buSzPts val="2000"/>
              <a:buFont typeface="Arial"/>
              <a:buChar char="•"/>
            </a:pPr>
            <a:r>
              <a:rPr b="0" i="0" lang="nl-NL" sz="2000" u="none" cap="none" strike="noStrike">
                <a:solidFill>
                  <a:srgbClr val="3F3F3F"/>
                </a:solidFill>
                <a:latin typeface="Calibri"/>
                <a:ea typeface="Calibri"/>
                <a:cs typeface="Calibri"/>
                <a:sym typeface="Calibri"/>
              </a:rPr>
              <a:t>()</a:t>
            </a:r>
            <a:endParaRPr/>
          </a:p>
          <a:p>
            <a:pPr indent="-342900" lvl="1" marL="800100" marR="0" rtl="0" algn="l">
              <a:lnSpc>
                <a:spcPct val="120000"/>
              </a:lnSpc>
              <a:spcBef>
                <a:spcPts val="0"/>
              </a:spcBef>
              <a:spcAft>
                <a:spcPts val="0"/>
              </a:spcAft>
              <a:buClr>
                <a:srgbClr val="3F3F3F"/>
              </a:buClr>
              <a:buSzPts val="2000"/>
              <a:buFont typeface="Arial"/>
              <a:buChar char="•"/>
            </a:pPr>
            <a:r>
              <a:rPr b="0" i="0" lang="nl-NL" sz="2000" u="none" cap="none" strike="noStrike">
                <a:solidFill>
                  <a:srgbClr val="3F3F3F"/>
                </a:solidFill>
                <a:latin typeface="Calibri"/>
                <a:ea typeface="Calibri"/>
                <a:cs typeface="Calibri"/>
                <a:sym typeface="Calibri"/>
              </a:rPr>
              <a:t>[]</a:t>
            </a:r>
            <a:endParaRPr/>
          </a:p>
          <a:p>
            <a:pPr indent="-342900" lvl="1" marL="800100" marR="0" rtl="0" algn="l">
              <a:lnSpc>
                <a:spcPct val="120000"/>
              </a:lnSpc>
              <a:spcBef>
                <a:spcPts val="0"/>
              </a:spcBef>
              <a:spcAft>
                <a:spcPts val="0"/>
              </a:spcAft>
              <a:buClr>
                <a:srgbClr val="3F3F3F"/>
              </a:buClr>
              <a:buSzPts val="2000"/>
              <a:buFont typeface="Arial"/>
              <a:buChar char="•"/>
            </a:pPr>
            <a:r>
              <a:rPr b="0" i="0" lang="nl-NL" sz="2000" u="none" cap="none" strike="noStrike">
                <a:solidFill>
                  <a:srgbClr val="3F3F3F"/>
                </a:solidFill>
                <a:latin typeface="Calibri"/>
                <a:ea typeface="Calibri"/>
                <a:cs typeface="Calibri"/>
                <a:sym typeface="Calibri"/>
              </a:rPr>
              <a:t>{}</a:t>
            </a:r>
            <a:endParaRPr/>
          </a:p>
          <a:p>
            <a:pPr indent="-342900" lvl="1" marL="800100" marR="0" rtl="0" algn="l">
              <a:lnSpc>
                <a:spcPct val="120000"/>
              </a:lnSpc>
              <a:spcBef>
                <a:spcPts val="0"/>
              </a:spcBef>
              <a:spcAft>
                <a:spcPts val="0"/>
              </a:spcAft>
              <a:buClr>
                <a:srgbClr val="3F3F3F"/>
              </a:buClr>
              <a:buSzPts val="2000"/>
              <a:buFont typeface="Arial"/>
              <a:buChar char="•"/>
            </a:pPr>
            <a:r>
              <a:rPr b="0" i="0" lang="nl-NL" sz="2000" u="none" cap="none" strike="noStrike">
                <a:solidFill>
                  <a:srgbClr val="3F3F3F"/>
                </a:solidFill>
                <a:latin typeface="Calibri"/>
                <a:ea typeface="Calibri"/>
                <a:cs typeface="Calibri"/>
                <a:sym typeface="Calibri"/>
              </a:rPr>
              <a:t>False</a:t>
            </a:r>
            <a:endParaRPr/>
          </a:p>
          <a:p>
            <a:pPr indent="-342900" lvl="1" marL="800100" marR="0" rtl="0" algn="l">
              <a:lnSpc>
                <a:spcPct val="120000"/>
              </a:lnSpc>
              <a:spcBef>
                <a:spcPts val="0"/>
              </a:spcBef>
              <a:spcAft>
                <a:spcPts val="0"/>
              </a:spcAft>
              <a:buClr>
                <a:srgbClr val="3F3F3F"/>
              </a:buClr>
              <a:buSzPts val="2000"/>
              <a:buFont typeface="Arial"/>
              <a:buChar char="•"/>
            </a:pPr>
            <a:r>
              <a:rPr b="0" i="0" lang="nl-NL" sz="2000" u="none" cap="none" strike="noStrike">
                <a:solidFill>
                  <a:srgbClr val="3F3F3F"/>
                </a:solidFill>
                <a:latin typeface="Calibri"/>
                <a:ea typeface="Calibri"/>
                <a:cs typeface="Calibri"/>
                <a:sym typeface="Calibri"/>
              </a:rPr>
              <a:t>None</a:t>
            </a:r>
            <a:endParaRPr b="0" i="0" sz="2000" u="none" cap="none" strike="noStrike">
              <a:solidFill>
                <a:srgbClr val="3F3F3F"/>
              </a:solidFill>
              <a:latin typeface="Calibri"/>
              <a:ea typeface="Calibri"/>
              <a:cs typeface="Calibri"/>
              <a:sym typeface="Calibri"/>
            </a:endParaRPr>
          </a:p>
          <a:p>
            <a:pPr indent="-279400" lvl="0" marL="457200" marR="0" rtl="0" algn="l">
              <a:lnSpc>
                <a:spcPct val="120000"/>
              </a:lnSpc>
              <a:spcBef>
                <a:spcPts val="0"/>
              </a:spcBef>
              <a:spcAft>
                <a:spcPts val="0"/>
              </a:spcAft>
              <a:buClr>
                <a:schemeClr val="lt1"/>
              </a:buClr>
              <a:buSzPts val="2800"/>
              <a:buFont typeface="Arial"/>
              <a:buNone/>
            </a:pPr>
            <a:r>
              <a:t/>
            </a:r>
            <a:endParaRPr sz="2800">
              <a:solidFill>
                <a:srgbClr val="3F3F3F"/>
              </a:solidFill>
              <a:latin typeface="Calibri"/>
              <a:ea typeface="Calibri"/>
              <a:cs typeface="Calibri"/>
              <a:sym typeface="Calibri"/>
            </a:endParaRPr>
          </a:p>
        </p:txBody>
      </p:sp>
      <p:sp>
        <p:nvSpPr>
          <p:cNvPr id="253" name="Google Shape;253;p29"/>
          <p:cNvSpPr/>
          <p:nvPr/>
        </p:nvSpPr>
        <p:spPr>
          <a:xfrm>
            <a:off x="566454" y="6300117"/>
            <a:ext cx="8928991" cy="923330"/>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end_of_loop = </a:t>
            </a:r>
            <a:r>
              <a:rPr b="1" lang="nl-NL" sz="1800">
                <a:solidFill>
                  <a:srgbClr val="267F99"/>
                </a:solidFill>
                <a:latin typeface="Arial"/>
                <a:ea typeface="Arial"/>
                <a:cs typeface="Arial"/>
                <a:sym typeface="Arial"/>
              </a:rPr>
              <a:t>True</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is_even = number % </a:t>
            </a:r>
            <a:r>
              <a:rPr b="1" lang="nl-NL" sz="1800">
                <a:solidFill>
                  <a:srgbClr val="09885A"/>
                </a:solidFill>
                <a:latin typeface="Arial"/>
                <a:ea typeface="Arial"/>
                <a:cs typeface="Arial"/>
                <a:sym typeface="Arial"/>
              </a:rPr>
              <a:t>2</a:t>
            </a:r>
            <a:r>
              <a:rPr b="1" lang="nl-NL" sz="1800">
                <a:solidFill>
                  <a:schemeClr val="dk1"/>
                </a:solidFill>
                <a:latin typeface="Arial"/>
                <a:ea typeface="Arial"/>
                <a:cs typeface="Arial"/>
                <a:sym typeface="Arial"/>
              </a:rPr>
              <a:t> == </a:t>
            </a:r>
            <a:r>
              <a:rPr b="1" lang="nl-NL" sz="1800">
                <a:solidFill>
                  <a:srgbClr val="09885A"/>
                </a:solidFill>
                <a:latin typeface="Arial"/>
                <a:ea typeface="Arial"/>
                <a:cs typeface="Arial"/>
                <a:sym typeface="Arial"/>
              </a:rPr>
              <a:t>0</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is_even = </a:t>
            </a:r>
            <a:r>
              <a:rPr b="1" lang="nl-NL" sz="1800">
                <a:solidFill>
                  <a:srgbClr val="267F99"/>
                </a:solidFill>
                <a:latin typeface="Arial"/>
                <a:ea typeface="Arial"/>
                <a:cs typeface="Arial"/>
                <a:sym typeface="Arial"/>
              </a:rPr>
              <a:t>bool</a:t>
            </a:r>
            <a:r>
              <a:rPr b="1" lang="nl-NL" sz="1800">
                <a:solidFill>
                  <a:srgbClr val="000000"/>
                </a:solidFill>
                <a:latin typeface="Arial"/>
                <a:ea typeface="Arial"/>
                <a:cs typeface="Arial"/>
                <a:sym typeface="Arial"/>
              </a:rPr>
              <a:t>(number % </a:t>
            </a:r>
            <a:r>
              <a:rPr b="1" lang="nl-NL" sz="1800">
                <a:solidFill>
                  <a:srgbClr val="09885A"/>
                </a:solidFill>
                <a:latin typeface="Arial"/>
                <a:ea typeface="Arial"/>
                <a:cs typeface="Arial"/>
                <a:sym typeface="Arial"/>
              </a:rPr>
              <a:t>2)</a:t>
            </a:r>
            <a:endParaRPr b="1" sz="1800">
              <a:solidFill>
                <a:srgbClr val="267F9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3"/>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Program</a:t>
            </a:r>
            <a:endParaRPr/>
          </a:p>
        </p:txBody>
      </p:sp>
      <p:sp>
        <p:nvSpPr>
          <p:cNvPr id="52" name="Google Shape;52;p3"/>
          <p:cNvSpPr txBox="1"/>
          <p:nvPr/>
        </p:nvSpPr>
        <p:spPr>
          <a:xfrm>
            <a:off x="674203" y="4067869"/>
            <a:ext cx="3961134" cy="1221207"/>
          </a:xfrm>
          <a:prstGeom prst="rect">
            <a:avLst/>
          </a:prstGeom>
          <a:solidFill>
            <a:srgbClr val="FBE4D4"/>
          </a:solidFill>
          <a:ln cap="flat" cmpd="sng" w="9525">
            <a:solidFill>
              <a:srgbClr val="D0CECE"/>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0" i="0" lang="nl-NL" sz="1800" u="none" cap="none" strike="noStrike">
                <a:solidFill>
                  <a:srgbClr val="3F3F3F"/>
                </a:solidFill>
                <a:latin typeface="Arial"/>
                <a:ea typeface="Arial"/>
                <a:cs typeface="Arial"/>
                <a:sym typeface="Arial"/>
              </a:rPr>
              <a:t>Introduction</a:t>
            </a:r>
            <a:endParaRPr sz="1800">
              <a:solidFill>
                <a:srgbClr val="3F3F3F"/>
              </a:solidFill>
              <a:latin typeface="Arial"/>
              <a:ea typeface="Arial"/>
              <a:cs typeface="Arial"/>
              <a:sym typeface="Arial"/>
            </a:endParaRPr>
          </a:p>
          <a:p>
            <a:pPr indent="0" lvl="0" marL="0" marR="0" rtl="0" algn="l">
              <a:spcBef>
                <a:spcPts val="0"/>
              </a:spcBef>
              <a:spcAft>
                <a:spcPts val="0"/>
              </a:spcAft>
              <a:buNone/>
            </a:pPr>
            <a:r>
              <a:rPr lang="nl-NL" sz="1800">
                <a:solidFill>
                  <a:srgbClr val="3F3F3F"/>
                </a:solidFill>
                <a:latin typeface="Arial"/>
                <a:ea typeface="Arial"/>
                <a:cs typeface="Arial"/>
                <a:sym typeface="Arial"/>
              </a:rPr>
              <a:t>Variables en operators</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Strings</a:t>
            </a:r>
            <a:endParaRPr/>
          </a:p>
          <a:p>
            <a:pPr indent="0" lvl="0" marL="0" marR="0" rtl="0" algn="l">
              <a:spcBef>
                <a:spcPts val="0"/>
              </a:spcBef>
              <a:spcAft>
                <a:spcPts val="0"/>
              </a:spcAft>
              <a:buNone/>
            </a:pPr>
            <a:r>
              <a:rPr lang="nl-NL" sz="1800">
                <a:solidFill>
                  <a:srgbClr val="3F3F3F"/>
                </a:solidFill>
                <a:latin typeface="Arial"/>
                <a:ea typeface="Arial"/>
                <a:cs typeface="Arial"/>
                <a:sym typeface="Arial"/>
              </a:rPr>
              <a:t>Program Flow</a:t>
            </a:r>
            <a:endParaRPr/>
          </a:p>
          <a:p>
            <a:pPr indent="0" lvl="0" marL="0" marR="0" rtl="0" algn="l">
              <a:spcBef>
                <a:spcPts val="0"/>
              </a:spcBef>
              <a:spcAft>
                <a:spcPts val="0"/>
              </a:spcAft>
              <a:buNone/>
            </a:pPr>
            <a:r>
              <a:t/>
            </a:r>
            <a:endParaRPr sz="1800">
              <a:solidFill>
                <a:srgbClr val="3F3F3F"/>
              </a:solidFill>
              <a:latin typeface="Arial"/>
              <a:ea typeface="Arial"/>
              <a:cs typeface="Arial"/>
              <a:sym typeface="Arial"/>
            </a:endParaRPr>
          </a:p>
        </p:txBody>
      </p:sp>
      <p:sp>
        <p:nvSpPr>
          <p:cNvPr id="53" name="Google Shape;53;p3"/>
          <p:cNvSpPr txBox="1"/>
          <p:nvPr/>
        </p:nvSpPr>
        <p:spPr>
          <a:xfrm>
            <a:off x="5543673" y="4067869"/>
            <a:ext cx="3961134" cy="1221207"/>
          </a:xfrm>
          <a:prstGeom prst="rect">
            <a:avLst/>
          </a:prstGeom>
          <a:solidFill>
            <a:srgbClr val="FBE4D4"/>
          </a:solidFill>
          <a:ln cap="flat" cmpd="sng" w="9525">
            <a:solidFill>
              <a:srgbClr val="D0CECE"/>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nl-NL" sz="1800">
                <a:solidFill>
                  <a:srgbClr val="3F3F3F"/>
                </a:solidFill>
                <a:latin typeface="Arial"/>
                <a:ea typeface="Arial"/>
                <a:cs typeface="Arial"/>
                <a:sym typeface="Arial"/>
              </a:rPr>
              <a:t>Datastructures</a:t>
            </a:r>
            <a:endParaRPr sz="1800">
              <a:solidFill>
                <a:srgbClr val="3F3F3F"/>
              </a:solidFill>
              <a:latin typeface="Arial"/>
              <a:ea typeface="Arial"/>
              <a:cs typeface="Arial"/>
              <a:sym typeface="Arial"/>
            </a:endParaRPr>
          </a:p>
          <a:p>
            <a:pPr indent="0" lvl="0" marL="0" marR="0" rtl="0" algn="l">
              <a:spcBef>
                <a:spcPts val="0"/>
              </a:spcBef>
              <a:spcAft>
                <a:spcPts val="0"/>
              </a:spcAft>
              <a:buNone/>
            </a:pPr>
            <a:r>
              <a:rPr lang="nl-NL" sz="1800">
                <a:solidFill>
                  <a:srgbClr val="3F3F3F"/>
                </a:solidFill>
                <a:latin typeface="Arial"/>
                <a:ea typeface="Arial"/>
                <a:cs typeface="Arial"/>
                <a:sym typeface="Arial"/>
              </a:rPr>
              <a:t>Functions</a:t>
            </a:r>
            <a:endParaRPr sz="1800">
              <a:solidFill>
                <a:srgbClr val="3F3F3F"/>
              </a:solidFill>
              <a:latin typeface="Arial"/>
              <a:ea typeface="Arial"/>
              <a:cs typeface="Arial"/>
              <a:sym typeface="Arial"/>
            </a:endParaRPr>
          </a:p>
          <a:p>
            <a:pPr indent="0" lvl="0" marL="0" marR="0" rtl="0" algn="l">
              <a:spcBef>
                <a:spcPts val="0"/>
              </a:spcBef>
              <a:spcAft>
                <a:spcPts val="0"/>
              </a:spcAft>
              <a:buNone/>
            </a:pPr>
            <a:r>
              <a:t/>
            </a:r>
            <a:endParaRPr sz="1800">
              <a:solidFill>
                <a:srgbClr val="3F3F3F"/>
              </a:solidFill>
              <a:latin typeface="Arial"/>
              <a:ea typeface="Arial"/>
              <a:cs typeface="Arial"/>
              <a:sym typeface="Arial"/>
            </a:endParaRPr>
          </a:p>
        </p:txBody>
      </p:sp>
      <p:pic>
        <p:nvPicPr>
          <p:cNvPr id="54" name="Google Shape;54;p3"/>
          <p:cNvPicPr preferRelativeResize="0"/>
          <p:nvPr/>
        </p:nvPicPr>
        <p:blipFill rotWithShape="1">
          <a:blip r:embed="rId3">
            <a:alphaModFix/>
          </a:blip>
          <a:srcRect b="0" l="0" r="0" t="0"/>
          <a:stretch/>
        </p:blipFill>
        <p:spPr>
          <a:xfrm>
            <a:off x="2164455" y="2877349"/>
            <a:ext cx="932362" cy="965077"/>
          </a:xfrm>
          <a:prstGeom prst="rect">
            <a:avLst/>
          </a:prstGeom>
          <a:noFill/>
          <a:ln>
            <a:noFill/>
          </a:ln>
        </p:spPr>
      </p:pic>
      <p:pic>
        <p:nvPicPr>
          <p:cNvPr id="55" name="Google Shape;55;p3"/>
          <p:cNvPicPr preferRelativeResize="0"/>
          <p:nvPr/>
        </p:nvPicPr>
        <p:blipFill rotWithShape="1">
          <a:blip r:embed="rId4">
            <a:alphaModFix/>
          </a:blip>
          <a:srcRect b="0" l="0" r="0" t="0"/>
          <a:stretch/>
        </p:blipFill>
        <p:spPr>
          <a:xfrm>
            <a:off x="7047045" y="2897705"/>
            <a:ext cx="954390" cy="98787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String</a:t>
            </a:r>
            <a:endParaRPr/>
          </a:p>
        </p:txBody>
      </p:sp>
      <p:sp>
        <p:nvSpPr>
          <p:cNvPr id="260" name="Google Shape;260;p30"/>
          <p:cNvSpPr txBox="1"/>
          <p:nvPr>
            <p:ph idx="1" type="body"/>
          </p:nvPr>
        </p:nvSpPr>
        <p:spPr>
          <a:xfrm>
            <a:off x="575817" y="2012414"/>
            <a:ext cx="8928990" cy="5223411"/>
          </a:xfrm>
          <a:prstGeom prst="rect">
            <a:avLst/>
          </a:prstGeom>
          <a:noFill/>
          <a:ln>
            <a:noFill/>
          </a:ln>
        </p:spPr>
        <p:txBody>
          <a:bodyPr anchorCtr="0" anchor="t" bIns="45700" lIns="91425" spcFirstLastPara="1" rIns="91425" wrap="square" tIns="45700">
            <a:noAutofit/>
          </a:bodyPr>
          <a:lstStyle/>
          <a:p>
            <a:pPr indent="-261938" lvl="0" marL="261938" rtl="0" algn="l">
              <a:lnSpc>
                <a:spcPct val="90000"/>
              </a:lnSpc>
              <a:spcBef>
                <a:spcPts val="0"/>
              </a:spcBef>
              <a:spcAft>
                <a:spcPts val="0"/>
              </a:spcAft>
              <a:buClr>
                <a:srgbClr val="595959"/>
              </a:buClr>
              <a:buSzPts val="2000"/>
              <a:buChar char="•"/>
            </a:pPr>
            <a:r>
              <a:rPr lang="nl-NL"/>
              <a:t>A string can be specified with single quote's 	</a:t>
            </a:r>
            <a:r>
              <a:rPr b="1" lang="nl-NL"/>
              <a:t>'</a:t>
            </a:r>
            <a:r>
              <a:rPr lang="nl-NL"/>
              <a:t> </a:t>
            </a:r>
            <a:endParaRPr/>
          </a:p>
          <a:p>
            <a:pPr indent="-261938" lvl="0" marL="261938" rtl="0" algn="l">
              <a:lnSpc>
                <a:spcPct val="90000"/>
              </a:lnSpc>
              <a:spcBef>
                <a:spcPts val="1102"/>
              </a:spcBef>
              <a:spcAft>
                <a:spcPts val="0"/>
              </a:spcAft>
              <a:buClr>
                <a:srgbClr val="595959"/>
              </a:buClr>
              <a:buSzPts val="2000"/>
              <a:buChar char="•"/>
            </a:pPr>
            <a:r>
              <a:rPr lang="nl-NL"/>
              <a:t>or with double quote's 	</a:t>
            </a:r>
            <a:r>
              <a:rPr b="1" lang="nl-NL"/>
              <a:t>"</a:t>
            </a:r>
            <a:endParaRPr/>
          </a:p>
          <a:p>
            <a:pPr indent="-261938" lvl="0" marL="261938" rtl="0" algn="l">
              <a:lnSpc>
                <a:spcPct val="90000"/>
              </a:lnSpc>
              <a:spcBef>
                <a:spcPts val="1102"/>
              </a:spcBef>
              <a:spcAft>
                <a:spcPts val="0"/>
              </a:spcAft>
              <a:buClr>
                <a:srgbClr val="595959"/>
              </a:buClr>
              <a:buSzPts val="2000"/>
              <a:buChar char="•"/>
            </a:pPr>
            <a:r>
              <a:rPr lang="nl-NL"/>
              <a:t>or even with triple quote's 	"""</a:t>
            </a:r>
            <a:endParaRPr/>
          </a:p>
          <a:p>
            <a:pPr indent="-134938" lvl="0" marL="261938" rtl="0" algn="l">
              <a:lnSpc>
                <a:spcPct val="90000"/>
              </a:lnSpc>
              <a:spcBef>
                <a:spcPts val="1102"/>
              </a:spcBef>
              <a:spcAft>
                <a:spcPts val="0"/>
              </a:spcAft>
              <a:buClr>
                <a:srgbClr val="595959"/>
              </a:buClr>
              <a:buSzPts val="2000"/>
              <a:buNone/>
            </a:pPr>
            <a:r>
              <a:t/>
            </a:r>
            <a:endParaRPr/>
          </a:p>
          <a:p>
            <a:pPr indent="-261938" lvl="0" marL="261938" rtl="0" algn="l">
              <a:lnSpc>
                <a:spcPct val="90000"/>
              </a:lnSpc>
              <a:spcBef>
                <a:spcPts val="1102"/>
              </a:spcBef>
              <a:spcAft>
                <a:spcPts val="0"/>
              </a:spcAft>
              <a:buClr>
                <a:srgbClr val="595959"/>
              </a:buClr>
              <a:buSzPts val="2000"/>
              <a:buChar char="•"/>
            </a:pPr>
            <a:r>
              <a:rPr lang="nl-NL"/>
              <a:t>The function </a:t>
            </a:r>
            <a:r>
              <a:rPr b="1" lang="nl-NL"/>
              <a:t>str()</a:t>
            </a:r>
            <a:r>
              <a:rPr lang="nl-NL"/>
              <a:t> converts values to a string.</a:t>
            </a:r>
            <a:endParaRPr/>
          </a:p>
          <a:p>
            <a:pPr indent="-134938" lvl="0" marL="261938" rtl="0" algn="l">
              <a:lnSpc>
                <a:spcPct val="90000"/>
              </a:lnSpc>
              <a:spcBef>
                <a:spcPts val="1102"/>
              </a:spcBef>
              <a:spcAft>
                <a:spcPts val="0"/>
              </a:spcAft>
              <a:buClr>
                <a:srgbClr val="595959"/>
              </a:buClr>
              <a:buSzPts val="2000"/>
              <a:buNone/>
            </a:pPr>
            <a:r>
              <a:t/>
            </a:r>
            <a:endParaRPr/>
          </a:p>
          <a:p>
            <a:pPr indent="-261938" lvl="0" marL="261938" rtl="0" algn="l">
              <a:lnSpc>
                <a:spcPct val="90000"/>
              </a:lnSpc>
              <a:spcBef>
                <a:spcPts val="1102"/>
              </a:spcBef>
              <a:spcAft>
                <a:spcPts val="0"/>
              </a:spcAft>
              <a:buClr>
                <a:srgbClr val="595959"/>
              </a:buClr>
              <a:buSzPts val="2000"/>
              <a:buChar char="•"/>
            </a:pPr>
            <a:r>
              <a:rPr lang="nl-NL"/>
              <a:t>Concatenation: Strings are concatenated with a </a:t>
            </a:r>
            <a:r>
              <a:rPr b="1" lang="nl-NL"/>
              <a:t>+</a:t>
            </a:r>
            <a:endParaRPr/>
          </a:p>
          <a:p>
            <a:pPr indent="-134938" lvl="0" marL="261938" rtl="0" algn="l">
              <a:lnSpc>
                <a:spcPct val="90000"/>
              </a:lnSpc>
              <a:spcBef>
                <a:spcPts val="1102"/>
              </a:spcBef>
              <a:spcAft>
                <a:spcPts val="0"/>
              </a:spcAft>
              <a:buClr>
                <a:srgbClr val="595959"/>
              </a:buClr>
              <a:buSzPts val="2000"/>
              <a:buNone/>
            </a:pPr>
            <a:r>
              <a:t/>
            </a:r>
            <a:endParaRPr/>
          </a:p>
        </p:txBody>
      </p:sp>
      <p:sp>
        <p:nvSpPr>
          <p:cNvPr id="261" name="Google Shape;261;p30"/>
          <p:cNvSpPr/>
          <p:nvPr/>
        </p:nvSpPr>
        <p:spPr>
          <a:xfrm>
            <a:off x="575816" y="6012085"/>
            <a:ext cx="8928991" cy="1200329"/>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firstname = </a:t>
            </a:r>
            <a:r>
              <a:rPr b="1" lang="nl-NL" sz="1800">
                <a:solidFill>
                  <a:srgbClr val="A31515"/>
                </a:solidFill>
                <a:latin typeface="Arial"/>
                <a:ea typeface="Arial"/>
                <a:cs typeface="Arial"/>
                <a:sym typeface="Arial"/>
              </a:rPr>
              <a:t>'Albert'</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lastname = </a:t>
            </a:r>
            <a:r>
              <a:rPr b="1" lang="nl-NL" sz="1800">
                <a:solidFill>
                  <a:srgbClr val="A31515"/>
                </a:solidFill>
                <a:latin typeface="Arial"/>
                <a:ea typeface="Arial"/>
                <a:cs typeface="Arial"/>
                <a:sym typeface="Arial"/>
              </a:rPr>
              <a:t>'Einstein'</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name = firstname + </a:t>
            </a:r>
            <a:r>
              <a:rPr b="1" lang="nl-NL" sz="1800">
                <a:solidFill>
                  <a:srgbClr val="A31515"/>
                </a:solidFill>
                <a:latin typeface="Arial"/>
                <a:ea typeface="Arial"/>
                <a:cs typeface="Arial"/>
                <a:sym typeface="Arial"/>
              </a:rPr>
              <a:t>' '</a:t>
            </a:r>
            <a:r>
              <a:rPr b="1" lang="nl-NL" sz="1800">
                <a:solidFill>
                  <a:srgbClr val="000000"/>
                </a:solidFill>
                <a:latin typeface="Arial"/>
                <a:ea typeface="Arial"/>
                <a:cs typeface="Arial"/>
                <a:sym typeface="Arial"/>
              </a:rPr>
              <a:t> + lastname</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267F99"/>
                </a:solidFill>
                <a:latin typeface="Arial"/>
                <a:ea typeface="Arial"/>
                <a:cs typeface="Arial"/>
                <a:sym typeface="Arial"/>
              </a:rPr>
              <a:t>print</a:t>
            </a:r>
            <a:r>
              <a:rPr b="1" lang="nl-NL" sz="1800">
                <a:solidFill>
                  <a:srgbClr val="000000"/>
                </a:solidFill>
                <a:latin typeface="Arial"/>
                <a:ea typeface="Arial"/>
                <a:cs typeface="Arial"/>
                <a:sym typeface="Arial"/>
              </a:rPr>
              <a:t>(name)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Numeric operators</a:t>
            </a:r>
            <a:endParaRPr/>
          </a:p>
        </p:txBody>
      </p:sp>
      <p:sp>
        <p:nvSpPr>
          <p:cNvPr id="268" name="Google Shape;268;p31"/>
          <p:cNvSpPr txBox="1"/>
          <p:nvPr>
            <p:ph idx="1" type="body"/>
          </p:nvPr>
        </p:nvSpPr>
        <p:spPr>
          <a:xfrm>
            <a:off x="575817" y="2012414"/>
            <a:ext cx="8928990" cy="4215695"/>
          </a:xfrm>
          <a:prstGeom prst="rect">
            <a:avLst/>
          </a:prstGeom>
          <a:noFill/>
          <a:ln>
            <a:noFill/>
          </a:ln>
        </p:spPr>
        <p:txBody>
          <a:bodyPr anchorCtr="0" anchor="t" bIns="45700" lIns="91425" spcFirstLastPara="1" rIns="91425" wrap="square" tIns="45700">
            <a:noAutofit/>
          </a:bodyPr>
          <a:lstStyle/>
          <a:p>
            <a:pPr indent="-250825" lvl="0" marL="250825" rtl="0" algn="l">
              <a:lnSpc>
                <a:spcPct val="90000"/>
              </a:lnSpc>
              <a:spcBef>
                <a:spcPts val="0"/>
              </a:spcBef>
              <a:spcAft>
                <a:spcPts val="0"/>
              </a:spcAft>
              <a:buClr>
                <a:srgbClr val="595959"/>
              </a:buClr>
              <a:buSzPts val="2000"/>
              <a:buChar char="•"/>
            </a:pPr>
            <a:r>
              <a:rPr lang="nl-NL"/>
              <a:t>addition	+</a:t>
            </a:r>
            <a:endParaRPr/>
          </a:p>
          <a:p>
            <a:pPr indent="-250825" lvl="0" marL="250825" rtl="0" algn="l">
              <a:lnSpc>
                <a:spcPct val="90000"/>
              </a:lnSpc>
              <a:spcBef>
                <a:spcPts val="1102"/>
              </a:spcBef>
              <a:spcAft>
                <a:spcPts val="0"/>
              </a:spcAft>
              <a:buClr>
                <a:srgbClr val="595959"/>
              </a:buClr>
              <a:buSzPts val="2000"/>
              <a:buChar char="•"/>
            </a:pPr>
            <a:r>
              <a:rPr lang="nl-NL"/>
              <a:t>subtraction	-</a:t>
            </a:r>
            <a:endParaRPr/>
          </a:p>
          <a:p>
            <a:pPr indent="-250825" lvl="0" marL="250825" rtl="0" algn="l">
              <a:lnSpc>
                <a:spcPct val="90000"/>
              </a:lnSpc>
              <a:spcBef>
                <a:spcPts val="1102"/>
              </a:spcBef>
              <a:spcAft>
                <a:spcPts val="0"/>
              </a:spcAft>
              <a:buClr>
                <a:srgbClr val="595959"/>
              </a:buClr>
              <a:buSzPts val="2000"/>
              <a:buChar char="•"/>
            </a:pPr>
            <a:r>
              <a:rPr lang="nl-NL"/>
              <a:t>multiplication	*</a:t>
            </a:r>
            <a:endParaRPr/>
          </a:p>
          <a:p>
            <a:pPr indent="-250825" lvl="0" marL="250825" rtl="0" algn="l">
              <a:lnSpc>
                <a:spcPct val="90000"/>
              </a:lnSpc>
              <a:spcBef>
                <a:spcPts val="1102"/>
              </a:spcBef>
              <a:spcAft>
                <a:spcPts val="0"/>
              </a:spcAft>
              <a:buClr>
                <a:srgbClr val="595959"/>
              </a:buClr>
              <a:buSzPts val="2000"/>
              <a:buChar char="•"/>
            </a:pPr>
            <a:r>
              <a:rPr lang="nl-NL"/>
              <a:t>division	/</a:t>
            </a:r>
            <a:endParaRPr/>
          </a:p>
          <a:p>
            <a:pPr indent="-250825" lvl="0" marL="250825" rtl="0" algn="l">
              <a:lnSpc>
                <a:spcPct val="90000"/>
              </a:lnSpc>
              <a:spcBef>
                <a:spcPts val="1102"/>
              </a:spcBef>
              <a:spcAft>
                <a:spcPts val="0"/>
              </a:spcAft>
              <a:buClr>
                <a:srgbClr val="595959"/>
              </a:buClr>
              <a:buSzPts val="2000"/>
              <a:buChar char="•"/>
            </a:pPr>
            <a:r>
              <a:rPr lang="nl-NL"/>
              <a:t>floored division	//</a:t>
            </a:r>
            <a:endParaRPr/>
          </a:p>
          <a:p>
            <a:pPr indent="-250825" lvl="0" marL="250825" rtl="0" algn="l">
              <a:lnSpc>
                <a:spcPct val="90000"/>
              </a:lnSpc>
              <a:spcBef>
                <a:spcPts val="1102"/>
              </a:spcBef>
              <a:spcAft>
                <a:spcPts val="0"/>
              </a:spcAft>
              <a:buClr>
                <a:srgbClr val="595959"/>
              </a:buClr>
              <a:buSzPts val="2000"/>
              <a:buChar char="•"/>
            </a:pPr>
            <a:r>
              <a:rPr lang="nl-NL"/>
              <a:t>modulo	%</a:t>
            </a:r>
            <a:endParaRPr/>
          </a:p>
          <a:p>
            <a:pPr indent="-250825" lvl="0" marL="250825" rtl="0" algn="l">
              <a:lnSpc>
                <a:spcPct val="90000"/>
              </a:lnSpc>
              <a:spcBef>
                <a:spcPts val="1102"/>
              </a:spcBef>
              <a:spcAft>
                <a:spcPts val="0"/>
              </a:spcAft>
              <a:buClr>
                <a:srgbClr val="595959"/>
              </a:buClr>
              <a:buSzPts val="2000"/>
              <a:buChar char="•"/>
            </a:pPr>
            <a:r>
              <a:rPr lang="nl-NL"/>
              <a:t>power	**</a:t>
            </a:r>
            <a:endParaRPr/>
          </a:p>
          <a:p>
            <a:pPr indent="-123825" lvl="0" marL="250825" rtl="0" algn="l">
              <a:lnSpc>
                <a:spcPct val="90000"/>
              </a:lnSpc>
              <a:spcBef>
                <a:spcPts val="1102"/>
              </a:spcBef>
              <a:spcAft>
                <a:spcPts val="0"/>
              </a:spcAft>
              <a:buClr>
                <a:srgbClr val="595959"/>
              </a:buClr>
              <a:buSzPts val="2000"/>
              <a:buNone/>
            </a:pPr>
            <a:r>
              <a:t/>
            </a:r>
            <a:endParaRPr/>
          </a:p>
          <a:p>
            <a:pPr indent="-250825" lvl="0" marL="250825" rtl="0" algn="l">
              <a:lnSpc>
                <a:spcPct val="90000"/>
              </a:lnSpc>
              <a:spcBef>
                <a:spcPts val="1102"/>
              </a:spcBef>
              <a:spcAft>
                <a:spcPts val="0"/>
              </a:spcAft>
              <a:buClr>
                <a:srgbClr val="595959"/>
              </a:buClr>
              <a:buSzPts val="2000"/>
              <a:buChar char="•"/>
            </a:pPr>
            <a:r>
              <a:rPr lang="nl-NL"/>
              <a:t>Use brackets ( ) to specify precedence</a:t>
            </a:r>
            <a:endParaRPr/>
          </a:p>
          <a:p>
            <a:pPr indent="-123825" lvl="0" marL="250825" rtl="0" algn="l">
              <a:lnSpc>
                <a:spcPct val="90000"/>
              </a:lnSpc>
              <a:spcBef>
                <a:spcPts val="1102"/>
              </a:spcBef>
              <a:spcAft>
                <a:spcPts val="0"/>
              </a:spcAft>
              <a:buClr>
                <a:srgbClr val="595959"/>
              </a:buClr>
              <a:buSzPts val="2000"/>
              <a:buNone/>
            </a:pPr>
            <a:r>
              <a:t/>
            </a:r>
            <a:endParaRPr/>
          </a:p>
        </p:txBody>
      </p:sp>
      <p:sp>
        <p:nvSpPr>
          <p:cNvPr id="269" name="Google Shape;269;p31"/>
          <p:cNvSpPr txBox="1"/>
          <p:nvPr>
            <p:ph idx="2" type="body"/>
          </p:nvPr>
        </p:nvSpPr>
        <p:spPr>
          <a:xfrm>
            <a:off x="575815" y="6376320"/>
            <a:ext cx="8928991" cy="830997"/>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1"/>
              </a:buClr>
              <a:buSzPts val="1600"/>
              <a:buNone/>
            </a:pPr>
            <a:r>
              <a:rPr lang="nl-NL">
                <a:solidFill>
                  <a:schemeClr val="dk1"/>
                </a:solidFill>
              </a:rPr>
              <a:t>result = (</a:t>
            </a:r>
            <a:r>
              <a:rPr lang="nl-NL">
                <a:solidFill>
                  <a:srgbClr val="09885A"/>
                </a:solidFill>
              </a:rPr>
              <a:t>56</a:t>
            </a:r>
            <a:r>
              <a:rPr lang="nl-NL">
                <a:solidFill>
                  <a:schemeClr val="dk1"/>
                </a:solidFill>
              </a:rPr>
              <a:t> + </a:t>
            </a:r>
            <a:r>
              <a:rPr lang="nl-NL">
                <a:solidFill>
                  <a:srgbClr val="09885A"/>
                </a:solidFill>
              </a:rPr>
              <a:t>4</a:t>
            </a:r>
            <a:r>
              <a:rPr lang="nl-NL">
                <a:solidFill>
                  <a:schemeClr val="dk1"/>
                </a:solidFill>
              </a:rPr>
              <a:t>) * </a:t>
            </a:r>
            <a:r>
              <a:rPr lang="nl-NL">
                <a:solidFill>
                  <a:srgbClr val="09885A"/>
                </a:solidFill>
              </a:rPr>
              <a:t>821</a:t>
            </a:r>
            <a:r>
              <a:rPr lang="nl-NL">
                <a:solidFill>
                  <a:schemeClr val="dk1"/>
                </a:solidFill>
              </a:rPr>
              <a:t> – </a:t>
            </a:r>
            <a:r>
              <a:rPr lang="nl-NL">
                <a:solidFill>
                  <a:srgbClr val="09885A"/>
                </a:solidFill>
              </a:rPr>
              <a:t>10</a:t>
            </a:r>
            <a:r>
              <a:rPr lang="nl-NL">
                <a:solidFill>
                  <a:schemeClr val="dk1"/>
                </a:solidFill>
              </a:rPr>
              <a:t> ** </a:t>
            </a:r>
            <a:r>
              <a:rPr lang="nl-NL">
                <a:solidFill>
                  <a:srgbClr val="09885A"/>
                </a:solidFill>
              </a:rPr>
              <a:t>2</a:t>
            </a:r>
            <a:r>
              <a:rPr lang="nl-NL">
                <a:solidFill>
                  <a:schemeClr val="dk1"/>
                </a:solidFill>
              </a:rPr>
              <a:t> // </a:t>
            </a:r>
            <a:r>
              <a:rPr lang="nl-NL">
                <a:solidFill>
                  <a:srgbClr val="09885A"/>
                </a:solidFill>
              </a:rPr>
              <a:t>10</a:t>
            </a:r>
            <a:endParaRPr>
              <a:solidFill>
                <a:schemeClr val="dk1"/>
              </a:solidFill>
            </a:endParaRPr>
          </a:p>
          <a:p>
            <a:pPr indent="0" lvl="0" marL="0" rtl="0" algn="l">
              <a:lnSpc>
                <a:spcPct val="100000"/>
              </a:lnSpc>
              <a:spcBef>
                <a:spcPts val="0"/>
              </a:spcBef>
              <a:spcAft>
                <a:spcPts val="0"/>
              </a:spcAft>
              <a:buClr>
                <a:srgbClr val="595959"/>
              </a:buClr>
              <a:buSzPts val="1600"/>
              <a:buNone/>
            </a:pPr>
            <a:r>
              <a:t/>
            </a:r>
            <a:endParaRPr>
              <a:solidFill>
                <a:schemeClr val="dk1"/>
              </a:solidFill>
            </a:endParaRPr>
          </a:p>
          <a:p>
            <a:pPr indent="0" lvl="0" marL="0" rtl="0" algn="l">
              <a:lnSpc>
                <a:spcPct val="100000"/>
              </a:lnSpc>
              <a:spcBef>
                <a:spcPts val="0"/>
              </a:spcBef>
              <a:spcAft>
                <a:spcPts val="0"/>
              </a:spcAft>
              <a:buClr>
                <a:schemeClr val="dk1"/>
              </a:buClr>
              <a:buSzPts val="1600"/>
              <a:buNone/>
            </a:pPr>
            <a:r>
              <a:rPr lang="nl-NL">
                <a:solidFill>
                  <a:schemeClr val="dk1"/>
                </a:solidFill>
              </a:rPr>
              <a:t>result	# =&gt; 49250</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Math library</a:t>
            </a:r>
            <a:endParaRPr/>
          </a:p>
        </p:txBody>
      </p:sp>
      <p:sp>
        <p:nvSpPr>
          <p:cNvPr id="276" name="Google Shape;276;p32"/>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import </a:t>
            </a:r>
            <a:r>
              <a:rPr b="1" lang="nl-NL"/>
              <a:t>math</a:t>
            </a:r>
            <a:endParaRPr b="1"/>
          </a:p>
        </p:txBody>
      </p:sp>
      <p:sp>
        <p:nvSpPr>
          <p:cNvPr id="277" name="Google Shape;277;p32"/>
          <p:cNvSpPr/>
          <p:nvPr/>
        </p:nvSpPr>
        <p:spPr>
          <a:xfrm>
            <a:off x="575816" y="2555701"/>
            <a:ext cx="8928991" cy="4176463"/>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72000">
            <a:noAutofit/>
          </a:bodyPr>
          <a:lstStyle/>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acos</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acosh</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asin</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asinh</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atan</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atan2</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atanh</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ceil</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copysign</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cos</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cosh</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degrees</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e</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erf</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erfc</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exp</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expm1</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fabs</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factorial</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floor</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fmod</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frexp</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fsum</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gamma</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gcd</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hypot</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inf</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isclose</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isfinite</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isinf</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isnan</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ldexp</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lgamma</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log</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log10</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log1p</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log2</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modf</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nan</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pi</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pow</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radians</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remainder</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sin</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sinh</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sqrt</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tan</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tanh</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tau</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trunc</a:t>
            </a:r>
            <a:endParaRPr sz="20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Random library</a:t>
            </a:r>
            <a:endParaRPr/>
          </a:p>
        </p:txBody>
      </p:sp>
      <p:sp>
        <p:nvSpPr>
          <p:cNvPr id="284" name="Google Shape;284;p33"/>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import </a:t>
            </a:r>
            <a:r>
              <a:rPr b="1" lang="nl-NL"/>
              <a:t>random</a:t>
            </a:r>
            <a:endParaRPr/>
          </a:p>
          <a:p>
            <a:pPr indent="0" lvl="0" marL="0" rtl="0" algn="l">
              <a:lnSpc>
                <a:spcPct val="90000"/>
              </a:lnSpc>
              <a:spcBef>
                <a:spcPts val="1102"/>
              </a:spcBef>
              <a:spcAft>
                <a:spcPts val="0"/>
              </a:spcAft>
              <a:buClr>
                <a:srgbClr val="595959"/>
              </a:buClr>
              <a:buSzPts val="2000"/>
              <a:buNone/>
            </a:pPr>
            <a:r>
              <a:t/>
            </a:r>
            <a:endParaRPr/>
          </a:p>
        </p:txBody>
      </p:sp>
      <p:sp>
        <p:nvSpPr>
          <p:cNvPr id="285" name="Google Shape;285;p33"/>
          <p:cNvSpPr/>
          <p:nvPr/>
        </p:nvSpPr>
        <p:spPr>
          <a:xfrm>
            <a:off x="574906" y="5724053"/>
            <a:ext cx="8902297" cy="1477328"/>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AF00DB"/>
                </a:solidFill>
                <a:latin typeface="Arial"/>
                <a:ea typeface="Arial"/>
                <a:cs typeface="Arial"/>
                <a:sym typeface="Arial"/>
              </a:rPr>
              <a:t>import</a:t>
            </a:r>
            <a:r>
              <a:rPr b="1" lang="nl-NL" sz="1800">
                <a:solidFill>
                  <a:srgbClr val="000000"/>
                </a:solidFill>
                <a:latin typeface="Arial"/>
                <a:ea typeface="Arial"/>
                <a:cs typeface="Arial"/>
                <a:sym typeface="Arial"/>
              </a:rPr>
              <a:t> random</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random.seed(</a:t>
            </a:r>
            <a:r>
              <a:rPr b="1" lang="nl-NL" sz="1800">
                <a:solidFill>
                  <a:srgbClr val="09885A"/>
                </a:solidFill>
                <a:latin typeface="Arial"/>
                <a:ea typeface="Arial"/>
                <a:cs typeface="Arial"/>
                <a:sym typeface="Arial"/>
              </a:rPr>
              <a:t>999</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random_number = random.randint(</a:t>
            </a:r>
            <a:r>
              <a:rPr b="1" lang="nl-NL" sz="1800">
                <a:solidFill>
                  <a:srgbClr val="09885A"/>
                </a:solidFill>
                <a:latin typeface="Arial"/>
                <a:ea typeface="Arial"/>
                <a:cs typeface="Arial"/>
                <a:sym typeface="Arial"/>
              </a:rPr>
              <a:t>1</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100</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
        <p:nvSpPr>
          <p:cNvPr id="286" name="Google Shape;286;p33"/>
          <p:cNvSpPr/>
          <p:nvPr/>
        </p:nvSpPr>
        <p:spPr>
          <a:xfrm>
            <a:off x="575816" y="2555701"/>
            <a:ext cx="8928991" cy="1800200"/>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72000">
            <a:noAutofit/>
          </a:bodyPr>
          <a:lstStyle/>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seed()</a:t>
            </a:r>
            <a:endParaRPr/>
          </a:p>
          <a:p>
            <a:pPr indent="0" lvl="0" marL="0" marR="0" rtl="0" algn="l">
              <a:lnSpc>
                <a:spcPct val="13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randint()</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randrange()</a:t>
            </a:r>
            <a:endParaRPr/>
          </a:p>
          <a:p>
            <a:pPr indent="0" lvl="0" marL="0" marR="0" rtl="0" algn="l">
              <a:lnSpc>
                <a:spcPct val="13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nl-NL" sz="2000">
                <a:solidFill>
                  <a:schemeClr val="dk1"/>
                </a:solidFill>
                <a:latin typeface="Arial"/>
                <a:ea typeface="Arial"/>
                <a:cs typeface="Arial"/>
                <a:sym typeface="Arial"/>
              </a:rPr>
              <a:t>random()</a:t>
            </a:r>
            <a:endParaRPr/>
          </a:p>
          <a:p>
            <a:pPr indent="0" lvl="0" marL="0" marR="0" rtl="0" algn="l">
              <a:lnSpc>
                <a:spcPct val="130000"/>
              </a:lnSpc>
              <a:spcBef>
                <a:spcPts val="0"/>
              </a:spcBef>
              <a:spcAft>
                <a:spcPts val="0"/>
              </a:spcAft>
              <a:buNone/>
            </a:pPr>
            <a:r>
              <a:rPr lang="nl-NL" sz="2000">
                <a:solidFill>
                  <a:schemeClr val="dk1"/>
                </a:solidFill>
                <a:latin typeface="Arial"/>
                <a:ea typeface="Arial"/>
                <a:cs typeface="Arial"/>
                <a:sym typeface="Arial"/>
              </a:rPr>
              <a:t>uniform()</a:t>
            </a:r>
            <a:endParaRPr/>
          </a:p>
          <a:p>
            <a:pPr indent="0" lvl="0" marL="0" marR="0" rtl="0" algn="l">
              <a:lnSpc>
                <a:spcPct val="130000"/>
              </a:lnSpc>
              <a:spcBef>
                <a:spcPts val="0"/>
              </a:spcBef>
              <a:spcAft>
                <a:spcPts val="0"/>
              </a:spcAft>
              <a:buNone/>
            </a:pPr>
            <a:r>
              <a:rPr lang="nl-NL" sz="2000">
                <a:solidFill>
                  <a:schemeClr val="dk1"/>
                </a:solidFill>
                <a:latin typeface="Arial"/>
                <a:ea typeface="Arial"/>
                <a:cs typeface="Arial"/>
                <a:sym typeface="Arial"/>
              </a:rPr>
              <a:t>normalvariate()</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gauss()</a:t>
            </a:r>
            <a:endParaRPr/>
          </a:p>
          <a:p>
            <a:pPr indent="0" lvl="0" marL="0" marR="0" rtl="0" algn="l">
              <a:lnSpc>
                <a:spcPct val="13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shuffle()</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choice()</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choices()</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sample()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Comparison operators</a:t>
            </a:r>
            <a:endParaRPr/>
          </a:p>
        </p:txBody>
      </p:sp>
      <p:sp>
        <p:nvSpPr>
          <p:cNvPr id="293" name="Google Shape;293;p34"/>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0825" lvl="0" marL="250825" rtl="0" algn="l">
              <a:lnSpc>
                <a:spcPct val="90000"/>
              </a:lnSpc>
              <a:spcBef>
                <a:spcPts val="0"/>
              </a:spcBef>
              <a:spcAft>
                <a:spcPts val="0"/>
              </a:spcAft>
              <a:buClr>
                <a:srgbClr val="595959"/>
              </a:buClr>
              <a:buSzPts val="2000"/>
              <a:buChar char="•"/>
            </a:pPr>
            <a:r>
              <a:rPr lang="nl-NL"/>
              <a:t>is larger	&gt;</a:t>
            </a:r>
            <a:endParaRPr/>
          </a:p>
          <a:p>
            <a:pPr indent="-250825" lvl="0" marL="250825" rtl="0" algn="l">
              <a:lnSpc>
                <a:spcPct val="90000"/>
              </a:lnSpc>
              <a:spcBef>
                <a:spcPts val="1102"/>
              </a:spcBef>
              <a:spcAft>
                <a:spcPts val="0"/>
              </a:spcAft>
              <a:buClr>
                <a:srgbClr val="595959"/>
              </a:buClr>
              <a:buSzPts val="2000"/>
              <a:buChar char="•"/>
            </a:pPr>
            <a:r>
              <a:rPr lang="nl-NL"/>
              <a:t>is larger or equal	&gt;=</a:t>
            </a:r>
            <a:endParaRPr/>
          </a:p>
          <a:p>
            <a:pPr indent="-250825" lvl="0" marL="250825" rtl="0" algn="l">
              <a:lnSpc>
                <a:spcPct val="90000"/>
              </a:lnSpc>
              <a:spcBef>
                <a:spcPts val="1102"/>
              </a:spcBef>
              <a:spcAft>
                <a:spcPts val="0"/>
              </a:spcAft>
              <a:buClr>
                <a:srgbClr val="595959"/>
              </a:buClr>
              <a:buSzPts val="2000"/>
              <a:buChar char="•"/>
            </a:pPr>
            <a:r>
              <a:rPr lang="nl-NL"/>
              <a:t>is smaller	&lt;</a:t>
            </a:r>
            <a:endParaRPr/>
          </a:p>
          <a:p>
            <a:pPr indent="-250825" lvl="0" marL="250825" rtl="0" algn="l">
              <a:lnSpc>
                <a:spcPct val="90000"/>
              </a:lnSpc>
              <a:spcBef>
                <a:spcPts val="1102"/>
              </a:spcBef>
              <a:spcAft>
                <a:spcPts val="0"/>
              </a:spcAft>
              <a:buClr>
                <a:srgbClr val="595959"/>
              </a:buClr>
              <a:buSzPts val="2000"/>
              <a:buChar char="•"/>
            </a:pPr>
            <a:r>
              <a:rPr lang="nl-NL"/>
              <a:t>is smaller of equal	&lt;=</a:t>
            </a:r>
            <a:endParaRPr/>
          </a:p>
          <a:p>
            <a:pPr indent="-250825" lvl="0" marL="250825" rtl="0" algn="l">
              <a:lnSpc>
                <a:spcPct val="90000"/>
              </a:lnSpc>
              <a:spcBef>
                <a:spcPts val="1102"/>
              </a:spcBef>
              <a:spcAft>
                <a:spcPts val="0"/>
              </a:spcAft>
              <a:buClr>
                <a:srgbClr val="595959"/>
              </a:buClr>
              <a:buSzPts val="2000"/>
              <a:buChar char="•"/>
            </a:pPr>
            <a:r>
              <a:rPr lang="nl-NL"/>
              <a:t>is equal	==</a:t>
            </a:r>
            <a:endParaRPr/>
          </a:p>
          <a:p>
            <a:pPr indent="-250825" lvl="0" marL="250825" rtl="0" algn="l">
              <a:lnSpc>
                <a:spcPct val="90000"/>
              </a:lnSpc>
              <a:spcBef>
                <a:spcPts val="1102"/>
              </a:spcBef>
              <a:spcAft>
                <a:spcPts val="0"/>
              </a:spcAft>
              <a:buClr>
                <a:srgbClr val="595959"/>
              </a:buClr>
              <a:buSzPts val="2000"/>
              <a:buChar char="•"/>
            </a:pPr>
            <a:r>
              <a:rPr lang="nl-NL"/>
              <a:t>is not equal	!=</a:t>
            </a:r>
            <a:endParaRPr/>
          </a:p>
          <a:p>
            <a:pPr indent="-250825" lvl="0" marL="250825" rtl="0" algn="l">
              <a:lnSpc>
                <a:spcPct val="90000"/>
              </a:lnSpc>
              <a:spcBef>
                <a:spcPts val="1102"/>
              </a:spcBef>
              <a:spcAft>
                <a:spcPts val="0"/>
              </a:spcAft>
              <a:buClr>
                <a:srgbClr val="595959"/>
              </a:buClr>
              <a:buSzPts val="2000"/>
              <a:buChar char="•"/>
            </a:pPr>
            <a:r>
              <a:rPr lang="nl-NL"/>
              <a:t>is identical	is</a:t>
            </a:r>
            <a:endParaRPr/>
          </a:p>
          <a:p>
            <a:pPr indent="-250825" lvl="0" marL="250825" rtl="0" algn="l">
              <a:lnSpc>
                <a:spcPct val="90000"/>
              </a:lnSpc>
              <a:spcBef>
                <a:spcPts val="1102"/>
              </a:spcBef>
              <a:spcAft>
                <a:spcPts val="0"/>
              </a:spcAft>
              <a:buClr>
                <a:srgbClr val="595959"/>
              </a:buClr>
              <a:buSzPts val="2000"/>
              <a:buChar char="•"/>
            </a:pPr>
            <a:r>
              <a:rPr lang="nl-NL"/>
              <a:t>is not identical	is not</a:t>
            </a:r>
            <a:endParaRPr/>
          </a:p>
          <a:p>
            <a:pPr indent="-123825" lvl="0" marL="250825" rtl="0" algn="l">
              <a:lnSpc>
                <a:spcPct val="90000"/>
              </a:lnSpc>
              <a:spcBef>
                <a:spcPts val="1102"/>
              </a:spcBef>
              <a:spcAft>
                <a:spcPts val="0"/>
              </a:spcAft>
              <a:buClr>
                <a:srgbClr val="595959"/>
              </a:buClr>
              <a:buSzPts val="2000"/>
              <a:buNone/>
            </a:pPr>
            <a:r>
              <a:t/>
            </a:r>
            <a:endParaRPr/>
          </a:p>
          <a:p>
            <a:pPr indent="-250825" lvl="0" marL="250825" rtl="0" algn="l">
              <a:lnSpc>
                <a:spcPct val="90000"/>
              </a:lnSpc>
              <a:spcBef>
                <a:spcPts val="1102"/>
              </a:spcBef>
              <a:spcAft>
                <a:spcPts val="0"/>
              </a:spcAft>
              <a:buClr>
                <a:srgbClr val="595959"/>
              </a:buClr>
              <a:buSzPts val="2000"/>
              <a:buChar char="•"/>
            </a:pPr>
            <a:r>
              <a:rPr lang="nl-NL"/>
              <a:t>is element in list	in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Conditional operators</a:t>
            </a:r>
            <a:endParaRPr/>
          </a:p>
        </p:txBody>
      </p:sp>
      <p:sp>
        <p:nvSpPr>
          <p:cNvPr id="300" name="Google Shape;300;p35"/>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0825" lvl="0" marL="250825" rtl="0" algn="l">
              <a:lnSpc>
                <a:spcPct val="90000"/>
              </a:lnSpc>
              <a:spcBef>
                <a:spcPts val="0"/>
              </a:spcBef>
              <a:spcAft>
                <a:spcPts val="0"/>
              </a:spcAft>
              <a:buClr>
                <a:srgbClr val="595959"/>
              </a:buClr>
              <a:buSzPts val="2000"/>
              <a:buChar char="•"/>
            </a:pPr>
            <a:r>
              <a:rPr lang="nl-NL"/>
              <a:t>and</a:t>
            </a:r>
            <a:endParaRPr/>
          </a:p>
          <a:p>
            <a:pPr indent="-250825" lvl="0" marL="250825" rtl="0" algn="l">
              <a:lnSpc>
                <a:spcPct val="90000"/>
              </a:lnSpc>
              <a:spcBef>
                <a:spcPts val="1102"/>
              </a:spcBef>
              <a:spcAft>
                <a:spcPts val="0"/>
              </a:spcAft>
              <a:buClr>
                <a:srgbClr val="595959"/>
              </a:buClr>
              <a:buSzPts val="2000"/>
              <a:buChar char="•"/>
            </a:pPr>
            <a:r>
              <a:rPr lang="nl-NL"/>
              <a:t>or</a:t>
            </a:r>
            <a:endParaRPr/>
          </a:p>
          <a:p>
            <a:pPr indent="-250825" lvl="0" marL="250825" rtl="0" algn="l">
              <a:lnSpc>
                <a:spcPct val="90000"/>
              </a:lnSpc>
              <a:spcBef>
                <a:spcPts val="1102"/>
              </a:spcBef>
              <a:spcAft>
                <a:spcPts val="0"/>
              </a:spcAft>
              <a:buClr>
                <a:srgbClr val="595959"/>
              </a:buClr>
              <a:buSzPts val="2000"/>
              <a:buChar char="•"/>
            </a:pPr>
            <a:r>
              <a:rPr lang="nl-NL"/>
              <a:t>not</a:t>
            </a:r>
            <a:endParaRPr/>
          </a:p>
        </p:txBody>
      </p:sp>
      <p:graphicFrame>
        <p:nvGraphicFramePr>
          <p:cNvPr id="301" name="Google Shape;301;p35"/>
          <p:cNvGraphicFramePr/>
          <p:nvPr/>
        </p:nvGraphicFramePr>
        <p:xfrm>
          <a:off x="2634463" y="2012414"/>
          <a:ext cx="3000000" cy="3000000"/>
        </p:xfrm>
        <a:graphic>
          <a:graphicData uri="http://schemas.openxmlformats.org/drawingml/2006/table">
            <a:tbl>
              <a:tblPr bandRow="1" firstRow="1">
                <a:noFill/>
                <a:tableStyleId>{2F8CF071-4C06-488F-9645-4F84C64EF3E1}</a:tableStyleId>
              </a:tblPr>
              <a:tblGrid>
                <a:gridCol w="1717575"/>
                <a:gridCol w="1717575"/>
                <a:gridCol w="1717575"/>
                <a:gridCol w="1717575"/>
              </a:tblGrid>
              <a:tr h="254000">
                <a:tc>
                  <a:txBody>
                    <a:bodyPr/>
                    <a:lstStyle/>
                    <a:p>
                      <a:pPr indent="0" lvl="0" marL="0" marR="0" rtl="0" algn="ctr">
                        <a:spcBef>
                          <a:spcPts val="0"/>
                        </a:spcBef>
                        <a:spcAft>
                          <a:spcPts val="0"/>
                        </a:spcAft>
                        <a:buNone/>
                      </a:pPr>
                      <a:r>
                        <a:rPr lang="nl-NL" sz="2000"/>
                        <a:t>A</a:t>
                      </a:r>
                      <a:endParaRPr/>
                    </a:p>
                  </a:txBody>
                  <a:tcPr marT="45725" marB="45725" marR="91450" marL="91450"/>
                </a:tc>
                <a:tc>
                  <a:txBody>
                    <a:bodyPr/>
                    <a:lstStyle/>
                    <a:p>
                      <a:pPr indent="0" lvl="0" marL="0" marR="0" rtl="0" algn="ctr">
                        <a:spcBef>
                          <a:spcPts val="0"/>
                        </a:spcBef>
                        <a:spcAft>
                          <a:spcPts val="0"/>
                        </a:spcAft>
                        <a:buNone/>
                      </a:pPr>
                      <a:r>
                        <a:rPr lang="nl-NL" sz="2000"/>
                        <a:t>B</a:t>
                      </a:r>
                      <a:endParaRPr/>
                    </a:p>
                  </a:txBody>
                  <a:tcPr marT="45725" marB="45725" marR="91450" marL="91450"/>
                </a:tc>
                <a:tc>
                  <a:txBody>
                    <a:bodyPr/>
                    <a:lstStyle/>
                    <a:p>
                      <a:pPr indent="0" lvl="0" marL="0" marR="0" rtl="0" algn="ctr">
                        <a:spcBef>
                          <a:spcPts val="0"/>
                        </a:spcBef>
                        <a:spcAft>
                          <a:spcPts val="0"/>
                        </a:spcAft>
                        <a:buNone/>
                      </a:pPr>
                      <a:r>
                        <a:rPr lang="nl-NL" sz="2000"/>
                        <a:t>A and B</a:t>
                      </a:r>
                      <a:endParaRPr/>
                    </a:p>
                  </a:txBody>
                  <a:tcPr marT="45725" marB="45725" marR="91450" marL="91450"/>
                </a:tc>
                <a:tc>
                  <a:txBody>
                    <a:bodyPr/>
                    <a:lstStyle/>
                    <a:p>
                      <a:pPr indent="0" lvl="0" marL="0" marR="0" rtl="0" algn="ctr">
                        <a:spcBef>
                          <a:spcPts val="0"/>
                        </a:spcBef>
                        <a:spcAft>
                          <a:spcPts val="0"/>
                        </a:spcAft>
                        <a:buNone/>
                      </a:pPr>
                      <a:r>
                        <a:rPr lang="nl-NL" sz="2000"/>
                        <a:t>A or B</a:t>
                      </a:r>
                      <a:endParaRPr/>
                    </a:p>
                  </a:txBody>
                  <a:tcPr marT="45725" marB="45725" marR="91450" marL="91450"/>
                </a:tc>
              </a:tr>
              <a:tr h="370850">
                <a:tc>
                  <a:txBody>
                    <a:bodyPr/>
                    <a:lstStyle/>
                    <a:p>
                      <a:pPr indent="0" lvl="0" marL="0" marR="0" rtl="0" algn="ctr">
                        <a:spcBef>
                          <a:spcPts val="0"/>
                        </a:spcBef>
                        <a:spcAft>
                          <a:spcPts val="0"/>
                        </a:spcAft>
                        <a:buNone/>
                      </a:pPr>
                      <a:r>
                        <a:rPr lang="nl-NL" sz="2000"/>
                        <a:t>True</a:t>
                      </a:r>
                      <a:endParaRPr/>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True</a:t>
                      </a:r>
                      <a:endParaRPr/>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True</a:t>
                      </a:r>
                      <a:endParaRPr/>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True</a:t>
                      </a:r>
                      <a:endParaRPr/>
                    </a:p>
                  </a:txBody>
                  <a:tcPr marT="45725" marB="45725" marR="91450" marL="91450">
                    <a:solidFill>
                      <a:schemeClr val="lt1"/>
                    </a:solidFill>
                  </a:tcPr>
                </a:tc>
              </a:tr>
              <a:tr h="370850">
                <a:tc>
                  <a:txBody>
                    <a:bodyPr/>
                    <a:lstStyle/>
                    <a:p>
                      <a:pPr indent="0" lvl="0" marL="0" marR="0" rtl="0" algn="ctr">
                        <a:spcBef>
                          <a:spcPts val="0"/>
                        </a:spcBef>
                        <a:spcAft>
                          <a:spcPts val="0"/>
                        </a:spcAft>
                        <a:buNone/>
                      </a:pPr>
                      <a:r>
                        <a:rPr lang="nl-NL" sz="2000"/>
                        <a:t>True</a:t>
                      </a:r>
                      <a:endParaRPr/>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False</a:t>
                      </a:r>
                      <a:endParaRPr sz="2000"/>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False</a:t>
                      </a:r>
                      <a:endParaRPr sz="2000"/>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True</a:t>
                      </a:r>
                      <a:endParaRPr/>
                    </a:p>
                  </a:txBody>
                  <a:tcPr marT="45725" marB="45725" marR="91450" marL="91450">
                    <a:solidFill>
                      <a:schemeClr val="lt1"/>
                    </a:solidFill>
                  </a:tcPr>
                </a:tc>
              </a:tr>
              <a:tr h="370850">
                <a:tc>
                  <a:txBody>
                    <a:bodyPr/>
                    <a:lstStyle/>
                    <a:p>
                      <a:pPr indent="0" lvl="0" marL="0" marR="0" rtl="0" algn="ctr">
                        <a:spcBef>
                          <a:spcPts val="0"/>
                        </a:spcBef>
                        <a:spcAft>
                          <a:spcPts val="0"/>
                        </a:spcAft>
                        <a:buNone/>
                      </a:pPr>
                      <a:r>
                        <a:rPr lang="nl-NL" sz="2000"/>
                        <a:t>False</a:t>
                      </a:r>
                      <a:endParaRPr sz="2000"/>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True</a:t>
                      </a:r>
                      <a:endParaRPr/>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False</a:t>
                      </a:r>
                      <a:endParaRPr sz="2000"/>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True</a:t>
                      </a:r>
                      <a:endParaRPr/>
                    </a:p>
                  </a:txBody>
                  <a:tcPr marT="45725" marB="45725" marR="91450" marL="91450">
                    <a:solidFill>
                      <a:schemeClr val="lt1"/>
                    </a:solidFill>
                  </a:tcPr>
                </a:tc>
              </a:tr>
              <a:tr h="370850">
                <a:tc>
                  <a:txBody>
                    <a:bodyPr/>
                    <a:lstStyle/>
                    <a:p>
                      <a:pPr indent="0" lvl="0" marL="0" marR="0" rtl="0" algn="ctr">
                        <a:spcBef>
                          <a:spcPts val="0"/>
                        </a:spcBef>
                        <a:spcAft>
                          <a:spcPts val="0"/>
                        </a:spcAft>
                        <a:buNone/>
                      </a:pPr>
                      <a:r>
                        <a:rPr lang="nl-NL" sz="2000"/>
                        <a:t>False</a:t>
                      </a:r>
                      <a:endParaRPr sz="2000"/>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False</a:t>
                      </a:r>
                      <a:endParaRPr sz="2000"/>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False</a:t>
                      </a:r>
                      <a:endParaRPr sz="2000"/>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False</a:t>
                      </a:r>
                      <a:endParaRPr sz="2000"/>
                    </a:p>
                  </a:txBody>
                  <a:tcPr marT="45725" marB="45725" marR="91450" marL="91450">
                    <a:solidFill>
                      <a:schemeClr val="lt1"/>
                    </a:solidFill>
                  </a:tcPr>
                </a:tc>
              </a:tr>
            </a:tbl>
          </a:graphicData>
        </a:graphic>
      </p:graphicFrame>
      <p:sp>
        <p:nvSpPr>
          <p:cNvPr id="302" name="Google Shape;302;p35"/>
          <p:cNvSpPr/>
          <p:nvPr/>
        </p:nvSpPr>
        <p:spPr>
          <a:xfrm>
            <a:off x="586645" y="6516141"/>
            <a:ext cx="8907233" cy="646331"/>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number = </a:t>
            </a:r>
            <a:r>
              <a:rPr b="1" lang="nl-NL" sz="1800">
                <a:solidFill>
                  <a:srgbClr val="09885A"/>
                </a:solidFill>
                <a:latin typeface="Arial"/>
                <a:ea typeface="Arial"/>
                <a:cs typeface="Arial"/>
                <a:sym typeface="Arial"/>
              </a:rPr>
              <a:t>7</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is_valid_number = number &gt;= </a:t>
            </a:r>
            <a:r>
              <a:rPr b="1" lang="nl-NL" sz="1800">
                <a:solidFill>
                  <a:srgbClr val="09885A"/>
                </a:solidFill>
                <a:latin typeface="Arial"/>
                <a:ea typeface="Arial"/>
                <a:cs typeface="Arial"/>
                <a:sym typeface="Arial"/>
              </a:rPr>
              <a:t>1</a:t>
            </a: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and</a:t>
            </a:r>
            <a:r>
              <a:rPr b="1" lang="nl-NL" sz="1800">
                <a:solidFill>
                  <a:srgbClr val="000000"/>
                </a:solidFill>
                <a:latin typeface="Arial"/>
                <a:ea typeface="Arial"/>
                <a:cs typeface="Arial"/>
                <a:sym typeface="Arial"/>
              </a:rPr>
              <a:t> number &lt;= </a:t>
            </a:r>
            <a:r>
              <a:rPr b="1" lang="nl-NL" sz="1800">
                <a:solidFill>
                  <a:srgbClr val="09885A"/>
                </a:solidFill>
                <a:latin typeface="Arial"/>
                <a:ea typeface="Arial"/>
                <a:cs typeface="Arial"/>
                <a:sym typeface="Arial"/>
              </a:rPr>
              <a:t>10</a:t>
            </a:r>
            <a:endParaRPr b="1" sz="1800">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Bitwise operators</a:t>
            </a:r>
            <a:endParaRPr/>
          </a:p>
        </p:txBody>
      </p:sp>
      <p:sp>
        <p:nvSpPr>
          <p:cNvPr id="309" name="Google Shape;309;p36"/>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0825" lvl="0" marL="250825" rtl="0" algn="l">
              <a:lnSpc>
                <a:spcPct val="90000"/>
              </a:lnSpc>
              <a:spcBef>
                <a:spcPts val="0"/>
              </a:spcBef>
              <a:spcAft>
                <a:spcPts val="0"/>
              </a:spcAft>
              <a:buClr>
                <a:srgbClr val="595959"/>
              </a:buClr>
              <a:buSzPts val="2000"/>
              <a:buChar char="•"/>
            </a:pPr>
            <a:r>
              <a:rPr lang="nl-NL"/>
              <a:t>and	&amp;</a:t>
            </a:r>
            <a:endParaRPr/>
          </a:p>
          <a:p>
            <a:pPr indent="-250825" lvl="0" marL="250825" rtl="0" algn="l">
              <a:lnSpc>
                <a:spcPct val="90000"/>
              </a:lnSpc>
              <a:spcBef>
                <a:spcPts val="1102"/>
              </a:spcBef>
              <a:spcAft>
                <a:spcPts val="0"/>
              </a:spcAft>
              <a:buClr>
                <a:srgbClr val="595959"/>
              </a:buClr>
              <a:buSzPts val="2000"/>
              <a:buChar char="•"/>
            </a:pPr>
            <a:r>
              <a:rPr lang="nl-NL"/>
              <a:t>or	|</a:t>
            </a:r>
            <a:endParaRPr/>
          </a:p>
          <a:p>
            <a:pPr indent="-250825" lvl="0" marL="250825" rtl="0" algn="l">
              <a:lnSpc>
                <a:spcPct val="90000"/>
              </a:lnSpc>
              <a:spcBef>
                <a:spcPts val="1102"/>
              </a:spcBef>
              <a:spcAft>
                <a:spcPts val="0"/>
              </a:spcAft>
              <a:buClr>
                <a:srgbClr val="595959"/>
              </a:buClr>
              <a:buSzPts val="2000"/>
              <a:buChar char="•"/>
            </a:pPr>
            <a:r>
              <a:rPr lang="nl-NL"/>
              <a:t>xor	^</a:t>
            </a:r>
            <a:endParaRPr/>
          </a:p>
          <a:p>
            <a:pPr indent="-250825" lvl="0" marL="250825" rtl="0" algn="l">
              <a:lnSpc>
                <a:spcPct val="90000"/>
              </a:lnSpc>
              <a:spcBef>
                <a:spcPts val="1102"/>
              </a:spcBef>
              <a:spcAft>
                <a:spcPts val="0"/>
              </a:spcAft>
              <a:buClr>
                <a:srgbClr val="595959"/>
              </a:buClr>
              <a:buSzPts val="2000"/>
              <a:buChar char="•"/>
            </a:pPr>
            <a:r>
              <a:rPr lang="nl-NL"/>
              <a:t>not	!</a:t>
            </a:r>
            <a:endParaRPr/>
          </a:p>
        </p:txBody>
      </p:sp>
      <p:graphicFrame>
        <p:nvGraphicFramePr>
          <p:cNvPr id="310" name="Google Shape;310;p36"/>
          <p:cNvGraphicFramePr/>
          <p:nvPr/>
        </p:nvGraphicFramePr>
        <p:xfrm>
          <a:off x="556634" y="4732329"/>
          <a:ext cx="3000000" cy="3000000"/>
        </p:xfrm>
        <a:graphic>
          <a:graphicData uri="http://schemas.openxmlformats.org/drawingml/2006/table">
            <a:tbl>
              <a:tblPr bandRow="1" firstRow="1">
                <a:noFill/>
                <a:tableStyleId>{2F8CF071-4C06-488F-9645-4F84C64EF3E1}</a:tableStyleId>
              </a:tblPr>
              <a:tblGrid>
                <a:gridCol w="1785700"/>
                <a:gridCol w="1785700"/>
                <a:gridCol w="1785700"/>
                <a:gridCol w="1785700"/>
                <a:gridCol w="1785700"/>
              </a:tblGrid>
              <a:tr h="254000">
                <a:tc>
                  <a:txBody>
                    <a:bodyPr/>
                    <a:lstStyle/>
                    <a:p>
                      <a:pPr indent="0" lvl="0" marL="0" marR="0" rtl="0" algn="ctr">
                        <a:spcBef>
                          <a:spcPts val="0"/>
                        </a:spcBef>
                        <a:spcAft>
                          <a:spcPts val="0"/>
                        </a:spcAft>
                        <a:buNone/>
                      </a:pPr>
                      <a:r>
                        <a:rPr lang="nl-NL" sz="2000"/>
                        <a:t>A</a:t>
                      </a:r>
                      <a:endParaRPr/>
                    </a:p>
                  </a:txBody>
                  <a:tcPr marT="45725" marB="45725" marR="91450" marL="91450"/>
                </a:tc>
                <a:tc>
                  <a:txBody>
                    <a:bodyPr/>
                    <a:lstStyle/>
                    <a:p>
                      <a:pPr indent="0" lvl="0" marL="0" marR="0" rtl="0" algn="ctr">
                        <a:spcBef>
                          <a:spcPts val="0"/>
                        </a:spcBef>
                        <a:spcAft>
                          <a:spcPts val="0"/>
                        </a:spcAft>
                        <a:buNone/>
                      </a:pPr>
                      <a:r>
                        <a:rPr lang="nl-NL" sz="2000"/>
                        <a:t>B</a:t>
                      </a:r>
                      <a:endParaRPr/>
                    </a:p>
                  </a:txBody>
                  <a:tcPr marT="45725" marB="45725" marR="91450" marL="91450"/>
                </a:tc>
                <a:tc>
                  <a:txBody>
                    <a:bodyPr/>
                    <a:lstStyle/>
                    <a:p>
                      <a:pPr indent="0" lvl="0" marL="0" marR="0" rtl="0" algn="ctr">
                        <a:spcBef>
                          <a:spcPts val="0"/>
                        </a:spcBef>
                        <a:spcAft>
                          <a:spcPts val="0"/>
                        </a:spcAft>
                        <a:buNone/>
                      </a:pPr>
                      <a:r>
                        <a:rPr lang="nl-NL" sz="2000"/>
                        <a:t>A &amp; B</a:t>
                      </a:r>
                      <a:endParaRPr/>
                    </a:p>
                  </a:txBody>
                  <a:tcPr marT="45725" marB="45725" marR="91450" marL="91450"/>
                </a:tc>
                <a:tc>
                  <a:txBody>
                    <a:bodyPr/>
                    <a:lstStyle/>
                    <a:p>
                      <a:pPr indent="0" lvl="0" marL="0" marR="0" rtl="0" algn="ctr">
                        <a:spcBef>
                          <a:spcPts val="0"/>
                        </a:spcBef>
                        <a:spcAft>
                          <a:spcPts val="0"/>
                        </a:spcAft>
                        <a:buNone/>
                      </a:pPr>
                      <a:r>
                        <a:rPr lang="nl-NL" sz="2000"/>
                        <a:t>A | B</a:t>
                      </a:r>
                      <a:endParaRPr/>
                    </a:p>
                  </a:txBody>
                  <a:tcPr marT="45725" marB="45725" marR="91450" marL="91450"/>
                </a:tc>
                <a:tc>
                  <a:txBody>
                    <a:bodyPr/>
                    <a:lstStyle/>
                    <a:p>
                      <a:pPr indent="0" lvl="0" marL="0" marR="0" rtl="0" algn="ctr">
                        <a:spcBef>
                          <a:spcPts val="0"/>
                        </a:spcBef>
                        <a:spcAft>
                          <a:spcPts val="0"/>
                        </a:spcAft>
                        <a:buNone/>
                      </a:pPr>
                      <a:r>
                        <a:rPr lang="nl-NL" sz="2000"/>
                        <a:t>A ^ B</a:t>
                      </a:r>
                      <a:endParaRPr/>
                    </a:p>
                  </a:txBody>
                  <a:tcPr marT="45725" marB="45725" marR="91450" marL="91450"/>
                </a:tc>
              </a:tr>
              <a:tr h="370850">
                <a:tc>
                  <a:txBody>
                    <a:bodyPr/>
                    <a:lstStyle/>
                    <a:p>
                      <a:pPr indent="0" lvl="0" marL="0" marR="0" rtl="0" algn="ctr">
                        <a:spcBef>
                          <a:spcPts val="0"/>
                        </a:spcBef>
                        <a:spcAft>
                          <a:spcPts val="0"/>
                        </a:spcAft>
                        <a:buNone/>
                      </a:pPr>
                      <a:r>
                        <a:rPr lang="nl-NL" sz="2000"/>
                        <a:t>0111</a:t>
                      </a:r>
                      <a:endParaRPr/>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1111</a:t>
                      </a:r>
                      <a:endParaRPr/>
                    </a:p>
                  </a:txBody>
                  <a:tcPr marT="45725" marB="45725" marR="91450" marL="91450">
                    <a:lnR cap="flat" cmpd="sng" w="12700">
                      <a:solidFill>
                        <a:srgbClr val="7F7F7F"/>
                      </a:solidFill>
                      <a:prstDash val="solid"/>
                      <a:round/>
                      <a:headEnd len="sm" w="sm" type="none"/>
                      <a:tailEnd len="sm" w="sm" type="none"/>
                    </a:lnR>
                    <a:solidFill>
                      <a:schemeClr val="lt1"/>
                    </a:solidFill>
                  </a:tcPr>
                </a:tc>
                <a:tc>
                  <a:txBody>
                    <a:bodyPr/>
                    <a:lstStyle/>
                    <a:p>
                      <a:pPr indent="0" lvl="0" marL="0" marR="0" rtl="0" algn="ctr">
                        <a:spcBef>
                          <a:spcPts val="0"/>
                        </a:spcBef>
                        <a:spcAft>
                          <a:spcPts val="0"/>
                        </a:spcAft>
                        <a:buNone/>
                      </a:pPr>
                      <a:r>
                        <a:rPr lang="nl-NL" sz="2000"/>
                        <a:t>0111</a:t>
                      </a:r>
                      <a:endParaRPr/>
                    </a:p>
                  </a:txBody>
                  <a:tcPr marT="45725" marB="45725" marR="91450" marL="91450">
                    <a:lnL cap="flat" cmpd="sng" w="12700">
                      <a:solidFill>
                        <a:srgbClr val="7F7F7F"/>
                      </a:solidFill>
                      <a:prstDash val="solid"/>
                      <a:round/>
                      <a:headEnd len="sm" w="sm" type="none"/>
                      <a:tailEnd len="sm" w="sm" type="none"/>
                    </a:lnL>
                    <a:solidFill>
                      <a:schemeClr val="lt1"/>
                    </a:solidFill>
                  </a:tcPr>
                </a:tc>
                <a:tc>
                  <a:txBody>
                    <a:bodyPr/>
                    <a:lstStyle/>
                    <a:p>
                      <a:pPr indent="0" lvl="0" marL="0" marR="0" rtl="0" algn="ctr">
                        <a:spcBef>
                          <a:spcPts val="0"/>
                        </a:spcBef>
                        <a:spcAft>
                          <a:spcPts val="0"/>
                        </a:spcAft>
                        <a:buNone/>
                      </a:pPr>
                      <a:r>
                        <a:rPr lang="nl-NL" sz="2000"/>
                        <a:t>1111</a:t>
                      </a:r>
                      <a:endParaRPr/>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1000</a:t>
                      </a:r>
                      <a:endParaRPr/>
                    </a:p>
                  </a:txBody>
                  <a:tcPr marT="45725" marB="45725" marR="91450" marL="91450">
                    <a:solidFill>
                      <a:schemeClr val="lt1"/>
                    </a:solidFill>
                  </a:tcPr>
                </a:tc>
              </a:tr>
              <a:tr h="370850">
                <a:tc>
                  <a:txBody>
                    <a:bodyPr/>
                    <a:lstStyle/>
                    <a:p>
                      <a:pPr indent="0" lvl="0" marL="0" marR="0" rtl="0" algn="ctr">
                        <a:lnSpc>
                          <a:spcPct val="100000"/>
                        </a:lnSpc>
                        <a:spcBef>
                          <a:spcPts val="0"/>
                        </a:spcBef>
                        <a:spcAft>
                          <a:spcPts val="0"/>
                        </a:spcAft>
                        <a:buClr>
                          <a:schemeClr val="dk1"/>
                        </a:buClr>
                        <a:buSzPts val="2000"/>
                        <a:buFont typeface="Calibri"/>
                        <a:buNone/>
                      </a:pPr>
                      <a:r>
                        <a:rPr lang="nl-NL" sz="2000"/>
                        <a:t>0111</a:t>
                      </a:r>
                      <a:endParaRPr/>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0001</a:t>
                      </a:r>
                      <a:endParaRPr/>
                    </a:p>
                  </a:txBody>
                  <a:tcPr marT="45725" marB="45725" marR="91450" marL="91450">
                    <a:lnR cap="flat" cmpd="sng" w="12700">
                      <a:solidFill>
                        <a:srgbClr val="7F7F7F"/>
                      </a:solidFill>
                      <a:prstDash val="solid"/>
                      <a:round/>
                      <a:headEnd len="sm" w="sm" type="none"/>
                      <a:tailEnd len="sm" w="sm" type="none"/>
                    </a:lnR>
                    <a:solidFill>
                      <a:schemeClr val="lt1"/>
                    </a:solidFill>
                  </a:tcPr>
                </a:tc>
                <a:tc>
                  <a:txBody>
                    <a:bodyPr/>
                    <a:lstStyle/>
                    <a:p>
                      <a:pPr indent="0" lvl="0" marL="0" marR="0" rtl="0" algn="ctr">
                        <a:spcBef>
                          <a:spcPts val="0"/>
                        </a:spcBef>
                        <a:spcAft>
                          <a:spcPts val="0"/>
                        </a:spcAft>
                        <a:buNone/>
                      </a:pPr>
                      <a:r>
                        <a:rPr lang="nl-NL" sz="2000"/>
                        <a:t>0001</a:t>
                      </a:r>
                      <a:endParaRPr/>
                    </a:p>
                  </a:txBody>
                  <a:tcPr marT="45725" marB="45725" marR="91450" marL="91450">
                    <a:lnL cap="flat" cmpd="sng" w="12700">
                      <a:solidFill>
                        <a:srgbClr val="7F7F7F"/>
                      </a:solidFill>
                      <a:prstDash val="solid"/>
                      <a:round/>
                      <a:headEnd len="sm" w="sm" type="none"/>
                      <a:tailEnd len="sm" w="sm" type="none"/>
                    </a:lnL>
                    <a:solidFill>
                      <a:schemeClr val="lt1"/>
                    </a:solidFill>
                  </a:tcPr>
                </a:tc>
                <a:tc>
                  <a:txBody>
                    <a:bodyPr/>
                    <a:lstStyle/>
                    <a:p>
                      <a:pPr indent="0" lvl="0" marL="0" marR="0" rtl="0" algn="ctr">
                        <a:spcBef>
                          <a:spcPts val="0"/>
                        </a:spcBef>
                        <a:spcAft>
                          <a:spcPts val="0"/>
                        </a:spcAft>
                        <a:buNone/>
                      </a:pPr>
                      <a:r>
                        <a:rPr lang="nl-NL" sz="2000"/>
                        <a:t>0111</a:t>
                      </a:r>
                      <a:endParaRPr/>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0110</a:t>
                      </a:r>
                      <a:endParaRPr/>
                    </a:p>
                  </a:txBody>
                  <a:tcPr marT="45725" marB="45725" marR="91450" marL="91450">
                    <a:solidFill>
                      <a:schemeClr val="lt1"/>
                    </a:solidFill>
                  </a:tcPr>
                </a:tc>
              </a:tr>
              <a:tr h="370850">
                <a:tc>
                  <a:txBody>
                    <a:bodyPr/>
                    <a:lstStyle/>
                    <a:p>
                      <a:pPr indent="0" lvl="0" marL="0" marR="0" rtl="0" algn="ctr">
                        <a:spcBef>
                          <a:spcPts val="0"/>
                        </a:spcBef>
                        <a:spcAft>
                          <a:spcPts val="0"/>
                        </a:spcAft>
                        <a:buNone/>
                      </a:pPr>
                      <a:r>
                        <a:rPr lang="nl-NL" sz="2000"/>
                        <a:t>0111</a:t>
                      </a:r>
                      <a:endParaRPr/>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1010</a:t>
                      </a:r>
                      <a:endParaRPr/>
                    </a:p>
                  </a:txBody>
                  <a:tcPr marT="45725" marB="45725" marR="91450" marL="91450">
                    <a:lnR cap="flat" cmpd="sng" w="12700">
                      <a:solidFill>
                        <a:srgbClr val="7F7F7F"/>
                      </a:solidFill>
                      <a:prstDash val="solid"/>
                      <a:round/>
                      <a:headEnd len="sm" w="sm" type="none"/>
                      <a:tailEnd len="sm" w="sm" type="none"/>
                    </a:lnR>
                    <a:solidFill>
                      <a:schemeClr val="lt1"/>
                    </a:solidFill>
                  </a:tcPr>
                </a:tc>
                <a:tc>
                  <a:txBody>
                    <a:bodyPr/>
                    <a:lstStyle/>
                    <a:p>
                      <a:pPr indent="0" lvl="0" marL="0" marR="0" rtl="0" algn="ctr">
                        <a:spcBef>
                          <a:spcPts val="0"/>
                        </a:spcBef>
                        <a:spcAft>
                          <a:spcPts val="0"/>
                        </a:spcAft>
                        <a:buNone/>
                      </a:pPr>
                      <a:r>
                        <a:rPr lang="nl-NL" sz="2000"/>
                        <a:t>0010</a:t>
                      </a:r>
                      <a:endParaRPr/>
                    </a:p>
                  </a:txBody>
                  <a:tcPr marT="45725" marB="45725" marR="91450" marL="91450">
                    <a:lnL cap="flat" cmpd="sng" w="12700">
                      <a:solidFill>
                        <a:srgbClr val="7F7F7F"/>
                      </a:solidFill>
                      <a:prstDash val="solid"/>
                      <a:round/>
                      <a:headEnd len="sm" w="sm" type="none"/>
                      <a:tailEnd len="sm" w="sm" type="none"/>
                    </a:lnL>
                    <a:solidFill>
                      <a:schemeClr val="lt1"/>
                    </a:solidFill>
                  </a:tcPr>
                </a:tc>
                <a:tc>
                  <a:txBody>
                    <a:bodyPr/>
                    <a:lstStyle/>
                    <a:p>
                      <a:pPr indent="0" lvl="0" marL="0" marR="0" rtl="0" algn="ctr">
                        <a:spcBef>
                          <a:spcPts val="0"/>
                        </a:spcBef>
                        <a:spcAft>
                          <a:spcPts val="0"/>
                        </a:spcAft>
                        <a:buNone/>
                      </a:pPr>
                      <a:r>
                        <a:rPr lang="nl-NL" sz="2000"/>
                        <a:t>1111</a:t>
                      </a:r>
                      <a:endParaRPr/>
                    </a:p>
                  </a:txBody>
                  <a:tcPr marT="45725" marB="45725" marR="91450" marL="91450">
                    <a:solidFill>
                      <a:schemeClr val="lt1"/>
                    </a:solidFill>
                  </a:tcPr>
                </a:tc>
                <a:tc>
                  <a:txBody>
                    <a:bodyPr/>
                    <a:lstStyle/>
                    <a:p>
                      <a:pPr indent="0" lvl="0" marL="0" marR="0" rtl="0" algn="ctr">
                        <a:spcBef>
                          <a:spcPts val="0"/>
                        </a:spcBef>
                        <a:spcAft>
                          <a:spcPts val="0"/>
                        </a:spcAft>
                        <a:buNone/>
                      </a:pPr>
                      <a:r>
                        <a:rPr lang="nl-NL" sz="2000"/>
                        <a:t>1101</a:t>
                      </a:r>
                      <a:endParaRPr/>
                    </a:p>
                  </a:txBody>
                  <a:tcPr marT="45725" marB="45725" marR="91450" marL="91450">
                    <a:solidFill>
                      <a:schemeClr val="lt1"/>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Leapyear</a:t>
            </a:r>
            <a:endParaRPr/>
          </a:p>
        </p:txBody>
      </p:sp>
      <p:sp>
        <p:nvSpPr>
          <p:cNvPr id="316" name="Google Shape;316;p37"/>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Write a program that determines if a year is a leapyear.</a:t>
            </a:r>
            <a:endParaRPr/>
          </a:p>
          <a:p>
            <a:pPr indent="0" lvl="0" marL="0" rtl="0" algn="l">
              <a:lnSpc>
                <a:spcPct val="90000"/>
              </a:lnSpc>
              <a:spcBef>
                <a:spcPts val="1102"/>
              </a:spcBef>
              <a:spcAft>
                <a:spcPts val="0"/>
              </a:spcAft>
              <a:buClr>
                <a:srgbClr val="595959"/>
              </a:buClr>
              <a:buSzPts val="2000"/>
              <a:buNone/>
            </a:pPr>
            <a:r>
              <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Create a new Python module with a name like leapyear.py</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Then ask the user to </a:t>
            </a:r>
            <a:r>
              <a:rPr b="1" lang="nl-NL"/>
              <a:t>input </a:t>
            </a:r>
            <a:r>
              <a:rPr lang="nl-NL"/>
              <a:t>a year.</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Change the input to a number using </a:t>
            </a:r>
            <a:r>
              <a:rPr b="1" lang="nl-NL"/>
              <a:t>int()</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Calculate if the year is a leapyear</a:t>
            </a:r>
            <a:endParaRPr/>
          </a:p>
          <a:p>
            <a:pPr indent="-457200" lvl="1" marL="961171" rtl="0" algn="l">
              <a:lnSpc>
                <a:spcPct val="90000"/>
              </a:lnSpc>
              <a:spcBef>
                <a:spcPts val="551"/>
              </a:spcBef>
              <a:spcAft>
                <a:spcPts val="0"/>
              </a:spcAft>
              <a:buClr>
                <a:srgbClr val="595959"/>
              </a:buClr>
              <a:buSzPts val="1800"/>
              <a:buFont typeface="Calibri"/>
              <a:buAutoNum type="arabicPeriod"/>
            </a:pPr>
            <a:r>
              <a:rPr lang="nl-NL"/>
              <a:t>a year is a leapyear if the </a:t>
            </a:r>
            <a:r>
              <a:rPr b="1" lang="nl-NL"/>
              <a:t>year can be divided by 4</a:t>
            </a:r>
            <a:endParaRPr/>
          </a:p>
          <a:p>
            <a:pPr indent="-457200" lvl="1" marL="961171" rtl="0" algn="l">
              <a:lnSpc>
                <a:spcPct val="90000"/>
              </a:lnSpc>
              <a:spcBef>
                <a:spcPts val="551"/>
              </a:spcBef>
              <a:spcAft>
                <a:spcPts val="0"/>
              </a:spcAft>
              <a:buClr>
                <a:srgbClr val="595959"/>
              </a:buClr>
              <a:buSzPts val="1800"/>
              <a:buFont typeface="Calibri"/>
              <a:buAutoNum type="arabicPeriod"/>
            </a:pPr>
            <a:r>
              <a:rPr lang="nl-NL"/>
              <a:t>but (and) the </a:t>
            </a:r>
            <a:r>
              <a:rPr b="1" lang="nl-NL"/>
              <a:t>year can not be divided by 100</a:t>
            </a:r>
            <a:endParaRPr/>
          </a:p>
          <a:p>
            <a:pPr indent="-457200" lvl="1" marL="961171" rtl="0" algn="l">
              <a:lnSpc>
                <a:spcPct val="90000"/>
              </a:lnSpc>
              <a:spcBef>
                <a:spcPts val="551"/>
              </a:spcBef>
              <a:spcAft>
                <a:spcPts val="0"/>
              </a:spcAft>
              <a:buClr>
                <a:srgbClr val="595959"/>
              </a:buClr>
              <a:buSzPts val="1800"/>
              <a:buFont typeface="Calibri"/>
              <a:buAutoNum type="arabicPeriod"/>
            </a:pPr>
            <a:r>
              <a:rPr lang="nl-NL"/>
              <a:t>except (or) if the </a:t>
            </a:r>
            <a:r>
              <a:rPr b="1" lang="nl-NL"/>
              <a:t>year can be divided by 400</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Print the result</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Test your program for different years</a:t>
            </a:r>
            <a:endParaRPr/>
          </a:p>
          <a:p>
            <a:pPr indent="-330200" lvl="0" marL="457200" rtl="0" algn="l">
              <a:lnSpc>
                <a:spcPct val="90000"/>
              </a:lnSpc>
              <a:spcBef>
                <a:spcPts val="1102"/>
              </a:spcBef>
              <a:spcAft>
                <a:spcPts val="0"/>
              </a:spcAft>
              <a:buClr>
                <a:srgbClr val="595959"/>
              </a:buClr>
              <a:buSzPts val="2000"/>
              <a:buFont typeface="Calibri"/>
              <a:buNone/>
            </a:pPr>
            <a:r>
              <a:t/>
            </a:r>
            <a:endParaRPr/>
          </a:p>
          <a:p>
            <a:pPr indent="0" lvl="0" marL="0" rtl="0" algn="l">
              <a:lnSpc>
                <a:spcPct val="90000"/>
              </a:lnSpc>
              <a:spcBef>
                <a:spcPts val="1102"/>
              </a:spcBef>
              <a:spcAft>
                <a:spcPts val="0"/>
              </a:spcAft>
              <a:buClr>
                <a:srgbClr val="595959"/>
              </a:buClr>
              <a:buSzPts val="2000"/>
              <a:buNone/>
            </a:pPr>
            <a:r>
              <a:rPr lang="nl-NL"/>
              <a:t>Tip: Use the module operator to compare the remainder of a division with 0 to determine if a number can be divided by another number. E.g.: 2021 % 4 == 0.</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317" name="Google Shape;317;p37"/>
          <p:cNvSpPr txBox="1"/>
          <p:nvPr/>
        </p:nvSpPr>
        <p:spPr>
          <a:xfrm>
            <a:off x="1944688"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1.3</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Dimensions of a circle</a:t>
            </a:r>
            <a:endParaRPr/>
          </a:p>
        </p:txBody>
      </p:sp>
      <p:sp>
        <p:nvSpPr>
          <p:cNvPr id="323" name="Google Shape;323;p38"/>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Write a program that calculates the area and circumference of a circle.</a:t>
            </a:r>
            <a:endParaRPr/>
          </a:p>
          <a:p>
            <a:pPr indent="0" lvl="0" marL="0" rtl="0" algn="l">
              <a:lnSpc>
                <a:spcPct val="90000"/>
              </a:lnSpc>
              <a:spcBef>
                <a:spcPts val="1102"/>
              </a:spcBef>
              <a:spcAft>
                <a:spcPts val="0"/>
              </a:spcAft>
              <a:buClr>
                <a:srgbClr val="595959"/>
              </a:buClr>
              <a:buSzPts val="2000"/>
              <a:buNone/>
            </a:pPr>
            <a:r>
              <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Create a new Python module with a name like circle.py</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First </a:t>
            </a:r>
            <a:r>
              <a:rPr b="1" lang="nl-NL"/>
              <a:t>import</a:t>
            </a:r>
            <a:r>
              <a:rPr lang="nl-NL"/>
              <a:t> the math library.</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Then ask the user to </a:t>
            </a:r>
            <a:r>
              <a:rPr b="1" lang="nl-NL"/>
              <a:t>input </a:t>
            </a:r>
            <a:r>
              <a:rPr lang="nl-NL"/>
              <a:t>the radius.</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Change the input to a number using </a:t>
            </a:r>
            <a:r>
              <a:rPr b="1" lang="nl-NL"/>
              <a:t>float</a:t>
            </a:r>
            <a:r>
              <a:rPr lang="nl-NL"/>
              <a:t>() and assign to a variable </a:t>
            </a:r>
            <a:r>
              <a:rPr b="1" lang="nl-NL"/>
              <a:t>r</a:t>
            </a:r>
            <a:r>
              <a:rPr lang="nl-NL"/>
              <a:t>.</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Calculate the area with </a:t>
            </a:r>
            <a:r>
              <a:rPr b="1" lang="nl-NL"/>
              <a:t>area = πr</a:t>
            </a:r>
            <a:r>
              <a:rPr b="1" baseline="30000" lang="nl-NL"/>
              <a:t>2</a:t>
            </a:r>
            <a:endParaRPr b="1"/>
          </a:p>
          <a:p>
            <a:pPr indent="-457200" lvl="0" marL="457200" rtl="0" algn="l">
              <a:lnSpc>
                <a:spcPct val="90000"/>
              </a:lnSpc>
              <a:spcBef>
                <a:spcPts val="1102"/>
              </a:spcBef>
              <a:spcAft>
                <a:spcPts val="0"/>
              </a:spcAft>
              <a:buClr>
                <a:srgbClr val="595959"/>
              </a:buClr>
              <a:buSzPts val="2000"/>
              <a:buFont typeface="Calibri"/>
              <a:buAutoNum type="arabicPeriod"/>
            </a:pPr>
            <a:r>
              <a:rPr lang="nl-NL"/>
              <a:t>Calculate the circumference with </a:t>
            </a:r>
            <a:r>
              <a:rPr b="1" lang="nl-NL"/>
              <a:t>circumference = 2πr</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Print the results</a:t>
            </a:r>
            <a:endParaRPr/>
          </a:p>
          <a:p>
            <a:pPr indent="-124986" lvl="0" marL="251986"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rPr lang="nl-NL"/>
              <a:t>Tip: The math library has a value for </a:t>
            </a:r>
            <a:r>
              <a:rPr b="1" lang="nl-NL"/>
              <a:t>π</a:t>
            </a:r>
            <a:r>
              <a:rPr lang="nl-NL"/>
              <a:t> in math.pi.</a:t>
            </a:r>
            <a:endParaRPr/>
          </a:p>
        </p:txBody>
      </p:sp>
      <p:sp>
        <p:nvSpPr>
          <p:cNvPr id="324" name="Google Shape;324;p38"/>
          <p:cNvSpPr txBox="1"/>
          <p:nvPr/>
        </p:nvSpPr>
        <p:spPr>
          <a:xfrm>
            <a:off x="1944688"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1.4</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9"/>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Dice</a:t>
            </a:r>
            <a:endParaRPr/>
          </a:p>
        </p:txBody>
      </p:sp>
      <p:sp>
        <p:nvSpPr>
          <p:cNvPr id="330" name="Google Shape;330;p39"/>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Write a program that simulates throwing 5 dice.</a:t>
            </a:r>
            <a:endParaRPr/>
          </a:p>
          <a:p>
            <a:pPr indent="0" lvl="0" marL="0" rtl="0" algn="l">
              <a:lnSpc>
                <a:spcPct val="90000"/>
              </a:lnSpc>
              <a:spcBef>
                <a:spcPts val="1102"/>
              </a:spcBef>
              <a:spcAft>
                <a:spcPts val="0"/>
              </a:spcAft>
              <a:buClr>
                <a:srgbClr val="595959"/>
              </a:buClr>
              <a:buSzPts val="2000"/>
              <a:buNone/>
            </a:pPr>
            <a:r>
              <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Create a new Python module with a name like dice.py</a:t>
            </a:r>
            <a:endParaRPr/>
          </a:p>
          <a:p>
            <a:pPr indent="-457200" lvl="0" marL="457200" rtl="0" algn="l">
              <a:lnSpc>
                <a:spcPct val="90000"/>
              </a:lnSpc>
              <a:spcBef>
                <a:spcPts val="1102"/>
              </a:spcBef>
              <a:spcAft>
                <a:spcPts val="0"/>
              </a:spcAft>
              <a:buClr>
                <a:srgbClr val="595959"/>
              </a:buClr>
              <a:buSzPts val="2000"/>
              <a:buFont typeface="Calibri"/>
              <a:buAutoNum type="arabicPeriod"/>
            </a:pPr>
            <a:r>
              <a:rPr b="1" lang="nl-NL"/>
              <a:t>Import</a:t>
            </a:r>
            <a:r>
              <a:rPr lang="nl-NL"/>
              <a:t> the random library</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Generate a random number between 1 and 6 with </a:t>
            </a:r>
            <a:r>
              <a:rPr b="1" lang="nl-NL"/>
              <a:t>random.randint(1, 6) </a:t>
            </a:r>
            <a:r>
              <a:rPr lang="nl-NL"/>
              <a:t>and store the number in a variable </a:t>
            </a:r>
            <a:r>
              <a:rPr b="1" lang="nl-NL"/>
              <a:t>dice1</a:t>
            </a:r>
            <a:r>
              <a:rPr lang="nl-NL"/>
              <a:t>.</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Repeat this 4 more times creating variables dice2 up to dice5.</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Print the values of the dice</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Also print the total </a:t>
            </a:r>
            <a:r>
              <a:rPr b="1" lang="nl-NL"/>
              <a:t>sum</a:t>
            </a:r>
            <a:r>
              <a:rPr lang="nl-NL"/>
              <a:t> of the values</a:t>
            </a:r>
            <a:endParaRPr/>
          </a:p>
          <a:p>
            <a:pPr indent="0" lvl="0" marL="0"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t/>
            </a:r>
            <a:endParaRPr/>
          </a:p>
        </p:txBody>
      </p:sp>
      <p:sp>
        <p:nvSpPr>
          <p:cNvPr id="331" name="Google Shape;331;p39"/>
          <p:cNvSpPr txBox="1"/>
          <p:nvPr/>
        </p:nvSpPr>
        <p:spPr>
          <a:xfrm>
            <a:off x="1944688"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1.5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4"/>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Book</a:t>
            </a:r>
            <a:endParaRPr/>
          </a:p>
        </p:txBody>
      </p:sp>
      <p:sp>
        <p:nvSpPr>
          <p:cNvPr id="61" name="Google Shape;61;p4"/>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1400"/>
              <a:buNone/>
            </a:pPr>
            <a:r>
              <a:rPr b="1" lang="nl-NL" sz="1400"/>
              <a:t>Part I: Basics</a:t>
            </a:r>
            <a:endParaRPr/>
          </a:p>
          <a:p>
            <a:pPr indent="-342900" lvl="0" marL="342900" rtl="0" algn="l">
              <a:lnSpc>
                <a:spcPct val="90000"/>
              </a:lnSpc>
              <a:spcBef>
                <a:spcPts val="1102"/>
              </a:spcBef>
              <a:spcAft>
                <a:spcPts val="0"/>
              </a:spcAft>
              <a:buClr>
                <a:srgbClr val="595959"/>
              </a:buClr>
              <a:buSzPts val="1400"/>
              <a:buFont typeface="Calibri"/>
              <a:buAutoNum type="arabicPeriod"/>
            </a:pPr>
            <a:r>
              <a:rPr lang="nl-NL" sz="1400"/>
              <a:t>Getting started</a:t>
            </a:r>
            <a:endParaRPr sz="1400"/>
          </a:p>
          <a:p>
            <a:pPr indent="-342900" lvl="0" marL="342900" rtl="0" algn="l">
              <a:lnSpc>
                <a:spcPct val="90000"/>
              </a:lnSpc>
              <a:spcBef>
                <a:spcPts val="1102"/>
              </a:spcBef>
              <a:spcAft>
                <a:spcPts val="0"/>
              </a:spcAft>
              <a:buClr>
                <a:srgbClr val="595959"/>
              </a:buClr>
              <a:buSzPts val="1400"/>
              <a:buFont typeface="Calibri"/>
              <a:buAutoNum type="arabicPeriod"/>
            </a:pPr>
            <a:r>
              <a:rPr lang="nl-NL" sz="1400"/>
              <a:t>Variables and Simple Data Types</a:t>
            </a:r>
            <a:endParaRPr/>
          </a:p>
          <a:p>
            <a:pPr indent="-342900" lvl="0" marL="342900" rtl="0" algn="l">
              <a:lnSpc>
                <a:spcPct val="90000"/>
              </a:lnSpc>
              <a:spcBef>
                <a:spcPts val="1102"/>
              </a:spcBef>
              <a:spcAft>
                <a:spcPts val="0"/>
              </a:spcAft>
              <a:buClr>
                <a:srgbClr val="595959"/>
              </a:buClr>
              <a:buSzPts val="1400"/>
              <a:buFont typeface="Calibri"/>
              <a:buAutoNum type="arabicPeriod"/>
            </a:pPr>
            <a:r>
              <a:rPr lang="nl-NL" sz="1400"/>
              <a:t>Introducing Lists</a:t>
            </a:r>
            <a:endParaRPr sz="1400"/>
          </a:p>
          <a:p>
            <a:pPr indent="-342900" lvl="0" marL="342900" rtl="0" algn="l">
              <a:lnSpc>
                <a:spcPct val="90000"/>
              </a:lnSpc>
              <a:spcBef>
                <a:spcPts val="1102"/>
              </a:spcBef>
              <a:spcAft>
                <a:spcPts val="0"/>
              </a:spcAft>
              <a:buClr>
                <a:srgbClr val="595959"/>
              </a:buClr>
              <a:buSzPts val="1400"/>
              <a:buFont typeface="Calibri"/>
              <a:buAutoNum type="arabicPeriod"/>
            </a:pPr>
            <a:r>
              <a:rPr lang="nl-NL" sz="1400"/>
              <a:t>Working with Lists</a:t>
            </a:r>
            <a:endParaRPr sz="1400"/>
          </a:p>
          <a:p>
            <a:pPr indent="-342900" lvl="0" marL="342900" rtl="0" algn="l">
              <a:lnSpc>
                <a:spcPct val="90000"/>
              </a:lnSpc>
              <a:spcBef>
                <a:spcPts val="1102"/>
              </a:spcBef>
              <a:spcAft>
                <a:spcPts val="0"/>
              </a:spcAft>
              <a:buClr>
                <a:srgbClr val="595959"/>
              </a:buClr>
              <a:buSzPts val="1400"/>
              <a:buFont typeface="Calibri"/>
              <a:buAutoNum type="arabicPeriod"/>
            </a:pPr>
            <a:r>
              <a:rPr lang="nl-NL" sz="1400"/>
              <a:t>If Statements</a:t>
            </a:r>
            <a:endParaRPr/>
          </a:p>
          <a:p>
            <a:pPr indent="-342900" lvl="0" marL="342900" rtl="0" algn="l">
              <a:lnSpc>
                <a:spcPct val="90000"/>
              </a:lnSpc>
              <a:spcBef>
                <a:spcPts val="1102"/>
              </a:spcBef>
              <a:spcAft>
                <a:spcPts val="0"/>
              </a:spcAft>
              <a:buClr>
                <a:srgbClr val="595959"/>
              </a:buClr>
              <a:buSzPts val="1400"/>
              <a:buFont typeface="Calibri"/>
              <a:buAutoNum type="arabicPeriod"/>
            </a:pPr>
            <a:r>
              <a:rPr lang="nl-NL" sz="1400"/>
              <a:t>Dictionaries</a:t>
            </a:r>
            <a:endParaRPr sz="1400"/>
          </a:p>
          <a:p>
            <a:pPr indent="-342900" lvl="0" marL="342900" rtl="0" algn="l">
              <a:lnSpc>
                <a:spcPct val="90000"/>
              </a:lnSpc>
              <a:spcBef>
                <a:spcPts val="1102"/>
              </a:spcBef>
              <a:spcAft>
                <a:spcPts val="0"/>
              </a:spcAft>
              <a:buClr>
                <a:srgbClr val="595959"/>
              </a:buClr>
              <a:buSzPts val="1400"/>
              <a:buFont typeface="Calibri"/>
              <a:buAutoNum type="arabicPeriod"/>
            </a:pPr>
            <a:r>
              <a:rPr lang="nl-NL" sz="1400"/>
              <a:t>User input and While Loops</a:t>
            </a:r>
            <a:endParaRPr/>
          </a:p>
          <a:p>
            <a:pPr indent="-342900" lvl="0" marL="342900" rtl="0" algn="l">
              <a:lnSpc>
                <a:spcPct val="90000"/>
              </a:lnSpc>
              <a:spcBef>
                <a:spcPts val="1102"/>
              </a:spcBef>
              <a:spcAft>
                <a:spcPts val="0"/>
              </a:spcAft>
              <a:buClr>
                <a:srgbClr val="595959"/>
              </a:buClr>
              <a:buSzPts val="1400"/>
              <a:buFont typeface="Calibri"/>
              <a:buAutoNum type="arabicPeriod"/>
            </a:pPr>
            <a:r>
              <a:rPr lang="nl-NL" sz="1400"/>
              <a:t>Functions</a:t>
            </a:r>
            <a:endParaRPr sz="1400"/>
          </a:p>
          <a:p>
            <a:pPr indent="-342900" lvl="0" marL="342900" rtl="0" algn="l">
              <a:lnSpc>
                <a:spcPct val="90000"/>
              </a:lnSpc>
              <a:spcBef>
                <a:spcPts val="1102"/>
              </a:spcBef>
              <a:spcAft>
                <a:spcPts val="0"/>
              </a:spcAft>
              <a:buClr>
                <a:srgbClr val="595959"/>
              </a:buClr>
              <a:buSzPts val="1400"/>
              <a:buFont typeface="Calibri"/>
              <a:buAutoNum type="arabicPeriod"/>
            </a:pPr>
            <a:r>
              <a:rPr lang="nl-NL" sz="1400"/>
              <a:t>Classes</a:t>
            </a:r>
            <a:endParaRPr/>
          </a:p>
          <a:p>
            <a:pPr indent="-342900" lvl="0" marL="342900" rtl="0" algn="l">
              <a:lnSpc>
                <a:spcPct val="90000"/>
              </a:lnSpc>
              <a:spcBef>
                <a:spcPts val="1102"/>
              </a:spcBef>
              <a:spcAft>
                <a:spcPts val="0"/>
              </a:spcAft>
              <a:buClr>
                <a:srgbClr val="595959"/>
              </a:buClr>
              <a:buSzPts val="1400"/>
              <a:buFont typeface="Calibri"/>
              <a:buAutoNum type="arabicPeriod"/>
            </a:pPr>
            <a:r>
              <a:rPr lang="nl-NL" sz="1400"/>
              <a:t>Files and Exceptions</a:t>
            </a:r>
            <a:endParaRPr sz="1400"/>
          </a:p>
          <a:p>
            <a:pPr indent="-342900" lvl="0" marL="342900" rtl="0" algn="l">
              <a:lnSpc>
                <a:spcPct val="90000"/>
              </a:lnSpc>
              <a:spcBef>
                <a:spcPts val="1102"/>
              </a:spcBef>
              <a:spcAft>
                <a:spcPts val="0"/>
              </a:spcAft>
              <a:buClr>
                <a:srgbClr val="595959"/>
              </a:buClr>
              <a:buSzPts val="1400"/>
              <a:buFont typeface="Calibri"/>
              <a:buAutoNum type="arabicPeriod"/>
            </a:pPr>
            <a:r>
              <a:rPr lang="nl-NL" sz="1400"/>
              <a:t>Testing Your Code</a:t>
            </a:r>
            <a:endParaRPr/>
          </a:p>
          <a:p>
            <a:pPr indent="0" lvl="0" marL="0" rtl="0" algn="l">
              <a:lnSpc>
                <a:spcPct val="90000"/>
              </a:lnSpc>
              <a:spcBef>
                <a:spcPts val="1102"/>
              </a:spcBef>
              <a:spcAft>
                <a:spcPts val="0"/>
              </a:spcAft>
              <a:buClr>
                <a:srgbClr val="595959"/>
              </a:buClr>
              <a:buSzPts val="1400"/>
              <a:buNone/>
            </a:pPr>
            <a:r>
              <a:rPr b="1" lang="nl-NL" sz="1400"/>
              <a:t>Part II: Projects</a:t>
            </a:r>
            <a:endParaRPr b="1" sz="1400"/>
          </a:p>
          <a:p>
            <a:pPr indent="-342900" lvl="0" marL="342900" rtl="0" algn="l">
              <a:lnSpc>
                <a:spcPct val="90000"/>
              </a:lnSpc>
              <a:spcBef>
                <a:spcPts val="1102"/>
              </a:spcBef>
              <a:spcAft>
                <a:spcPts val="0"/>
              </a:spcAft>
              <a:buClr>
                <a:srgbClr val="595959"/>
              </a:buClr>
              <a:buSzPts val="1400"/>
              <a:buFont typeface="Calibri"/>
              <a:buAutoNum type="arabicPeriod" startAt="12"/>
            </a:pPr>
            <a:r>
              <a:rPr lang="nl-NL" sz="1400"/>
              <a:t>Project 1: Alien Invasion</a:t>
            </a:r>
            <a:endParaRPr sz="1400"/>
          </a:p>
          <a:p>
            <a:pPr indent="-342900" lvl="0" marL="342900" rtl="0" algn="l">
              <a:lnSpc>
                <a:spcPct val="90000"/>
              </a:lnSpc>
              <a:spcBef>
                <a:spcPts val="1102"/>
              </a:spcBef>
              <a:spcAft>
                <a:spcPts val="0"/>
              </a:spcAft>
              <a:buClr>
                <a:srgbClr val="595959"/>
              </a:buClr>
              <a:buSzPts val="1400"/>
              <a:buFont typeface="Calibri"/>
              <a:buAutoNum type="arabicPeriod" startAt="12"/>
            </a:pPr>
            <a:r>
              <a:rPr lang="nl-NL" sz="1400"/>
              <a:t>Project 2: Data Visualization</a:t>
            </a:r>
            <a:endParaRPr sz="1400"/>
          </a:p>
          <a:p>
            <a:pPr indent="-342900" lvl="0" marL="342900" rtl="0" algn="l">
              <a:lnSpc>
                <a:spcPct val="90000"/>
              </a:lnSpc>
              <a:spcBef>
                <a:spcPts val="1102"/>
              </a:spcBef>
              <a:spcAft>
                <a:spcPts val="0"/>
              </a:spcAft>
              <a:buClr>
                <a:srgbClr val="595959"/>
              </a:buClr>
              <a:buSzPts val="1400"/>
              <a:buFont typeface="Calibri"/>
              <a:buAutoNum type="arabicPeriod" startAt="12"/>
            </a:pPr>
            <a:r>
              <a:rPr lang="nl-NL" sz="1400"/>
              <a:t>Project 3: Web Applications</a:t>
            </a:r>
            <a:endParaRPr/>
          </a:p>
          <a:p>
            <a:pPr indent="-254000" lvl="0" marL="342900" rtl="0" algn="l">
              <a:lnSpc>
                <a:spcPct val="90000"/>
              </a:lnSpc>
              <a:spcBef>
                <a:spcPts val="1102"/>
              </a:spcBef>
              <a:spcAft>
                <a:spcPts val="0"/>
              </a:spcAft>
              <a:buClr>
                <a:srgbClr val="595959"/>
              </a:buClr>
              <a:buSzPts val="1400"/>
              <a:buFont typeface="Calibri"/>
              <a:buNone/>
            </a:pPr>
            <a:r>
              <a:t/>
            </a:r>
            <a:endParaRPr sz="1400"/>
          </a:p>
          <a:p>
            <a:pPr indent="0" lvl="0" marL="0" rtl="0" algn="l">
              <a:lnSpc>
                <a:spcPct val="90000"/>
              </a:lnSpc>
              <a:spcBef>
                <a:spcPts val="1102"/>
              </a:spcBef>
              <a:spcAft>
                <a:spcPts val="0"/>
              </a:spcAft>
              <a:buClr>
                <a:srgbClr val="595959"/>
              </a:buClr>
              <a:buSzPts val="1400"/>
              <a:buNone/>
            </a:pPr>
            <a:r>
              <a:t/>
            </a:r>
            <a:endParaRPr sz="1400"/>
          </a:p>
        </p:txBody>
      </p:sp>
      <p:pic>
        <p:nvPicPr>
          <p:cNvPr descr="https://nostarch.com/sites/default/files/styles/uc_product/public/pcc2e_cover-front_final.png?itok=CRtz0EF2" id="62" name="Google Shape;62;p4"/>
          <p:cNvPicPr preferRelativeResize="0"/>
          <p:nvPr/>
        </p:nvPicPr>
        <p:blipFill rotWithShape="1">
          <a:blip r:embed="rId3">
            <a:alphaModFix/>
          </a:blip>
          <a:srcRect b="0" l="0" r="0" t="0"/>
          <a:stretch/>
        </p:blipFill>
        <p:spPr>
          <a:xfrm>
            <a:off x="5833019" y="2012414"/>
            <a:ext cx="2951088" cy="3905852"/>
          </a:xfrm>
          <a:prstGeom prst="rect">
            <a:avLst/>
          </a:prstGeom>
          <a:noFill/>
          <a:ln cap="flat" cmpd="sng" w="9525">
            <a:solidFill>
              <a:srgbClr val="7F7F7F"/>
            </a:solidFill>
            <a:prstDash val="solid"/>
            <a:round/>
            <a:headEnd len="sm" w="sm" type="none"/>
            <a:tailEnd len="sm" w="sm" type="none"/>
          </a:ln>
          <a:effectLst>
            <a:outerShdw blurRad="50800" rotWithShape="0" algn="tl" dir="2700000" dist="38100">
              <a:srgbClr val="000000">
                <a:alpha val="40000"/>
              </a:srgbClr>
            </a:outerShdw>
          </a:effectLst>
        </p:spPr>
      </p:pic>
      <p:sp>
        <p:nvSpPr>
          <p:cNvPr id="63" name="Google Shape;63;p4"/>
          <p:cNvSpPr txBox="1"/>
          <p:nvPr/>
        </p:nvSpPr>
        <p:spPr>
          <a:xfrm>
            <a:off x="5184204" y="6732165"/>
            <a:ext cx="424871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400">
                <a:solidFill>
                  <a:schemeClr val="dk1"/>
                </a:solidFill>
                <a:latin typeface="Calibri"/>
                <a:ea typeface="Calibri"/>
                <a:cs typeface="Calibri"/>
                <a:sym typeface="Calibri"/>
              </a:rPr>
              <a:t>Resources:</a:t>
            </a:r>
            <a:endParaRPr/>
          </a:p>
          <a:p>
            <a:pPr indent="0" lvl="0" marL="0" marR="0" rtl="0" algn="l">
              <a:spcBef>
                <a:spcPts val="0"/>
              </a:spcBef>
              <a:spcAft>
                <a:spcPts val="0"/>
              </a:spcAft>
              <a:buNone/>
            </a:pPr>
            <a:r>
              <a:rPr lang="nl-NL" sz="1400" u="sng">
                <a:solidFill>
                  <a:schemeClr val="dk1"/>
                </a:solidFill>
                <a:latin typeface="Calibri"/>
                <a:ea typeface="Calibri"/>
                <a:cs typeface="Calibri"/>
                <a:sym typeface="Calibri"/>
                <a:hlinkClick r:id="rId4">
                  <a:extLst>
                    <a:ext uri="{A12FA001-AC4F-418D-AE19-62706E023703}">
                      <ahyp:hlinkClr val="tx"/>
                    </a:ext>
                  </a:extLst>
                </a:hlinkClick>
              </a:rPr>
              <a:t>https://ehmatthes.github.io/pcc_2e/regular_index/</a:t>
            </a:r>
            <a:endParaRPr sz="14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String formatting</a:t>
            </a:r>
            <a:endParaRPr/>
          </a:p>
        </p:txBody>
      </p:sp>
      <p:sp>
        <p:nvSpPr>
          <p:cNvPr id="338" name="Google Shape;338;p40"/>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0825" lvl="0" marL="250825" rtl="0" algn="l">
              <a:lnSpc>
                <a:spcPct val="90000"/>
              </a:lnSpc>
              <a:spcBef>
                <a:spcPts val="0"/>
              </a:spcBef>
              <a:spcAft>
                <a:spcPts val="0"/>
              </a:spcAft>
              <a:buClr>
                <a:srgbClr val="595959"/>
              </a:buClr>
              <a:buSzPts val="2000"/>
              <a:buChar char="•"/>
            </a:pPr>
            <a:r>
              <a:rPr lang="nl-NL"/>
              <a:t>Concatenation	+</a:t>
            </a:r>
            <a:endParaRPr/>
          </a:p>
          <a:p>
            <a:pPr indent="-250825" lvl="0" marL="250825" rtl="0" algn="l">
              <a:lnSpc>
                <a:spcPct val="90000"/>
              </a:lnSpc>
              <a:spcBef>
                <a:spcPts val="1102"/>
              </a:spcBef>
              <a:spcAft>
                <a:spcPts val="0"/>
              </a:spcAft>
              <a:buClr>
                <a:srgbClr val="595959"/>
              </a:buClr>
              <a:buSzPts val="2000"/>
              <a:buChar char="•"/>
            </a:pPr>
            <a:r>
              <a:rPr lang="nl-NL"/>
              <a:t>Format operator	%</a:t>
            </a:r>
            <a:endParaRPr/>
          </a:p>
          <a:p>
            <a:pPr indent="-250825" lvl="0" marL="250825" rtl="0" algn="l">
              <a:lnSpc>
                <a:spcPct val="90000"/>
              </a:lnSpc>
              <a:spcBef>
                <a:spcPts val="1102"/>
              </a:spcBef>
              <a:spcAft>
                <a:spcPts val="0"/>
              </a:spcAft>
              <a:buClr>
                <a:srgbClr val="595959"/>
              </a:buClr>
              <a:buSzPts val="2000"/>
              <a:buChar char="•"/>
            </a:pPr>
            <a:r>
              <a:rPr lang="nl-NL"/>
              <a:t>Format method	.format()</a:t>
            </a:r>
            <a:endParaRPr/>
          </a:p>
          <a:p>
            <a:pPr indent="-250825" lvl="0" marL="250825" rtl="0" algn="l">
              <a:lnSpc>
                <a:spcPct val="90000"/>
              </a:lnSpc>
              <a:spcBef>
                <a:spcPts val="1102"/>
              </a:spcBef>
              <a:spcAft>
                <a:spcPts val="0"/>
              </a:spcAft>
              <a:buClr>
                <a:srgbClr val="595959"/>
              </a:buClr>
              <a:buSzPts val="2000"/>
              <a:buChar char="•"/>
            </a:pPr>
            <a:r>
              <a:rPr lang="nl-NL"/>
              <a:t>F-strings	f'....'			since Python 3.6</a:t>
            </a:r>
            <a:endParaRPr/>
          </a:p>
        </p:txBody>
      </p:sp>
      <p:sp>
        <p:nvSpPr>
          <p:cNvPr id="339" name="Google Shape;339;p40"/>
          <p:cNvSpPr/>
          <p:nvPr/>
        </p:nvSpPr>
        <p:spPr>
          <a:xfrm>
            <a:off x="576263" y="5147989"/>
            <a:ext cx="8928544" cy="2031325"/>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name = </a:t>
            </a:r>
            <a:r>
              <a:rPr b="1" lang="nl-NL" sz="1800">
                <a:solidFill>
                  <a:srgbClr val="A31515"/>
                </a:solidFill>
                <a:latin typeface="Arial"/>
                <a:ea typeface="Arial"/>
                <a:cs typeface="Arial"/>
                <a:sym typeface="Arial"/>
              </a:rPr>
              <a:t>'Guido'</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age = </a:t>
            </a:r>
            <a:r>
              <a:rPr b="1" lang="nl-NL" sz="1800">
                <a:solidFill>
                  <a:srgbClr val="09885A"/>
                </a:solidFill>
                <a:latin typeface="Arial"/>
                <a:ea typeface="Arial"/>
                <a:cs typeface="Arial"/>
                <a:sym typeface="Arial"/>
              </a:rPr>
              <a:t>62</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name + </a:t>
            </a:r>
            <a:r>
              <a:rPr b="1" lang="nl-NL" sz="1800">
                <a:solidFill>
                  <a:srgbClr val="A31515"/>
                </a:solidFill>
                <a:latin typeface="Arial"/>
                <a:ea typeface="Arial"/>
                <a:cs typeface="Arial"/>
                <a:sym typeface="Arial"/>
              </a:rPr>
              <a:t>' is '</a:t>
            </a:r>
            <a:r>
              <a:rPr b="1" lang="nl-NL" sz="1800">
                <a:solidFill>
                  <a:srgbClr val="000000"/>
                </a:solidFill>
                <a:latin typeface="Arial"/>
                <a:ea typeface="Arial"/>
                <a:cs typeface="Arial"/>
                <a:sym typeface="Arial"/>
              </a:rPr>
              <a:t> + </a:t>
            </a:r>
            <a:r>
              <a:rPr b="1" lang="nl-NL" sz="1800">
                <a:solidFill>
                  <a:srgbClr val="267F99"/>
                </a:solidFill>
                <a:latin typeface="Arial"/>
                <a:ea typeface="Arial"/>
                <a:cs typeface="Arial"/>
                <a:sym typeface="Arial"/>
              </a:rPr>
              <a:t>str</a:t>
            </a:r>
            <a:r>
              <a:rPr b="1" lang="nl-NL" sz="1800">
                <a:solidFill>
                  <a:srgbClr val="000000"/>
                </a:solidFill>
                <a:latin typeface="Arial"/>
                <a:ea typeface="Arial"/>
                <a:cs typeface="Arial"/>
                <a:sym typeface="Arial"/>
              </a:rPr>
              <a:t>(age) + </a:t>
            </a:r>
            <a:r>
              <a:rPr b="1" lang="nl-NL" sz="1800">
                <a:solidFill>
                  <a:srgbClr val="A31515"/>
                </a:solidFill>
                <a:latin typeface="Arial"/>
                <a:ea typeface="Arial"/>
                <a:cs typeface="Arial"/>
                <a:sym typeface="Arial"/>
              </a:rPr>
              <a:t>' jaar'</a:t>
            </a:r>
            <a:r>
              <a:rPr b="1" lang="nl-NL" sz="1800">
                <a:solidFill>
                  <a:srgbClr val="000000"/>
                </a:solidFill>
                <a:latin typeface="Arial"/>
                <a:ea typeface="Arial"/>
                <a:cs typeface="Arial"/>
                <a:sym typeface="Arial"/>
              </a:rPr>
              <a:t> )</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a:t>
            </a:r>
            <a:r>
              <a:rPr b="1" lang="nl-NL" sz="1800">
                <a:solidFill>
                  <a:srgbClr val="0000FF"/>
                </a:solidFill>
                <a:latin typeface="Arial"/>
                <a:ea typeface="Arial"/>
                <a:cs typeface="Arial"/>
                <a:sym typeface="Arial"/>
              </a:rPr>
              <a:t>%s</a:t>
            </a:r>
            <a:r>
              <a:rPr b="1" lang="nl-NL" sz="1800">
                <a:solidFill>
                  <a:srgbClr val="A31515"/>
                </a:solidFill>
                <a:latin typeface="Arial"/>
                <a:ea typeface="Arial"/>
                <a:cs typeface="Arial"/>
                <a:sym typeface="Arial"/>
              </a:rPr>
              <a:t> is </a:t>
            </a:r>
            <a:r>
              <a:rPr b="1" lang="nl-NL" sz="1800">
                <a:solidFill>
                  <a:srgbClr val="0000FF"/>
                </a:solidFill>
                <a:latin typeface="Arial"/>
                <a:ea typeface="Arial"/>
                <a:cs typeface="Arial"/>
                <a:sym typeface="Arial"/>
              </a:rPr>
              <a:t>%d</a:t>
            </a:r>
            <a:r>
              <a:rPr b="1" lang="nl-NL" sz="1800">
                <a:solidFill>
                  <a:srgbClr val="A31515"/>
                </a:solidFill>
                <a:latin typeface="Arial"/>
                <a:ea typeface="Arial"/>
                <a:cs typeface="Arial"/>
                <a:sym typeface="Arial"/>
              </a:rPr>
              <a:t> jaar'</a:t>
            </a:r>
            <a:r>
              <a:rPr b="1" lang="nl-NL" sz="1800">
                <a:solidFill>
                  <a:srgbClr val="000000"/>
                </a:solidFill>
                <a:latin typeface="Arial"/>
                <a:ea typeface="Arial"/>
                <a:cs typeface="Arial"/>
                <a:sym typeface="Arial"/>
              </a:rPr>
              <a:t> % (name, age) )</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a:t>
            </a:r>
            <a:r>
              <a:rPr b="1" lang="nl-NL" sz="1800">
                <a:solidFill>
                  <a:srgbClr val="0000FF"/>
                </a:solidFill>
                <a:latin typeface="Arial"/>
                <a:ea typeface="Arial"/>
                <a:cs typeface="Arial"/>
                <a:sym typeface="Arial"/>
              </a:rPr>
              <a:t>{}</a:t>
            </a:r>
            <a:r>
              <a:rPr b="1" lang="nl-NL" sz="1800">
                <a:solidFill>
                  <a:srgbClr val="A31515"/>
                </a:solidFill>
                <a:latin typeface="Arial"/>
                <a:ea typeface="Arial"/>
                <a:cs typeface="Arial"/>
                <a:sym typeface="Arial"/>
              </a:rPr>
              <a:t> is </a:t>
            </a:r>
            <a:r>
              <a:rPr b="1" lang="nl-NL" sz="1800">
                <a:solidFill>
                  <a:srgbClr val="0000FF"/>
                </a:solidFill>
                <a:latin typeface="Arial"/>
                <a:ea typeface="Arial"/>
                <a:cs typeface="Arial"/>
                <a:sym typeface="Arial"/>
              </a:rPr>
              <a:t>{}</a:t>
            </a:r>
            <a:r>
              <a:rPr b="1" lang="nl-NL" sz="1800">
                <a:solidFill>
                  <a:srgbClr val="A31515"/>
                </a:solidFill>
                <a:latin typeface="Arial"/>
                <a:ea typeface="Arial"/>
                <a:cs typeface="Arial"/>
                <a:sym typeface="Arial"/>
              </a:rPr>
              <a:t> jaar'</a:t>
            </a:r>
            <a:r>
              <a:rPr b="1" lang="nl-NL" sz="1800">
                <a:solidFill>
                  <a:srgbClr val="000000"/>
                </a:solidFill>
                <a:latin typeface="Arial"/>
                <a:ea typeface="Arial"/>
                <a:cs typeface="Arial"/>
                <a:sym typeface="Arial"/>
              </a:rPr>
              <a:t>.format(name, age) )</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f</a:t>
            </a:r>
            <a:r>
              <a:rPr b="1" lang="nl-NL" sz="1800">
                <a:solidFill>
                  <a:srgbClr val="A31515"/>
                </a:solidFill>
                <a:latin typeface="Arial"/>
                <a:ea typeface="Arial"/>
                <a:cs typeface="Arial"/>
                <a:sym typeface="Arial"/>
              </a:rPr>
              <a:t>'</a:t>
            </a:r>
            <a:r>
              <a:rPr b="1" lang="nl-NL" sz="1800">
                <a:solidFill>
                  <a:srgbClr val="0000FF"/>
                </a:solidFill>
                <a:latin typeface="Arial"/>
                <a:ea typeface="Arial"/>
                <a:cs typeface="Arial"/>
                <a:sym typeface="Arial"/>
              </a:rPr>
              <a:t>{</a:t>
            </a:r>
            <a:r>
              <a:rPr b="1" lang="nl-NL" sz="1800">
                <a:solidFill>
                  <a:srgbClr val="000000"/>
                </a:solidFill>
                <a:latin typeface="Arial"/>
                <a:ea typeface="Arial"/>
                <a:cs typeface="Arial"/>
                <a:sym typeface="Arial"/>
              </a:rPr>
              <a:t>name</a:t>
            </a:r>
            <a:r>
              <a:rPr b="1" lang="nl-NL" sz="1800">
                <a:solidFill>
                  <a:srgbClr val="0000FF"/>
                </a:solidFill>
                <a:latin typeface="Arial"/>
                <a:ea typeface="Arial"/>
                <a:cs typeface="Arial"/>
                <a:sym typeface="Arial"/>
              </a:rPr>
              <a:t>}</a:t>
            </a:r>
            <a:r>
              <a:rPr b="1" lang="nl-NL" sz="1800">
                <a:solidFill>
                  <a:srgbClr val="A31515"/>
                </a:solidFill>
                <a:latin typeface="Arial"/>
                <a:ea typeface="Arial"/>
                <a:cs typeface="Arial"/>
                <a:sym typeface="Arial"/>
              </a:rPr>
              <a:t> is </a:t>
            </a:r>
            <a:r>
              <a:rPr b="1" lang="nl-NL" sz="1800">
                <a:solidFill>
                  <a:srgbClr val="0000FF"/>
                </a:solidFill>
                <a:latin typeface="Arial"/>
                <a:ea typeface="Arial"/>
                <a:cs typeface="Arial"/>
                <a:sym typeface="Arial"/>
              </a:rPr>
              <a:t>{</a:t>
            </a:r>
            <a:r>
              <a:rPr b="1" lang="nl-NL" sz="1800">
                <a:solidFill>
                  <a:srgbClr val="000000"/>
                </a:solidFill>
                <a:latin typeface="Arial"/>
                <a:ea typeface="Arial"/>
                <a:cs typeface="Arial"/>
                <a:sym typeface="Arial"/>
              </a:rPr>
              <a:t>age</a:t>
            </a:r>
            <a:r>
              <a:rPr b="1" lang="nl-NL" sz="1800">
                <a:solidFill>
                  <a:srgbClr val="0000FF"/>
                </a:solidFill>
                <a:latin typeface="Arial"/>
                <a:ea typeface="Arial"/>
                <a:cs typeface="Arial"/>
                <a:sym typeface="Arial"/>
              </a:rPr>
              <a:t>}</a:t>
            </a:r>
            <a:r>
              <a:rPr b="1" lang="nl-NL" sz="1800">
                <a:solidFill>
                  <a:srgbClr val="A31515"/>
                </a:solidFill>
                <a:latin typeface="Arial"/>
                <a:ea typeface="Arial"/>
                <a:cs typeface="Arial"/>
                <a:sym typeface="Arial"/>
              </a:rPr>
              <a:t> jaar'</a:t>
            </a:r>
            <a:r>
              <a:rPr b="1" lang="nl-NL" sz="1800">
                <a:solidFill>
                  <a:srgbClr val="000000"/>
                </a:solidFill>
                <a:latin typeface="Arial"/>
                <a:ea typeface="Arial"/>
                <a:cs typeface="Arial"/>
                <a:sym typeface="Arial"/>
              </a:rPr>
              <a:t> )</a:t>
            </a:r>
            <a:endParaRPr b="1" sz="1800">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String methods</a:t>
            </a:r>
            <a:endParaRPr/>
          </a:p>
        </p:txBody>
      </p:sp>
      <p:sp>
        <p:nvSpPr>
          <p:cNvPr id="346" name="Google Shape;346;p41"/>
          <p:cNvSpPr/>
          <p:nvPr/>
        </p:nvSpPr>
        <p:spPr>
          <a:xfrm>
            <a:off x="575816" y="1763613"/>
            <a:ext cx="8928991" cy="3744416"/>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72000">
            <a:noAutofit/>
          </a:bodyPr>
          <a:lstStyle/>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capitalize</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casefold</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center</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count</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encode</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endswith</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expandtabs</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find</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format</a:t>
            </a:r>
            <a:endParaRPr/>
          </a:p>
          <a:p>
            <a:pPr indent="0" lvl="0" marL="0" marR="0" rtl="0" algn="l">
              <a:lnSpc>
                <a:spcPct val="13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format_map</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index</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isalnum</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isalpha</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isascii</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isdecimal</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isdigit</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isidentifier</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islower</a:t>
            </a:r>
            <a:endParaRPr/>
          </a:p>
          <a:p>
            <a:pPr indent="0" lvl="0" marL="0" marR="0" rtl="0" algn="l">
              <a:lnSpc>
                <a:spcPct val="13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isnumeric</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isprintable</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isspace</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istitle</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isupper</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join</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ljust</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lower</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lstrip</a:t>
            </a:r>
            <a:endParaRPr/>
          </a:p>
          <a:p>
            <a:pPr indent="0" lvl="0" marL="0" marR="0" rtl="0" algn="l">
              <a:lnSpc>
                <a:spcPct val="13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maketrans</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partition</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replace</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rfind</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rindex</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rjust</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rpartition</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rsplit</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rstrip</a:t>
            </a:r>
            <a:endParaRPr/>
          </a:p>
          <a:p>
            <a:pPr indent="0" lvl="0" marL="0" marR="0" rtl="0" algn="l">
              <a:lnSpc>
                <a:spcPct val="13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split</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splitlines</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startswith</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strip</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swapcase</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title</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translate</a:t>
            </a:r>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upper</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nl-NL" sz="2000">
                <a:solidFill>
                  <a:schemeClr val="dk1"/>
                </a:solidFill>
                <a:latin typeface="Calibri"/>
                <a:ea typeface="Calibri"/>
                <a:cs typeface="Calibri"/>
                <a:sym typeface="Calibri"/>
              </a:rPr>
              <a:t>zfill</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t/>
            </a:r>
            <a:endParaRPr sz="2000">
              <a:solidFill>
                <a:schemeClr val="dk1"/>
              </a:solidFill>
              <a:latin typeface="Calibri"/>
              <a:ea typeface="Calibri"/>
              <a:cs typeface="Calibri"/>
              <a:sym typeface="Calibri"/>
            </a:endParaRPr>
          </a:p>
        </p:txBody>
      </p:sp>
      <p:sp>
        <p:nvSpPr>
          <p:cNvPr id="347" name="Google Shape;347;p41"/>
          <p:cNvSpPr/>
          <p:nvPr/>
        </p:nvSpPr>
        <p:spPr>
          <a:xfrm>
            <a:off x="575815" y="6012085"/>
            <a:ext cx="8928991" cy="1200329"/>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name = </a:t>
            </a:r>
            <a:r>
              <a:rPr b="1" lang="nl-NL" sz="1800">
                <a:solidFill>
                  <a:srgbClr val="A31515"/>
                </a:solidFill>
                <a:latin typeface="Arial"/>
                <a:ea typeface="Arial"/>
                <a:cs typeface="Arial"/>
                <a:sym typeface="Arial"/>
              </a:rPr>
              <a:t>'Guido'</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name.upper() )</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name.lower() )</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name.isnumeric()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Index and slicing</a:t>
            </a:r>
            <a:endParaRPr/>
          </a:p>
        </p:txBody>
      </p:sp>
      <p:sp>
        <p:nvSpPr>
          <p:cNvPr id="354" name="Google Shape;354;p42"/>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 string behaves as a list of characters that can be selected with an index:</a:t>
            </a:r>
            <a:endParaRPr/>
          </a:p>
          <a:p>
            <a:pPr indent="-251986" lvl="1" marL="755957" rtl="0" algn="l">
              <a:lnSpc>
                <a:spcPct val="90000"/>
              </a:lnSpc>
              <a:spcBef>
                <a:spcPts val="551"/>
              </a:spcBef>
              <a:spcAft>
                <a:spcPts val="0"/>
              </a:spcAft>
              <a:buClr>
                <a:srgbClr val="595959"/>
              </a:buClr>
              <a:buSzPts val="1800"/>
              <a:buChar char="•"/>
            </a:pPr>
            <a:r>
              <a:rPr lang="nl-NL"/>
              <a:t>s[0] 	=&gt; first character</a:t>
            </a:r>
            <a:endParaRPr/>
          </a:p>
          <a:p>
            <a:pPr indent="-251986" lvl="1" marL="755957" rtl="0" algn="l">
              <a:lnSpc>
                <a:spcPct val="90000"/>
              </a:lnSpc>
              <a:spcBef>
                <a:spcPts val="551"/>
              </a:spcBef>
              <a:spcAft>
                <a:spcPts val="0"/>
              </a:spcAft>
              <a:buClr>
                <a:srgbClr val="595959"/>
              </a:buClr>
              <a:buSzPts val="1800"/>
              <a:buChar char="•"/>
            </a:pPr>
            <a:r>
              <a:rPr lang="nl-NL"/>
              <a:t>s[1] 	=&gt; second character</a:t>
            </a:r>
            <a:endParaRPr/>
          </a:p>
          <a:p>
            <a:pPr indent="-251986" lvl="1" marL="755957" rtl="0" algn="l">
              <a:lnSpc>
                <a:spcPct val="90000"/>
              </a:lnSpc>
              <a:spcBef>
                <a:spcPts val="551"/>
              </a:spcBef>
              <a:spcAft>
                <a:spcPts val="0"/>
              </a:spcAft>
              <a:buClr>
                <a:srgbClr val="595959"/>
              </a:buClr>
              <a:buSzPts val="1800"/>
              <a:buChar char="•"/>
            </a:pPr>
            <a:r>
              <a:rPr lang="nl-NL"/>
              <a:t>s[-1]	=&gt; last character</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A string can be sliced:</a:t>
            </a:r>
            <a:endParaRPr/>
          </a:p>
          <a:p>
            <a:pPr indent="-251986" lvl="1" marL="755957" rtl="0" algn="l">
              <a:lnSpc>
                <a:spcPct val="90000"/>
              </a:lnSpc>
              <a:spcBef>
                <a:spcPts val="551"/>
              </a:spcBef>
              <a:spcAft>
                <a:spcPts val="0"/>
              </a:spcAft>
              <a:buClr>
                <a:srgbClr val="595959"/>
              </a:buClr>
              <a:buSzPts val="1800"/>
              <a:buChar char="•"/>
            </a:pPr>
            <a:r>
              <a:rPr lang="nl-NL"/>
              <a:t>s[0:4]	=&gt; the first four characters</a:t>
            </a:r>
            <a:endParaRPr/>
          </a:p>
          <a:p>
            <a:pPr indent="-251986" lvl="1" marL="755957" rtl="0" algn="l">
              <a:lnSpc>
                <a:spcPct val="90000"/>
              </a:lnSpc>
              <a:spcBef>
                <a:spcPts val="551"/>
              </a:spcBef>
              <a:spcAft>
                <a:spcPts val="0"/>
              </a:spcAft>
              <a:buClr>
                <a:srgbClr val="595959"/>
              </a:buClr>
              <a:buSzPts val="1800"/>
              <a:buChar char="•"/>
            </a:pPr>
            <a:r>
              <a:rPr lang="nl-NL"/>
              <a:t>s[:4] 	=&gt; the first four characters also</a:t>
            </a:r>
            <a:endParaRPr/>
          </a:p>
          <a:p>
            <a:pPr indent="-251986" lvl="1" marL="755957" rtl="0" algn="l">
              <a:lnSpc>
                <a:spcPct val="90000"/>
              </a:lnSpc>
              <a:spcBef>
                <a:spcPts val="551"/>
              </a:spcBef>
              <a:spcAft>
                <a:spcPts val="0"/>
              </a:spcAft>
              <a:buClr>
                <a:srgbClr val="595959"/>
              </a:buClr>
              <a:buSzPts val="1800"/>
              <a:buChar char="•"/>
            </a:pPr>
            <a:r>
              <a:rPr lang="nl-NL"/>
              <a:t>s[-3:] 	=&gt; the last three characters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Unicode</a:t>
            </a:r>
            <a:endParaRPr/>
          </a:p>
        </p:txBody>
      </p:sp>
      <p:sp>
        <p:nvSpPr>
          <p:cNvPr id="361" name="Google Shape;361;p43"/>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In Python 3 all strings are unicode strings.</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List of Unicode characters at </a:t>
            </a:r>
            <a:r>
              <a:rPr lang="nl-NL" u="sng">
                <a:solidFill>
                  <a:schemeClr val="hlink"/>
                </a:solidFill>
                <a:hlinkClick r:id="rId3"/>
              </a:rPr>
              <a:t>https://en.wikipedia.org/wiki/List_of_Unicode_characters</a:t>
            </a:r>
            <a:endParaRPr/>
          </a:p>
          <a:p>
            <a:pPr indent="-124986" lvl="0" marL="251986"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rPr lang="nl-NL"/>
              <a:t>eg.:</a:t>
            </a:r>
            <a:endParaRPr/>
          </a:p>
        </p:txBody>
      </p:sp>
      <p:sp>
        <p:nvSpPr>
          <p:cNvPr id="362" name="Google Shape;362;p43"/>
          <p:cNvSpPr/>
          <p:nvPr/>
        </p:nvSpPr>
        <p:spPr>
          <a:xfrm>
            <a:off x="582831" y="6061685"/>
            <a:ext cx="8928991" cy="1200329"/>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'Patiënt'</a:t>
            </a:r>
            <a:r>
              <a:rPr b="1" lang="nl-NL" sz="1800">
                <a:solidFill>
                  <a:srgbClr val="000000"/>
                </a:solidFill>
                <a:latin typeface="Arial"/>
                <a:ea typeface="Arial"/>
                <a:cs typeface="Arial"/>
                <a:sym typeface="Arial"/>
              </a:rPr>
              <a:t> )</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'Pati</a:t>
            </a:r>
            <a:r>
              <a:rPr b="1" lang="nl-NL" sz="1800">
                <a:solidFill>
                  <a:srgbClr val="FF0000"/>
                </a:solidFill>
                <a:latin typeface="Arial"/>
                <a:ea typeface="Arial"/>
                <a:cs typeface="Arial"/>
                <a:sym typeface="Arial"/>
              </a:rPr>
              <a:t>\u00EB</a:t>
            </a:r>
            <a:r>
              <a:rPr b="1" lang="nl-NL" sz="1800">
                <a:solidFill>
                  <a:srgbClr val="A31515"/>
                </a:solidFill>
                <a:latin typeface="Arial"/>
                <a:ea typeface="Arial"/>
                <a:cs typeface="Arial"/>
                <a:sym typeface="Arial"/>
              </a:rPr>
              <a:t>nt'</a:t>
            </a:r>
            <a:r>
              <a:rPr b="1" lang="nl-NL" sz="1800">
                <a:solidFill>
                  <a:srgbClr val="000000"/>
                </a:solidFill>
                <a:latin typeface="Arial"/>
                <a:ea typeface="Arial"/>
                <a:cs typeface="Arial"/>
                <a:sym typeface="Arial"/>
              </a:rPr>
              <a:t> )</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a:t>
            </a:r>
            <a:r>
              <a:rPr b="1" lang="nl-NL" sz="1800">
                <a:solidFill>
                  <a:srgbClr val="FF0000"/>
                </a:solidFill>
                <a:latin typeface="Arial"/>
                <a:ea typeface="Arial"/>
                <a:cs typeface="Arial"/>
                <a:sym typeface="Arial"/>
              </a:rPr>
              <a:t>\u2665</a:t>
            </a:r>
            <a:r>
              <a:rPr b="1" lang="nl-NL" sz="1800">
                <a:solidFill>
                  <a:srgbClr val="A31515"/>
                </a:solidFill>
                <a:latin typeface="Arial"/>
                <a:ea typeface="Arial"/>
                <a:cs typeface="Arial"/>
                <a:sym typeface="Arial"/>
              </a:rPr>
              <a:t>'</a:t>
            </a:r>
            <a:r>
              <a:rPr b="1" lang="nl-NL" sz="1800">
                <a:solidFill>
                  <a:srgbClr val="000000"/>
                </a:solidFill>
                <a:latin typeface="Arial"/>
                <a:ea typeface="Arial"/>
                <a:cs typeface="Arial"/>
                <a:sym typeface="Arial"/>
              </a:rPr>
              <a:t> )</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a:t>
            </a:r>
            <a:r>
              <a:rPr b="1" lang="nl-NL" sz="1800">
                <a:solidFill>
                  <a:srgbClr val="FF0000"/>
                </a:solidFill>
                <a:latin typeface="Arial"/>
                <a:ea typeface="Arial"/>
                <a:cs typeface="Arial"/>
                <a:sym typeface="Arial"/>
              </a:rPr>
              <a:t>\u20AC</a:t>
            </a:r>
            <a:r>
              <a:rPr b="1" lang="nl-NL" sz="1800">
                <a:solidFill>
                  <a:srgbClr val="A31515"/>
                </a:solidFill>
                <a:latin typeface="Arial"/>
                <a:ea typeface="Arial"/>
                <a:cs typeface="Arial"/>
                <a:sym typeface="Arial"/>
              </a:rPr>
              <a:t>’</a:t>
            </a:r>
            <a:r>
              <a:rPr b="1" lang="nl-NL" sz="1800">
                <a:solidFill>
                  <a:srgbClr val="000000"/>
                </a:solidFill>
                <a:latin typeface="Arial"/>
                <a:ea typeface="Arial"/>
                <a:cs typeface="Arial"/>
                <a:sym typeface="Arial"/>
              </a:rPr>
              <a:t> )    </a:t>
            </a:r>
            <a:r>
              <a:rPr b="1" lang="nl-NL" sz="1800">
                <a:solidFill>
                  <a:srgbClr val="008000"/>
                </a:solidFill>
                <a:latin typeface="Arial"/>
                <a:ea typeface="Arial"/>
                <a:cs typeface="Arial"/>
                <a:sym typeface="Arial"/>
              </a:rPr>
              <a:t># Euro sign € </a:t>
            </a:r>
            <a:endParaRPr b="1" sz="1800">
              <a:solidFill>
                <a:srgbClr val="000000"/>
              </a:solidFill>
              <a:latin typeface="Arial"/>
              <a:ea typeface="Arial"/>
              <a:cs typeface="Arial"/>
              <a:sym typeface="Arial"/>
            </a:endParaRPr>
          </a:p>
        </p:txBody>
      </p:sp>
      <p:graphicFrame>
        <p:nvGraphicFramePr>
          <p:cNvPr id="363" name="Google Shape;363;p43"/>
          <p:cNvGraphicFramePr/>
          <p:nvPr/>
        </p:nvGraphicFramePr>
        <p:xfrm>
          <a:off x="1544655" y="4159361"/>
          <a:ext cx="3000000" cy="3000000"/>
        </p:xfrm>
        <a:graphic>
          <a:graphicData uri="http://schemas.openxmlformats.org/drawingml/2006/table">
            <a:tbl>
              <a:tblPr>
                <a:noFill/>
                <a:tableStyleId>{0F2751BD-93CC-4FA9-AEAA-79FA4423F173}</a:tableStyleId>
              </a:tblPr>
              <a:tblGrid>
                <a:gridCol w="1990050"/>
                <a:gridCol w="1990050"/>
                <a:gridCol w="1990050"/>
                <a:gridCol w="1990050"/>
              </a:tblGrid>
              <a:tr h="251975">
                <a:tc>
                  <a:txBody>
                    <a:bodyPr/>
                    <a:lstStyle/>
                    <a:p>
                      <a:pPr indent="0" lvl="0" marL="0" marR="0" rtl="0" algn="ctr">
                        <a:spcBef>
                          <a:spcPts val="0"/>
                        </a:spcBef>
                        <a:spcAft>
                          <a:spcPts val="0"/>
                        </a:spcAft>
                        <a:buNone/>
                      </a:pPr>
                      <a:r>
                        <a:rPr lang="nl-NL" sz="1984"/>
                        <a:t>\u2660</a:t>
                      </a:r>
                      <a:endParaRPr/>
                    </a:p>
                  </a:txBody>
                  <a:tcPr marT="45725" marB="45725" marR="91450" marL="91450" anchor="ctr"/>
                </a:tc>
                <a:tc>
                  <a:txBody>
                    <a:bodyPr/>
                    <a:lstStyle/>
                    <a:p>
                      <a:pPr indent="0" lvl="0" marL="0" marR="0" rtl="0" algn="ctr">
                        <a:spcBef>
                          <a:spcPts val="0"/>
                        </a:spcBef>
                        <a:spcAft>
                          <a:spcPts val="0"/>
                        </a:spcAft>
                        <a:buNone/>
                      </a:pPr>
                      <a:r>
                        <a:rPr lang="nl-NL" sz="1984"/>
                        <a:t>\u2665</a:t>
                      </a:r>
                      <a:endParaRPr/>
                    </a:p>
                  </a:txBody>
                  <a:tcPr marT="45725" marB="45725" marR="91450" marL="91450" anchor="ctr"/>
                </a:tc>
                <a:tc>
                  <a:txBody>
                    <a:bodyPr/>
                    <a:lstStyle/>
                    <a:p>
                      <a:pPr indent="0" lvl="0" marL="0" marR="0" rtl="0" algn="ctr">
                        <a:spcBef>
                          <a:spcPts val="0"/>
                        </a:spcBef>
                        <a:spcAft>
                          <a:spcPts val="0"/>
                        </a:spcAft>
                        <a:buNone/>
                      </a:pPr>
                      <a:r>
                        <a:rPr lang="nl-NL" sz="1984"/>
                        <a:t>\u2666</a:t>
                      </a:r>
                      <a:endParaRPr/>
                    </a:p>
                  </a:txBody>
                  <a:tcPr marT="45725" marB="45725" marR="91450" marL="91450" anchor="ctr"/>
                </a:tc>
                <a:tc>
                  <a:txBody>
                    <a:bodyPr/>
                    <a:lstStyle/>
                    <a:p>
                      <a:pPr indent="0" lvl="0" marL="0" marR="0" rtl="0" algn="ctr">
                        <a:spcBef>
                          <a:spcPts val="0"/>
                        </a:spcBef>
                        <a:spcAft>
                          <a:spcPts val="0"/>
                        </a:spcAft>
                        <a:buNone/>
                      </a:pPr>
                      <a:r>
                        <a:rPr lang="nl-NL" sz="1984"/>
                        <a:t>\u2663</a:t>
                      </a:r>
                      <a:endParaRPr/>
                    </a:p>
                  </a:txBody>
                  <a:tcPr marT="45725" marB="45725" marR="91450" marL="91450" anchor="ctr"/>
                </a:tc>
              </a:tr>
              <a:tr h="251975">
                <a:tc>
                  <a:txBody>
                    <a:bodyPr/>
                    <a:lstStyle/>
                    <a:p>
                      <a:pPr indent="0" lvl="0" marL="0" marR="0" rtl="0" algn="ctr">
                        <a:spcBef>
                          <a:spcPts val="0"/>
                        </a:spcBef>
                        <a:spcAft>
                          <a:spcPts val="0"/>
                        </a:spcAft>
                        <a:buNone/>
                      </a:pPr>
                      <a:r>
                        <a:rPr lang="nl-NL" sz="1984"/>
                        <a:t>♠</a:t>
                      </a:r>
                      <a:endParaRPr/>
                    </a:p>
                  </a:txBody>
                  <a:tcPr marT="45725" marB="45725" marR="91450" marL="91450" anchor="ctr"/>
                </a:tc>
                <a:tc>
                  <a:txBody>
                    <a:bodyPr/>
                    <a:lstStyle/>
                    <a:p>
                      <a:pPr indent="0" lvl="0" marL="0" marR="0" rtl="0" algn="ctr">
                        <a:spcBef>
                          <a:spcPts val="0"/>
                        </a:spcBef>
                        <a:spcAft>
                          <a:spcPts val="0"/>
                        </a:spcAft>
                        <a:buNone/>
                      </a:pPr>
                      <a:r>
                        <a:rPr lang="nl-NL" sz="1984"/>
                        <a:t>♥</a:t>
                      </a:r>
                      <a:endParaRPr/>
                    </a:p>
                  </a:txBody>
                  <a:tcPr marT="45725" marB="45725" marR="91450" marL="91450" anchor="ctr"/>
                </a:tc>
                <a:tc>
                  <a:txBody>
                    <a:bodyPr/>
                    <a:lstStyle/>
                    <a:p>
                      <a:pPr indent="0" lvl="0" marL="0" marR="0" rtl="0" algn="ctr">
                        <a:spcBef>
                          <a:spcPts val="0"/>
                        </a:spcBef>
                        <a:spcAft>
                          <a:spcPts val="0"/>
                        </a:spcAft>
                        <a:buNone/>
                      </a:pPr>
                      <a:r>
                        <a:rPr lang="nl-NL" sz="1984"/>
                        <a:t>♦</a:t>
                      </a:r>
                      <a:endParaRPr/>
                    </a:p>
                  </a:txBody>
                  <a:tcPr marT="45725" marB="45725" marR="91450" marL="91450" anchor="ctr"/>
                </a:tc>
                <a:tc>
                  <a:txBody>
                    <a:bodyPr/>
                    <a:lstStyle/>
                    <a:p>
                      <a:pPr indent="0" lvl="0" marL="0" marR="0" rtl="0" algn="ctr">
                        <a:spcBef>
                          <a:spcPts val="0"/>
                        </a:spcBef>
                        <a:spcAft>
                          <a:spcPts val="0"/>
                        </a:spcAft>
                        <a:buNone/>
                      </a:pPr>
                      <a:r>
                        <a:rPr lang="nl-NL" sz="1984"/>
                        <a:t>♣</a:t>
                      </a:r>
                      <a:endParaRPr/>
                    </a:p>
                  </a:txBody>
                  <a:tcPr marT="45725" marB="45725" marR="91450" marL="91450" anchor="ctr"/>
                </a:tc>
              </a:tr>
              <a:tr h="251975">
                <a:tc>
                  <a:txBody>
                    <a:bodyPr/>
                    <a:lstStyle/>
                    <a:p>
                      <a:pPr indent="0" lvl="0" marL="0" marR="0" rtl="0" algn="ctr">
                        <a:spcBef>
                          <a:spcPts val="0"/>
                        </a:spcBef>
                        <a:spcAft>
                          <a:spcPts val="0"/>
                        </a:spcAft>
                        <a:buNone/>
                      </a:pPr>
                      <a:r>
                        <a:rPr lang="nl-NL" sz="1984"/>
                        <a:t>\u2664</a:t>
                      </a:r>
                      <a:endParaRPr/>
                    </a:p>
                  </a:txBody>
                  <a:tcPr marT="45725" marB="45725" marR="91450" marL="91450" anchor="ctr"/>
                </a:tc>
                <a:tc>
                  <a:txBody>
                    <a:bodyPr/>
                    <a:lstStyle/>
                    <a:p>
                      <a:pPr indent="0" lvl="0" marL="0" marR="0" rtl="0" algn="ctr">
                        <a:spcBef>
                          <a:spcPts val="0"/>
                        </a:spcBef>
                        <a:spcAft>
                          <a:spcPts val="0"/>
                        </a:spcAft>
                        <a:buNone/>
                      </a:pPr>
                      <a:r>
                        <a:rPr lang="nl-NL" sz="1984"/>
                        <a:t>\u2661</a:t>
                      </a:r>
                      <a:endParaRPr/>
                    </a:p>
                  </a:txBody>
                  <a:tcPr marT="45725" marB="45725" marR="91450" marL="91450" anchor="ctr"/>
                </a:tc>
                <a:tc>
                  <a:txBody>
                    <a:bodyPr/>
                    <a:lstStyle/>
                    <a:p>
                      <a:pPr indent="0" lvl="0" marL="0" marR="0" rtl="0" algn="ctr">
                        <a:spcBef>
                          <a:spcPts val="0"/>
                        </a:spcBef>
                        <a:spcAft>
                          <a:spcPts val="0"/>
                        </a:spcAft>
                        <a:buNone/>
                      </a:pPr>
                      <a:r>
                        <a:rPr lang="nl-NL" sz="1984"/>
                        <a:t>\u2662</a:t>
                      </a:r>
                      <a:endParaRPr/>
                    </a:p>
                  </a:txBody>
                  <a:tcPr marT="45725" marB="45725" marR="91450" marL="91450" anchor="ctr"/>
                </a:tc>
                <a:tc>
                  <a:txBody>
                    <a:bodyPr/>
                    <a:lstStyle/>
                    <a:p>
                      <a:pPr indent="0" lvl="0" marL="0" marR="0" rtl="0" algn="ctr">
                        <a:spcBef>
                          <a:spcPts val="0"/>
                        </a:spcBef>
                        <a:spcAft>
                          <a:spcPts val="0"/>
                        </a:spcAft>
                        <a:buNone/>
                      </a:pPr>
                      <a:r>
                        <a:rPr lang="nl-NL" sz="1984"/>
                        <a:t>\u2667</a:t>
                      </a:r>
                      <a:endParaRPr/>
                    </a:p>
                  </a:txBody>
                  <a:tcPr marT="45725" marB="45725" marR="91450" marL="91450" anchor="ctr"/>
                </a:tc>
              </a:tr>
              <a:tr h="251975">
                <a:tc>
                  <a:txBody>
                    <a:bodyPr/>
                    <a:lstStyle/>
                    <a:p>
                      <a:pPr indent="0" lvl="0" marL="0" marR="0" rtl="0" algn="ctr">
                        <a:spcBef>
                          <a:spcPts val="0"/>
                        </a:spcBef>
                        <a:spcAft>
                          <a:spcPts val="0"/>
                        </a:spcAft>
                        <a:buNone/>
                      </a:pPr>
                      <a:r>
                        <a:rPr lang="nl-NL" sz="1984"/>
                        <a:t>♤</a:t>
                      </a:r>
                      <a:endParaRPr/>
                    </a:p>
                  </a:txBody>
                  <a:tcPr marT="45725" marB="45725" marR="91450" marL="91450" anchor="ctr"/>
                </a:tc>
                <a:tc>
                  <a:txBody>
                    <a:bodyPr/>
                    <a:lstStyle/>
                    <a:p>
                      <a:pPr indent="0" lvl="0" marL="0" marR="0" rtl="0" algn="ctr">
                        <a:spcBef>
                          <a:spcPts val="0"/>
                        </a:spcBef>
                        <a:spcAft>
                          <a:spcPts val="0"/>
                        </a:spcAft>
                        <a:buNone/>
                      </a:pPr>
                      <a:r>
                        <a:rPr lang="nl-NL" sz="1984"/>
                        <a:t>♡</a:t>
                      </a:r>
                      <a:endParaRPr/>
                    </a:p>
                  </a:txBody>
                  <a:tcPr marT="45725" marB="45725" marR="91450" marL="91450" anchor="ctr"/>
                </a:tc>
                <a:tc>
                  <a:txBody>
                    <a:bodyPr/>
                    <a:lstStyle/>
                    <a:p>
                      <a:pPr indent="0" lvl="0" marL="0" marR="0" rtl="0" algn="ctr">
                        <a:spcBef>
                          <a:spcPts val="0"/>
                        </a:spcBef>
                        <a:spcAft>
                          <a:spcPts val="0"/>
                        </a:spcAft>
                        <a:buNone/>
                      </a:pPr>
                      <a:r>
                        <a:rPr lang="nl-NL" sz="1984"/>
                        <a:t>♢</a:t>
                      </a:r>
                      <a:endParaRPr/>
                    </a:p>
                  </a:txBody>
                  <a:tcPr marT="45725" marB="45725" marR="91450" marL="91450" anchor="ctr"/>
                </a:tc>
                <a:tc>
                  <a:txBody>
                    <a:bodyPr/>
                    <a:lstStyle/>
                    <a:p>
                      <a:pPr indent="0" lvl="0" marL="0" marR="0" rtl="0" algn="ctr">
                        <a:spcBef>
                          <a:spcPts val="0"/>
                        </a:spcBef>
                        <a:spcAft>
                          <a:spcPts val="0"/>
                        </a:spcAft>
                        <a:buNone/>
                      </a:pPr>
                      <a:r>
                        <a:rPr lang="nl-NL" sz="1984"/>
                        <a:t>♧</a:t>
                      </a:r>
                      <a:endParaRPr/>
                    </a:p>
                  </a:txBody>
                  <a:tcPr marT="45725" marB="45725" marR="91450" marL="91450" anchor="ct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Working with strings</a:t>
            </a:r>
            <a:endParaRPr/>
          </a:p>
        </p:txBody>
      </p:sp>
      <p:sp>
        <p:nvSpPr>
          <p:cNvPr id="369" name="Google Shape;369;p44"/>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Experiment with strings.</a:t>
            </a:r>
            <a:endParaRPr/>
          </a:p>
          <a:p>
            <a:pPr indent="0" lvl="0" marL="0" rtl="0" algn="l">
              <a:lnSpc>
                <a:spcPct val="90000"/>
              </a:lnSpc>
              <a:spcBef>
                <a:spcPts val="1102"/>
              </a:spcBef>
              <a:spcAft>
                <a:spcPts val="0"/>
              </a:spcAft>
              <a:buClr>
                <a:srgbClr val="595959"/>
              </a:buClr>
              <a:buSzPts val="2000"/>
              <a:buNone/>
            </a:pPr>
            <a:r>
              <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Create a new python file. E.g. strings.py</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Ask the user to input some tekst and store the response in a variable t</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Print the tekst in all </a:t>
            </a:r>
            <a:r>
              <a:rPr b="1" lang="nl-NL"/>
              <a:t>uppercase</a:t>
            </a:r>
            <a:r>
              <a:rPr lang="nl-NL"/>
              <a:t> and also in all </a:t>
            </a:r>
            <a:r>
              <a:rPr b="1" lang="nl-NL"/>
              <a:t>lowercase</a:t>
            </a:r>
            <a:r>
              <a:rPr lang="nl-NL"/>
              <a:t> characters</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Use the </a:t>
            </a:r>
            <a:r>
              <a:rPr b="1" lang="nl-NL"/>
              <a:t>capitalize()</a:t>
            </a:r>
            <a:r>
              <a:rPr lang="nl-NL"/>
              <a:t> and </a:t>
            </a:r>
            <a:r>
              <a:rPr b="1" lang="nl-NL"/>
              <a:t>title() </a:t>
            </a:r>
            <a:r>
              <a:rPr lang="nl-NL"/>
              <a:t>methods and print the results</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Print the first three characters by using slicing</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Check if the tekst ends with a question mark</a:t>
            </a:r>
            <a:endParaRPr/>
          </a:p>
          <a:p>
            <a:pPr indent="-457200" lvl="0" marL="457200" rtl="0" algn="l">
              <a:lnSpc>
                <a:spcPct val="90000"/>
              </a:lnSpc>
              <a:spcBef>
                <a:spcPts val="1102"/>
              </a:spcBef>
              <a:spcAft>
                <a:spcPts val="0"/>
              </a:spcAft>
              <a:buClr>
                <a:srgbClr val="595959"/>
              </a:buClr>
              <a:buSzPts val="2000"/>
              <a:buFont typeface="Calibri"/>
              <a:buAutoNum type="arabicPeriod"/>
            </a:pPr>
            <a:r>
              <a:rPr lang="nl-NL"/>
              <a:t>Print the tekst in lowercase with all spaces replaced by an underscore by using the method </a:t>
            </a:r>
            <a:r>
              <a:rPr b="1" lang="nl-NL"/>
              <a:t>replace()</a:t>
            </a:r>
            <a:r>
              <a:rPr lang="nl-NL"/>
              <a:t>. This is called </a:t>
            </a:r>
            <a:r>
              <a:rPr b="1" lang="nl-NL"/>
              <a:t>snake_case</a:t>
            </a:r>
            <a:endParaRPr b="1"/>
          </a:p>
        </p:txBody>
      </p:sp>
      <p:sp>
        <p:nvSpPr>
          <p:cNvPr id="370" name="Google Shape;370;p44"/>
          <p:cNvSpPr txBox="1"/>
          <p:nvPr/>
        </p:nvSpPr>
        <p:spPr>
          <a:xfrm>
            <a:off x="1953532"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1.6</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Conditional statement</a:t>
            </a:r>
            <a:endParaRPr/>
          </a:p>
        </p:txBody>
      </p:sp>
      <p:sp>
        <p:nvSpPr>
          <p:cNvPr id="377" name="Google Shape;377;p45"/>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b="1" lang="nl-NL"/>
              <a:t>if</a:t>
            </a:r>
            <a:endParaRPr b="1"/>
          </a:p>
          <a:p>
            <a:pPr indent="-251986" lvl="0" marL="251986" rtl="0" algn="l">
              <a:lnSpc>
                <a:spcPct val="90000"/>
              </a:lnSpc>
              <a:spcBef>
                <a:spcPts val="1102"/>
              </a:spcBef>
              <a:spcAft>
                <a:spcPts val="0"/>
              </a:spcAft>
              <a:buClr>
                <a:srgbClr val="595959"/>
              </a:buClr>
              <a:buSzPts val="2000"/>
              <a:buChar char="•"/>
            </a:pPr>
            <a:r>
              <a:rPr b="1" lang="nl-NL"/>
              <a:t>if</a:t>
            </a:r>
            <a:r>
              <a:rPr lang="nl-NL"/>
              <a:t> ... </a:t>
            </a:r>
            <a:r>
              <a:rPr b="1" lang="nl-NL"/>
              <a:t>else</a:t>
            </a:r>
            <a:endParaRPr b="1"/>
          </a:p>
          <a:p>
            <a:pPr indent="-251986" lvl="0" marL="251986" rtl="0" algn="l">
              <a:lnSpc>
                <a:spcPct val="90000"/>
              </a:lnSpc>
              <a:spcBef>
                <a:spcPts val="1102"/>
              </a:spcBef>
              <a:spcAft>
                <a:spcPts val="0"/>
              </a:spcAft>
              <a:buClr>
                <a:srgbClr val="595959"/>
              </a:buClr>
              <a:buSzPts val="2000"/>
              <a:buChar char="•"/>
            </a:pPr>
            <a:r>
              <a:rPr b="1" lang="nl-NL"/>
              <a:t>if</a:t>
            </a:r>
            <a:r>
              <a:rPr lang="nl-NL"/>
              <a:t> ... </a:t>
            </a:r>
            <a:r>
              <a:rPr b="1" lang="nl-NL"/>
              <a:t>elif</a:t>
            </a:r>
            <a:r>
              <a:rPr lang="nl-NL"/>
              <a:t> ... </a:t>
            </a:r>
            <a:r>
              <a:rPr b="1" lang="nl-NL"/>
              <a:t>else</a:t>
            </a:r>
            <a:endParaRPr b="1"/>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Semi-colon :</a:t>
            </a:r>
            <a:endParaRPr b="1"/>
          </a:p>
          <a:p>
            <a:pPr indent="-251986" lvl="0" marL="251986" rtl="0" algn="l">
              <a:lnSpc>
                <a:spcPct val="90000"/>
              </a:lnSpc>
              <a:spcBef>
                <a:spcPts val="1102"/>
              </a:spcBef>
              <a:spcAft>
                <a:spcPts val="0"/>
              </a:spcAft>
              <a:buClr>
                <a:srgbClr val="595959"/>
              </a:buClr>
              <a:buSzPts val="2000"/>
              <a:buChar char="•"/>
            </a:pPr>
            <a:r>
              <a:rPr lang="nl-NL"/>
              <a:t>Indenting</a:t>
            </a:r>
            <a:endParaRPr/>
          </a:p>
          <a:p>
            <a:pPr indent="-251986" lvl="1" marL="755957" rtl="0" algn="l">
              <a:lnSpc>
                <a:spcPct val="90000"/>
              </a:lnSpc>
              <a:spcBef>
                <a:spcPts val="551"/>
              </a:spcBef>
              <a:spcAft>
                <a:spcPts val="0"/>
              </a:spcAft>
              <a:buClr>
                <a:srgbClr val="595959"/>
              </a:buClr>
              <a:buSzPts val="1800"/>
              <a:buChar char="•"/>
            </a:pPr>
            <a:r>
              <a:rPr lang="nl-NL"/>
              <a:t>4 spaces</a:t>
            </a:r>
            <a:endParaRPr/>
          </a:p>
        </p:txBody>
      </p:sp>
      <p:sp>
        <p:nvSpPr>
          <p:cNvPr id="378" name="Google Shape;378;p45"/>
          <p:cNvSpPr/>
          <p:nvPr/>
        </p:nvSpPr>
        <p:spPr>
          <a:xfrm>
            <a:off x="4749263" y="1775932"/>
            <a:ext cx="4748352" cy="5459893"/>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lang="nl-NL" sz="1800">
                <a:solidFill>
                  <a:srgbClr val="000000"/>
                </a:solidFill>
                <a:latin typeface="Arial"/>
                <a:ea typeface="Arial"/>
                <a:cs typeface="Arial"/>
                <a:sym typeface="Arial"/>
              </a:rPr>
              <a:t>gender = ...</a:t>
            </a:r>
            <a:endParaRPr/>
          </a:p>
          <a:p>
            <a:pPr indent="0" lvl="0" marL="0" marR="0" rtl="0" algn="l">
              <a:lnSpc>
                <a:spcPct val="130000"/>
              </a:lnSpc>
              <a:spcBef>
                <a:spcPts val="0"/>
              </a:spcBef>
              <a:spcAft>
                <a:spcPts val="0"/>
              </a:spcAft>
              <a:buNone/>
            </a:pPr>
            <a:r>
              <a:rPr b="1" lang="nl-NL" sz="1800">
                <a:solidFill>
                  <a:srgbClr val="000000"/>
                </a:solidFill>
                <a:latin typeface="Arial"/>
                <a:ea typeface="Arial"/>
                <a:cs typeface="Arial"/>
                <a:sym typeface="Arial"/>
              </a:rPr>
              <a:t>age = ...</a:t>
            </a:r>
            <a:endParaRPr/>
          </a:p>
          <a:p>
            <a:pPr indent="0" lvl="0" marL="0" marR="0" rtl="0" algn="l">
              <a:lnSpc>
                <a:spcPct val="130000"/>
              </a:lnSpc>
              <a:spcBef>
                <a:spcPts val="0"/>
              </a:spcBef>
              <a:spcAft>
                <a:spcPts val="0"/>
              </a:spcAft>
              <a:buNone/>
            </a:pPr>
            <a:br>
              <a:rPr b="1" lang="nl-NL" sz="1800">
                <a:solidFill>
                  <a:srgbClr val="000000"/>
                </a:solidFill>
                <a:latin typeface="Arial"/>
                <a:ea typeface="Arial"/>
                <a:cs typeface="Arial"/>
                <a:sym typeface="Arial"/>
              </a:rPr>
            </a:br>
            <a:r>
              <a:rPr b="1" lang="nl-NL" sz="1800">
                <a:solidFill>
                  <a:srgbClr val="AF00DB"/>
                </a:solidFill>
                <a:latin typeface="Arial"/>
                <a:ea typeface="Arial"/>
                <a:cs typeface="Arial"/>
                <a:sym typeface="Arial"/>
              </a:rPr>
              <a:t>if</a:t>
            </a:r>
            <a:r>
              <a:rPr b="1" lang="nl-NL" sz="1800">
                <a:solidFill>
                  <a:srgbClr val="000000"/>
                </a:solidFill>
                <a:latin typeface="Arial"/>
                <a:ea typeface="Arial"/>
                <a:cs typeface="Arial"/>
                <a:sym typeface="Arial"/>
              </a:rPr>
              <a:t> gender == </a:t>
            </a:r>
            <a:r>
              <a:rPr b="1" lang="nl-NL" sz="1800">
                <a:solidFill>
                  <a:srgbClr val="A31515"/>
                </a:solidFill>
                <a:latin typeface="Arial"/>
                <a:ea typeface="Arial"/>
                <a:cs typeface="Arial"/>
                <a:sym typeface="Arial"/>
              </a:rPr>
              <a:t>'m'</a:t>
            </a:r>
            <a:r>
              <a:rPr b="1" lang="nl-NL" sz="1800">
                <a:solidFill>
                  <a:srgbClr val="000000"/>
                </a:solidFill>
                <a:latin typeface="Arial"/>
                <a:ea typeface="Arial"/>
                <a:cs typeface="Arial"/>
                <a:sym typeface="Arial"/>
              </a:rPr>
              <a:t>:</a:t>
            </a:r>
            <a:endParaRPr/>
          </a:p>
          <a:p>
            <a:pPr indent="0" lvl="0" marL="0" marR="0" rtl="0" algn="l">
              <a:lnSpc>
                <a:spcPct val="130000"/>
              </a:lnSpc>
              <a:spcBef>
                <a:spcPts val="0"/>
              </a:spcBef>
              <a:spcAft>
                <a:spcPts val="0"/>
              </a:spcAft>
              <a:buNone/>
            </a:pPr>
            <a:r>
              <a:rPr b="1" lang="nl-NL" sz="1800">
                <a:solidFill>
                  <a:srgbClr val="AF00DB"/>
                </a:solidFill>
                <a:latin typeface="Arial"/>
                <a:ea typeface="Arial"/>
                <a:cs typeface="Arial"/>
                <a:sym typeface="Arial"/>
              </a:rPr>
              <a:t>    if</a:t>
            </a:r>
            <a:r>
              <a:rPr b="1" lang="nl-NL" sz="1800">
                <a:solidFill>
                  <a:srgbClr val="000000"/>
                </a:solidFill>
                <a:latin typeface="Arial"/>
                <a:ea typeface="Arial"/>
                <a:cs typeface="Arial"/>
                <a:sym typeface="Arial"/>
              </a:rPr>
              <a:t> age &lt; </a:t>
            </a:r>
            <a:r>
              <a:rPr b="1" lang="nl-NL" sz="1800">
                <a:solidFill>
                  <a:srgbClr val="09885A"/>
                </a:solidFill>
                <a:latin typeface="Arial"/>
                <a:ea typeface="Arial"/>
                <a:cs typeface="Arial"/>
                <a:sym typeface="Arial"/>
              </a:rPr>
              <a:t>21</a:t>
            </a:r>
            <a:r>
              <a:rPr b="1" lang="nl-NL" sz="1800">
                <a:solidFill>
                  <a:srgbClr val="000000"/>
                </a:solidFill>
                <a:latin typeface="Arial"/>
                <a:ea typeface="Arial"/>
                <a:cs typeface="Arial"/>
                <a:sym typeface="Arial"/>
              </a:rPr>
              <a:t>:</a:t>
            </a:r>
            <a:endParaRPr/>
          </a:p>
          <a:p>
            <a:pPr indent="0" lvl="0" marL="0" marR="0" rtl="0" algn="l">
              <a:lnSpc>
                <a:spcPct val="130000"/>
              </a:lnSpc>
              <a:spcBef>
                <a:spcPts val="0"/>
              </a:spcBef>
              <a:spcAft>
                <a:spcPts val="0"/>
              </a:spcAft>
              <a:buNone/>
            </a:pPr>
            <a:r>
              <a:rPr b="1" lang="nl-NL" sz="1800">
                <a:solidFill>
                  <a:srgbClr val="795E26"/>
                </a:solidFill>
                <a:latin typeface="Arial"/>
                <a:ea typeface="Arial"/>
                <a:cs typeface="Arial"/>
                <a:sym typeface="Arial"/>
              </a:rPr>
              <a:t>        print</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'boy’</a:t>
            </a:r>
            <a:r>
              <a:rPr b="1" lang="nl-NL" sz="1800">
                <a:solidFill>
                  <a:srgbClr val="000000"/>
                </a:solidFill>
                <a:latin typeface="Arial"/>
                <a:ea typeface="Arial"/>
                <a:cs typeface="Arial"/>
                <a:sym typeface="Arial"/>
              </a:rPr>
              <a:t>)</a:t>
            </a:r>
            <a:endParaRPr/>
          </a:p>
          <a:p>
            <a:pPr indent="0" lvl="0" marL="0" marR="0" rtl="0" algn="l">
              <a:lnSpc>
                <a:spcPct val="130000"/>
              </a:lnSpc>
              <a:spcBef>
                <a:spcPts val="0"/>
              </a:spcBef>
              <a:spcAft>
                <a:spcPts val="0"/>
              </a:spcAft>
              <a:buNone/>
            </a:pPr>
            <a:r>
              <a:rPr b="1" lang="nl-NL" sz="1800">
                <a:solidFill>
                  <a:srgbClr val="AF00DB"/>
                </a:solidFill>
                <a:latin typeface="Arial"/>
                <a:ea typeface="Arial"/>
                <a:cs typeface="Arial"/>
                <a:sym typeface="Arial"/>
              </a:rPr>
              <a:t>    else</a:t>
            </a:r>
            <a:r>
              <a:rPr b="1" lang="nl-NL" sz="1800">
                <a:solidFill>
                  <a:srgbClr val="000000"/>
                </a:solidFill>
                <a:latin typeface="Arial"/>
                <a:ea typeface="Arial"/>
                <a:cs typeface="Arial"/>
                <a:sym typeface="Arial"/>
              </a:rPr>
              <a:t>:</a:t>
            </a:r>
            <a:endParaRPr/>
          </a:p>
          <a:p>
            <a:pPr indent="0" lvl="0" marL="0" marR="0" rtl="0" algn="l">
              <a:lnSpc>
                <a:spcPct val="130000"/>
              </a:lnSpc>
              <a:spcBef>
                <a:spcPts val="0"/>
              </a:spcBef>
              <a:spcAft>
                <a:spcPts val="0"/>
              </a:spcAft>
              <a:buNone/>
            </a:pPr>
            <a:r>
              <a:rPr b="1" lang="nl-NL" sz="1800">
                <a:solidFill>
                  <a:srgbClr val="795E26"/>
                </a:solidFill>
                <a:latin typeface="Arial"/>
                <a:ea typeface="Arial"/>
                <a:cs typeface="Arial"/>
                <a:sym typeface="Arial"/>
              </a:rPr>
              <a:t>        print</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'man'</a:t>
            </a:r>
            <a:r>
              <a:rPr b="1" lang="nl-NL" sz="1800">
                <a:solidFill>
                  <a:srgbClr val="000000"/>
                </a:solidFill>
                <a:latin typeface="Arial"/>
                <a:ea typeface="Arial"/>
                <a:cs typeface="Arial"/>
                <a:sym typeface="Arial"/>
              </a:rPr>
              <a:t>)</a:t>
            </a:r>
            <a:endParaRPr/>
          </a:p>
          <a:p>
            <a:pPr indent="0" lvl="0" marL="0" marR="0" rtl="0" algn="l">
              <a:lnSpc>
                <a:spcPct val="130000"/>
              </a:lnSpc>
              <a:spcBef>
                <a:spcPts val="0"/>
              </a:spcBef>
              <a:spcAft>
                <a:spcPts val="0"/>
              </a:spcAft>
              <a:buNone/>
            </a:pPr>
            <a:r>
              <a:rPr b="1" lang="nl-NL" sz="1800">
                <a:solidFill>
                  <a:srgbClr val="AF00DB"/>
                </a:solidFill>
                <a:latin typeface="Arial"/>
                <a:ea typeface="Arial"/>
                <a:cs typeface="Arial"/>
                <a:sym typeface="Arial"/>
              </a:rPr>
              <a:t>elif</a:t>
            </a:r>
            <a:r>
              <a:rPr b="1" lang="nl-NL" sz="1800">
                <a:solidFill>
                  <a:srgbClr val="000000"/>
                </a:solidFill>
                <a:latin typeface="Arial"/>
                <a:ea typeface="Arial"/>
                <a:cs typeface="Arial"/>
                <a:sym typeface="Arial"/>
              </a:rPr>
              <a:t> gender == </a:t>
            </a:r>
            <a:r>
              <a:rPr b="1" lang="nl-NL" sz="1800">
                <a:solidFill>
                  <a:srgbClr val="A31515"/>
                </a:solidFill>
                <a:latin typeface="Arial"/>
                <a:ea typeface="Arial"/>
                <a:cs typeface="Arial"/>
                <a:sym typeface="Arial"/>
              </a:rPr>
              <a:t>'v’:</a:t>
            </a:r>
            <a:endParaRPr b="1" sz="1800">
              <a:solidFill>
                <a:srgbClr val="000000"/>
              </a:solidFill>
              <a:latin typeface="Arial"/>
              <a:ea typeface="Arial"/>
              <a:cs typeface="Arial"/>
              <a:sym typeface="Arial"/>
            </a:endParaRPr>
          </a:p>
          <a:p>
            <a:pPr indent="0" lvl="0" marL="0" marR="0" rtl="0" algn="l">
              <a:lnSpc>
                <a:spcPct val="130000"/>
              </a:lnSpc>
              <a:spcBef>
                <a:spcPts val="0"/>
              </a:spcBef>
              <a:spcAft>
                <a:spcPts val="0"/>
              </a:spcAft>
              <a:buNone/>
            </a:pPr>
            <a:r>
              <a:rPr b="1" lang="nl-NL" sz="1800">
                <a:solidFill>
                  <a:srgbClr val="AF00DB"/>
                </a:solidFill>
                <a:latin typeface="Arial"/>
                <a:ea typeface="Arial"/>
                <a:cs typeface="Arial"/>
                <a:sym typeface="Arial"/>
              </a:rPr>
              <a:t>    if</a:t>
            </a:r>
            <a:r>
              <a:rPr b="1" lang="nl-NL" sz="1800">
                <a:solidFill>
                  <a:srgbClr val="000000"/>
                </a:solidFill>
                <a:latin typeface="Arial"/>
                <a:ea typeface="Arial"/>
                <a:cs typeface="Arial"/>
                <a:sym typeface="Arial"/>
              </a:rPr>
              <a:t> age &lt; </a:t>
            </a:r>
            <a:r>
              <a:rPr b="1" lang="nl-NL" sz="1800">
                <a:solidFill>
                  <a:srgbClr val="09885A"/>
                </a:solidFill>
                <a:latin typeface="Arial"/>
                <a:ea typeface="Arial"/>
                <a:cs typeface="Arial"/>
                <a:sym typeface="Arial"/>
              </a:rPr>
              <a:t>21</a:t>
            </a:r>
            <a:r>
              <a:rPr b="1" lang="nl-NL" sz="1800">
                <a:solidFill>
                  <a:srgbClr val="000000"/>
                </a:solidFill>
                <a:latin typeface="Arial"/>
                <a:ea typeface="Arial"/>
                <a:cs typeface="Arial"/>
                <a:sym typeface="Arial"/>
              </a:rPr>
              <a:t>:</a:t>
            </a:r>
            <a:endParaRPr/>
          </a:p>
          <a:p>
            <a:pPr indent="0" lvl="0" marL="0" marR="0" rtl="0" algn="l">
              <a:lnSpc>
                <a:spcPct val="130000"/>
              </a:lnSpc>
              <a:spcBef>
                <a:spcPts val="0"/>
              </a:spcBef>
              <a:spcAft>
                <a:spcPts val="0"/>
              </a:spcAft>
              <a:buNone/>
            </a:pPr>
            <a:r>
              <a:rPr b="1" lang="nl-NL" sz="1800">
                <a:solidFill>
                  <a:srgbClr val="795E26"/>
                </a:solidFill>
                <a:latin typeface="Arial"/>
                <a:ea typeface="Arial"/>
                <a:cs typeface="Arial"/>
                <a:sym typeface="Arial"/>
              </a:rPr>
              <a:t>        print</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'girl’</a:t>
            </a:r>
            <a:r>
              <a:rPr b="1" lang="nl-NL" sz="1800">
                <a:solidFill>
                  <a:srgbClr val="000000"/>
                </a:solidFill>
                <a:latin typeface="Arial"/>
                <a:ea typeface="Arial"/>
                <a:cs typeface="Arial"/>
                <a:sym typeface="Arial"/>
              </a:rPr>
              <a:t>)</a:t>
            </a:r>
            <a:endParaRPr/>
          </a:p>
          <a:p>
            <a:pPr indent="0" lvl="0" marL="0" marR="0" rtl="0" algn="l">
              <a:lnSpc>
                <a:spcPct val="130000"/>
              </a:lnSpc>
              <a:spcBef>
                <a:spcPts val="0"/>
              </a:spcBef>
              <a:spcAft>
                <a:spcPts val="0"/>
              </a:spcAft>
              <a:buNone/>
            </a:pPr>
            <a:r>
              <a:rPr b="1" lang="nl-NL" sz="1800">
                <a:solidFill>
                  <a:srgbClr val="AF00DB"/>
                </a:solidFill>
                <a:latin typeface="Arial"/>
                <a:ea typeface="Arial"/>
                <a:cs typeface="Arial"/>
                <a:sym typeface="Arial"/>
              </a:rPr>
              <a:t>    else</a:t>
            </a:r>
            <a:r>
              <a:rPr b="1" lang="nl-NL" sz="1800">
                <a:solidFill>
                  <a:srgbClr val="000000"/>
                </a:solidFill>
                <a:latin typeface="Arial"/>
                <a:ea typeface="Arial"/>
                <a:cs typeface="Arial"/>
                <a:sym typeface="Arial"/>
              </a:rPr>
              <a:t>:</a:t>
            </a:r>
            <a:endParaRPr/>
          </a:p>
          <a:p>
            <a:pPr indent="0" lvl="0" marL="0" marR="0" rtl="0" algn="l">
              <a:lnSpc>
                <a:spcPct val="130000"/>
              </a:lnSpc>
              <a:spcBef>
                <a:spcPts val="0"/>
              </a:spcBef>
              <a:spcAft>
                <a:spcPts val="0"/>
              </a:spcAft>
              <a:buNone/>
            </a:pPr>
            <a:r>
              <a:rPr b="1" lang="nl-NL" sz="1800">
                <a:solidFill>
                  <a:srgbClr val="795E26"/>
                </a:solidFill>
                <a:latin typeface="Arial"/>
                <a:ea typeface="Arial"/>
                <a:cs typeface="Arial"/>
                <a:sym typeface="Arial"/>
              </a:rPr>
              <a:t>        print</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'woman'</a:t>
            </a:r>
            <a:r>
              <a:rPr b="1" lang="nl-NL" sz="1800">
                <a:solidFill>
                  <a:srgbClr val="000000"/>
                </a:solidFill>
                <a:latin typeface="Arial"/>
                <a:ea typeface="Arial"/>
                <a:cs typeface="Arial"/>
                <a:sym typeface="Arial"/>
              </a:rPr>
              <a:t>)</a:t>
            </a:r>
            <a:endParaRPr/>
          </a:p>
          <a:p>
            <a:pPr indent="0" lvl="0" marL="0" marR="0" rtl="0" algn="l">
              <a:lnSpc>
                <a:spcPct val="130000"/>
              </a:lnSpc>
              <a:spcBef>
                <a:spcPts val="0"/>
              </a:spcBef>
              <a:spcAft>
                <a:spcPts val="0"/>
              </a:spcAft>
              <a:buNone/>
            </a:pPr>
            <a:r>
              <a:rPr b="1" lang="nl-NL" sz="1800">
                <a:solidFill>
                  <a:srgbClr val="AF00DB"/>
                </a:solidFill>
                <a:latin typeface="Arial"/>
                <a:ea typeface="Arial"/>
                <a:cs typeface="Arial"/>
                <a:sym typeface="Arial"/>
              </a:rPr>
              <a:t>else</a:t>
            </a:r>
            <a:r>
              <a:rPr b="1" lang="nl-NL" sz="1800">
                <a:solidFill>
                  <a:srgbClr val="000000"/>
                </a:solidFill>
                <a:latin typeface="Arial"/>
                <a:ea typeface="Arial"/>
                <a:cs typeface="Arial"/>
                <a:sym typeface="Arial"/>
              </a:rPr>
              <a:t>:</a:t>
            </a:r>
            <a:endParaRPr/>
          </a:p>
          <a:p>
            <a:pPr indent="0" lvl="0" marL="0" marR="0" rtl="0" algn="l">
              <a:lnSpc>
                <a:spcPct val="130000"/>
              </a:lnSpc>
              <a:spcBef>
                <a:spcPts val="0"/>
              </a:spcBef>
              <a:spcAft>
                <a:spcPts val="0"/>
              </a:spcAft>
              <a:buNone/>
            </a:pPr>
            <a:r>
              <a:rPr b="1" lang="nl-NL" sz="1800">
                <a:solidFill>
                  <a:srgbClr val="795E26"/>
                </a:solidFill>
                <a:latin typeface="Arial"/>
                <a:ea typeface="Arial"/>
                <a:cs typeface="Arial"/>
                <a:sym typeface="Arial"/>
              </a:rPr>
              <a:t>    print</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'other'</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Conditional operator</a:t>
            </a:r>
            <a:endParaRPr/>
          </a:p>
        </p:txBody>
      </p:sp>
      <p:sp>
        <p:nvSpPr>
          <p:cNvPr id="384" name="Google Shape;384;p46"/>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One-liner conditional expression if only a value if required</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outcome1 </a:t>
            </a:r>
            <a:r>
              <a:rPr b="1" lang="nl-NL"/>
              <a:t>if</a:t>
            </a:r>
            <a:r>
              <a:rPr lang="nl-NL"/>
              <a:t> condition </a:t>
            </a:r>
            <a:r>
              <a:rPr b="1" lang="nl-NL"/>
              <a:t>else</a:t>
            </a:r>
            <a:r>
              <a:rPr lang="nl-NL"/>
              <a:t> outcome2</a:t>
            </a:r>
            <a:endParaRPr/>
          </a:p>
        </p:txBody>
      </p:sp>
      <p:sp>
        <p:nvSpPr>
          <p:cNvPr id="385" name="Google Shape;385;p46"/>
          <p:cNvSpPr/>
          <p:nvPr/>
        </p:nvSpPr>
        <p:spPr>
          <a:xfrm>
            <a:off x="575816" y="6660157"/>
            <a:ext cx="8903736" cy="369332"/>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salution = 'sir' </a:t>
            </a:r>
            <a:r>
              <a:rPr b="1" lang="nl-NL" sz="1800">
                <a:solidFill>
                  <a:srgbClr val="AF00DB"/>
                </a:solidFill>
                <a:latin typeface="Arial"/>
                <a:ea typeface="Arial"/>
                <a:cs typeface="Arial"/>
                <a:sym typeface="Arial"/>
              </a:rPr>
              <a:t>if</a:t>
            </a:r>
            <a:r>
              <a:rPr b="1" lang="nl-NL" sz="1800">
                <a:solidFill>
                  <a:srgbClr val="000000"/>
                </a:solidFill>
                <a:latin typeface="Arial"/>
                <a:ea typeface="Arial"/>
                <a:cs typeface="Arial"/>
                <a:sym typeface="Arial"/>
              </a:rPr>
              <a:t> gender.lower() == 'm' </a:t>
            </a:r>
            <a:r>
              <a:rPr b="1" lang="nl-NL" sz="1800">
                <a:solidFill>
                  <a:srgbClr val="AF00DB"/>
                </a:solidFill>
                <a:latin typeface="Arial"/>
                <a:ea typeface="Arial"/>
                <a:cs typeface="Arial"/>
                <a:sym typeface="Arial"/>
              </a:rPr>
              <a:t>else</a:t>
            </a:r>
            <a:r>
              <a:rPr b="1" lang="nl-NL" sz="1800">
                <a:solidFill>
                  <a:srgbClr val="000000"/>
                </a:solidFill>
                <a:latin typeface="Arial"/>
                <a:ea typeface="Arial"/>
                <a:cs typeface="Arial"/>
                <a:sym typeface="Arial"/>
              </a:rPr>
              <a:t> 'madam'</a:t>
            </a:r>
            <a:endParaRPr b="1" sz="1800">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Looping with while</a:t>
            </a:r>
            <a:endParaRPr/>
          </a:p>
        </p:txBody>
      </p:sp>
      <p:sp>
        <p:nvSpPr>
          <p:cNvPr id="392" name="Google Shape;392;p47"/>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b="1" lang="nl-NL"/>
              <a:t>while</a:t>
            </a:r>
            <a:r>
              <a:rPr lang="nl-NL"/>
              <a:t> keyword</a:t>
            </a:r>
            <a:endParaRPr/>
          </a:p>
          <a:p>
            <a:pPr indent="-251986" lvl="1" marL="755957" rtl="0" algn="l">
              <a:lnSpc>
                <a:spcPct val="90000"/>
              </a:lnSpc>
              <a:spcBef>
                <a:spcPts val="551"/>
              </a:spcBef>
              <a:spcAft>
                <a:spcPts val="0"/>
              </a:spcAft>
              <a:buClr>
                <a:srgbClr val="595959"/>
              </a:buClr>
              <a:buSzPts val="1800"/>
              <a:buChar char="•"/>
            </a:pPr>
            <a:r>
              <a:rPr lang="nl-NL"/>
              <a:t>repeat as long as the condition is </a:t>
            </a:r>
            <a:r>
              <a:rPr b="1" lang="nl-NL"/>
              <a:t>True</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Semi-colon :</a:t>
            </a:r>
            <a:endParaRPr b="1"/>
          </a:p>
          <a:p>
            <a:pPr indent="-251986" lvl="0" marL="251986" rtl="0" algn="l">
              <a:lnSpc>
                <a:spcPct val="90000"/>
              </a:lnSpc>
              <a:spcBef>
                <a:spcPts val="1102"/>
              </a:spcBef>
              <a:spcAft>
                <a:spcPts val="0"/>
              </a:spcAft>
              <a:buClr>
                <a:srgbClr val="595959"/>
              </a:buClr>
              <a:buSzPts val="2000"/>
              <a:buChar char="•"/>
            </a:pPr>
            <a:r>
              <a:rPr lang="nl-NL"/>
              <a:t>Indenting</a:t>
            </a:r>
            <a:endParaRPr/>
          </a:p>
          <a:p>
            <a:pPr indent="-251986" lvl="1" marL="755957" rtl="0" algn="l">
              <a:lnSpc>
                <a:spcPct val="90000"/>
              </a:lnSpc>
              <a:spcBef>
                <a:spcPts val="551"/>
              </a:spcBef>
              <a:spcAft>
                <a:spcPts val="0"/>
              </a:spcAft>
              <a:buClr>
                <a:srgbClr val="595959"/>
              </a:buClr>
              <a:buSzPts val="1800"/>
              <a:buChar char="•"/>
            </a:pPr>
            <a:r>
              <a:rPr lang="nl-NL"/>
              <a:t>4 spaces</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Some way or another the condition has to be set to </a:t>
            </a:r>
            <a:r>
              <a:rPr b="1" lang="nl-NL"/>
              <a:t>False</a:t>
            </a:r>
            <a:r>
              <a:rPr lang="nl-NL"/>
              <a:t> to stop the loop</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393" name="Google Shape;393;p47"/>
          <p:cNvSpPr/>
          <p:nvPr/>
        </p:nvSpPr>
        <p:spPr>
          <a:xfrm>
            <a:off x="601071" y="6020581"/>
            <a:ext cx="8903736" cy="1200329"/>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counter = </a:t>
            </a:r>
            <a:r>
              <a:rPr b="1" lang="nl-NL" sz="1800">
                <a:solidFill>
                  <a:srgbClr val="09885A"/>
                </a:solidFill>
                <a:latin typeface="Arial"/>
                <a:ea typeface="Arial"/>
                <a:cs typeface="Arial"/>
                <a:sym typeface="Arial"/>
              </a:rPr>
              <a:t>0</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AF00DB"/>
                </a:solidFill>
                <a:latin typeface="Arial"/>
                <a:ea typeface="Arial"/>
                <a:cs typeface="Arial"/>
                <a:sym typeface="Arial"/>
              </a:rPr>
              <a:t>while</a:t>
            </a:r>
            <a:r>
              <a:rPr b="1" lang="nl-NL" sz="1800">
                <a:solidFill>
                  <a:srgbClr val="000000"/>
                </a:solidFill>
                <a:latin typeface="Arial"/>
                <a:ea typeface="Arial"/>
                <a:cs typeface="Arial"/>
                <a:sym typeface="Arial"/>
              </a:rPr>
              <a:t> counter &lt; </a:t>
            </a:r>
            <a:r>
              <a:rPr b="1" lang="nl-NL" sz="1800">
                <a:solidFill>
                  <a:srgbClr val="09885A"/>
                </a:solidFill>
                <a:latin typeface="Arial"/>
                <a:ea typeface="Arial"/>
                <a:cs typeface="Arial"/>
                <a:sym typeface="Arial"/>
              </a:rPr>
              <a:t>10</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    print</a:t>
            </a:r>
            <a:r>
              <a:rPr b="1" lang="nl-NL" sz="1800">
                <a:solidFill>
                  <a:srgbClr val="000000"/>
                </a:solidFill>
                <a:latin typeface="Arial"/>
                <a:ea typeface="Arial"/>
                <a:cs typeface="Arial"/>
                <a:sym typeface="Arial"/>
              </a:rPr>
              <a:t>(counter )</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counter += </a:t>
            </a:r>
            <a:r>
              <a:rPr b="1" lang="nl-NL" sz="1800">
                <a:solidFill>
                  <a:srgbClr val="09885A"/>
                </a:solidFill>
                <a:latin typeface="Arial"/>
                <a:ea typeface="Arial"/>
                <a:cs typeface="Arial"/>
                <a:sym typeface="Arial"/>
              </a:rPr>
              <a:t>1</a:t>
            </a:r>
            <a:endParaRPr b="1" sz="1800">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Looping with for</a:t>
            </a:r>
            <a:endParaRPr/>
          </a:p>
        </p:txBody>
      </p:sp>
      <p:sp>
        <p:nvSpPr>
          <p:cNvPr id="400" name="Google Shape;400;p48"/>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keywords </a:t>
            </a:r>
            <a:r>
              <a:rPr b="1" lang="nl-NL"/>
              <a:t>for</a:t>
            </a:r>
            <a:r>
              <a:rPr lang="nl-NL"/>
              <a:t> ... </a:t>
            </a:r>
            <a:r>
              <a:rPr b="1" lang="nl-NL"/>
              <a:t>in</a:t>
            </a:r>
            <a:endParaRPr/>
          </a:p>
          <a:p>
            <a:pPr indent="-251986" lvl="1" marL="755957" rtl="0" algn="l">
              <a:lnSpc>
                <a:spcPct val="90000"/>
              </a:lnSpc>
              <a:spcBef>
                <a:spcPts val="551"/>
              </a:spcBef>
              <a:spcAft>
                <a:spcPts val="0"/>
              </a:spcAft>
              <a:buClr>
                <a:srgbClr val="595959"/>
              </a:buClr>
              <a:buSzPts val="1800"/>
              <a:buChar char="•"/>
            </a:pPr>
            <a:r>
              <a:rPr lang="nl-NL"/>
              <a:t>Repeat the statements for each element in the list</a:t>
            </a:r>
            <a:endParaRPr/>
          </a:p>
          <a:p>
            <a:pPr indent="0" lvl="0" marL="0"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Semi-colon :</a:t>
            </a:r>
            <a:endParaRPr b="1"/>
          </a:p>
          <a:p>
            <a:pPr indent="-251986" lvl="0" marL="251986" rtl="0" algn="l">
              <a:lnSpc>
                <a:spcPct val="90000"/>
              </a:lnSpc>
              <a:spcBef>
                <a:spcPts val="1102"/>
              </a:spcBef>
              <a:spcAft>
                <a:spcPts val="0"/>
              </a:spcAft>
              <a:buClr>
                <a:srgbClr val="595959"/>
              </a:buClr>
              <a:buSzPts val="2000"/>
              <a:buChar char="•"/>
            </a:pPr>
            <a:r>
              <a:rPr lang="nl-NL"/>
              <a:t>Indenting</a:t>
            </a:r>
            <a:endParaRPr/>
          </a:p>
          <a:p>
            <a:pPr indent="-251986" lvl="1" marL="755957" rtl="0" algn="l">
              <a:lnSpc>
                <a:spcPct val="90000"/>
              </a:lnSpc>
              <a:spcBef>
                <a:spcPts val="551"/>
              </a:spcBef>
              <a:spcAft>
                <a:spcPts val="0"/>
              </a:spcAft>
              <a:buClr>
                <a:srgbClr val="595959"/>
              </a:buClr>
              <a:buSzPts val="1800"/>
              <a:buChar char="•"/>
            </a:pPr>
            <a:r>
              <a:rPr lang="nl-NL"/>
              <a:t>4 spaces</a:t>
            </a:r>
            <a:endParaRPr/>
          </a:p>
          <a:p>
            <a:pPr indent="0" lvl="0" marL="0"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t/>
            </a:r>
            <a:endParaRPr/>
          </a:p>
        </p:txBody>
      </p:sp>
      <p:sp>
        <p:nvSpPr>
          <p:cNvPr id="401" name="Google Shape;401;p48"/>
          <p:cNvSpPr/>
          <p:nvPr/>
        </p:nvSpPr>
        <p:spPr>
          <a:xfrm>
            <a:off x="576263" y="4909122"/>
            <a:ext cx="8945303" cy="2308324"/>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AF00DB"/>
                </a:solidFill>
                <a:latin typeface="Arial"/>
                <a:ea typeface="Arial"/>
                <a:cs typeface="Arial"/>
                <a:sym typeface="Arial"/>
              </a:rPr>
              <a:t>for</a:t>
            </a:r>
            <a:r>
              <a:rPr b="1" lang="nl-NL" sz="1800">
                <a:solidFill>
                  <a:srgbClr val="000000"/>
                </a:solidFill>
                <a:latin typeface="Arial"/>
                <a:ea typeface="Arial"/>
                <a:cs typeface="Arial"/>
                <a:sym typeface="Arial"/>
              </a:rPr>
              <a:t> number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[0,1,2,3,4,5,6,7,8,9]:</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    print</a:t>
            </a:r>
            <a:r>
              <a:rPr b="1" lang="nl-NL" sz="1800">
                <a:solidFill>
                  <a:srgbClr val="000000"/>
                </a:solidFill>
                <a:latin typeface="Arial"/>
                <a:ea typeface="Arial"/>
                <a:cs typeface="Arial"/>
                <a:sym typeface="Arial"/>
              </a:rPr>
              <a:t>(number)</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AF00DB"/>
                </a:solidFill>
                <a:latin typeface="Arial"/>
                <a:ea typeface="Arial"/>
                <a:cs typeface="Arial"/>
                <a:sym typeface="Arial"/>
              </a:rPr>
              <a:t>for</a:t>
            </a:r>
            <a:r>
              <a:rPr b="1" lang="nl-NL" sz="1800">
                <a:solidFill>
                  <a:srgbClr val="000000"/>
                </a:solidFill>
                <a:latin typeface="Arial"/>
                <a:ea typeface="Arial"/>
                <a:cs typeface="Arial"/>
                <a:sym typeface="Arial"/>
              </a:rPr>
              <a:t> letter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'A'</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'B'</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'C'</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    print</a:t>
            </a:r>
            <a:r>
              <a:rPr b="1" lang="nl-NL" sz="1800">
                <a:solidFill>
                  <a:srgbClr val="000000"/>
                </a:solidFill>
                <a:latin typeface="Arial"/>
                <a:ea typeface="Arial"/>
                <a:cs typeface="Arial"/>
                <a:sym typeface="Arial"/>
              </a:rPr>
              <a:t>(letter)</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AF00DB"/>
                </a:solidFill>
                <a:latin typeface="Arial"/>
                <a:ea typeface="Arial"/>
                <a:cs typeface="Arial"/>
                <a:sym typeface="Arial"/>
              </a:rPr>
              <a:t>for</a:t>
            </a:r>
            <a:r>
              <a:rPr b="1" lang="nl-NL" sz="1800">
                <a:solidFill>
                  <a:srgbClr val="000000"/>
                </a:solidFill>
                <a:latin typeface="Arial"/>
                <a:ea typeface="Arial"/>
                <a:cs typeface="Arial"/>
                <a:sym typeface="Arial"/>
              </a:rPr>
              <a:t> word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'Python'</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'is'</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'beautiful'</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    print</a:t>
            </a:r>
            <a:r>
              <a:rPr b="1" lang="nl-NL" sz="1800">
                <a:solidFill>
                  <a:srgbClr val="000000"/>
                </a:solidFill>
                <a:latin typeface="Arial"/>
                <a:ea typeface="Arial"/>
                <a:cs typeface="Arial"/>
                <a:sym typeface="Arial"/>
              </a:rPr>
              <a:t>(word)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Function range()</a:t>
            </a:r>
            <a:endParaRPr/>
          </a:p>
        </p:txBody>
      </p:sp>
      <p:sp>
        <p:nvSpPr>
          <p:cNvPr id="408" name="Google Shape;408;p49"/>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b="1" lang="nl-NL"/>
              <a:t>range(stop)</a:t>
            </a:r>
            <a:endParaRPr/>
          </a:p>
          <a:p>
            <a:pPr indent="-251986" lvl="1" marL="755957" rtl="0" algn="l">
              <a:lnSpc>
                <a:spcPct val="90000"/>
              </a:lnSpc>
              <a:spcBef>
                <a:spcPts val="551"/>
              </a:spcBef>
              <a:spcAft>
                <a:spcPts val="0"/>
              </a:spcAft>
              <a:buClr>
                <a:srgbClr val="595959"/>
              </a:buClr>
              <a:buSzPts val="1800"/>
              <a:buChar char="•"/>
            </a:pPr>
            <a:r>
              <a:rPr lang="nl-NL"/>
              <a:t>Generates numbers from 0 to stop. Stop is not included!</a:t>
            </a:r>
            <a:endParaRPr/>
          </a:p>
          <a:p>
            <a:pPr indent="-251986" lvl="0" marL="251986" rtl="0" algn="l">
              <a:lnSpc>
                <a:spcPct val="90000"/>
              </a:lnSpc>
              <a:spcBef>
                <a:spcPts val="1102"/>
              </a:spcBef>
              <a:spcAft>
                <a:spcPts val="0"/>
              </a:spcAft>
              <a:buClr>
                <a:srgbClr val="595959"/>
              </a:buClr>
              <a:buSzPts val="2000"/>
              <a:buChar char="•"/>
            </a:pPr>
            <a:r>
              <a:rPr b="1" lang="nl-NL"/>
              <a:t>range(start, stop)</a:t>
            </a:r>
            <a:endParaRPr/>
          </a:p>
          <a:p>
            <a:pPr indent="-251986" lvl="1" marL="755957" rtl="0" algn="l">
              <a:lnSpc>
                <a:spcPct val="90000"/>
              </a:lnSpc>
              <a:spcBef>
                <a:spcPts val="551"/>
              </a:spcBef>
              <a:spcAft>
                <a:spcPts val="0"/>
              </a:spcAft>
              <a:buClr>
                <a:srgbClr val="595959"/>
              </a:buClr>
              <a:buSzPts val="1800"/>
              <a:buChar char="•"/>
            </a:pPr>
            <a:r>
              <a:rPr lang="nl-NL"/>
              <a:t>Generates numbers from start to stop. Stop is not included. </a:t>
            </a:r>
            <a:endParaRPr/>
          </a:p>
          <a:p>
            <a:pPr indent="-251986" lvl="0" marL="251986" rtl="0" algn="l">
              <a:lnSpc>
                <a:spcPct val="90000"/>
              </a:lnSpc>
              <a:spcBef>
                <a:spcPts val="1102"/>
              </a:spcBef>
              <a:spcAft>
                <a:spcPts val="0"/>
              </a:spcAft>
              <a:buClr>
                <a:srgbClr val="595959"/>
              </a:buClr>
              <a:buSzPts val="2000"/>
              <a:buChar char="•"/>
            </a:pPr>
            <a:r>
              <a:rPr b="1" lang="nl-NL"/>
              <a:t>range(start, stop, step)</a:t>
            </a:r>
            <a:endParaRPr/>
          </a:p>
          <a:p>
            <a:pPr indent="-251986" lvl="1" marL="755957" rtl="0" algn="l">
              <a:lnSpc>
                <a:spcPct val="90000"/>
              </a:lnSpc>
              <a:spcBef>
                <a:spcPts val="551"/>
              </a:spcBef>
              <a:spcAft>
                <a:spcPts val="0"/>
              </a:spcAft>
              <a:buClr>
                <a:srgbClr val="595959"/>
              </a:buClr>
              <a:buSzPts val="1800"/>
              <a:buChar char="•"/>
            </a:pPr>
            <a:r>
              <a:rPr lang="nl-NL"/>
              <a:t>Generates numbers from start to stop with is step size. Stop is not included.</a:t>
            </a:r>
            <a:endParaRPr/>
          </a:p>
        </p:txBody>
      </p:sp>
      <p:sp>
        <p:nvSpPr>
          <p:cNvPr id="409" name="Google Shape;409;p49"/>
          <p:cNvSpPr/>
          <p:nvPr/>
        </p:nvSpPr>
        <p:spPr>
          <a:xfrm>
            <a:off x="576263" y="4927501"/>
            <a:ext cx="8945303" cy="2308324"/>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AF00DB"/>
                </a:solidFill>
                <a:latin typeface="Arial"/>
                <a:ea typeface="Arial"/>
                <a:cs typeface="Arial"/>
                <a:sym typeface="Arial"/>
              </a:rPr>
              <a:t>for</a:t>
            </a:r>
            <a:r>
              <a:rPr b="1" lang="nl-NL" sz="1800">
                <a:solidFill>
                  <a:srgbClr val="000000"/>
                </a:solidFill>
                <a:latin typeface="Arial"/>
                <a:ea typeface="Arial"/>
                <a:cs typeface="Arial"/>
                <a:sym typeface="Arial"/>
              </a:rPr>
              <a:t> number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a:t>
            </a:r>
            <a:r>
              <a:rPr b="1" lang="nl-NL" sz="1800">
                <a:solidFill>
                  <a:srgbClr val="795E26"/>
                </a:solidFill>
                <a:latin typeface="Arial"/>
                <a:ea typeface="Arial"/>
                <a:cs typeface="Arial"/>
                <a:sym typeface="Arial"/>
              </a:rPr>
              <a:t>range</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10</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    print</a:t>
            </a:r>
            <a:r>
              <a:rPr b="1" lang="nl-NL" sz="1800">
                <a:solidFill>
                  <a:srgbClr val="000000"/>
                </a:solidFill>
                <a:latin typeface="Arial"/>
                <a:ea typeface="Arial"/>
                <a:cs typeface="Arial"/>
                <a:sym typeface="Arial"/>
              </a:rPr>
              <a:t>(number)</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AF00DB"/>
                </a:solidFill>
                <a:latin typeface="Arial"/>
                <a:ea typeface="Arial"/>
                <a:cs typeface="Arial"/>
                <a:sym typeface="Arial"/>
              </a:rPr>
              <a:t>for</a:t>
            </a:r>
            <a:r>
              <a:rPr b="1" lang="nl-NL" sz="1800">
                <a:solidFill>
                  <a:srgbClr val="000000"/>
                </a:solidFill>
                <a:latin typeface="Arial"/>
                <a:ea typeface="Arial"/>
                <a:cs typeface="Arial"/>
                <a:sym typeface="Arial"/>
              </a:rPr>
              <a:t> getal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a:t>
            </a:r>
            <a:r>
              <a:rPr b="1" lang="nl-NL" sz="1800">
                <a:solidFill>
                  <a:srgbClr val="795E26"/>
                </a:solidFill>
                <a:latin typeface="Arial"/>
                <a:ea typeface="Arial"/>
                <a:cs typeface="Arial"/>
                <a:sym typeface="Arial"/>
              </a:rPr>
              <a:t>range</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1</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11</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    print</a:t>
            </a:r>
            <a:r>
              <a:rPr b="1" lang="nl-NL" sz="1800">
                <a:solidFill>
                  <a:srgbClr val="000000"/>
                </a:solidFill>
                <a:latin typeface="Arial"/>
                <a:ea typeface="Arial"/>
                <a:cs typeface="Arial"/>
                <a:sym typeface="Arial"/>
              </a:rPr>
              <a:t>(number)</a:t>
            </a:r>
            <a:endParaRPr/>
          </a:p>
          <a:p>
            <a:pPr indent="0" lvl="0" marL="0" marR="0" rtl="0" algn="l">
              <a:spcBef>
                <a:spcPts val="0"/>
              </a:spcBef>
              <a:spcAft>
                <a:spcPts val="0"/>
              </a:spcAft>
              <a:buNone/>
            </a:pPr>
            <a:r>
              <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AF00DB"/>
                </a:solidFill>
                <a:latin typeface="Arial"/>
                <a:ea typeface="Arial"/>
                <a:cs typeface="Arial"/>
                <a:sym typeface="Arial"/>
              </a:rPr>
              <a:t>for</a:t>
            </a:r>
            <a:r>
              <a:rPr b="1" lang="nl-NL" sz="1800">
                <a:solidFill>
                  <a:srgbClr val="000000"/>
                </a:solidFill>
                <a:latin typeface="Arial"/>
                <a:ea typeface="Arial"/>
                <a:cs typeface="Arial"/>
                <a:sym typeface="Arial"/>
              </a:rPr>
              <a:t> getal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a:t>
            </a:r>
            <a:r>
              <a:rPr b="1" lang="nl-NL" sz="1800">
                <a:solidFill>
                  <a:srgbClr val="795E26"/>
                </a:solidFill>
                <a:latin typeface="Arial"/>
                <a:ea typeface="Arial"/>
                <a:cs typeface="Arial"/>
                <a:sym typeface="Arial"/>
              </a:rPr>
              <a:t>range</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1</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11, 2</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    print</a:t>
            </a:r>
            <a:r>
              <a:rPr b="1" lang="nl-NL" sz="1800">
                <a:solidFill>
                  <a:srgbClr val="000000"/>
                </a:solidFill>
                <a:latin typeface="Arial"/>
                <a:ea typeface="Arial"/>
                <a:cs typeface="Arial"/>
                <a:sym typeface="Arial"/>
              </a:rPr>
              <a:t>(number)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Python background</a:t>
            </a:r>
            <a:endParaRPr/>
          </a:p>
        </p:txBody>
      </p:sp>
      <p:sp>
        <p:nvSpPr>
          <p:cNvPr id="70" name="Google Shape;70;p5"/>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Since 1991</a:t>
            </a:r>
            <a:endParaRPr/>
          </a:p>
          <a:p>
            <a:pPr indent="-251986" lvl="0" marL="251986" rtl="0" algn="l">
              <a:lnSpc>
                <a:spcPct val="90000"/>
              </a:lnSpc>
              <a:spcBef>
                <a:spcPts val="1102"/>
              </a:spcBef>
              <a:spcAft>
                <a:spcPts val="0"/>
              </a:spcAft>
              <a:buClr>
                <a:srgbClr val="595959"/>
              </a:buClr>
              <a:buSzPts val="2000"/>
              <a:buChar char="•"/>
            </a:pPr>
            <a:r>
              <a:rPr lang="nl-NL"/>
              <a:t>Guido van Rossum</a:t>
            </a:r>
            <a:endParaRPr/>
          </a:p>
          <a:p>
            <a:pPr indent="-251986" lvl="0" marL="251986" rtl="0" algn="l">
              <a:lnSpc>
                <a:spcPct val="90000"/>
              </a:lnSpc>
              <a:spcBef>
                <a:spcPts val="1102"/>
              </a:spcBef>
              <a:spcAft>
                <a:spcPts val="0"/>
              </a:spcAft>
              <a:buClr>
                <a:srgbClr val="595959"/>
              </a:buClr>
              <a:buSzPts val="2000"/>
              <a:buChar char="•"/>
            </a:pPr>
            <a:r>
              <a:rPr lang="nl-NL"/>
              <a:t>Monty Python's Flying Circus</a:t>
            </a:r>
            <a:endParaRPr/>
          </a:p>
          <a:p>
            <a:pPr indent="-251986" lvl="0" marL="251986" rtl="0" algn="l">
              <a:lnSpc>
                <a:spcPct val="90000"/>
              </a:lnSpc>
              <a:spcBef>
                <a:spcPts val="1102"/>
              </a:spcBef>
              <a:spcAft>
                <a:spcPts val="0"/>
              </a:spcAft>
              <a:buClr>
                <a:srgbClr val="595959"/>
              </a:buClr>
              <a:buSzPts val="2000"/>
              <a:buChar char="•"/>
            </a:pPr>
            <a:r>
              <a:rPr lang="nl-NL"/>
              <a:t>Python 3 since 2008</a:t>
            </a:r>
            <a:endParaRPr/>
          </a:p>
          <a:p>
            <a:pPr indent="-251986" lvl="0" marL="251986" rtl="0" algn="l">
              <a:lnSpc>
                <a:spcPct val="90000"/>
              </a:lnSpc>
              <a:spcBef>
                <a:spcPts val="1102"/>
              </a:spcBef>
              <a:spcAft>
                <a:spcPts val="0"/>
              </a:spcAft>
              <a:buClr>
                <a:srgbClr val="595959"/>
              </a:buClr>
              <a:buSzPts val="2000"/>
              <a:buChar char="•"/>
            </a:pPr>
            <a:r>
              <a:rPr lang="nl-NL"/>
              <a:t>Python 2 End of Life in 2020</a:t>
            </a:r>
            <a:endParaRPr/>
          </a:p>
          <a:p>
            <a:pPr indent="-251986" lvl="0" marL="251986" rtl="0" algn="l">
              <a:lnSpc>
                <a:spcPct val="90000"/>
              </a:lnSpc>
              <a:spcBef>
                <a:spcPts val="1102"/>
              </a:spcBef>
              <a:spcAft>
                <a:spcPts val="0"/>
              </a:spcAft>
              <a:buClr>
                <a:srgbClr val="595959"/>
              </a:buClr>
              <a:buSzPts val="2000"/>
              <a:buChar char="•"/>
            </a:pPr>
            <a:r>
              <a:rPr lang="nl-NL"/>
              <a:t>The Zen of Python (import this)</a:t>
            </a:r>
            <a:endParaRPr/>
          </a:p>
          <a:p>
            <a:pPr indent="-251986" lvl="0" marL="251986" rtl="0" algn="l">
              <a:lnSpc>
                <a:spcPct val="90000"/>
              </a:lnSpc>
              <a:spcBef>
                <a:spcPts val="1102"/>
              </a:spcBef>
              <a:spcAft>
                <a:spcPts val="0"/>
              </a:spcAft>
              <a:buClr>
                <a:srgbClr val="595959"/>
              </a:buClr>
              <a:buSzPts val="2000"/>
              <a:buChar char="•"/>
            </a:pPr>
            <a:r>
              <a:rPr lang="nl-NL"/>
              <a:t>Pythonic, Pythonista, Idiomatic Python</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71" name="Google Shape;71;p5"/>
          <p:cNvSpPr txBox="1"/>
          <p:nvPr/>
        </p:nvSpPr>
        <p:spPr>
          <a:xfrm>
            <a:off x="5328344" y="3347789"/>
            <a:ext cx="4464496" cy="3970318"/>
          </a:xfrm>
          <a:prstGeom prst="rect">
            <a:avLst/>
          </a:prstGeom>
          <a:solidFill>
            <a:srgbClr val="FFF2CC"/>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nl-NL" sz="1200">
                <a:solidFill>
                  <a:schemeClr val="dk1"/>
                </a:solidFill>
                <a:latin typeface="Calibri"/>
                <a:ea typeface="Calibri"/>
                <a:cs typeface="Calibri"/>
                <a:sym typeface="Calibri"/>
              </a:rPr>
              <a:t>The Zen of Python, by Tim Peters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Beautiful is better than ugly.</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Explicit is better than implicit.</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Simple is better than complex.</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Complex is better than complicated.</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Flat is better than nested.</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Sparse is better than dense.</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Readability counts.</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Special cases aren't special enough to break the rules.</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Although practicality beats purity.</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Errors should never pass silently.</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Unless explicitly silenced.</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In the face of ambiguity, refuse the temptation to guess.</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There should be one-- and preferably only one --obvious way to do it.</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Although that way may not be obvious at first unless you're Dutch.</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Now is better than never.</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Although never is often better than *right* now.</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If the implementation is hard to explain, it's a bad idea.</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If the implementation is easy to explain, it may be a good idea.</a:t>
            </a:r>
            <a:endParaRPr/>
          </a:p>
          <a:p>
            <a:pPr indent="0" lvl="0" marL="0" marR="0" rtl="0" algn="l">
              <a:spcBef>
                <a:spcPts val="0"/>
              </a:spcBef>
              <a:spcAft>
                <a:spcPts val="0"/>
              </a:spcAft>
              <a:buNone/>
            </a:pPr>
            <a:r>
              <a:rPr lang="nl-NL" sz="1200">
                <a:solidFill>
                  <a:schemeClr val="dk1"/>
                </a:solidFill>
                <a:latin typeface="Calibri"/>
                <a:ea typeface="Calibri"/>
                <a:cs typeface="Calibri"/>
                <a:sym typeface="Calibri"/>
              </a:rPr>
              <a:t>Namespaces are one honking great idea -- let's do more of those!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Break en Continue</a:t>
            </a:r>
            <a:endParaRPr/>
          </a:p>
        </p:txBody>
      </p:sp>
      <p:sp>
        <p:nvSpPr>
          <p:cNvPr id="415" name="Google Shape;415;p50"/>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b="1" lang="nl-NL"/>
              <a:t>break</a:t>
            </a:r>
            <a:endParaRPr/>
          </a:p>
          <a:p>
            <a:pPr indent="-251986" lvl="1" marL="755957" rtl="0" algn="l">
              <a:lnSpc>
                <a:spcPct val="90000"/>
              </a:lnSpc>
              <a:spcBef>
                <a:spcPts val="551"/>
              </a:spcBef>
              <a:spcAft>
                <a:spcPts val="0"/>
              </a:spcAft>
              <a:buClr>
                <a:srgbClr val="595959"/>
              </a:buClr>
              <a:buSzPts val="1800"/>
              <a:buChar char="•"/>
            </a:pPr>
            <a:r>
              <a:rPr lang="nl-NL"/>
              <a:t>Stops looping and steps out of the loop</a:t>
            </a:r>
            <a:endParaRPr/>
          </a:p>
          <a:p>
            <a:pPr indent="-251986" lvl="0" marL="251986" rtl="0" algn="l">
              <a:lnSpc>
                <a:spcPct val="90000"/>
              </a:lnSpc>
              <a:spcBef>
                <a:spcPts val="1102"/>
              </a:spcBef>
              <a:spcAft>
                <a:spcPts val="0"/>
              </a:spcAft>
              <a:buClr>
                <a:srgbClr val="595959"/>
              </a:buClr>
              <a:buSzPts val="2000"/>
              <a:buChar char="•"/>
            </a:pPr>
            <a:r>
              <a:rPr b="1" lang="nl-NL"/>
              <a:t>continue</a:t>
            </a:r>
            <a:endParaRPr/>
          </a:p>
          <a:p>
            <a:pPr indent="-251986" lvl="1" marL="755957" rtl="0" algn="l">
              <a:lnSpc>
                <a:spcPct val="90000"/>
              </a:lnSpc>
              <a:spcBef>
                <a:spcPts val="551"/>
              </a:spcBef>
              <a:spcAft>
                <a:spcPts val="0"/>
              </a:spcAft>
              <a:buClr>
                <a:srgbClr val="595959"/>
              </a:buClr>
              <a:buSzPts val="1800"/>
              <a:buChar char="•"/>
            </a:pPr>
            <a:r>
              <a:rPr lang="nl-NL"/>
              <a:t>Stops with the current loop and continue with the next element</a:t>
            </a:r>
            <a:endParaRPr/>
          </a:p>
        </p:txBody>
      </p:sp>
      <p:sp>
        <p:nvSpPr>
          <p:cNvPr id="416" name="Google Shape;416;p50"/>
          <p:cNvSpPr/>
          <p:nvPr/>
        </p:nvSpPr>
        <p:spPr>
          <a:xfrm>
            <a:off x="575816" y="4096504"/>
            <a:ext cx="8928990" cy="3139321"/>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magicnumber = 11</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for</a:t>
            </a:r>
            <a:r>
              <a:rPr b="1" lang="nl-NL" sz="1800">
                <a:solidFill>
                  <a:srgbClr val="000000"/>
                </a:solidFill>
                <a:latin typeface="Arial"/>
                <a:ea typeface="Arial"/>
                <a:cs typeface="Arial"/>
                <a:sym typeface="Arial"/>
              </a:rPr>
              <a:t> i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range(</a:t>
            </a:r>
            <a:r>
              <a:rPr b="1" lang="nl-NL" sz="1800">
                <a:solidFill>
                  <a:srgbClr val="09885A"/>
                </a:solidFill>
                <a:latin typeface="Arial"/>
                <a:ea typeface="Arial"/>
                <a:cs typeface="Arial"/>
                <a:sym typeface="Arial"/>
              </a:rPr>
              <a:t>1</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21</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if</a:t>
            </a:r>
            <a:r>
              <a:rPr b="1" lang="nl-NL" sz="1800">
                <a:solidFill>
                  <a:srgbClr val="000000"/>
                </a:solidFill>
                <a:latin typeface="Arial"/>
                <a:ea typeface="Arial"/>
                <a:cs typeface="Arial"/>
                <a:sym typeface="Arial"/>
              </a:rPr>
              <a:t> i == magicnumber:</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break</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a:t>
            </a:r>
            <a:r>
              <a:rPr b="1" lang="nl-NL" sz="1800">
                <a:solidFill>
                  <a:srgbClr val="000000"/>
                </a:solidFill>
                <a:latin typeface="Arial"/>
                <a:ea typeface="Arial"/>
                <a:cs typeface="Arial"/>
                <a:sym typeface="Arial"/>
              </a:rPr>
              <a:t>print(i)</a:t>
            </a:r>
            <a:endParaRPr/>
          </a:p>
          <a:p>
            <a:pPr indent="0" lvl="0" marL="0" marR="0" rtl="0" algn="l">
              <a:spcBef>
                <a:spcPts val="0"/>
              </a:spcBef>
              <a:spcAft>
                <a:spcPts val="0"/>
              </a:spcAft>
              <a:buNone/>
            </a:pPr>
            <a:r>
              <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for</a:t>
            </a:r>
            <a:r>
              <a:rPr b="1" lang="nl-NL" sz="1800">
                <a:solidFill>
                  <a:srgbClr val="000000"/>
                </a:solidFill>
                <a:latin typeface="Arial"/>
                <a:ea typeface="Arial"/>
                <a:cs typeface="Arial"/>
                <a:sym typeface="Arial"/>
              </a:rPr>
              <a:t> i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range(</a:t>
            </a:r>
            <a:r>
              <a:rPr b="1" lang="nl-NL" sz="1800">
                <a:solidFill>
                  <a:srgbClr val="09885A"/>
                </a:solidFill>
                <a:latin typeface="Arial"/>
                <a:ea typeface="Arial"/>
                <a:cs typeface="Arial"/>
                <a:sym typeface="Arial"/>
              </a:rPr>
              <a:t>1</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21</a:t>
            </a:r>
            <a:r>
              <a:rPr b="1" lang="nl-NL" sz="1800">
                <a:solidFill>
                  <a:srgbClr val="000000"/>
                </a:solidFill>
                <a:latin typeface="Arial"/>
                <a:ea typeface="Arial"/>
                <a:cs typeface="Arial"/>
                <a:sym typeface="Arial"/>
              </a:rPr>
              <a:t>):</a:t>
            </a:r>
            <a:endParaRPr/>
          </a:p>
          <a:p>
            <a:pPr indent="-285750" lvl="1" marL="742950" marR="0" rtl="0" algn="l">
              <a:spcBef>
                <a:spcPts val="0"/>
              </a:spcBef>
              <a:spcAft>
                <a:spcPts val="0"/>
              </a:spcAft>
              <a:buNone/>
            </a:pPr>
            <a:r>
              <a:rPr b="1" i="0" lang="nl-NL" sz="1800" u="none" cap="none" strike="noStrike">
                <a:solidFill>
                  <a:srgbClr val="0000FF"/>
                </a:solidFill>
                <a:latin typeface="Arial"/>
                <a:ea typeface="Arial"/>
                <a:cs typeface="Arial"/>
                <a:sym typeface="Arial"/>
              </a:rPr>
              <a:t> if</a:t>
            </a:r>
            <a:r>
              <a:rPr b="1" i="0" lang="nl-NL" sz="1800" u="none" cap="none" strike="noStrike">
                <a:solidFill>
                  <a:srgbClr val="000000"/>
                </a:solidFill>
                <a:latin typeface="Arial"/>
                <a:ea typeface="Arial"/>
                <a:cs typeface="Arial"/>
                <a:sym typeface="Arial"/>
              </a:rPr>
              <a:t> i == magicnumber:</a:t>
            </a:r>
            <a:endParaRPr/>
          </a:p>
          <a:p>
            <a:pPr indent="-285750" lvl="1" marL="742950" marR="0" rtl="0" algn="l">
              <a:spcBef>
                <a:spcPts val="0"/>
              </a:spcBef>
              <a:spcAft>
                <a:spcPts val="0"/>
              </a:spcAft>
              <a:buNone/>
            </a:pPr>
            <a:r>
              <a:rPr b="1" i="0" lang="nl-NL" sz="1800" u="none" cap="none" strike="noStrike">
                <a:solidFill>
                  <a:srgbClr val="0000FF"/>
                </a:solidFill>
                <a:latin typeface="Arial"/>
                <a:ea typeface="Arial"/>
                <a:cs typeface="Arial"/>
                <a:sym typeface="Arial"/>
              </a:rPr>
              <a:t>     continue</a:t>
            </a:r>
            <a:endParaRPr b="1" i="0" sz="1800" u="none" cap="none" strike="noStrike">
              <a:solidFill>
                <a:srgbClr val="000000"/>
              </a:solidFill>
              <a:latin typeface="Arial"/>
              <a:ea typeface="Arial"/>
              <a:cs typeface="Arial"/>
              <a:sym typeface="Arial"/>
            </a:endParaRPr>
          </a:p>
          <a:p>
            <a:pPr indent="-285750" lvl="1" marL="742950" marR="0" rtl="0" algn="l">
              <a:spcBef>
                <a:spcPts val="0"/>
              </a:spcBef>
              <a:spcAft>
                <a:spcPts val="0"/>
              </a:spcAft>
              <a:buNone/>
            </a:pPr>
            <a:r>
              <a:rPr b="1" i="0" lang="nl-NL" sz="1800" u="none" cap="none" strike="noStrike">
                <a:solidFill>
                  <a:srgbClr val="000000"/>
                </a:solidFill>
                <a:latin typeface="Arial"/>
                <a:ea typeface="Arial"/>
                <a:cs typeface="Arial"/>
                <a:sym typeface="Arial"/>
              </a:rPr>
              <a:t> print(i)</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Pythonic</a:t>
            </a:r>
            <a:endParaRPr/>
          </a:p>
        </p:txBody>
      </p:sp>
      <p:sp>
        <p:nvSpPr>
          <p:cNvPr id="423" name="Google Shape;423;p51"/>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b="1" lang="nl-NL"/>
              <a:t>while True</a:t>
            </a:r>
            <a:endParaRPr/>
          </a:p>
          <a:p>
            <a:pPr indent="-251986" lvl="0" marL="251986" rtl="0" algn="l">
              <a:lnSpc>
                <a:spcPct val="90000"/>
              </a:lnSpc>
              <a:spcBef>
                <a:spcPts val="1102"/>
              </a:spcBef>
              <a:spcAft>
                <a:spcPts val="0"/>
              </a:spcAft>
              <a:buClr>
                <a:srgbClr val="595959"/>
              </a:buClr>
              <a:buSzPts val="2000"/>
              <a:buChar char="•"/>
            </a:pPr>
            <a:r>
              <a:rPr lang="nl-NL"/>
              <a:t>Python does not have a </a:t>
            </a:r>
            <a:r>
              <a:rPr b="1" lang="nl-NL"/>
              <a:t>do ... while</a:t>
            </a:r>
            <a:r>
              <a:rPr lang="nl-NL"/>
              <a:t> statement. The condition is always evaluated before the loop. It is possible that the statements in loop are never executed.</a:t>
            </a:r>
            <a:endParaRPr/>
          </a:p>
          <a:p>
            <a:pPr indent="-251986" lvl="0" marL="251986" rtl="0" algn="l">
              <a:lnSpc>
                <a:spcPct val="90000"/>
              </a:lnSpc>
              <a:spcBef>
                <a:spcPts val="1102"/>
              </a:spcBef>
              <a:spcAft>
                <a:spcPts val="0"/>
              </a:spcAft>
              <a:buClr>
                <a:srgbClr val="595959"/>
              </a:buClr>
              <a:buSzPts val="2000"/>
              <a:buChar char="•"/>
            </a:pPr>
            <a:r>
              <a:rPr lang="nl-NL"/>
              <a:t>A do ... while statement can be simulated with a while True statement combined with a break condition.</a:t>
            </a:r>
            <a:endParaRPr/>
          </a:p>
        </p:txBody>
      </p:sp>
      <p:sp>
        <p:nvSpPr>
          <p:cNvPr id="424" name="Google Shape;424;p51"/>
          <p:cNvSpPr/>
          <p:nvPr/>
        </p:nvSpPr>
        <p:spPr>
          <a:xfrm>
            <a:off x="575816" y="5180433"/>
            <a:ext cx="8784976" cy="2031325"/>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AF00DB"/>
                </a:solidFill>
                <a:latin typeface="Arial"/>
                <a:ea typeface="Arial"/>
                <a:cs typeface="Arial"/>
                <a:sym typeface="Arial"/>
              </a:rPr>
              <a:t>while</a:t>
            </a: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True</a:t>
            </a:r>
            <a:r>
              <a:rPr b="1" lang="nl-NL" sz="1800">
                <a:solidFill>
                  <a:srgbClr val="000000"/>
                </a:solidFill>
                <a:latin typeface="Arial"/>
                <a:ea typeface="Arial"/>
                <a:cs typeface="Arial"/>
                <a:sym typeface="Arial"/>
              </a:rPr>
              <a:t>:</a:t>
            </a: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number = </a:t>
            </a:r>
            <a:r>
              <a:rPr b="1" lang="nl-NL" sz="1800">
                <a:solidFill>
                  <a:srgbClr val="267F99"/>
                </a:solidFill>
                <a:latin typeface="Arial"/>
                <a:ea typeface="Arial"/>
                <a:cs typeface="Arial"/>
                <a:sym typeface="Arial"/>
              </a:rPr>
              <a:t>int</a:t>
            </a:r>
            <a:r>
              <a:rPr b="1" lang="nl-NL" sz="1800">
                <a:solidFill>
                  <a:srgbClr val="000000"/>
                </a:solidFill>
                <a:latin typeface="Arial"/>
                <a:ea typeface="Arial"/>
                <a:cs typeface="Arial"/>
                <a:sym typeface="Arial"/>
              </a:rPr>
              <a:t>(</a:t>
            </a:r>
            <a:r>
              <a:rPr b="1" lang="nl-NL" sz="1800">
                <a:solidFill>
                  <a:srgbClr val="795E26"/>
                </a:solidFill>
                <a:latin typeface="Arial"/>
                <a:ea typeface="Arial"/>
                <a:cs typeface="Arial"/>
                <a:sym typeface="Arial"/>
              </a:rPr>
              <a:t>input</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'Enter an number between 1 and 10: '</a:t>
            </a:r>
            <a:r>
              <a:rPr b="1" lang="nl-NL" sz="1800">
                <a:solidFill>
                  <a:srgbClr val="000000"/>
                </a:solidFill>
                <a:latin typeface="Arial"/>
                <a:ea typeface="Arial"/>
                <a:cs typeface="Arial"/>
                <a:sym typeface="Arial"/>
              </a:rPr>
              <a:t>))</a:t>
            </a:r>
            <a:br>
              <a:rPr b="1" lang="nl-NL" sz="1800">
                <a:solidFill>
                  <a:srgbClr val="000000"/>
                </a:solidFill>
                <a:latin typeface="Arial"/>
                <a:ea typeface="Arial"/>
                <a:cs typeface="Arial"/>
                <a:sym typeface="Arial"/>
              </a:rPr>
            </a:b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a:t>
            </a:r>
            <a:r>
              <a:rPr b="1" lang="nl-NL" sz="1800">
                <a:solidFill>
                  <a:srgbClr val="AF00DB"/>
                </a:solidFill>
                <a:latin typeface="Arial"/>
                <a:ea typeface="Arial"/>
                <a:cs typeface="Arial"/>
                <a:sym typeface="Arial"/>
              </a:rPr>
              <a:t>if</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1</a:t>
            </a:r>
            <a:r>
              <a:rPr b="1" lang="nl-NL" sz="1800">
                <a:solidFill>
                  <a:srgbClr val="000000"/>
                </a:solidFill>
                <a:latin typeface="Arial"/>
                <a:ea typeface="Arial"/>
                <a:cs typeface="Arial"/>
                <a:sym typeface="Arial"/>
              </a:rPr>
              <a:t> &lt;= number &lt;= </a:t>
            </a:r>
            <a:r>
              <a:rPr b="1" lang="nl-NL" sz="1800">
                <a:solidFill>
                  <a:srgbClr val="09885A"/>
                </a:solidFill>
                <a:latin typeface="Arial"/>
                <a:ea typeface="Arial"/>
                <a:cs typeface="Arial"/>
                <a:sym typeface="Arial"/>
              </a:rPr>
              <a:t>10</a:t>
            </a:r>
            <a:r>
              <a:rPr b="1" lang="nl-NL" sz="1800">
                <a:solidFill>
                  <a:srgbClr val="000000"/>
                </a:solidFill>
                <a:latin typeface="Arial"/>
                <a:ea typeface="Arial"/>
                <a:cs typeface="Arial"/>
                <a:sym typeface="Arial"/>
              </a:rPr>
              <a:t>:</a:t>
            </a: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a:t>
            </a:r>
            <a:r>
              <a:rPr b="1" lang="nl-NL" sz="1800">
                <a:solidFill>
                  <a:srgbClr val="AF00DB"/>
                </a:solidFill>
                <a:latin typeface="Arial"/>
                <a:ea typeface="Arial"/>
                <a:cs typeface="Arial"/>
                <a:sym typeface="Arial"/>
              </a:rPr>
              <a:t>break</a:t>
            </a:r>
            <a:br>
              <a:rPr b="1" lang="nl-NL" sz="1800">
                <a:solidFill>
                  <a:srgbClr val="000000"/>
                </a:solidFill>
                <a:latin typeface="Arial"/>
                <a:ea typeface="Arial"/>
                <a:cs typeface="Arial"/>
                <a:sym typeface="Arial"/>
              </a:rPr>
            </a:br>
            <a:br>
              <a:rPr b="1" lang="nl-NL" sz="1800">
                <a:solidFill>
                  <a:srgbClr val="000000"/>
                </a:solidFill>
                <a:latin typeface="Arial"/>
                <a:ea typeface="Arial"/>
                <a:cs typeface="Arial"/>
                <a:sym typeface="Arial"/>
              </a:rPr>
            </a:b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'The number is </a:t>
            </a:r>
            <a:r>
              <a:rPr b="1" lang="nl-NL" sz="1800">
                <a:solidFill>
                  <a:srgbClr val="0000FF"/>
                </a:solidFill>
                <a:latin typeface="Arial"/>
                <a:ea typeface="Arial"/>
                <a:cs typeface="Arial"/>
                <a:sym typeface="Arial"/>
              </a:rPr>
              <a:t>%d</a:t>
            </a:r>
            <a:r>
              <a:rPr b="1" lang="nl-NL" sz="1800">
                <a:solidFill>
                  <a:srgbClr val="A31515"/>
                </a:solidFill>
                <a:latin typeface="Arial"/>
                <a:ea typeface="Arial"/>
                <a:cs typeface="Arial"/>
                <a:sym typeface="Arial"/>
              </a:rPr>
              <a:t>'</a:t>
            </a:r>
            <a:r>
              <a:rPr b="1" lang="nl-NL" sz="1800">
                <a:solidFill>
                  <a:srgbClr val="000000"/>
                </a:solidFill>
                <a:latin typeface="Arial"/>
                <a:ea typeface="Arial"/>
                <a:cs typeface="Arial"/>
                <a:sym typeface="Arial"/>
              </a:rPr>
              <a:t> % number)</a:t>
            </a:r>
            <a:endParaRPr b="1" sz="1800">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2"/>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Life stage</a:t>
            </a:r>
            <a:endParaRPr/>
          </a:p>
        </p:txBody>
      </p:sp>
      <p:sp>
        <p:nvSpPr>
          <p:cNvPr id="430" name="Google Shape;430;p52"/>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Print the stage of life depending on the age entered by the user.</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rPr lang="nl-NL"/>
              <a:t>Tips:</a:t>
            </a:r>
            <a:endParaRPr/>
          </a:p>
          <a:p>
            <a:pPr indent="-251986" lvl="0" marL="251986" rtl="0" algn="l">
              <a:lnSpc>
                <a:spcPct val="90000"/>
              </a:lnSpc>
              <a:spcBef>
                <a:spcPts val="1102"/>
              </a:spcBef>
              <a:spcAft>
                <a:spcPts val="0"/>
              </a:spcAft>
              <a:buClr>
                <a:srgbClr val="595959"/>
              </a:buClr>
              <a:buSzPts val="2000"/>
              <a:buChar char="•"/>
            </a:pPr>
            <a:r>
              <a:rPr lang="nl-NL"/>
              <a:t>Create a new python module</a:t>
            </a:r>
            <a:endParaRPr/>
          </a:p>
          <a:p>
            <a:pPr indent="-251986" lvl="0" marL="251986" rtl="0" algn="l">
              <a:lnSpc>
                <a:spcPct val="90000"/>
              </a:lnSpc>
              <a:spcBef>
                <a:spcPts val="1102"/>
              </a:spcBef>
              <a:spcAft>
                <a:spcPts val="0"/>
              </a:spcAft>
              <a:buClr>
                <a:srgbClr val="595959"/>
              </a:buClr>
              <a:buSzPts val="2000"/>
              <a:buChar char="•"/>
            </a:pPr>
            <a:r>
              <a:rPr lang="nl-NL"/>
              <a:t>Use </a:t>
            </a:r>
            <a:r>
              <a:rPr b="1" lang="nl-NL"/>
              <a:t>input() </a:t>
            </a:r>
            <a:r>
              <a:rPr lang="nl-NL"/>
              <a:t>to ask for the age</a:t>
            </a:r>
            <a:endParaRPr/>
          </a:p>
          <a:p>
            <a:pPr indent="-251986" lvl="0" marL="251986" rtl="0" algn="l">
              <a:lnSpc>
                <a:spcPct val="90000"/>
              </a:lnSpc>
              <a:spcBef>
                <a:spcPts val="1102"/>
              </a:spcBef>
              <a:spcAft>
                <a:spcPts val="0"/>
              </a:spcAft>
              <a:buClr>
                <a:srgbClr val="595959"/>
              </a:buClr>
              <a:buSzPts val="2000"/>
              <a:buChar char="•"/>
            </a:pPr>
            <a:r>
              <a:rPr lang="nl-NL"/>
              <a:t>Assign the integer value to a variable. Use </a:t>
            </a:r>
            <a:r>
              <a:rPr b="1" lang="nl-NL"/>
              <a:t>int().</a:t>
            </a:r>
            <a:endParaRPr/>
          </a:p>
          <a:p>
            <a:pPr indent="-251986" lvl="0" marL="251986" rtl="0" algn="l">
              <a:lnSpc>
                <a:spcPct val="90000"/>
              </a:lnSpc>
              <a:spcBef>
                <a:spcPts val="1102"/>
              </a:spcBef>
              <a:spcAft>
                <a:spcPts val="0"/>
              </a:spcAft>
              <a:buClr>
                <a:srgbClr val="595959"/>
              </a:buClr>
              <a:buSzPts val="2000"/>
              <a:buChar char="•"/>
            </a:pPr>
            <a:r>
              <a:rPr lang="nl-NL"/>
              <a:t>Use a serie of </a:t>
            </a:r>
            <a:r>
              <a:rPr b="1" lang="nl-NL"/>
              <a:t>if</a:t>
            </a:r>
            <a:r>
              <a:rPr lang="nl-NL"/>
              <a:t> and </a:t>
            </a:r>
            <a:r>
              <a:rPr b="1" lang="nl-NL"/>
              <a:t>elif</a:t>
            </a:r>
            <a:r>
              <a:rPr lang="nl-NL"/>
              <a:t> statements to determine which message to print depending on the age entered. The upper bound is exclusive.</a:t>
            </a:r>
            <a:endParaRPr/>
          </a:p>
        </p:txBody>
      </p:sp>
      <p:sp>
        <p:nvSpPr>
          <p:cNvPr id="431" name="Google Shape;431;p52"/>
          <p:cNvSpPr/>
          <p:nvPr/>
        </p:nvSpPr>
        <p:spPr>
          <a:xfrm>
            <a:off x="3168104" y="7109060"/>
            <a:ext cx="6767834"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1E4E79"/>
              </a:buClr>
              <a:buSzPts val="1600"/>
              <a:buFont typeface="Calibri"/>
              <a:buNone/>
            </a:pPr>
            <a:r>
              <a:rPr lang="nl-NL" sz="1600">
                <a:solidFill>
                  <a:srgbClr val="1E4E79"/>
                </a:solidFill>
                <a:latin typeface="Calibri"/>
                <a:ea typeface="Calibri"/>
                <a:cs typeface="Calibri"/>
                <a:sym typeface="Calibri"/>
              </a:rPr>
              <a:t>Exercise 5.6 (page 85) from the Book "Python Crash Course"</a:t>
            </a:r>
            <a:endParaRPr/>
          </a:p>
        </p:txBody>
      </p:sp>
      <p:graphicFrame>
        <p:nvGraphicFramePr>
          <p:cNvPr id="432" name="Google Shape;432;p52"/>
          <p:cNvGraphicFramePr/>
          <p:nvPr/>
        </p:nvGraphicFramePr>
        <p:xfrm>
          <a:off x="6552021" y="2627709"/>
          <a:ext cx="3000000" cy="3000000"/>
        </p:xfrm>
        <a:graphic>
          <a:graphicData uri="http://schemas.openxmlformats.org/drawingml/2006/table">
            <a:tbl>
              <a:tblPr bandRow="1" firstRow="1">
                <a:noFill/>
                <a:tableStyleId>{240418B1-0FCA-4555-AE0E-E1603573B62F}</a:tableStyleId>
              </a:tblPr>
              <a:tblGrid>
                <a:gridCol w="1224125"/>
                <a:gridCol w="1836200"/>
              </a:tblGrid>
              <a:tr h="370850">
                <a:tc>
                  <a:txBody>
                    <a:bodyPr/>
                    <a:lstStyle/>
                    <a:p>
                      <a:pPr indent="0" lvl="0" marL="0" marR="0" rtl="0" algn="l">
                        <a:spcBef>
                          <a:spcPts val="0"/>
                        </a:spcBef>
                        <a:spcAft>
                          <a:spcPts val="0"/>
                        </a:spcAft>
                        <a:buNone/>
                      </a:pPr>
                      <a:r>
                        <a:rPr lang="nl-NL" sz="1600"/>
                        <a:t>Age</a:t>
                      </a:r>
                      <a:endParaRPr/>
                    </a:p>
                  </a:txBody>
                  <a:tcPr marT="45725" marB="45725" marR="91450" marL="91450"/>
                </a:tc>
                <a:tc>
                  <a:txBody>
                    <a:bodyPr/>
                    <a:lstStyle/>
                    <a:p>
                      <a:pPr indent="0" lvl="0" marL="0" marR="0" rtl="0" algn="l">
                        <a:spcBef>
                          <a:spcPts val="0"/>
                        </a:spcBef>
                        <a:spcAft>
                          <a:spcPts val="0"/>
                        </a:spcAft>
                        <a:buNone/>
                      </a:pPr>
                      <a:r>
                        <a:rPr lang="nl-NL" sz="1600"/>
                        <a:t>Life stage</a:t>
                      </a:r>
                      <a:endParaRPr/>
                    </a:p>
                  </a:txBody>
                  <a:tcPr marT="45725" marB="45725" marR="91450" marL="91450"/>
                </a:tc>
              </a:tr>
              <a:tr h="370850">
                <a:tc>
                  <a:txBody>
                    <a:bodyPr/>
                    <a:lstStyle/>
                    <a:p>
                      <a:pPr indent="0" lvl="0" marL="0" marR="0" rtl="0" algn="l">
                        <a:spcBef>
                          <a:spcPts val="0"/>
                        </a:spcBef>
                        <a:spcAft>
                          <a:spcPts val="0"/>
                        </a:spcAft>
                        <a:buNone/>
                      </a:pPr>
                      <a:r>
                        <a:rPr lang="nl-NL" sz="1600"/>
                        <a:t>0 - 2</a:t>
                      </a:r>
                      <a:endParaRPr/>
                    </a:p>
                  </a:txBody>
                  <a:tcPr marT="45725" marB="45725" marR="91450" marL="91450"/>
                </a:tc>
                <a:tc>
                  <a:txBody>
                    <a:bodyPr/>
                    <a:lstStyle/>
                    <a:p>
                      <a:pPr indent="0" lvl="0" marL="0" marR="0" rtl="0" algn="l">
                        <a:spcBef>
                          <a:spcPts val="0"/>
                        </a:spcBef>
                        <a:spcAft>
                          <a:spcPts val="0"/>
                        </a:spcAft>
                        <a:buNone/>
                      </a:pPr>
                      <a:r>
                        <a:rPr lang="nl-NL" sz="1600"/>
                        <a:t>Baby</a:t>
                      </a:r>
                      <a:endParaRPr/>
                    </a:p>
                  </a:txBody>
                  <a:tcPr marT="45725" marB="45725" marR="91450" marL="91450"/>
                </a:tc>
              </a:tr>
              <a:tr h="370850">
                <a:tc>
                  <a:txBody>
                    <a:bodyPr/>
                    <a:lstStyle/>
                    <a:p>
                      <a:pPr indent="0" lvl="0" marL="0" marR="0" rtl="0" algn="l">
                        <a:spcBef>
                          <a:spcPts val="0"/>
                        </a:spcBef>
                        <a:spcAft>
                          <a:spcPts val="0"/>
                        </a:spcAft>
                        <a:buNone/>
                      </a:pPr>
                      <a:r>
                        <a:rPr lang="nl-NL" sz="1600"/>
                        <a:t>2 - 4</a:t>
                      </a:r>
                      <a:endParaRPr/>
                    </a:p>
                  </a:txBody>
                  <a:tcPr marT="45725" marB="45725" marR="91450" marL="91450"/>
                </a:tc>
                <a:tc>
                  <a:txBody>
                    <a:bodyPr/>
                    <a:lstStyle/>
                    <a:p>
                      <a:pPr indent="0" lvl="0" marL="0" marR="0" rtl="0" algn="l">
                        <a:spcBef>
                          <a:spcPts val="0"/>
                        </a:spcBef>
                        <a:spcAft>
                          <a:spcPts val="0"/>
                        </a:spcAft>
                        <a:buNone/>
                      </a:pPr>
                      <a:r>
                        <a:rPr lang="nl-NL" sz="1600"/>
                        <a:t>Toddler</a:t>
                      </a:r>
                      <a:endParaRPr/>
                    </a:p>
                  </a:txBody>
                  <a:tcPr marT="45725" marB="45725" marR="91450" marL="91450"/>
                </a:tc>
              </a:tr>
              <a:tr h="370850">
                <a:tc>
                  <a:txBody>
                    <a:bodyPr/>
                    <a:lstStyle/>
                    <a:p>
                      <a:pPr indent="0" lvl="0" marL="0" marR="0" rtl="0" algn="l">
                        <a:spcBef>
                          <a:spcPts val="0"/>
                        </a:spcBef>
                        <a:spcAft>
                          <a:spcPts val="0"/>
                        </a:spcAft>
                        <a:buNone/>
                      </a:pPr>
                      <a:r>
                        <a:rPr lang="nl-NL" sz="1600"/>
                        <a:t>4 - 13</a:t>
                      </a:r>
                      <a:endParaRPr/>
                    </a:p>
                  </a:txBody>
                  <a:tcPr marT="45725" marB="45725" marR="91450" marL="91450"/>
                </a:tc>
                <a:tc>
                  <a:txBody>
                    <a:bodyPr/>
                    <a:lstStyle/>
                    <a:p>
                      <a:pPr indent="0" lvl="0" marL="0" marR="0" rtl="0" algn="l">
                        <a:spcBef>
                          <a:spcPts val="0"/>
                        </a:spcBef>
                        <a:spcAft>
                          <a:spcPts val="0"/>
                        </a:spcAft>
                        <a:buNone/>
                      </a:pPr>
                      <a:r>
                        <a:rPr lang="nl-NL" sz="1600"/>
                        <a:t>Kid</a:t>
                      </a:r>
                      <a:endParaRPr/>
                    </a:p>
                  </a:txBody>
                  <a:tcPr marT="45725" marB="45725" marR="91450" marL="91450"/>
                </a:tc>
              </a:tr>
              <a:tr h="370850">
                <a:tc>
                  <a:txBody>
                    <a:bodyPr/>
                    <a:lstStyle/>
                    <a:p>
                      <a:pPr indent="0" lvl="0" marL="0" marR="0" rtl="0" algn="l">
                        <a:spcBef>
                          <a:spcPts val="0"/>
                        </a:spcBef>
                        <a:spcAft>
                          <a:spcPts val="0"/>
                        </a:spcAft>
                        <a:buNone/>
                      </a:pPr>
                      <a:r>
                        <a:rPr lang="nl-NL" sz="1600"/>
                        <a:t>13 - 20</a:t>
                      </a:r>
                      <a:endParaRPr/>
                    </a:p>
                  </a:txBody>
                  <a:tcPr marT="45725" marB="45725" marR="91450" marL="91450"/>
                </a:tc>
                <a:tc>
                  <a:txBody>
                    <a:bodyPr/>
                    <a:lstStyle/>
                    <a:p>
                      <a:pPr indent="0" lvl="0" marL="0" marR="0" rtl="0" algn="l">
                        <a:spcBef>
                          <a:spcPts val="0"/>
                        </a:spcBef>
                        <a:spcAft>
                          <a:spcPts val="0"/>
                        </a:spcAft>
                        <a:buNone/>
                      </a:pPr>
                      <a:r>
                        <a:rPr lang="nl-NL" sz="1600"/>
                        <a:t>Teenager</a:t>
                      </a:r>
                      <a:endParaRPr/>
                    </a:p>
                  </a:txBody>
                  <a:tcPr marT="45725" marB="45725" marR="91450" marL="91450"/>
                </a:tc>
              </a:tr>
              <a:tr h="370850">
                <a:tc>
                  <a:txBody>
                    <a:bodyPr/>
                    <a:lstStyle/>
                    <a:p>
                      <a:pPr indent="0" lvl="0" marL="0" marR="0" rtl="0" algn="l">
                        <a:spcBef>
                          <a:spcPts val="0"/>
                        </a:spcBef>
                        <a:spcAft>
                          <a:spcPts val="0"/>
                        </a:spcAft>
                        <a:buNone/>
                      </a:pPr>
                      <a:r>
                        <a:rPr lang="nl-NL" sz="1600"/>
                        <a:t>20 - 65</a:t>
                      </a:r>
                      <a:endParaRPr/>
                    </a:p>
                  </a:txBody>
                  <a:tcPr marT="45725" marB="45725" marR="91450" marL="91450"/>
                </a:tc>
                <a:tc>
                  <a:txBody>
                    <a:bodyPr/>
                    <a:lstStyle/>
                    <a:p>
                      <a:pPr indent="0" lvl="0" marL="0" marR="0" rtl="0" algn="l">
                        <a:spcBef>
                          <a:spcPts val="0"/>
                        </a:spcBef>
                        <a:spcAft>
                          <a:spcPts val="0"/>
                        </a:spcAft>
                        <a:buNone/>
                      </a:pPr>
                      <a:r>
                        <a:rPr lang="nl-NL" sz="1600"/>
                        <a:t>Adult</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lang="nl-NL" sz="1600"/>
                        <a:t>65 or older</a:t>
                      </a:r>
                      <a:endParaRPr/>
                    </a:p>
                  </a:txBody>
                  <a:tcPr marT="45725" marB="45725" marR="91450" marL="91450"/>
                </a:tc>
                <a:tc>
                  <a:txBody>
                    <a:bodyPr/>
                    <a:lstStyle/>
                    <a:p>
                      <a:pPr indent="0" lvl="0" marL="0" marR="0" rtl="0" algn="l">
                        <a:spcBef>
                          <a:spcPts val="0"/>
                        </a:spcBef>
                        <a:spcAft>
                          <a:spcPts val="0"/>
                        </a:spcAft>
                        <a:buNone/>
                      </a:pPr>
                      <a:r>
                        <a:rPr lang="nl-NL" sz="1600"/>
                        <a:t>Elder</a:t>
                      </a:r>
                      <a:endParaRPr/>
                    </a:p>
                  </a:txBody>
                  <a:tcPr marT="45725" marB="45725" marR="91450" marL="91450"/>
                </a:tc>
              </a:tr>
            </a:tbl>
          </a:graphicData>
        </a:graphic>
      </p:graphicFrame>
      <p:sp>
        <p:nvSpPr>
          <p:cNvPr id="433" name="Google Shape;433;p52"/>
          <p:cNvSpPr txBox="1"/>
          <p:nvPr/>
        </p:nvSpPr>
        <p:spPr>
          <a:xfrm>
            <a:off x="1943967"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1.7</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3"/>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Count vowels</a:t>
            </a:r>
            <a:endParaRPr/>
          </a:p>
        </p:txBody>
      </p:sp>
      <p:sp>
        <p:nvSpPr>
          <p:cNvPr id="439" name="Google Shape;439;p53"/>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sz="2000"/>
              <a:t>Get some tekst from input and put this in a variable</a:t>
            </a:r>
            <a:endParaRPr sz="2000"/>
          </a:p>
          <a:p>
            <a:pPr indent="-251986" lvl="0" marL="251986" rtl="0" algn="l">
              <a:lnSpc>
                <a:spcPct val="90000"/>
              </a:lnSpc>
              <a:spcBef>
                <a:spcPts val="1102"/>
              </a:spcBef>
              <a:spcAft>
                <a:spcPts val="0"/>
              </a:spcAft>
              <a:buClr>
                <a:srgbClr val="595959"/>
              </a:buClr>
              <a:buSzPts val="2000"/>
              <a:buChar char="•"/>
            </a:pPr>
            <a:r>
              <a:rPr lang="nl-NL" sz="2000"/>
              <a:t>Loop through the vowels ['a', 'e', 'i', 'o', 'u', 'y']</a:t>
            </a:r>
            <a:endParaRPr/>
          </a:p>
          <a:p>
            <a:pPr indent="-251986" lvl="0" marL="251986" rtl="0" algn="l">
              <a:lnSpc>
                <a:spcPct val="90000"/>
              </a:lnSpc>
              <a:spcBef>
                <a:spcPts val="1102"/>
              </a:spcBef>
              <a:spcAft>
                <a:spcPts val="0"/>
              </a:spcAft>
              <a:buClr>
                <a:srgbClr val="595959"/>
              </a:buClr>
              <a:buSzPts val="2000"/>
              <a:buChar char="•"/>
            </a:pPr>
            <a:r>
              <a:rPr lang="nl-NL" sz="2000"/>
              <a:t>Count the number of occurances of each vowel in the text</a:t>
            </a:r>
            <a:endParaRPr sz="2000"/>
          </a:p>
          <a:p>
            <a:pPr indent="-251986" lvl="0" marL="251986" rtl="0" algn="l">
              <a:lnSpc>
                <a:spcPct val="90000"/>
              </a:lnSpc>
              <a:spcBef>
                <a:spcPts val="1102"/>
              </a:spcBef>
              <a:spcAft>
                <a:spcPts val="0"/>
              </a:spcAft>
              <a:buClr>
                <a:srgbClr val="595959"/>
              </a:buClr>
              <a:buSzPts val="2000"/>
              <a:buChar char="•"/>
            </a:pPr>
            <a:r>
              <a:rPr lang="nl-NL" sz="2000"/>
              <a:t>Print a message for each vowel indicating the number of occurances </a:t>
            </a:r>
            <a:endParaRPr/>
          </a:p>
          <a:p>
            <a:pPr indent="-251986" lvl="0" marL="251986" rtl="0" algn="l">
              <a:lnSpc>
                <a:spcPct val="90000"/>
              </a:lnSpc>
              <a:spcBef>
                <a:spcPts val="1102"/>
              </a:spcBef>
              <a:spcAft>
                <a:spcPts val="0"/>
              </a:spcAft>
              <a:buClr>
                <a:srgbClr val="595959"/>
              </a:buClr>
              <a:buSzPts val="2000"/>
              <a:buChar char="•"/>
            </a:pPr>
            <a:r>
              <a:rPr lang="nl-NL" sz="2000"/>
              <a:t>After looping through the vowels </a:t>
            </a:r>
            <a:endParaRPr/>
          </a:p>
          <a:p>
            <a:pPr indent="-251986" lvl="0" marL="251986" rtl="0" algn="l">
              <a:lnSpc>
                <a:spcPct val="90000"/>
              </a:lnSpc>
              <a:spcBef>
                <a:spcPts val="1102"/>
              </a:spcBef>
              <a:spcAft>
                <a:spcPts val="0"/>
              </a:spcAft>
              <a:buClr>
                <a:srgbClr val="595959"/>
              </a:buClr>
              <a:buSzPts val="2000"/>
              <a:buChar char="•"/>
            </a:pPr>
            <a:r>
              <a:rPr lang="nl-NL" sz="2000"/>
              <a:t>… print a message indicating the total length of the text </a:t>
            </a:r>
            <a:endParaRPr/>
          </a:p>
          <a:p>
            <a:pPr indent="-251986" lvl="0" marL="251986" rtl="0" algn="l">
              <a:lnSpc>
                <a:spcPct val="90000"/>
              </a:lnSpc>
              <a:spcBef>
                <a:spcPts val="1102"/>
              </a:spcBef>
              <a:spcAft>
                <a:spcPts val="0"/>
              </a:spcAft>
              <a:buClr>
                <a:srgbClr val="595959"/>
              </a:buClr>
              <a:buSzPts val="2000"/>
              <a:buChar char="•"/>
            </a:pPr>
            <a:r>
              <a:rPr lang="nl-NL" sz="2000"/>
              <a:t>… and the total number of vowels</a:t>
            </a:r>
            <a:endParaRPr sz="2000"/>
          </a:p>
        </p:txBody>
      </p:sp>
      <p:sp>
        <p:nvSpPr>
          <p:cNvPr id="440" name="Google Shape;440;p53"/>
          <p:cNvSpPr/>
          <p:nvPr/>
        </p:nvSpPr>
        <p:spPr>
          <a:xfrm>
            <a:off x="4824288" y="4697530"/>
            <a:ext cx="4896544" cy="2585323"/>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262626"/>
                </a:solidFill>
                <a:latin typeface="Calibri"/>
                <a:ea typeface="Calibri"/>
                <a:cs typeface="Calibri"/>
                <a:sym typeface="Calibri"/>
              </a:rPr>
              <a:t>Found the vowel 'a' 58 times</a:t>
            </a:r>
            <a:endParaRPr sz="1800">
              <a:solidFill>
                <a:srgbClr val="262626"/>
              </a:solidFill>
              <a:latin typeface="Calibri"/>
              <a:ea typeface="Calibri"/>
              <a:cs typeface="Calibri"/>
              <a:sym typeface="Calibri"/>
            </a:endParaRPr>
          </a:p>
          <a:p>
            <a:pPr indent="0" lvl="0" marL="0" marR="0" rtl="0" algn="l">
              <a:spcBef>
                <a:spcPts val="0"/>
              </a:spcBef>
              <a:spcAft>
                <a:spcPts val="0"/>
              </a:spcAft>
              <a:buNone/>
            </a:pPr>
            <a:r>
              <a:rPr lang="nl-NL" sz="1800">
                <a:solidFill>
                  <a:srgbClr val="262626"/>
                </a:solidFill>
                <a:latin typeface="Calibri"/>
                <a:ea typeface="Calibri"/>
                <a:cs typeface="Calibri"/>
                <a:sym typeface="Calibri"/>
              </a:rPr>
              <a:t>Found the vowel 'e' 97 times</a:t>
            </a:r>
            <a:endParaRPr sz="1800">
              <a:solidFill>
                <a:srgbClr val="262626"/>
              </a:solidFill>
              <a:latin typeface="Calibri"/>
              <a:ea typeface="Calibri"/>
              <a:cs typeface="Calibri"/>
              <a:sym typeface="Calibri"/>
            </a:endParaRPr>
          </a:p>
          <a:p>
            <a:pPr indent="0" lvl="0" marL="0" marR="0" rtl="0" algn="l">
              <a:spcBef>
                <a:spcPts val="0"/>
              </a:spcBef>
              <a:spcAft>
                <a:spcPts val="0"/>
              </a:spcAft>
              <a:buNone/>
            </a:pPr>
            <a:r>
              <a:rPr lang="nl-NL" sz="1800">
                <a:solidFill>
                  <a:srgbClr val="262626"/>
                </a:solidFill>
                <a:latin typeface="Calibri"/>
                <a:ea typeface="Calibri"/>
                <a:cs typeface="Calibri"/>
                <a:sym typeface="Calibri"/>
              </a:rPr>
              <a:t>Found the vowel 'i' 66 times</a:t>
            </a:r>
            <a:endParaRPr sz="1800">
              <a:solidFill>
                <a:srgbClr val="262626"/>
              </a:solidFill>
              <a:latin typeface="Calibri"/>
              <a:ea typeface="Calibri"/>
              <a:cs typeface="Calibri"/>
              <a:sym typeface="Calibri"/>
            </a:endParaRPr>
          </a:p>
          <a:p>
            <a:pPr indent="0" lvl="0" marL="0" marR="0" rtl="0" algn="l">
              <a:spcBef>
                <a:spcPts val="0"/>
              </a:spcBef>
              <a:spcAft>
                <a:spcPts val="0"/>
              </a:spcAft>
              <a:buNone/>
            </a:pPr>
            <a:r>
              <a:rPr lang="nl-NL" sz="1800">
                <a:solidFill>
                  <a:srgbClr val="262626"/>
                </a:solidFill>
                <a:latin typeface="Calibri"/>
                <a:ea typeface="Calibri"/>
                <a:cs typeface="Calibri"/>
                <a:sym typeface="Calibri"/>
              </a:rPr>
              <a:t>Found the vowel 'o' 39 times</a:t>
            </a:r>
            <a:endParaRPr sz="1800">
              <a:solidFill>
                <a:srgbClr val="262626"/>
              </a:solidFill>
              <a:latin typeface="Calibri"/>
              <a:ea typeface="Calibri"/>
              <a:cs typeface="Calibri"/>
              <a:sym typeface="Calibri"/>
            </a:endParaRPr>
          </a:p>
          <a:p>
            <a:pPr indent="0" lvl="0" marL="0" marR="0" rtl="0" algn="l">
              <a:spcBef>
                <a:spcPts val="0"/>
              </a:spcBef>
              <a:spcAft>
                <a:spcPts val="0"/>
              </a:spcAft>
              <a:buNone/>
            </a:pPr>
            <a:r>
              <a:rPr lang="nl-NL" sz="1800">
                <a:solidFill>
                  <a:srgbClr val="262626"/>
                </a:solidFill>
                <a:latin typeface="Calibri"/>
                <a:ea typeface="Calibri"/>
                <a:cs typeface="Calibri"/>
                <a:sym typeface="Calibri"/>
              </a:rPr>
              <a:t>Found the vowel 'u' 23 times</a:t>
            </a:r>
            <a:endParaRPr sz="1800">
              <a:solidFill>
                <a:srgbClr val="262626"/>
              </a:solidFill>
              <a:latin typeface="Calibri"/>
              <a:ea typeface="Calibri"/>
              <a:cs typeface="Calibri"/>
              <a:sym typeface="Calibri"/>
            </a:endParaRPr>
          </a:p>
          <a:p>
            <a:pPr indent="0" lvl="0" marL="0" marR="0" rtl="0" algn="l">
              <a:spcBef>
                <a:spcPts val="0"/>
              </a:spcBef>
              <a:spcAft>
                <a:spcPts val="0"/>
              </a:spcAft>
              <a:buNone/>
            </a:pPr>
            <a:r>
              <a:rPr lang="nl-NL" sz="1800">
                <a:solidFill>
                  <a:srgbClr val="262626"/>
                </a:solidFill>
                <a:latin typeface="Calibri"/>
                <a:ea typeface="Calibri"/>
                <a:cs typeface="Calibri"/>
                <a:sym typeface="Calibri"/>
              </a:rPr>
              <a:t>Found the vowel 'y' 8 times</a:t>
            </a:r>
            <a:endParaRPr sz="1800">
              <a:solidFill>
                <a:srgbClr val="262626"/>
              </a:solidFill>
              <a:latin typeface="Calibri"/>
              <a:ea typeface="Calibri"/>
              <a:cs typeface="Calibri"/>
              <a:sym typeface="Calibri"/>
            </a:endParaRPr>
          </a:p>
          <a:p>
            <a:pPr indent="0" lvl="0" marL="0" marR="0" rtl="0" algn="l">
              <a:spcBef>
                <a:spcPts val="0"/>
              </a:spcBef>
              <a:spcAft>
                <a:spcPts val="0"/>
              </a:spcAft>
              <a:buNone/>
            </a:pPr>
            <a:r>
              <a:t/>
            </a:r>
            <a:endParaRPr sz="1800">
              <a:solidFill>
                <a:srgbClr val="262626"/>
              </a:solidFill>
              <a:latin typeface="Calibri"/>
              <a:ea typeface="Calibri"/>
              <a:cs typeface="Calibri"/>
              <a:sym typeface="Calibri"/>
            </a:endParaRPr>
          </a:p>
          <a:p>
            <a:pPr indent="0" lvl="0" marL="0" marR="0" rtl="0" algn="l">
              <a:spcBef>
                <a:spcPts val="0"/>
              </a:spcBef>
              <a:spcAft>
                <a:spcPts val="0"/>
              </a:spcAft>
              <a:buNone/>
            </a:pPr>
            <a:r>
              <a:rPr lang="nl-NL" sz="1800">
                <a:solidFill>
                  <a:srgbClr val="262626"/>
                </a:solidFill>
                <a:latin typeface="Calibri"/>
                <a:ea typeface="Calibri"/>
                <a:cs typeface="Calibri"/>
                <a:sym typeface="Calibri"/>
              </a:rPr>
              <a:t>The complete text contains 929 characters.</a:t>
            </a:r>
            <a:endParaRPr/>
          </a:p>
          <a:p>
            <a:pPr indent="0" lvl="0" marL="0" marR="0" rtl="0" algn="l">
              <a:spcBef>
                <a:spcPts val="0"/>
              </a:spcBef>
              <a:spcAft>
                <a:spcPts val="0"/>
              </a:spcAft>
              <a:buNone/>
            </a:pPr>
            <a:r>
              <a:rPr lang="nl-NL" sz="1800">
                <a:solidFill>
                  <a:srgbClr val="262626"/>
                </a:solidFill>
                <a:latin typeface="Calibri"/>
                <a:ea typeface="Calibri"/>
                <a:cs typeface="Calibri"/>
                <a:sym typeface="Calibri"/>
              </a:rPr>
              <a:t>The text contains 291 vowels.</a:t>
            </a:r>
            <a:endParaRPr/>
          </a:p>
        </p:txBody>
      </p:sp>
      <p:sp>
        <p:nvSpPr>
          <p:cNvPr id="441" name="Google Shape;441;p53"/>
          <p:cNvSpPr txBox="1"/>
          <p:nvPr/>
        </p:nvSpPr>
        <p:spPr>
          <a:xfrm>
            <a:off x="1943967"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1.8</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4"/>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Guessing game</a:t>
            </a:r>
            <a:endParaRPr/>
          </a:p>
        </p:txBody>
      </p:sp>
      <p:sp>
        <p:nvSpPr>
          <p:cNvPr id="447" name="Google Shape;447;p54"/>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F3864"/>
              </a:buClr>
              <a:buSzPts val="2000"/>
              <a:buNone/>
            </a:pPr>
            <a:r>
              <a:rPr lang="nl-NL">
                <a:solidFill>
                  <a:srgbClr val="1F3864"/>
                </a:solidFill>
              </a:rPr>
              <a:t>Guess a number between 1 and 100</a:t>
            </a:r>
            <a:endParaRPr/>
          </a:p>
          <a:p>
            <a:pPr indent="0" lvl="0" marL="0" rtl="0" algn="l">
              <a:lnSpc>
                <a:spcPct val="100000"/>
              </a:lnSpc>
              <a:spcBef>
                <a:spcPts val="0"/>
              </a:spcBef>
              <a:spcAft>
                <a:spcPts val="0"/>
              </a:spcAft>
              <a:buClr>
                <a:srgbClr val="1F3864"/>
              </a:buClr>
              <a:buSzPts val="2000"/>
              <a:buNone/>
            </a:pPr>
            <a:r>
              <a:rPr lang="nl-NL">
                <a:solidFill>
                  <a:srgbClr val="1F3864"/>
                </a:solidFill>
              </a:rPr>
              <a:t>What is your next guess? 50</a:t>
            </a:r>
            <a:endParaRPr/>
          </a:p>
          <a:p>
            <a:pPr indent="0" lvl="0" marL="0" rtl="0" algn="l">
              <a:lnSpc>
                <a:spcPct val="100000"/>
              </a:lnSpc>
              <a:spcBef>
                <a:spcPts val="0"/>
              </a:spcBef>
              <a:spcAft>
                <a:spcPts val="0"/>
              </a:spcAft>
              <a:buClr>
                <a:srgbClr val="1F3864"/>
              </a:buClr>
              <a:buSzPts val="2000"/>
              <a:buNone/>
            </a:pPr>
            <a:r>
              <a:rPr lang="nl-NL">
                <a:solidFill>
                  <a:srgbClr val="1F3864"/>
                </a:solidFill>
              </a:rPr>
              <a:t>lower ...</a:t>
            </a:r>
            <a:endParaRPr/>
          </a:p>
          <a:p>
            <a:pPr indent="0" lvl="0" marL="0" rtl="0" algn="l">
              <a:lnSpc>
                <a:spcPct val="100000"/>
              </a:lnSpc>
              <a:spcBef>
                <a:spcPts val="0"/>
              </a:spcBef>
              <a:spcAft>
                <a:spcPts val="0"/>
              </a:spcAft>
              <a:buClr>
                <a:srgbClr val="1F3864"/>
              </a:buClr>
              <a:buSzPts val="2000"/>
              <a:buNone/>
            </a:pPr>
            <a:r>
              <a:rPr lang="nl-NL">
                <a:solidFill>
                  <a:srgbClr val="1F3864"/>
                </a:solidFill>
              </a:rPr>
              <a:t>What is your next guess? 25</a:t>
            </a:r>
            <a:endParaRPr/>
          </a:p>
          <a:p>
            <a:pPr indent="0" lvl="0" marL="0" rtl="0" algn="l">
              <a:lnSpc>
                <a:spcPct val="100000"/>
              </a:lnSpc>
              <a:spcBef>
                <a:spcPts val="0"/>
              </a:spcBef>
              <a:spcAft>
                <a:spcPts val="0"/>
              </a:spcAft>
              <a:buClr>
                <a:srgbClr val="1F3864"/>
              </a:buClr>
              <a:buSzPts val="2000"/>
              <a:buNone/>
            </a:pPr>
            <a:r>
              <a:rPr lang="nl-NL">
                <a:solidFill>
                  <a:srgbClr val="1F3864"/>
                </a:solidFill>
              </a:rPr>
              <a:t>lower ...</a:t>
            </a:r>
            <a:endParaRPr/>
          </a:p>
          <a:p>
            <a:pPr indent="0" lvl="0" marL="0" rtl="0" algn="l">
              <a:lnSpc>
                <a:spcPct val="100000"/>
              </a:lnSpc>
              <a:spcBef>
                <a:spcPts val="0"/>
              </a:spcBef>
              <a:spcAft>
                <a:spcPts val="0"/>
              </a:spcAft>
              <a:buClr>
                <a:srgbClr val="1F3864"/>
              </a:buClr>
              <a:buSzPts val="2000"/>
              <a:buNone/>
            </a:pPr>
            <a:r>
              <a:rPr lang="nl-NL">
                <a:solidFill>
                  <a:srgbClr val="1F3864"/>
                </a:solidFill>
              </a:rPr>
              <a:t>What is your next guess? 12</a:t>
            </a:r>
            <a:endParaRPr/>
          </a:p>
          <a:p>
            <a:pPr indent="0" lvl="0" marL="0" rtl="0" algn="l">
              <a:lnSpc>
                <a:spcPct val="100000"/>
              </a:lnSpc>
              <a:spcBef>
                <a:spcPts val="0"/>
              </a:spcBef>
              <a:spcAft>
                <a:spcPts val="0"/>
              </a:spcAft>
              <a:buClr>
                <a:srgbClr val="1F3864"/>
              </a:buClr>
              <a:buSzPts val="2000"/>
              <a:buNone/>
            </a:pPr>
            <a:r>
              <a:rPr lang="nl-NL">
                <a:solidFill>
                  <a:srgbClr val="1F3864"/>
                </a:solidFill>
              </a:rPr>
              <a:t>higher ...</a:t>
            </a:r>
            <a:endParaRPr/>
          </a:p>
          <a:p>
            <a:pPr indent="0" lvl="0" marL="0" rtl="0" algn="l">
              <a:lnSpc>
                <a:spcPct val="100000"/>
              </a:lnSpc>
              <a:spcBef>
                <a:spcPts val="0"/>
              </a:spcBef>
              <a:spcAft>
                <a:spcPts val="0"/>
              </a:spcAft>
              <a:buClr>
                <a:srgbClr val="1F3864"/>
              </a:buClr>
              <a:buSzPts val="2000"/>
              <a:buNone/>
            </a:pPr>
            <a:r>
              <a:rPr lang="nl-NL">
                <a:solidFill>
                  <a:srgbClr val="1F3864"/>
                </a:solidFill>
              </a:rPr>
              <a:t>What is your next guess? 19</a:t>
            </a:r>
            <a:endParaRPr/>
          </a:p>
          <a:p>
            <a:pPr indent="0" lvl="0" marL="0" rtl="0" algn="l">
              <a:lnSpc>
                <a:spcPct val="100000"/>
              </a:lnSpc>
              <a:spcBef>
                <a:spcPts val="0"/>
              </a:spcBef>
              <a:spcAft>
                <a:spcPts val="0"/>
              </a:spcAft>
              <a:buClr>
                <a:srgbClr val="1F3864"/>
              </a:buClr>
              <a:buSzPts val="2000"/>
              <a:buNone/>
            </a:pPr>
            <a:r>
              <a:rPr lang="nl-NL">
                <a:solidFill>
                  <a:srgbClr val="1F3864"/>
                </a:solidFill>
              </a:rPr>
              <a:t>higher ...</a:t>
            </a:r>
            <a:endParaRPr/>
          </a:p>
          <a:p>
            <a:pPr indent="0" lvl="0" marL="0" rtl="0" algn="l">
              <a:lnSpc>
                <a:spcPct val="100000"/>
              </a:lnSpc>
              <a:spcBef>
                <a:spcPts val="0"/>
              </a:spcBef>
              <a:spcAft>
                <a:spcPts val="0"/>
              </a:spcAft>
              <a:buClr>
                <a:srgbClr val="1F3864"/>
              </a:buClr>
              <a:buSzPts val="2000"/>
              <a:buNone/>
            </a:pPr>
            <a:r>
              <a:rPr lang="nl-NL">
                <a:solidFill>
                  <a:srgbClr val="1F3864"/>
                </a:solidFill>
              </a:rPr>
              <a:t>What is your next guess? 22</a:t>
            </a:r>
            <a:endParaRPr/>
          </a:p>
          <a:p>
            <a:pPr indent="0" lvl="0" marL="0" rtl="0" algn="l">
              <a:lnSpc>
                <a:spcPct val="100000"/>
              </a:lnSpc>
              <a:spcBef>
                <a:spcPts val="0"/>
              </a:spcBef>
              <a:spcAft>
                <a:spcPts val="0"/>
              </a:spcAft>
              <a:buClr>
                <a:srgbClr val="1F3864"/>
              </a:buClr>
              <a:buSzPts val="2000"/>
              <a:buNone/>
            </a:pPr>
            <a:r>
              <a:rPr lang="nl-NL">
                <a:solidFill>
                  <a:srgbClr val="1F3864"/>
                </a:solidFill>
              </a:rPr>
              <a:t>lower ...</a:t>
            </a:r>
            <a:endParaRPr/>
          </a:p>
          <a:p>
            <a:pPr indent="0" lvl="0" marL="0" rtl="0" algn="l">
              <a:lnSpc>
                <a:spcPct val="100000"/>
              </a:lnSpc>
              <a:spcBef>
                <a:spcPts val="0"/>
              </a:spcBef>
              <a:spcAft>
                <a:spcPts val="0"/>
              </a:spcAft>
              <a:buClr>
                <a:srgbClr val="1F3864"/>
              </a:buClr>
              <a:buSzPts val="2000"/>
              <a:buNone/>
            </a:pPr>
            <a:r>
              <a:rPr lang="nl-NL">
                <a:solidFill>
                  <a:srgbClr val="1F3864"/>
                </a:solidFill>
              </a:rPr>
              <a:t>What is your next guess? 21</a:t>
            </a:r>
            <a:endParaRPr/>
          </a:p>
          <a:p>
            <a:pPr indent="0" lvl="0" marL="0" rtl="0" algn="l">
              <a:lnSpc>
                <a:spcPct val="100000"/>
              </a:lnSpc>
              <a:spcBef>
                <a:spcPts val="0"/>
              </a:spcBef>
              <a:spcAft>
                <a:spcPts val="0"/>
              </a:spcAft>
              <a:buClr>
                <a:srgbClr val="1F3864"/>
              </a:buClr>
              <a:buSzPts val="2000"/>
              <a:buNone/>
            </a:pPr>
            <a:r>
              <a:rPr lang="nl-NL">
                <a:solidFill>
                  <a:srgbClr val="1F3864"/>
                </a:solidFill>
              </a:rPr>
              <a:t>YEAAAH! You guessed it in 6 guesses</a:t>
            </a:r>
            <a:endParaRPr>
              <a:solidFill>
                <a:srgbClr val="1F3864"/>
              </a:solidFill>
            </a:endParaRPr>
          </a:p>
          <a:p>
            <a:pPr indent="0" lvl="0" marL="0" rtl="0" algn="l">
              <a:lnSpc>
                <a:spcPct val="100000"/>
              </a:lnSpc>
              <a:spcBef>
                <a:spcPts val="0"/>
              </a:spcBef>
              <a:spcAft>
                <a:spcPts val="0"/>
              </a:spcAft>
              <a:buClr>
                <a:srgbClr val="595959"/>
              </a:buClr>
              <a:buSzPts val="2000"/>
              <a:buNone/>
            </a:pPr>
            <a:r>
              <a:t/>
            </a:r>
            <a:endParaRPr/>
          </a:p>
        </p:txBody>
      </p:sp>
      <p:sp>
        <p:nvSpPr>
          <p:cNvPr id="448" name="Google Shape;448;p54"/>
          <p:cNvSpPr/>
          <p:nvPr/>
        </p:nvSpPr>
        <p:spPr>
          <a:xfrm>
            <a:off x="5112319" y="3059757"/>
            <a:ext cx="4392487" cy="523220"/>
          </a:xfrm>
          <a:prstGeom prst="rect">
            <a:avLst/>
          </a:prstGeom>
          <a:solidFill>
            <a:srgbClr val="D8D8D8"/>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lang="nl-NL" sz="1400">
                <a:solidFill>
                  <a:srgbClr val="0000FF"/>
                </a:solidFill>
                <a:latin typeface="Arial"/>
                <a:ea typeface="Arial"/>
                <a:cs typeface="Arial"/>
                <a:sym typeface="Arial"/>
              </a:rPr>
              <a:t>import</a:t>
            </a:r>
            <a:r>
              <a:rPr b="0" lang="nl-NL" sz="1400">
                <a:solidFill>
                  <a:srgbClr val="000000"/>
                </a:solidFill>
                <a:latin typeface="Arial"/>
                <a:ea typeface="Arial"/>
                <a:cs typeface="Arial"/>
                <a:sym typeface="Arial"/>
              </a:rPr>
              <a:t> random</a:t>
            </a:r>
            <a:endParaRPr/>
          </a:p>
          <a:p>
            <a:pPr indent="0" lvl="0" marL="0" marR="0" rtl="0" algn="l">
              <a:spcBef>
                <a:spcPts val="0"/>
              </a:spcBef>
              <a:spcAft>
                <a:spcPts val="0"/>
              </a:spcAft>
              <a:buNone/>
            </a:pPr>
            <a:r>
              <a:rPr b="0" lang="nl-NL" sz="1400">
                <a:solidFill>
                  <a:srgbClr val="000000"/>
                </a:solidFill>
                <a:latin typeface="Arial"/>
                <a:ea typeface="Arial"/>
                <a:cs typeface="Arial"/>
                <a:sym typeface="Arial"/>
              </a:rPr>
              <a:t>secret_number = random.randint(</a:t>
            </a:r>
            <a:r>
              <a:rPr b="0" lang="nl-NL" sz="1400">
                <a:solidFill>
                  <a:srgbClr val="098658"/>
                </a:solidFill>
                <a:latin typeface="Arial"/>
                <a:ea typeface="Arial"/>
                <a:cs typeface="Arial"/>
                <a:sym typeface="Arial"/>
              </a:rPr>
              <a:t>1</a:t>
            </a:r>
            <a:r>
              <a:rPr b="0" lang="nl-NL" sz="1400">
                <a:solidFill>
                  <a:srgbClr val="000000"/>
                </a:solidFill>
                <a:latin typeface="Arial"/>
                <a:ea typeface="Arial"/>
                <a:cs typeface="Arial"/>
                <a:sym typeface="Arial"/>
              </a:rPr>
              <a:t>, </a:t>
            </a:r>
            <a:r>
              <a:rPr b="0" lang="nl-NL" sz="1400">
                <a:solidFill>
                  <a:srgbClr val="098658"/>
                </a:solidFill>
                <a:latin typeface="Arial"/>
                <a:ea typeface="Arial"/>
                <a:cs typeface="Arial"/>
                <a:sym typeface="Arial"/>
              </a:rPr>
              <a:t>100</a:t>
            </a:r>
            <a:r>
              <a:rPr b="0" lang="nl-NL" sz="1400">
                <a:solidFill>
                  <a:srgbClr val="000000"/>
                </a:solidFill>
                <a:latin typeface="Arial"/>
                <a:ea typeface="Arial"/>
                <a:cs typeface="Arial"/>
                <a:sym typeface="Arial"/>
              </a:rPr>
              <a:t>)</a:t>
            </a:r>
            <a:endParaRPr/>
          </a:p>
        </p:txBody>
      </p:sp>
      <p:sp>
        <p:nvSpPr>
          <p:cNvPr id="449" name="Google Shape;449;p54"/>
          <p:cNvSpPr txBox="1"/>
          <p:nvPr/>
        </p:nvSpPr>
        <p:spPr>
          <a:xfrm>
            <a:off x="1942932"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1.9</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Datastructures</a:t>
            </a:r>
            <a:endParaRPr/>
          </a:p>
        </p:txBody>
      </p:sp>
      <p:sp>
        <p:nvSpPr>
          <p:cNvPr id="456" name="Google Shape;456;p55"/>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Sequence types</a:t>
            </a:r>
            <a:endParaRPr/>
          </a:p>
          <a:p>
            <a:pPr indent="-251986" lvl="1" marL="755957" rtl="0" algn="l">
              <a:lnSpc>
                <a:spcPct val="90000"/>
              </a:lnSpc>
              <a:spcBef>
                <a:spcPts val="551"/>
              </a:spcBef>
              <a:spcAft>
                <a:spcPts val="0"/>
              </a:spcAft>
              <a:buClr>
                <a:srgbClr val="595959"/>
              </a:buClr>
              <a:buSzPts val="1800"/>
              <a:buChar char="•"/>
            </a:pPr>
            <a:r>
              <a:rPr lang="nl-NL"/>
              <a:t>list</a:t>
            </a:r>
            <a:endParaRPr/>
          </a:p>
          <a:p>
            <a:pPr indent="-251986" lvl="1" marL="755957" rtl="0" algn="l">
              <a:lnSpc>
                <a:spcPct val="90000"/>
              </a:lnSpc>
              <a:spcBef>
                <a:spcPts val="551"/>
              </a:spcBef>
              <a:spcAft>
                <a:spcPts val="0"/>
              </a:spcAft>
              <a:buClr>
                <a:srgbClr val="595959"/>
              </a:buClr>
              <a:buSzPts val="1800"/>
              <a:buChar char="•"/>
            </a:pPr>
            <a:r>
              <a:rPr lang="nl-NL"/>
              <a:t>tuple</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Set types:</a:t>
            </a:r>
            <a:endParaRPr/>
          </a:p>
          <a:p>
            <a:pPr indent="-251986" lvl="1" marL="755957" rtl="0" algn="l">
              <a:lnSpc>
                <a:spcPct val="90000"/>
              </a:lnSpc>
              <a:spcBef>
                <a:spcPts val="551"/>
              </a:spcBef>
              <a:spcAft>
                <a:spcPts val="0"/>
              </a:spcAft>
              <a:buClr>
                <a:srgbClr val="595959"/>
              </a:buClr>
              <a:buSzPts val="1800"/>
              <a:buChar char="•"/>
            </a:pPr>
            <a:r>
              <a:rPr lang="nl-NL"/>
              <a:t>set</a:t>
            </a:r>
            <a:endParaRPr/>
          </a:p>
          <a:p>
            <a:pPr indent="-137686" lvl="1" marL="755957" rtl="0" algn="l">
              <a:lnSpc>
                <a:spcPct val="90000"/>
              </a:lnSpc>
              <a:spcBef>
                <a:spcPts val="551"/>
              </a:spcBef>
              <a:spcAft>
                <a:spcPts val="0"/>
              </a:spcAft>
              <a:buClr>
                <a:srgbClr val="595959"/>
              </a:buClr>
              <a:buSzPts val="1800"/>
              <a:buNone/>
            </a:pPr>
            <a:r>
              <a:t/>
            </a:r>
            <a:endParaRPr/>
          </a:p>
          <a:p>
            <a:pPr indent="-251986" lvl="0" marL="251986" rtl="0" algn="l">
              <a:lnSpc>
                <a:spcPct val="90000"/>
              </a:lnSpc>
              <a:spcBef>
                <a:spcPts val="1102"/>
              </a:spcBef>
              <a:spcAft>
                <a:spcPts val="0"/>
              </a:spcAft>
              <a:buClr>
                <a:srgbClr val="595959"/>
              </a:buClr>
              <a:buSzPts val="2000"/>
              <a:buChar char="•"/>
            </a:pPr>
            <a:r>
              <a:rPr lang="nl-NL"/>
              <a:t>Dictionary types</a:t>
            </a:r>
            <a:endParaRPr/>
          </a:p>
          <a:p>
            <a:pPr indent="-251986" lvl="1" marL="755957" rtl="0" algn="l">
              <a:lnSpc>
                <a:spcPct val="90000"/>
              </a:lnSpc>
              <a:spcBef>
                <a:spcPts val="551"/>
              </a:spcBef>
              <a:spcAft>
                <a:spcPts val="0"/>
              </a:spcAft>
              <a:buClr>
                <a:srgbClr val="595959"/>
              </a:buClr>
              <a:buSzPts val="1800"/>
              <a:buChar char="•"/>
            </a:pPr>
            <a:r>
              <a:rPr lang="nl-NL"/>
              <a:t>dict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6"/>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List</a:t>
            </a:r>
            <a:endParaRPr/>
          </a:p>
        </p:txBody>
      </p:sp>
      <p:sp>
        <p:nvSpPr>
          <p:cNvPr id="463" name="Google Shape;463;p56"/>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 mutable list of elements</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There is an order</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Square brackets []</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function </a:t>
            </a:r>
            <a:r>
              <a:rPr b="1" lang="nl-NL"/>
              <a:t>list()</a:t>
            </a:r>
            <a:endParaRPr/>
          </a:p>
        </p:txBody>
      </p:sp>
      <p:sp>
        <p:nvSpPr>
          <p:cNvPr id="464" name="Google Shape;464;p56"/>
          <p:cNvSpPr/>
          <p:nvPr/>
        </p:nvSpPr>
        <p:spPr>
          <a:xfrm>
            <a:off x="577301" y="6035496"/>
            <a:ext cx="8928544" cy="1200329"/>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list1 = [] 	</a:t>
            </a:r>
            <a:r>
              <a:rPr b="1" lang="nl-NL" sz="1800">
                <a:solidFill>
                  <a:srgbClr val="008000"/>
                </a:solidFill>
                <a:latin typeface="Arial"/>
                <a:ea typeface="Arial"/>
                <a:cs typeface="Arial"/>
                <a:sym typeface="Arial"/>
              </a:rPr>
              <a:t># empty</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list2 = [</a:t>
            </a:r>
            <a:r>
              <a:rPr b="1" lang="nl-NL" sz="1800">
                <a:solidFill>
                  <a:srgbClr val="09885A"/>
                </a:solidFill>
                <a:latin typeface="Arial"/>
                <a:ea typeface="Arial"/>
                <a:cs typeface="Arial"/>
                <a:sym typeface="Arial"/>
              </a:rPr>
              <a:t>9</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8</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7</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6</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5</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4</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3</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2</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1</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list3 = [</a:t>
            </a:r>
            <a:r>
              <a:rPr b="1" lang="nl-NL" sz="1800">
                <a:solidFill>
                  <a:srgbClr val="A31515"/>
                </a:solidFill>
                <a:latin typeface="Arial"/>
                <a:ea typeface="Arial"/>
                <a:cs typeface="Arial"/>
                <a:sym typeface="Arial"/>
              </a:rPr>
              <a:t>'Amsterdam'</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'New York'</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'Parijs'</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list4 = </a:t>
            </a:r>
            <a:r>
              <a:rPr b="1" lang="nl-NL" sz="1800">
                <a:solidFill>
                  <a:srgbClr val="267F99"/>
                </a:solidFill>
                <a:latin typeface="Arial"/>
                <a:ea typeface="Arial"/>
                <a:cs typeface="Arial"/>
                <a:sym typeface="Arial"/>
              </a:rPr>
              <a:t>list</a:t>
            </a:r>
            <a:r>
              <a:rPr b="1" lang="nl-NL" sz="1800">
                <a:solidFill>
                  <a:srgbClr val="000000"/>
                </a:solidFill>
                <a:latin typeface="Arial"/>
                <a:ea typeface="Arial"/>
                <a:cs typeface="Arial"/>
                <a:sym typeface="Arial"/>
              </a:rPr>
              <a:t>(</a:t>
            </a:r>
            <a:r>
              <a:rPr b="1" lang="nl-NL" sz="1800">
                <a:solidFill>
                  <a:srgbClr val="795E26"/>
                </a:solidFill>
                <a:latin typeface="Arial"/>
                <a:ea typeface="Arial"/>
                <a:cs typeface="Arial"/>
                <a:sym typeface="Arial"/>
              </a:rPr>
              <a:t>range</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10</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7"/>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List modification methods</a:t>
            </a:r>
            <a:endParaRPr/>
          </a:p>
        </p:txBody>
      </p:sp>
      <p:sp>
        <p:nvSpPr>
          <p:cNvPr id="471" name="Google Shape;471;p57"/>
          <p:cNvSpPr txBox="1"/>
          <p:nvPr>
            <p:ph idx="1" type="body"/>
          </p:nvPr>
        </p:nvSpPr>
        <p:spPr>
          <a:xfrm>
            <a:off x="575817" y="2012414"/>
            <a:ext cx="8928990" cy="1767423"/>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append()</a:t>
            </a:r>
            <a:endParaRPr/>
          </a:p>
          <a:p>
            <a:pPr indent="-251986" lvl="0" marL="251986" rtl="0" algn="l">
              <a:lnSpc>
                <a:spcPct val="90000"/>
              </a:lnSpc>
              <a:spcBef>
                <a:spcPts val="1102"/>
              </a:spcBef>
              <a:spcAft>
                <a:spcPts val="0"/>
              </a:spcAft>
              <a:buClr>
                <a:srgbClr val="595959"/>
              </a:buClr>
              <a:buSzPts val="2000"/>
              <a:buChar char="•"/>
            </a:pPr>
            <a:r>
              <a:rPr lang="nl-NL"/>
              <a:t>extend()</a:t>
            </a:r>
            <a:endParaRPr/>
          </a:p>
          <a:p>
            <a:pPr indent="-251986" lvl="0" marL="251986" rtl="0" algn="l">
              <a:lnSpc>
                <a:spcPct val="90000"/>
              </a:lnSpc>
              <a:spcBef>
                <a:spcPts val="1102"/>
              </a:spcBef>
              <a:spcAft>
                <a:spcPts val="0"/>
              </a:spcAft>
              <a:buClr>
                <a:srgbClr val="595959"/>
              </a:buClr>
              <a:buSzPts val="2000"/>
              <a:buChar char="•"/>
            </a:pPr>
            <a:r>
              <a:rPr lang="nl-NL"/>
              <a:t>insert()</a:t>
            </a:r>
            <a:endParaRPr/>
          </a:p>
          <a:p>
            <a:pPr indent="-251986" lvl="0" marL="251986" rtl="0" algn="l">
              <a:lnSpc>
                <a:spcPct val="90000"/>
              </a:lnSpc>
              <a:spcBef>
                <a:spcPts val="1102"/>
              </a:spcBef>
              <a:spcAft>
                <a:spcPts val="0"/>
              </a:spcAft>
              <a:buClr>
                <a:srgbClr val="595959"/>
              </a:buClr>
              <a:buSzPts val="2000"/>
              <a:buChar char="•"/>
            </a:pPr>
            <a:r>
              <a:rPr lang="nl-NL"/>
              <a:t>pop()</a:t>
            </a:r>
            <a:endParaRPr/>
          </a:p>
          <a:p>
            <a:pPr indent="-251986" lvl="0" marL="251986" rtl="0" algn="l">
              <a:lnSpc>
                <a:spcPct val="90000"/>
              </a:lnSpc>
              <a:spcBef>
                <a:spcPts val="1102"/>
              </a:spcBef>
              <a:spcAft>
                <a:spcPts val="0"/>
              </a:spcAft>
              <a:buClr>
                <a:srgbClr val="595959"/>
              </a:buClr>
              <a:buSzPts val="2000"/>
              <a:buChar char="•"/>
            </a:pPr>
            <a:r>
              <a:rPr lang="nl-NL"/>
              <a:t>remove()</a:t>
            </a:r>
            <a:endParaRPr/>
          </a:p>
          <a:p>
            <a:pPr indent="-251986" lvl="0" marL="251986" rtl="0" algn="l">
              <a:lnSpc>
                <a:spcPct val="90000"/>
              </a:lnSpc>
              <a:spcBef>
                <a:spcPts val="1102"/>
              </a:spcBef>
              <a:spcAft>
                <a:spcPts val="0"/>
              </a:spcAft>
              <a:buClr>
                <a:srgbClr val="595959"/>
              </a:buClr>
              <a:buSzPts val="2000"/>
              <a:buChar char="•"/>
            </a:pPr>
            <a:r>
              <a:rPr lang="nl-NL"/>
              <a:t>sort()</a:t>
            </a:r>
            <a:endParaRPr/>
          </a:p>
          <a:p>
            <a:pPr indent="-251986" lvl="0" marL="251986" rtl="0" algn="l">
              <a:lnSpc>
                <a:spcPct val="90000"/>
              </a:lnSpc>
              <a:spcBef>
                <a:spcPts val="1102"/>
              </a:spcBef>
              <a:spcAft>
                <a:spcPts val="0"/>
              </a:spcAft>
              <a:buClr>
                <a:srgbClr val="595959"/>
              </a:buClr>
              <a:buSzPts val="2000"/>
              <a:buChar char="•"/>
            </a:pPr>
            <a:r>
              <a:rPr lang="nl-NL"/>
              <a:t>reverse()</a:t>
            </a:r>
            <a:endParaRPr/>
          </a:p>
          <a:p>
            <a:pPr indent="-251986" lvl="0" marL="251986" rtl="0" algn="l">
              <a:lnSpc>
                <a:spcPct val="90000"/>
              </a:lnSpc>
              <a:spcBef>
                <a:spcPts val="1102"/>
              </a:spcBef>
              <a:spcAft>
                <a:spcPts val="0"/>
              </a:spcAft>
              <a:buClr>
                <a:srgbClr val="595959"/>
              </a:buClr>
              <a:buSzPts val="2000"/>
              <a:buChar char="•"/>
            </a:pPr>
            <a:r>
              <a:rPr lang="nl-NL"/>
              <a:t>del</a:t>
            </a:r>
            <a:endParaRPr/>
          </a:p>
        </p:txBody>
      </p:sp>
      <p:sp>
        <p:nvSpPr>
          <p:cNvPr id="472" name="Google Shape;472;p57"/>
          <p:cNvSpPr/>
          <p:nvPr/>
        </p:nvSpPr>
        <p:spPr>
          <a:xfrm>
            <a:off x="576263" y="4628707"/>
            <a:ext cx="8928544" cy="2585323"/>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codes = [</a:t>
            </a:r>
            <a:r>
              <a:rPr b="1" lang="nl-NL" sz="1800">
                <a:solidFill>
                  <a:srgbClr val="A31515"/>
                </a:solidFill>
                <a:latin typeface="Arial"/>
                <a:ea typeface="Arial"/>
                <a:cs typeface="Arial"/>
                <a:sym typeface="Arial"/>
              </a:rPr>
              <a:t>'NL'</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'B'</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'L'</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codes.append(</a:t>
            </a:r>
            <a:r>
              <a:rPr b="1" lang="nl-NL" sz="1800">
                <a:solidFill>
                  <a:srgbClr val="A31515"/>
                </a:solidFill>
                <a:latin typeface="Arial"/>
                <a:ea typeface="Arial"/>
                <a:cs typeface="Arial"/>
                <a:sym typeface="Arial"/>
              </a:rPr>
              <a:t>'F'</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['NL','B','L','F']</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codes.extend([</a:t>
            </a:r>
            <a:r>
              <a:rPr b="1" lang="nl-NL" sz="1800">
                <a:solidFill>
                  <a:srgbClr val="A31515"/>
                </a:solidFill>
                <a:latin typeface="Arial"/>
                <a:ea typeface="Arial"/>
                <a:cs typeface="Arial"/>
                <a:sym typeface="Arial"/>
              </a:rPr>
              <a:t>'D'</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'I'</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['NL','B','L','F','D','I']</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codes.insert(</a:t>
            </a:r>
            <a:r>
              <a:rPr b="1" lang="nl-NL" sz="1800">
                <a:solidFill>
                  <a:srgbClr val="09885A"/>
                </a:solidFill>
                <a:latin typeface="Arial"/>
                <a:ea typeface="Arial"/>
                <a:cs typeface="Arial"/>
                <a:sym typeface="Arial"/>
              </a:rPr>
              <a:t>1</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'ES'</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['NL','ES',B','L','F','D','I']</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code = codes.pop()	</a:t>
            </a:r>
            <a:r>
              <a:rPr b="1" lang="nl-NL" sz="1800">
                <a:solidFill>
                  <a:srgbClr val="008000"/>
                </a:solidFill>
                <a:latin typeface="Arial"/>
                <a:ea typeface="Arial"/>
                <a:cs typeface="Arial"/>
                <a:sym typeface="Arial"/>
              </a:rPr>
              <a:t># ['NL','ES',B','L','F','D']</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codes.remove(</a:t>
            </a:r>
            <a:r>
              <a:rPr b="1" lang="nl-NL" sz="1800">
                <a:solidFill>
                  <a:srgbClr val="A31515"/>
                </a:solidFill>
                <a:latin typeface="Arial"/>
                <a:ea typeface="Arial"/>
                <a:cs typeface="Arial"/>
                <a:sym typeface="Arial"/>
              </a:rPr>
              <a:t>'L'</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['NL','ES',B','F','D']</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del codes[1]	</a:t>
            </a:r>
            <a:r>
              <a:rPr b="1" lang="nl-NL" sz="1800">
                <a:solidFill>
                  <a:srgbClr val="008000"/>
                </a:solidFill>
                <a:latin typeface="Arial"/>
                <a:ea typeface="Arial"/>
                <a:cs typeface="Arial"/>
                <a:sym typeface="Arial"/>
              </a:rPr>
              <a:t># ['NL',B','F','D']</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codes.sort()	</a:t>
            </a:r>
            <a:r>
              <a:rPr b="1" lang="nl-NL" sz="1800">
                <a:solidFill>
                  <a:srgbClr val="008000"/>
                </a:solidFill>
                <a:latin typeface="Arial"/>
                <a:ea typeface="Arial"/>
                <a:cs typeface="Arial"/>
                <a:sym typeface="Arial"/>
              </a:rPr>
              <a:t># ['B','D','F','NL']</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Built-in functions and lists</a:t>
            </a:r>
            <a:endParaRPr/>
          </a:p>
        </p:txBody>
      </p:sp>
      <p:sp>
        <p:nvSpPr>
          <p:cNvPr id="479" name="Google Shape;479;p58"/>
          <p:cNvSpPr/>
          <p:nvPr/>
        </p:nvSpPr>
        <p:spPr>
          <a:xfrm>
            <a:off x="596607" y="1954430"/>
            <a:ext cx="8908200" cy="1393359"/>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72000">
            <a:noAutofit/>
          </a:bodyPr>
          <a:lstStyle/>
          <a:p>
            <a:pPr indent="0" lvl="0" marL="0" marR="0" rtl="0" algn="l">
              <a:spcBef>
                <a:spcPts val="0"/>
              </a:spcBef>
              <a:spcAft>
                <a:spcPts val="0"/>
              </a:spcAft>
              <a:buNone/>
            </a:pPr>
            <a:r>
              <a:rPr lang="nl-NL" sz="2000">
                <a:solidFill>
                  <a:schemeClr val="dk1"/>
                </a:solidFill>
                <a:latin typeface="Calibri"/>
                <a:ea typeface="Calibri"/>
                <a:cs typeface="Calibri"/>
                <a:sym typeface="Calibri"/>
              </a:rPr>
              <a:t>len()</a:t>
            </a:r>
            <a:endParaRPr/>
          </a:p>
          <a:p>
            <a:pPr indent="0" lvl="0" marL="0" marR="0" rtl="0" algn="l">
              <a:spcBef>
                <a:spcPts val="0"/>
              </a:spcBef>
              <a:spcAft>
                <a:spcPts val="0"/>
              </a:spcAft>
              <a:buNone/>
            </a:pPr>
            <a:r>
              <a:rPr lang="nl-NL" sz="2000">
                <a:solidFill>
                  <a:schemeClr val="dk1"/>
                </a:solidFill>
                <a:latin typeface="Arial"/>
                <a:ea typeface="Arial"/>
                <a:cs typeface="Arial"/>
                <a:sym typeface="Arial"/>
              </a:rPr>
              <a:t>min()</a:t>
            </a:r>
            <a:endParaRPr/>
          </a:p>
          <a:p>
            <a:pPr indent="0" lvl="0" marL="0" marR="0" rtl="0" algn="l">
              <a:spcBef>
                <a:spcPts val="0"/>
              </a:spcBef>
              <a:spcAft>
                <a:spcPts val="0"/>
              </a:spcAft>
              <a:buNone/>
            </a:pPr>
            <a:r>
              <a:rPr lang="nl-NL" sz="2000">
                <a:solidFill>
                  <a:schemeClr val="dk1"/>
                </a:solidFill>
                <a:latin typeface="Calibri"/>
                <a:ea typeface="Calibri"/>
                <a:cs typeface="Calibri"/>
                <a:sym typeface="Calibri"/>
              </a:rPr>
              <a:t>max()</a:t>
            </a:r>
            <a:endParaRPr/>
          </a:p>
          <a:p>
            <a:pPr indent="0" lvl="0" marL="0" marR="0" rtl="0" algn="l">
              <a:spcBef>
                <a:spcPts val="0"/>
              </a:spcBef>
              <a:spcAft>
                <a:spcPts val="0"/>
              </a:spcAft>
              <a:buNone/>
            </a:pPr>
            <a:r>
              <a:rPr lang="nl-NL" sz="2000">
                <a:solidFill>
                  <a:schemeClr val="dk1"/>
                </a:solidFill>
                <a:latin typeface="Arial"/>
                <a:ea typeface="Arial"/>
                <a:cs typeface="Arial"/>
                <a:sym typeface="Arial"/>
              </a:rPr>
              <a:t>sum()</a:t>
            </a:r>
            <a:endParaRPr/>
          </a:p>
          <a:p>
            <a:pPr indent="0" lvl="0" marL="0" marR="0" rtl="0" algn="l">
              <a:spcBef>
                <a:spcPts val="0"/>
              </a:spcBef>
              <a:spcAft>
                <a:spcPts val="0"/>
              </a:spcAft>
              <a:buNone/>
            </a:pPr>
            <a:r>
              <a:rPr lang="nl-NL" sz="2000">
                <a:solidFill>
                  <a:schemeClr val="dk1"/>
                </a:solidFill>
                <a:latin typeface="Arial"/>
                <a:ea typeface="Arial"/>
                <a:cs typeface="Arial"/>
                <a:sym typeface="Arial"/>
              </a:rPr>
              <a:t>sorted()</a:t>
            </a:r>
            <a:endParaRPr/>
          </a:p>
          <a:p>
            <a:pPr indent="0" lvl="0" marL="0" marR="0" rtl="0" algn="l">
              <a:spcBef>
                <a:spcPts val="0"/>
              </a:spcBef>
              <a:spcAft>
                <a:spcPts val="0"/>
              </a:spcAft>
              <a:buNone/>
            </a:pPr>
            <a:r>
              <a:rPr lang="nl-NL" sz="2000">
                <a:solidFill>
                  <a:schemeClr val="dk1"/>
                </a:solidFill>
                <a:latin typeface="Calibri"/>
                <a:ea typeface="Calibri"/>
                <a:cs typeface="Calibri"/>
                <a:sym typeface="Calibri"/>
              </a:rPr>
              <a:t>map()</a:t>
            </a:r>
            <a:endParaRPr/>
          </a:p>
          <a:p>
            <a:pPr indent="0" lvl="0" marL="0" marR="0" rtl="0" algn="l">
              <a:spcBef>
                <a:spcPts val="0"/>
              </a:spcBef>
              <a:spcAft>
                <a:spcPts val="0"/>
              </a:spcAft>
              <a:buNone/>
            </a:pPr>
            <a:r>
              <a:rPr lang="nl-NL" sz="2000">
                <a:solidFill>
                  <a:schemeClr val="dk1"/>
                </a:solidFill>
                <a:latin typeface="Calibri"/>
                <a:ea typeface="Calibri"/>
                <a:cs typeface="Calibri"/>
                <a:sym typeface="Calibri"/>
              </a:rPr>
              <a:t>filter()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nl-NL" sz="2000">
                <a:solidFill>
                  <a:schemeClr val="dk1"/>
                </a:solidFill>
                <a:latin typeface="Calibri"/>
                <a:ea typeface="Calibri"/>
                <a:cs typeface="Calibri"/>
                <a:sym typeface="Calibri"/>
              </a:rPr>
              <a:t>all()</a:t>
            </a:r>
            <a:endParaRPr/>
          </a:p>
          <a:p>
            <a:pPr indent="0" lvl="0" marL="0" marR="0" rtl="0" algn="l">
              <a:spcBef>
                <a:spcPts val="0"/>
              </a:spcBef>
              <a:spcAft>
                <a:spcPts val="0"/>
              </a:spcAft>
              <a:buNone/>
            </a:pPr>
            <a:r>
              <a:rPr lang="nl-NL" sz="2000">
                <a:solidFill>
                  <a:schemeClr val="dk1"/>
                </a:solidFill>
                <a:latin typeface="Calibri"/>
                <a:ea typeface="Calibri"/>
                <a:cs typeface="Calibri"/>
                <a:sym typeface="Calibri"/>
              </a:rPr>
              <a:t>any()</a:t>
            </a:r>
            <a:endParaRPr/>
          </a:p>
        </p:txBody>
      </p:sp>
      <p:sp>
        <p:nvSpPr>
          <p:cNvPr id="480" name="Google Shape;480;p58"/>
          <p:cNvSpPr/>
          <p:nvPr/>
        </p:nvSpPr>
        <p:spPr>
          <a:xfrm>
            <a:off x="575816" y="5652045"/>
            <a:ext cx="8918560" cy="1569660"/>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600">
                <a:solidFill>
                  <a:srgbClr val="000000"/>
                </a:solidFill>
                <a:latin typeface="Arial"/>
                <a:ea typeface="Arial"/>
                <a:cs typeface="Arial"/>
                <a:sym typeface="Arial"/>
              </a:rPr>
              <a:t>l1 = [</a:t>
            </a:r>
            <a:r>
              <a:rPr b="1" lang="nl-NL" sz="1600">
                <a:solidFill>
                  <a:srgbClr val="09885A"/>
                </a:solidFill>
                <a:latin typeface="Arial"/>
                <a:ea typeface="Arial"/>
                <a:cs typeface="Arial"/>
                <a:sym typeface="Arial"/>
              </a:rPr>
              <a:t>1</a:t>
            </a:r>
            <a:r>
              <a:rPr b="1" lang="nl-NL" sz="1600">
                <a:solidFill>
                  <a:srgbClr val="000000"/>
                </a:solidFill>
                <a:latin typeface="Arial"/>
                <a:ea typeface="Arial"/>
                <a:cs typeface="Arial"/>
                <a:sym typeface="Arial"/>
              </a:rPr>
              <a:t>, </a:t>
            </a:r>
            <a:r>
              <a:rPr b="1" lang="nl-NL" sz="1600">
                <a:solidFill>
                  <a:srgbClr val="09885A"/>
                </a:solidFill>
                <a:latin typeface="Arial"/>
                <a:ea typeface="Arial"/>
                <a:cs typeface="Arial"/>
                <a:sym typeface="Arial"/>
              </a:rPr>
              <a:t>4</a:t>
            </a:r>
            <a:r>
              <a:rPr b="1" lang="nl-NL" sz="1600">
                <a:solidFill>
                  <a:srgbClr val="000000"/>
                </a:solidFill>
                <a:latin typeface="Arial"/>
                <a:ea typeface="Arial"/>
                <a:cs typeface="Arial"/>
                <a:sym typeface="Arial"/>
              </a:rPr>
              <a:t>, </a:t>
            </a:r>
            <a:r>
              <a:rPr b="1" lang="nl-NL" sz="1600">
                <a:solidFill>
                  <a:srgbClr val="09885A"/>
                </a:solidFill>
                <a:latin typeface="Arial"/>
                <a:ea typeface="Arial"/>
                <a:cs typeface="Arial"/>
                <a:sym typeface="Arial"/>
              </a:rPr>
              <a:t>7</a:t>
            </a:r>
            <a:r>
              <a:rPr b="1" lang="nl-NL" sz="1600">
                <a:solidFill>
                  <a:srgbClr val="000000"/>
                </a:solidFill>
                <a:latin typeface="Arial"/>
                <a:ea typeface="Arial"/>
                <a:cs typeface="Arial"/>
                <a:sym typeface="Arial"/>
              </a:rPr>
              <a:t>, </a:t>
            </a:r>
            <a:r>
              <a:rPr b="1" lang="nl-NL" sz="1600">
                <a:solidFill>
                  <a:srgbClr val="09885A"/>
                </a:solidFill>
                <a:latin typeface="Arial"/>
                <a:ea typeface="Arial"/>
                <a:cs typeface="Arial"/>
                <a:sym typeface="Arial"/>
              </a:rPr>
              <a:t>9</a:t>
            </a:r>
            <a:r>
              <a:rPr b="1" lang="nl-NL" sz="1600">
                <a:solidFill>
                  <a:srgbClr val="000000"/>
                </a:solidFill>
                <a:latin typeface="Arial"/>
                <a:ea typeface="Arial"/>
                <a:cs typeface="Arial"/>
                <a:sym typeface="Arial"/>
              </a:rPr>
              <a:t>, </a:t>
            </a:r>
            <a:r>
              <a:rPr b="1" lang="nl-NL" sz="1600">
                <a:solidFill>
                  <a:srgbClr val="09885A"/>
                </a:solidFill>
                <a:latin typeface="Arial"/>
                <a:ea typeface="Arial"/>
                <a:cs typeface="Arial"/>
                <a:sym typeface="Arial"/>
              </a:rPr>
              <a:t>2</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600">
                <a:solidFill>
                  <a:srgbClr val="000000"/>
                </a:solidFill>
                <a:latin typeface="Arial"/>
                <a:ea typeface="Arial"/>
                <a:cs typeface="Arial"/>
                <a:sym typeface="Arial"/>
              </a:rPr>
            </a:br>
            <a:r>
              <a:rPr b="1" lang="nl-NL" sz="1600">
                <a:solidFill>
                  <a:srgbClr val="000000"/>
                </a:solidFill>
                <a:latin typeface="Arial"/>
                <a:ea typeface="Arial"/>
                <a:cs typeface="Arial"/>
                <a:sym typeface="Arial"/>
              </a:rPr>
              <a:t>len(l1)				</a:t>
            </a:r>
            <a:r>
              <a:rPr b="1" lang="nl-NL" sz="1600">
                <a:solidFill>
                  <a:srgbClr val="008000"/>
                </a:solidFill>
                <a:latin typeface="Arial"/>
                <a:ea typeface="Arial"/>
                <a:cs typeface="Arial"/>
                <a:sym typeface="Arial"/>
              </a:rPr>
              <a:t># 5</a:t>
            </a:r>
            <a:endParaRPr b="1" sz="1600">
              <a:solidFill>
                <a:srgbClr val="000000"/>
              </a:solidFill>
              <a:latin typeface="Arial"/>
              <a:ea typeface="Arial"/>
              <a:cs typeface="Arial"/>
              <a:sym typeface="Arial"/>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max(l1)				</a:t>
            </a:r>
            <a:r>
              <a:rPr b="1" lang="nl-NL" sz="1600">
                <a:solidFill>
                  <a:srgbClr val="008000"/>
                </a:solidFill>
                <a:latin typeface="Arial"/>
                <a:ea typeface="Arial"/>
                <a:cs typeface="Arial"/>
                <a:sym typeface="Arial"/>
              </a:rPr>
              <a:t># 9</a:t>
            </a:r>
            <a:endParaRPr b="1" sz="1600">
              <a:solidFill>
                <a:srgbClr val="000000"/>
              </a:solidFill>
              <a:latin typeface="Arial"/>
              <a:ea typeface="Arial"/>
              <a:cs typeface="Arial"/>
              <a:sym typeface="Arial"/>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min(l1)				</a:t>
            </a:r>
            <a:r>
              <a:rPr b="1" lang="nl-NL" sz="1600">
                <a:solidFill>
                  <a:srgbClr val="008000"/>
                </a:solidFill>
                <a:latin typeface="Arial"/>
                <a:ea typeface="Arial"/>
                <a:cs typeface="Arial"/>
                <a:sym typeface="Arial"/>
              </a:rPr>
              <a:t># 1</a:t>
            </a:r>
            <a:endParaRPr b="1" sz="1600">
              <a:solidFill>
                <a:srgbClr val="000000"/>
              </a:solidFill>
              <a:latin typeface="Arial"/>
              <a:ea typeface="Arial"/>
              <a:cs typeface="Arial"/>
              <a:sym typeface="Arial"/>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sorted(l1)			</a:t>
            </a:r>
            <a:r>
              <a:rPr b="1" lang="nl-NL" sz="1600">
                <a:solidFill>
                  <a:srgbClr val="008000"/>
                </a:solidFill>
                <a:latin typeface="Arial"/>
                <a:ea typeface="Arial"/>
                <a:cs typeface="Arial"/>
                <a:sym typeface="Arial"/>
              </a:rPr>
              <a:t># [1, 2, 4, 7, 9]</a:t>
            </a:r>
            <a:endParaRPr b="1" sz="1600">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Function range()</a:t>
            </a:r>
            <a:endParaRPr/>
          </a:p>
        </p:txBody>
      </p:sp>
      <p:sp>
        <p:nvSpPr>
          <p:cNvPr id="487" name="Google Shape;487;p59"/>
          <p:cNvSpPr txBox="1"/>
          <p:nvPr>
            <p:ph idx="1" type="body"/>
          </p:nvPr>
        </p:nvSpPr>
        <p:spPr>
          <a:xfrm>
            <a:off x="575817" y="2012414"/>
            <a:ext cx="8928990" cy="4215695"/>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range(stop)</a:t>
            </a:r>
            <a:endParaRPr/>
          </a:p>
          <a:p>
            <a:pPr indent="-251986" lvl="0" marL="251986" rtl="0" algn="l">
              <a:lnSpc>
                <a:spcPct val="90000"/>
              </a:lnSpc>
              <a:spcBef>
                <a:spcPts val="1102"/>
              </a:spcBef>
              <a:spcAft>
                <a:spcPts val="0"/>
              </a:spcAft>
              <a:buClr>
                <a:srgbClr val="595959"/>
              </a:buClr>
              <a:buSzPts val="2000"/>
              <a:buChar char="•"/>
            </a:pPr>
            <a:r>
              <a:rPr lang="nl-NL"/>
              <a:t>range(start, stop)</a:t>
            </a:r>
            <a:endParaRPr/>
          </a:p>
          <a:p>
            <a:pPr indent="-251986" lvl="0" marL="251986" rtl="0" algn="l">
              <a:lnSpc>
                <a:spcPct val="90000"/>
              </a:lnSpc>
              <a:spcBef>
                <a:spcPts val="1102"/>
              </a:spcBef>
              <a:spcAft>
                <a:spcPts val="0"/>
              </a:spcAft>
              <a:buClr>
                <a:srgbClr val="595959"/>
              </a:buClr>
              <a:buSzPts val="2000"/>
              <a:buChar char="•"/>
            </a:pPr>
            <a:r>
              <a:rPr lang="nl-NL"/>
              <a:t>range(start, stop, step)</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generator function =&gt; just in time</a:t>
            </a:r>
            <a:endParaRPr/>
          </a:p>
        </p:txBody>
      </p:sp>
      <p:sp>
        <p:nvSpPr>
          <p:cNvPr id="488" name="Google Shape;488;p59"/>
          <p:cNvSpPr txBox="1"/>
          <p:nvPr>
            <p:ph idx="2" type="body"/>
          </p:nvPr>
        </p:nvSpPr>
        <p:spPr>
          <a:xfrm>
            <a:off x="575816" y="6364745"/>
            <a:ext cx="8928991" cy="830997"/>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b" bIns="45700" lIns="91425" spcFirstLastPara="1" rIns="91425" wrap="square" tIns="45700">
            <a:spAutoFit/>
          </a:bodyPr>
          <a:lstStyle/>
          <a:p>
            <a:pPr indent="0" lvl="0" marL="0" rtl="0" algn="l">
              <a:lnSpc>
                <a:spcPct val="100000"/>
              </a:lnSpc>
              <a:spcBef>
                <a:spcPts val="0"/>
              </a:spcBef>
              <a:spcAft>
                <a:spcPts val="0"/>
              </a:spcAft>
              <a:buClr>
                <a:srgbClr val="000000"/>
              </a:buClr>
              <a:buSzPts val="1600"/>
              <a:buNone/>
            </a:pPr>
            <a:r>
              <a:rPr lang="nl-NL">
                <a:solidFill>
                  <a:srgbClr val="000000"/>
                </a:solidFill>
              </a:rPr>
              <a:t>range(</a:t>
            </a:r>
            <a:r>
              <a:rPr lang="nl-NL">
                <a:solidFill>
                  <a:srgbClr val="098658"/>
                </a:solidFill>
              </a:rPr>
              <a:t>10</a:t>
            </a:r>
            <a:r>
              <a:rPr lang="nl-NL">
                <a:solidFill>
                  <a:srgbClr val="000000"/>
                </a:solidFill>
              </a:rPr>
              <a:t>)	</a:t>
            </a:r>
            <a:r>
              <a:rPr lang="nl-NL">
                <a:solidFill>
                  <a:srgbClr val="008000"/>
                </a:solidFill>
              </a:rPr>
              <a:t> # 0, 1, 2, 3, 4, 5, 6, 7, 8, 9</a:t>
            </a:r>
            <a:endParaRPr>
              <a:solidFill>
                <a:srgbClr val="000000"/>
              </a:solidFill>
            </a:endParaRPr>
          </a:p>
          <a:p>
            <a:pPr indent="0" lvl="0" marL="0" rtl="0" algn="l">
              <a:lnSpc>
                <a:spcPct val="100000"/>
              </a:lnSpc>
              <a:spcBef>
                <a:spcPts val="0"/>
              </a:spcBef>
              <a:spcAft>
                <a:spcPts val="0"/>
              </a:spcAft>
              <a:buClr>
                <a:srgbClr val="000000"/>
              </a:buClr>
              <a:buSzPts val="1600"/>
              <a:buNone/>
            </a:pPr>
            <a:r>
              <a:rPr lang="nl-NL">
                <a:solidFill>
                  <a:srgbClr val="000000"/>
                </a:solidFill>
              </a:rPr>
              <a:t>range(</a:t>
            </a:r>
            <a:r>
              <a:rPr lang="nl-NL">
                <a:solidFill>
                  <a:srgbClr val="098658"/>
                </a:solidFill>
              </a:rPr>
              <a:t>3</a:t>
            </a:r>
            <a:r>
              <a:rPr lang="nl-NL">
                <a:solidFill>
                  <a:srgbClr val="000000"/>
                </a:solidFill>
              </a:rPr>
              <a:t>, </a:t>
            </a:r>
            <a:r>
              <a:rPr lang="nl-NL">
                <a:solidFill>
                  <a:srgbClr val="098658"/>
                </a:solidFill>
              </a:rPr>
              <a:t>9</a:t>
            </a:r>
            <a:r>
              <a:rPr lang="nl-NL">
                <a:solidFill>
                  <a:srgbClr val="000000"/>
                </a:solidFill>
              </a:rPr>
              <a:t>)	</a:t>
            </a:r>
            <a:r>
              <a:rPr lang="nl-NL">
                <a:solidFill>
                  <a:srgbClr val="008000"/>
                </a:solidFill>
              </a:rPr>
              <a:t> # 3, 4, 5, 6, 7, 8</a:t>
            </a:r>
            <a:endParaRPr>
              <a:solidFill>
                <a:srgbClr val="000000"/>
              </a:solidFill>
            </a:endParaRPr>
          </a:p>
          <a:p>
            <a:pPr indent="0" lvl="0" marL="0" rtl="0" algn="l">
              <a:lnSpc>
                <a:spcPct val="100000"/>
              </a:lnSpc>
              <a:spcBef>
                <a:spcPts val="0"/>
              </a:spcBef>
              <a:spcAft>
                <a:spcPts val="0"/>
              </a:spcAft>
              <a:buClr>
                <a:srgbClr val="000000"/>
              </a:buClr>
              <a:buSzPts val="1600"/>
              <a:buNone/>
            </a:pPr>
            <a:r>
              <a:rPr lang="nl-NL">
                <a:solidFill>
                  <a:srgbClr val="000000"/>
                </a:solidFill>
              </a:rPr>
              <a:t>range(</a:t>
            </a:r>
            <a:r>
              <a:rPr lang="nl-NL">
                <a:solidFill>
                  <a:srgbClr val="098658"/>
                </a:solidFill>
              </a:rPr>
              <a:t>3</a:t>
            </a:r>
            <a:r>
              <a:rPr lang="nl-NL">
                <a:solidFill>
                  <a:srgbClr val="000000"/>
                </a:solidFill>
              </a:rPr>
              <a:t>, </a:t>
            </a:r>
            <a:r>
              <a:rPr lang="nl-NL">
                <a:solidFill>
                  <a:srgbClr val="098658"/>
                </a:solidFill>
              </a:rPr>
              <a:t>9</a:t>
            </a:r>
            <a:r>
              <a:rPr lang="nl-NL">
                <a:solidFill>
                  <a:srgbClr val="000000"/>
                </a:solidFill>
              </a:rPr>
              <a:t>, </a:t>
            </a:r>
            <a:r>
              <a:rPr lang="nl-NL">
                <a:solidFill>
                  <a:srgbClr val="098658"/>
                </a:solidFill>
              </a:rPr>
              <a:t>2</a:t>
            </a:r>
            <a:r>
              <a:rPr lang="nl-NL">
                <a:solidFill>
                  <a:srgbClr val="000000"/>
                </a:solidFill>
              </a:rPr>
              <a:t>)	</a:t>
            </a:r>
            <a:r>
              <a:rPr lang="nl-NL">
                <a:solidFill>
                  <a:srgbClr val="008000"/>
                </a:solidFill>
              </a:rPr>
              <a:t> # 3, 5, 7</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6"/>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Python features</a:t>
            </a:r>
            <a:endParaRPr/>
          </a:p>
        </p:txBody>
      </p:sp>
      <p:sp>
        <p:nvSpPr>
          <p:cNvPr id="77" name="Google Shape;77;p6"/>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Intrepreted</a:t>
            </a:r>
            <a:endParaRPr/>
          </a:p>
          <a:p>
            <a:pPr indent="-251986" lvl="0" marL="251986" rtl="0" algn="l">
              <a:lnSpc>
                <a:spcPct val="90000"/>
              </a:lnSpc>
              <a:spcBef>
                <a:spcPts val="1102"/>
              </a:spcBef>
              <a:spcAft>
                <a:spcPts val="0"/>
              </a:spcAft>
              <a:buClr>
                <a:srgbClr val="595959"/>
              </a:buClr>
              <a:buSzPts val="2000"/>
              <a:buChar char="•"/>
            </a:pPr>
            <a:r>
              <a:rPr lang="nl-NL"/>
              <a:t>Multi-platform (Windows, Mac OS X, Linux, ...)</a:t>
            </a:r>
            <a:endParaRPr/>
          </a:p>
          <a:p>
            <a:pPr indent="-251986" lvl="0" marL="251986" rtl="0" algn="l">
              <a:lnSpc>
                <a:spcPct val="90000"/>
              </a:lnSpc>
              <a:spcBef>
                <a:spcPts val="1102"/>
              </a:spcBef>
              <a:spcAft>
                <a:spcPts val="0"/>
              </a:spcAft>
              <a:buClr>
                <a:srgbClr val="595959"/>
              </a:buClr>
              <a:buSzPts val="2000"/>
              <a:buChar char="•"/>
            </a:pPr>
            <a:r>
              <a:rPr lang="nl-NL"/>
              <a:t>Dynamic types</a:t>
            </a:r>
            <a:endParaRPr/>
          </a:p>
          <a:p>
            <a:pPr indent="-251986" lvl="0" marL="251986" rtl="0" algn="l">
              <a:lnSpc>
                <a:spcPct val="90000"/>
              </a:lnSpc>
              <a:spcBef>
                <a:spcPts val="1102"/>
              </a:spcBef>
              <a:spcAft>
                <a:spcPts val="0"/>
              </a:spcAft>
              <a:buClr>
                <a:srgbClr val="595959"/>
              </a:buClr>
              <a:buSzPts val="2000"/>
              <a:buChar char="•"/>
            </a:pPr>
            <a:r>
              <a:rPr lang="nl-NL"/>
              <a:t>Datastructures</a:t>
            </a:r>
            <a:endParaRPr/>
          </a:p>
          <a:p>
            <a:pPr indent="-251986" lvl="0" marL="251986" rtl="0" algn="l">
              <a:lnSpc>
                <a:spcPct val="90000"/>
              </a:lnSpc>
              <a:spcBef>
                <a:spcPts val="1102"/>
              </a:spcBef>
              <a:spcAft>
                <a:spcPts val="0"/>
              </a:spcAft>
              <a:buClr>
                <a:srgbClr val="595959"/>
              </a:buClr>
              <a:buSzPts val="2000"/>
              <a:buChar char="•"/>
            </a:pPr>
            <a:r>
              <a:rPr lang="nl-NL"/>
              <a:t>Object oriented</a:t>
            </a:r>
            <a:endParaRPr/>
          </a:p>
          <a:p>
            <a:pPr indent="-251986" lvl="0" marL="251986" rtl="0" algn="l">
              <a:lnSpc>
                <a:spcPct val="90000"/>
              </a:lnSpc>
              <a:spcBef>
                <a:spcPts val="1102"/>
              </a:spcBef>
              <a:spcAft>
                <a:spcPts val="0"/>
              </a:spcAft>
              <a:buClr>
                <a:srgbClr val="595959"/>
              </a:buClr>
              <a:buSzPts val="2000"/>
              <a:buChar char="•"/>
            </a:pPr>
            <a:r>
              <a:rPr lang="nl-NL"/>
              <a:t>Batteries included</a:t>
            </a:r>
            <a:endParaRPr/>
          </a:p>
          <a:p>
            <a:pPr indent="-251986" lvl="0" marL="251986" rtl="0" algn="l">
              <a:lnSpc>
                <a:spcPct val="90000"/>
              </a:lnSpc>
              <a:spcBef>
                <a:spcPts val="1102"/>
              </a:spcBef>
              <a:spcAft>
                <a:spcPts val="0"/>
              </a:spcAft>
              <a:buClr>
                <a:srgbClr val="595959"/>
              </a:buClr>
              <a:buSzPts val="2000"/>
              <a:buChar char="•"/>
            </a:pPr>
            <a:r>
              <a:rPr lang="nl-NL"/>
              <a:t>Many Libraries</a:t>
            </a:r>
            <a:endParaRPr/>
          </a:p>
          <a:p>
            <a:pPr indent="-251986" lvl="0" marL="251986" rtl="0" algn="l">
              <a:lnSpc>
                <a:spcPct val="90000"/>
              </a:lnSpc>
              <a:spcBef>
                <a:spcPts val="1102"/>
              </a:spcBef>
              <a:spcAft>
                <a:spcPts val="0"/>
              </a:spcAft>
              <a:buClr>
                <a:srgbClr val="595959"/>
              </a:buClr>
              <a:buSzPts val="2000"/>
              <a:buChar char="•"/>
            </a:pPr>
            <a:r>
              <a:rPr lang="nl-NL"/>
              <a:t>Integration with C and C++</a:t>
            </a:r>
            <a:endParaRPr/>
          </a:p>
          <a:p>
            <a:pPr indent="0" lvl="0" marL="0" rtl="0" algn="l">
              <a:lnSpc>
                <a:spcPct val="90000"/>
              </a:lnSpc>
              <a:spcBef>
                <a:spcPts val="1102"/>
              </a:spcBef>
              <a:spcAft>
                <a:spcPts val="0"/>
              </a:spcAft>
              <a:buClr>
                <a:srgbClr val="595959"/>
              </a:buClr>
              <a:buSzPts val="20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Tuple</a:t>
            </a:r>
            <a:endParaRPr/>
          </a:p>
        </p:txBody>
      </p:sp>
      <p:sp>
        <p:nvSpPr>
          <p:cNvPr id="495" name="Google Shape;495;p60"/>
          <p:cNvSpPr txBox="1"/>
          <p:nvPr>
            <p:ph idx="1" type="body"/>
          </p:nvPr>
        </p:nvSpPr>
        <p:spPr>
          <a:xfrm>
            <a:off x="575817" y="2012414"/>
            <a:ext cx="8928990" cy="522341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An inmutable list of elements</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Similar to a list</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Round brackets () </a:t>
            </a:r>
            <a:endParaRPr/>
          </a:p>
          <a:p>
            <a:pPr indent="-251986" lvl="0" marL="251986" rtl="0" algn="l">
              <a:lnSpc>
                <a:spcPct val="90000"/>
              </a:lnSpc>
              <a:spcBef>
                <a:spcPts val="1102"/>
              </a:spcBef>
              <a:spcAft>
                <a:spcPts val="0"/>
              </a:spcAft>
              <a:buClr>
                <a:srgbClr val="595959"/>
              </a:buClr>
              <a:buSzPts val="2000"/>
              <a:buChar char="•"/>
            </a:pPr>
            <a:r>
              <a:rPr lang="nl-NL"/>
              <a:t>Or no brackets at all!</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function </a:t>
            </a:r>
            <a:r>
              <a:rPr b="1" lang="nl-NL"/>
              <a:t>tuple()</a:t>
            </a:r>
            <a:endParaRPr/>
          </a:p>
        </p:txBody>
      </p:sp>
      <p:sp>
        <p:nvSpPr>
          <p:cNvPr id="496" name="Google Shape;496;p60"/>
          <p:cNvSpPr/>
          <p:nvPr/>
        </p:nvSpPr>
        <p:spPr>
          <a:xfrm>
            <a:off x="575816" y="5481499"/>
            <a:ext cx="8928544" cy="1754326"/>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tuple1 = () </a:t>
            </a:r>
            <a:r>
              <a:rPr b="1" lang="nl-NL" sz="1800">
                <a:solidFill>
                  <a:srgbClr val="008000"/>
                </a:solidFill>
                <a:latin typeface="Arial"/>
                <a:ea typeface="Arial"/>
                <a:cs typeface="Arial"/>
                <a:sym typeface="Arial"/>
              </a:rPr>
              <a:t># empty</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tuple2 = (</a:t>
            </a:r>
            <a:r>
              <a:rPr b="1" lang="nl-NL" sz="1800">
                <a:solidFill>
                  <a:srgbClr val="09885A"/>
                </a:solidFill>
                <a:latin typeface="Arial"/>
                <a:ea typeface="Arial"/>
                <a:cs typeface="Arial"/>
                <a:sym typeface="Arial"/>
              </a:rPr>
              <a:t>9</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8</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7</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6</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5</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4</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3</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2</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1</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tuple3 = (</a:t>
            </a:r>
            <a:r>
              <a:rPr b="1" lang="nl-NL" sz="1800">
                <a:solidFill>
                  <a:srgbClr val="A31515"/>
                </a:solidFill>
                <a:latin typeface="Arial"/>
                <a:ea typeface="Arial"/>
                <a:cs typeface="Arial"/>
                <a:sym typeface="Arial"/>
              </a:rPr>
              <a:t>'Amsterdam'</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'New York'</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'Parijs'</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tuple4 = </a:t>
            </a:r>
            <a:r>
              <a:rPr b="1" lang="nl-NL" sz="1800">
                <a:solidFill>
                  <a:srgbClr val="267F99"/>
                </a:solidFill>
                <a:latin typeface="Arial"/>
                <a:ea typeface="Arial"/>
                <a:cs typeface="Arial"/>
                <a:sym typeface="Arial"/>
              </a:rPr>
              <a:t>tuple</a:t>
            </a:r>
            <a:r>
              <a:rPr b="1" lang="nl-NL" sz="1800">
                <a:solidFill>
                  <a:srgbClr val="000000"/>
                </a:solidFill>
                <a:latin typeface="Arial"/>
                <a:ea typeface="Arial"/>
                <a:cs typeface="Arial"/>
                <a:sym typeface="Arial"/>
              </a:rPr>
              <a:t>(</a:t>
            </a:r>
            <a:r>
              <a:rPr b="1" lang="nl-NL" sz="1800">
                <a:solidFill>
                  <a:srgbClr val="795E26"/>
                </a:solidFill>
                <a:latin typeface="Arial"/>
                <a:ea typeface="Arial"/>
                <a:cs typeface="Arial"/>
                <a:sym typeface="Arial"/>
              </a:rPr>
              <a:t>range</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10</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tuple5 = (1,) </a:t>
            </a:r>
            <a:r>
              <a:rPr b="1" lang="nl-NL" sz="1800">
                <a:solidFill>
                  <a:srgbClr val="008000"/>
                </a:solidFill>
                <a:latin typeface="Arial"/>
                <a:ea typeface="Arial"/>
                <a:cs typeface="Arial"/>
                <a:sym typeface="Arial"/>
              </a:rPr>
              <a:t># an element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tuple6 = </a:t>
            </a:r>
            <a:r>
              <a:rPr b="1" lang="nl-NL" sz="1800">
                <a:solidFill>
                  <a:srgbClr val="A31515"/>
                </a:solidFill>
                <a:latin typeface="Arial"/>
                <a:ea typeface="Arial"/>
                <a:cs typeface="Arial"/>
                <a:sym typeface="Arial"/>
              </a:rPr>
              <a:t>'NL'</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'B'</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'L'</a:t>
            </a:r>
            <a:endParaRPr b="1" sz="1800">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in</a:t>
            </a:r>
            <a:endParaRPr/>
          </a:p>
        </p:txBody>
      </p:sp>
      <p:sp>
        <p:nvSpPr>
          <p:cNvPr id="502" name="Google Shape;502;p61"/>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b="1" lang="nl-NL"/>
              <a:t>in</a:t>
            </a:r>
            <a:r>
              <a:rPr lang="nl-NL"/>
              <a:t> operator</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Evaluates to </a:t>
            </a:r>
            <a:r>
              <a:rPr b="1" lang="nl-NL"/>
              <a:t>True</a:t>
            </a:r>
            <a:r>
              <a:rPr lang="nl-NL"/>
              <a:t> if the element is in the list (or tuple or set).</a:t>
            </a:r>
            <a:endParaRPr/>
          </a:p>
        </p:txBody>
      </p:sp>
      <p:sp>
        <p:nvSpPr>
          <p:cNvPr id="503" name="Google Shape;503;p61"/>
          <p:cNvSpPr/>
          <p:nvPr/>
        </p:nvSpPr>
        <p:spPr>
          <a:xfrm>
            <a:off x="583959" y="5481408"/>
            <a:ext cx="8928544" cy="1754326"/>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cities_visited = [</a:t>
            </a:r>
            <a:r>
              <a:rPr b="1" lang="nl-NL" sz="1800">
                <a:solidFill>
                  <a:srgbClr val="A31515"/>
                </a:solidFill>
                <a:latin typeface="Arial"/>
                <a:ea typeface="Arial"/>
                <a:cs typeface="Arial"/>
                <a:sym typeface="Arial"/>
              </a:rPr>
              <a:t>'Amsterdam'</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'New York'</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'Parijs'</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destination = </a:t>
            </a:r>
            <a:r>
              <a:rPr b="1" lang="nl-NL" sz="1800">
                <a:solidFill>
                  <a:srgbClr val="A31515"/>
                </a:solidFill>
                <a:latin typeface="Arial"/>
                <a:ea typeface="Arial"/>
                <a:cs typeface="Arial"/>
                <a:sym typeface="Arial"/>
              </a:rPr>
              <a:t>'Amsterdam'</a:t>
            </a:r>
            <a:endParaRPr/>
          </a:p>
          <a:p>
            <a:pPr indent="0" lvl="0" marL="0" marR="0" rtl="0" algn="l">
              <a:spcBef>
                <a:spcPts val="0"/>
              </a:spcBef>
              <a:spcAft>
                <a:spcPts val="0"/>
              </a:spcAft>
              <a:buNone/>
            </a:pPr>
            <a:r>
              <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AF00DB"/>
                </a:solidFill>
                <a:latin typeface="Arial"/>
                <a:ea typeface="Arial"/>
                <a:cs typeface="Arial"/>
                <a:sym typeface="Arial"/>
              </a:rPr>
              <a:t>if</a:t>
            </a:r>
            <a:r>
              <a:rPr b="1" lang="nl-NL" sz="1800">
                <a:solidFill>
                  <a:srgbClr val="000000"/>
                </a:solidFill>
                <a:latin typeface="Arial"/>
                <a:ea typeface="Arial"/>
                <a:cs typeface="Arial"/>
                <a:sym typeface="Arial"/>
              </a:rPr>
              <a:t> destination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cities_visited:</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    print</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"Been there!"</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index and slicing</a:t>
            </a:r>
            <a:endParaRPr/>
          </a:p>
        </p:txBody>
      </p:sp>
      <p:sp>
        <p:nvSpPr>
          <p:cNvPr id="510" name="Google Shape;510;p62"/>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0825" lvl="0" marL="250825" rtl="0" algn="l">
              <a:lnSpc>
                <a:spcPct val="90000"/>
              </a:lnSpc>
              <a:spcBef>
                <a:spcPts val="0"/>
              </a:spcBef>
              <a:spcAft>
                <a:spcPts val="0"/>
              </a:spcAft>
              <a:buClr>
                <a:srgbClr val="595959"/>
              </a:buClr>
              <a:buSzPts val="2000"/>
              <a:buChar char="•"/>
            </a:pPr>
            <a:r>
              <a:rPr lang="nl-NL"/>
              <a:t>index	[index]</a:t>
            </a:r>
            <a:endParaRPr/>
          </a:p>
          <a:p>
            <a:pPr indent="-250825" lvl="0" marL="250825" rtl="0" algn="l">
              <a:lnSpc>
                <a:spcPct val="90000"/>
              </a:lnSpc>
              <a:spcBef>
                <a:spcPts val="1102"/>
              </a:spcBef>
              <a:spcAft>
                <a:spcPts val="0"/>
              </a:spcAft>
              <a:buClr>
                <a:srgbClr val="595959"/>
              </a:buClr>
              <a:buSzPts val="2000"/>
              <a:buChar char="•"/>
            </a:pPr>
            <a:r>
              <a:rPr lang="nl-NL"/>
              <a:t>slicing	[start:stop] of [start:stop:step]</a:t>
            </a:r>
            <a:br>
              <a:rPr lang="nl-NL"/>
            </a:br>
            <a:r>
              <a:rPr lang="nl-NL"/>
              <a:t>	stop is not included!</a:t>
            </a:r>
            <a:endParaRPr/>
          </a:p>
          <a:p>
            <a:pPr indent="-250825" lvl="0" marL="250825" rtl="0" algn="l">
              <a:lnSpc>
                <a:spcPct val="90000"/>
              </a:lnSpc>
              <a:spcBef>
                <a:spcPts val="1102"/>
              </a:spcBef>
              <a:spcAft>
                <a:spcPts val="0"/>
              </a:spcAft>
              <a:buClr>
                <a:srgbClr val="595959"/>
              </a:buClr>
              <a:buSzPts val="2000"/>
              <a:buChar char="•"/>
            </a:pPr>
            <a:r>
              <a:rPr lang="nl-NL"/>
              <a:t>function </a:t>
            </a:r>
            <a:r>
              <a:rPr b="1" lang="nl-NL"/>
              <a:t>slice()</a:t>
            </a:r>
            <a:endParaRPr/>
          </a:p>
        </p:txBody>
      </p:sp>
      <p:sp>
        <p:nvSpPr>
          <p:cNvPr id="511" name="Google Shape;511;p62"/>
          <p:cNvSpPr/>
          <p:nvPr/>
        </p:nvSpPr>
        <p:spPr>
          <a:xfrm>
            <a:off x="575815" y="3779837"/>
            <a:ext cx="8928991" cy="3416320"/>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AF00DB"/>
                </a:solidFill>
                <a:latin typeface="Arial"/>
                <a:ea typeface="Arial"/>
                <a:cs typeface="Arial"/>
                <a:sym typeface="Arial"/>
              </a:rPr>
              <a:t>import</a:t>
            </a:r>
            <a:r>
              <a:rPr b="1" lang="nl-NL" sz="1800">
                <a:solidFill>
                  <a:srgbClr val="000000"/>
                </a:solidFill>
                <a:latin typeface="Arial"/>
                <a:ea typeface="Arial"/>
                <a:cs typeface="Arial"/>
                <a:sym typeface="Arial"/>
              </a:rPr>
              <a:t> string</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letters = </a:t>
            </a:r>
            <a:r>
              <a:rPr b="1" lang="nl-NL" sz="1800">
                <a:solidFill>
                  <a:srgbClr val="267F99"/>
                </a:solidFill>
                <a:latin typeface="Arial"/>
                <a:ea typeface="Arial"/>
                <a:cs typeface="Arial"/>
                <a:sym typeface="Arial"/>
              </a:rPr>
              <a:t>list</a:t>
            </a:r>
            <a:r>
              <a:rPr b="1" lang="nl-NL" sz="1800">
                <a:solidFill>
                  <a:srgbClr val="000000"/>
                </a:solidFill>
                <a:latin typeface="Arial"/>
                <a:ea typeface="Arial"/>
                <a:cs typeface="Arial"/>
                <a:sym typeface="Arial"/>
              </a:rPr>
              <a:t>(string.ascii_uppercase)</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letters[</a:t>
            </a:r>
            <a:r>
              <a:rPr b="1" lang="nl-NL" sz="1800">
                <a:solidFill>
                  <a:srgbClr val="09885A"/>
                </a:solidFill>
                <a:latin typeface="Arial"/>
                <a:ea typeface="Arial"/>
                <a:cs typeface="Arial"/>
                <a:sym typeface="Arial"/>
              </a:rPr>
              <a:t>0</a:t>
            </a:r>
            <a:r>
              <a:rPr b="1" lang="nl-NL" sz="1800">
                <a:solidFill>
                  <a:srgbClr val="000000"/>
                </a:solidFill>
                <a:latin typeface="Arial"/>
                <a:ea typeface="Arial"/>
                <a:cs typeface="Arial"/>
                <a:sym typeface="Arial"/>
              </a:rPr>
              <a:t>] )  </a:t>
            </a:r>
            <a:r>
              <a:rPr b="1" lang="nl-NL" sz="1800">
                <a:solidFill>
                  <a:srgbClr val="008000"/>
                </a:solidFill>
                <a:latin typeface="Arial"/>
                <a:ea typeface="Arial"/>
                <a:cs typeface="Arial"/>
                <a:sym typeface="Arial"/>
              </a:rPr>
              <a:t># A</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letters[</a:t>
            </a:r>
            <a:r>
              <a:rPr b="1" lang="nl-NL" sz="1800">
                <a:solidFill>
                  <a:srgbClr val="09885A"/>
                </a:solidFill>
                <a:latin typeface="Arial"/>
                <a:ea typeface="Arial"/>
                <a:cs typeface="Arial"/>
                <a:sym typeface="Arial"/>
              </a:rPr>
              <a:t>10</a:t>
            </a:r>
            <a:r>
              <a:rPr b="1" lang="nl-NL" sz="1800">
                <a:solidFill>
                  <a:srgbClr val="000000"/>
                </a:solidFill>
                <a:latin typeface="Arial"/>
                <a:ea typeface="Arial"/>
                <a:cs typeface="Arial"/>
                <a:sym typeface="Arial"/>
              </a:rPr>
              <a:t>] ) </a:t>
            </a:r>
            <a:r>
              <a:rPr b="1" lang="nl-NL" sz="1800">
                <a:solidFill>
                  <a:srgbClr val="008000"/>
                </a:solidFill>
                <a:latin typeface="Arial"/>
                <a:ea typeface="Arial"/>
                <a:cs typeface="Arial"/>
                <a:sym typeface="Arial"/>
              </a:rPr>
              <a:t># K</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letters[-</a:t>
            </a:r>
            <a:r>
              <a:rPr b="1" lang="nl-NL" sz="1800">
                <a:solidFill>
                  <a:srgbClr val="09885A"/>
                </a:solidFill>
                <a:latin typeface="Arial"/>
                <a:ea typeface="Arial"/>
                <a:cs typeface="Arial"/>
                <a:sym typeface="Arial"/>
              </a:rPr>
              <a:t>1</a:t>
            </a:r>
            <a:r>
              <a:rPr b="1" lang="nl-NL" sz="1800">
                <a:solidFill>
                  <a:srgbClr val="000000"/>
                </a:solidFill>
                <a:latin typeface="Arial"/>
                <a:ea typeface="Arial"/>
                <a:cs typeface="Arial"/>
                <a:sym typeface="Arial"/>
              </a:rPr>
              <a:t>] ) </a:t>
            </a:r>
            <a:r>
              <a:rPr b="1" lang="nl-NL" sz="1800">
                <a:solidFill>
                  <a:srgbClr val="008000"/>
                </a:solidFill>
                <a:latin typeface="Arial"/>
                <a:ea typeface="Arial"/>
                <a:cs typeface="Arial"/>
                <a:sym typeface="Arial"/>
              </a:rPr>
              <a:t># Z</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letters[</a:t>
            </a:r>
            <a:r>
              <a:rPr b="1" lang="nl-NL" sz="1800">
                <a:solidFill>
                  <a:srgbClr val="09885A"/>
                </a:solidFill>
                <a:latin typeface="Arial"/>
                <a:ea typeface="Arial"/>
                <a:cs typeface="Arial"/>
                <a:sym typeface="Arial"/>
              </a:rPr>
              <a:t>0</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3</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['A','B','C']</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letters[:</a:t>
            </a:r>
            <a:r>
              <a:rPr b="1" lang="nl-NL" sz="1800">
                <a:solidFill>
                  <a:srgbClr val="09885A"/>
                </a:solidFill>
                <a:latin typeface="Arial"/>
                <a:ea typeface="Arial"/>
                <a:cs typeface="Arial"/>
                <a:sym typeface="Arial"/>
              </a:rPr>
              <a:t>3</a:t>
            </a:r>
            <a:r>
              <a:rPr b="1" lang="nl-NL" sz="1800">
                <a:solidFill>
                  <a:srgbClr val="000000"/>
                </a:solidFill>
                <a:latin typeface="Arial"/>
                <a:ea typeface="Arial"/>
                <a:cs typeface="Arial"/>
                <a:sym typeface="Arial"/>
              </a:rPr>
              <a:t>] ) </a:t>
            </a:r>
            <a:r>
              <a:rPr b="1" lang="nl-NL" sz="1800">
                <a:solidFill>
                  <a:srgbClr val="008000"/>
                </a:solidFill>
                <a:latin typeface="Arial"/>
                <a:ea typeface="Arial"/>
                <a:cs typeface="Arial"/>
                <a:sym typeface="Arial"/>
              </a:rPr>
              <a:t># ['A','B','C']</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letters[</a:t>
            </a:r>
            <a:r>
              <a:rPr b="1" lang="nl-NL" sz="1800">
                <a:solidFill>
                  <a:srgbClr val="09885A"/>
                </a:solidFill>
                <a:latin typeface="Arial"/>
                <a:ea typeface="Arial"/>
                <a:cs typeface="Arial"/>
                <a:sym typeface="Arial"/>
              </a:rPr>
              <a:t>10</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13</a:t>
            </a:r>
            <a:r>
              <a:rPr b="1" lang="nl-NL" sz="1800">
                <a:solidFill>
                  <a:srgbClr val="000000"/>
                </a:solidFill>
                <a:latin typeface="Arial"/>
                <a:ea typeface="Arial"/>
                <a:cs typeface="Arial"/>
                <a:sym typeface="Arial"/>
              </a:rPr>
              <a:t>] ) </a:t>
            </a:r>
            <a:r>
              <a:rPr b="1" lang="nl-NL" sz="1800">
                <a:solidFill>
                  <a:srgbClr val="008000"/>
                </a:solidFill>
                <a:latin typeface="Arial"/>
                <a:ea typeface="Arial"/>
                <a:cs typeface="Arial"/>
                <a:sym typeface="Arial"/>
              </a:rPr>
              <a:t># ['K','L','M']</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letters[-</a:t>
            </a:r>
            <a:r>
              <a:rPr b="1" lang="nl-NL" sz="1800">
                <a:solidFill>
                  <a:srgbClr val="09885A"/>
                </a:solidFill>
                <a:latin typeface="Arial"/>
                <a:ea typeface="Arial"/>
                <a:cs typeface="Arial"/>
                <a:sym typeface="Arial"/>
              </a:rPr>
              <a:t>3</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['X','Y','Z']</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klm = </a:t>
            </a:r>
            <a:r>
              <a:rPr b="1" lang="nl-NL" sz="1800">
                <a:solidFill>
                  <a:srgbClr val="267F99"/>
                </a:solidFill>
                <a:latin typeface="Arial"/>
                <a:ea typeface="Arial"/>
                <a:cs typeface="Arial"/>
                <a:sym typeface="Arial"/>
              </a:rPr>
              <a:t>slice</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10</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13</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letters[klm] )</a:t>
            </a:r>
            <a:r>
              <a:rPr b="1" lang="nl-NL" sz="1800">
                <a:solidFill>
                  <a:srgbClr val="008000"/>
                </a:solidFill>
                <a:latin typeface="Arial"/>
                <a:ea typeface="Arial"/>
                <a:cs typeface="Arial"/>
                <a:sym typeface="Arial"/>
              </a:rPr>
              <a:t># ['K','L','M']</a:t>
            </a:r>
            <a:endParaRPr b="1" sz="1800">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3"/>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Sequence type operations</a:t>
            </a:r>
            <a:endParaRPr/>
          </a:p>
        </p:txBody>
      </p:sp>
      <p:sp>
        <p:nvSpPr>
          <p:cNvPr id="517" name="Google Shape;517;p63"/>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concatenation </a:t>
            </a:r>
            <a:r>
              <a:rPr b="1" lang="nl-NL"/>
              <a:t>+</a:t>
            </a:r>
            <a:endParaRPr/>
          </a:p>
          <a:p>
            <a:pPr indent="-251986" lvl="0" marL="251986" rtl="0" algn="l">
              <a:lnSpc>
                <a:spcPct val="90000"/>
              </a:lnSpc>
              <a:spcBef>
                <a:spcPts val="1102"/>
              </a:spcBef>
              <a:spcAft>
                <a:spcPts val="0"/>
              </a:spcAft>
              <a:buClr>
                <a:srgbClr val="595959"/>
              </a:buClr>
              <a:buSzPts val="2000"/>
              <a:buChar char="•"/>
            </a:pPr>
            <a:r>
              <a:rPr b="1" lang="nl-NL"/>
              <a:t>index() </a:t>
            </a:r>
            <a:r>
              <a:rPr lang="nl-NL"/>
              <a:t>method</a:t>
            </a:r>
            <a:endParaRPr/>
          </a:p>
          <a:p>
            <a:pPr indent="-251986" lvl="0" marL="251986" rtl="0" algn="l">
              <a:lnSpc>
                <a:spcPct val="90000"/>
              </a:lnSpc>
              <a:spcBef>
                <a:spcPts val="1102"/>
              </a:spcBef>
              <a:spcAft>
                <a:spcPts val="0"/>
              </a:spcAft>
              <a:buClr>
                <a:srgbClr val="595959"/>
              </a:buClr>
              <a:buSzPts val="2000"/>
              <a:buChar char="•"/>
            </a:pPr>
            <a:r>
              <a:rPr b="1" lang="nl-NL"/>
              <a:t>count() </a:t>
            </a:r>
            <a:r>
              <a:rPr lang="nl-NL"/>
              <a:t>method</a:t>
            </a:r>
            <a:endParaRPr/>
          </a:p>
          <a:p>
            <a:pPr indent="-251986" lvl="0" marL="251986" rtl="0" algn="l">
              <a:lnSpc>
                <a:spcPct val="90000"/>
              </a:lnSpc>
              <a:spcBef>
                <a:spcPts val="1102"/>
              </a:spcBef>
              <a:spcAft>
                <a:spcPts val="0"/>
              </a:spcAft>
              <a:buClr>
                <a:srgbClr val="595959"/>
              </a:buClr>
              <a:buSzPts val="2000"/>
              <a:buChar char="•"/>
            </a:pPr>
            <a:r>
              <a:rPr lang="nl-NL"/>
              <a:t>built-in functions, e.g. len(), min() en max()</a:t>
            </a:r>
            <a:endParaRPr/>
          </a:p>
        </p:txBody>
      </p:sp>
      <p:sp>
        <p:nvSpPr>
          <p:cNvPr id="518" name="Google Shape;518;p63"/>
          <p:cNvSpPr/>
          <p:nvPr/>
        </p:nvSpPr>
        <p:spPr>
          <a:xfrm>
            <a:off x="576263" y="4373503"/>
            <a:ext cx="8928991" cy="2862322"/>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list1 = [</a:t>
            </a:r>
            <a:r>
              <a:rPr b="1" lang="nl-NL" sz="1800">
                <a:solidFill>
                  <a:srgbClr val="A31515"/>
                </a:solidFill>
                <a:latin typeface="Arial"/>
                <a:ea typeface="Arial"/>
                <a:cs typeface="Arial"/>
                <a:sym typeface="Arial"/>
              </a:rPr>
              <a:t>'a'</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'b'</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'c'</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list2 = [</a:t>
            </a:r>
            <a:r>
              <a:rPr b="1" lang="nl-NL" sz="1800">
                <a:solidFill>
                  <a:srgbClr val="A31515"/>
                </a:solidFill>
                <a:latin typeface="Arial"/>
                <a:ea typeface="Arial"/>
                <a:cs typeface="Arial"/>
                <a:sym typeface="Arial"/>
              </a:rPr>
              <a:t>'x'</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'y'</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'z'</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list3 = list1 + list2  </a:t>
            </a:r>
            <a:r>
              <a:rPr b="1" lang="nl-NL" sz="1800">
                <a:solidFill>
                  <a:srgbClr val="008000"/>
                </a:solidFill>
                <a:latin typeface="Arial"/>
                <a:ea typeface="Arial"/>
                <a:cs typeface="Arial"/>
                <a:sym typeface="Arial"/>
              </a:rPr>
              <a:t># concatenation</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list3.index(</a:t>
            </a:r>
            <a:r>
              <a:rPr b="1" lang="nl-NL" sz="1800">
                <a:solidFill>
                  <a:srgbClr val="A31515"/>
                </a:solidFill>
                <a:latin typeface="Arial"/>
                <a:ea typeface="Arial"/>
                <a:cs typeface="Arial"/>
                <a:sym typeface="Arial"/>
              </a:rPr>
              <a:t>'b'</a:t>
            </a:r>
            <a:r>
              <a:rPr b="1" lang="nl-NL" sz="1800">
                <a:solidFill>
                  <a:srgbClr val="000000"/>
                </a:solidFill>
                <a:latin typeface="Arial"/>
                <a:ea typeface="Arial"/>
                <a:cs typeface="Arial"/>
                <a:sym typeface="Arial"/>
              </a:rPr>
              <a:t>) ) </a:t>
            </a:r>
            <a:r>
              <a:rPr b="1" lang="nl-NL" sz="1800">
                <a:solidFill>
                  <a:srgbClr val="008000"/>
                </a:solidFill>
                <a:latin typeface="Arial"/>
                <a:ea typeface="Arial"/>
                <a:cs typeface="Arial"/>
                <a:sym typeface="Arial"/>
              </a:rPr>
              <a:t># 1</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list3.count(</a:t>
            </a:r>
            <a:r>
              <a:rPr b="1" lang="nl-NL" sz="1800">
                <a:solidFill>
                  <a:srgbClr val="A31515"/>
                </a:solidFill>
                <a:latin typeface="Arial"/>
                <a:ea typeface="Arial"/>
                <a:cs typeface="Arial"/>
                <a:sym typeface="Arial"/>
              </a:rPr>
              <a:t>'b'</a:t>
            </a:r>
            <a:r>
              <a:rPr b="1" lang="nl-NL" sz="1800">
                <a:solidFill>
                  <a:srgbClr val="000000"/>
                </a:solidFill>
                <a:latin typeface="Arial"/>
                <a:ea typeface="Arial"/>
                <a:cs typeface="Arial"/>
                <a:sym typeface="Arial"/>
              </a:rPr>
              <a:t>) ) </a:t>
            </a:r>
            <a:r>
              <a:rPr b="1" lang="nl-NL" sz="1800">
                <a:solidFill>
                  <a:srgbClr val="008000"/>
                </a:solidFill>
                <a:latin typeface="Arial"/>
                <a:ea typeface="Arial"/>
                <a:cs typeface="Arial"/>
                <a:sym typeface="Arial"/>
              </a:rPr>
              <a:t># 1</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a:t>
            </a:r>
            <a:r>
              <a:rPr b="1" lang="nl-NL" sz="1800">
                <a:solidFill>
                  <a:srgbClr val="795E26"/>
                </a:solidFill>
                <a:latin typeface="Arial"/>
                <a:ea typeface="Arial"/>
                <a:cs typeface="Arial"/>
                <a:sym typeface="Arial"/>
              </a:rPr>
              <a:t>len</a:t>
            </a:r>
            <a:r>
              <a:rPr b="1" lang="nl-NL" sz="1800">
                <a:solidFill>
                  <a:srgbClr val="000000"/>
                </a:solidFill>
                <a:latin typeface="Arial"/>
                <a:ea typeface="Arial"/>
                <a:cs typeface="Arial"/>
                <a:sym typeface="Arial"/>
              </a:rPr>
              <a:t>(list3) ) </a:t>
            </a:r>
            <a:r>
              <a:rPr b="1" lang="nl-NL" sz="1800">
                <a:solidFill>
                  <a:srgbClr val="008000"/>
                </a:solidFill>
                <a:latin typeface="Arial"/>
                <a:ea typeface="Arial"/>
                <a:cs typeface="Arial"/>
                <a:sym typeface="Arial"/>
              </a:rPr>
              <a:t># 6</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a:t>
            </a:r>
            <a:r>
              <a:rPr b="1" lang="nl-NL" sz="1800">
                <a:solidFill>
                  <a:srgbClr val="795E26"/>
                </a:solidFill>
                <a:latin typeface="Arial"/>
                <a:ea typeface="Arial"/>
                <a:cs typeface="Arial"/>
                <a:sym typeface="Arial"/>
              </a:rPr>
              <a:t>min</a:t>
            </a:r>
            <a:r>
              <a:rPr b="1" lang="nl-NL" sz="1800">
                <a:solidFill>
                  <a:srgbClr val="000000"/>
                </a:solidFill>
                <a:latin typeface="Arial"/>
                <a:ea typeface="Arial"/>
                <a:cs typeface="Arial"/>
                <a:sym typeface="Arial"/>
              </a:rPr>
              <a:t>(list3) ) </a:t>
            </a:r>
            <a:r>
              <a:rPr b="1" lang="nl-NL" sz="1800">
                <a:solidFill>
                  <a:srgbClr val="008000"/>
                </a:solidFill>
                <a:latin typeface="Arial"/>
                <a:ea typeface="Arial"/>
                <a:cs typeface="Arial"/>
                <a:sym typeface="Arial"/>
              </a:rPr>
              <a:t># 'a'</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 </a:t>
            </a:r>
            <a:r>
              <a:rPr b="1" lang="nl-NL" sz="1800">
                <a:solidFill>
                  <a:srgbClr val="795E26"/>
                </a:solidFill>
                <a:latin typeface="Arial"/>
                <a:ea typeface="Arial"/>
                <a:cs typeface="Arial"/>
                <a:sym typeface="Arial"/>
              </a:rPr>
              <a:t>max</a:t>
            </a:r>
            <a:r>
              <a:rPr b="1" lang="nl-NL" sz="1800">
                <a:solidFill>
                  <a:srgbClr val="000000"/>
                </a:solidFill>
                <a:latin typeface="Arial"/>
                <a:ea typeface="Arial"/>
                <a:cs typeface="Arial"/>
                <a:sym typeface="Arial"/>
              </a:rPr>
              <a:t>(list3) ) </a:t>
            </a:r>
            <a:r>
              <a:rPr b="1" lang="nl-NL" sz="1800">
                <a:solidFill>
                  <a:srgbClr val="008000"/>
                </a:solidFill>
                <a:latin typeface="Arial"/>
                <a:ea typeface="Arial"/>
                <a:cs typeface="Arial"/>
                <a:sym typeface="Arial"/>
              </a:rPr>
              <a:t># 'z'</a:t>
            </a:r>
            <a:endParaRPr b="1" sz="1800">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4"/>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Unpacking</a:t>
            </a:r>
            <a:endParaRPr/>
          </a:p>
        </p:txBody>
      </p:sp>
      <p:sp>
        <p:nvSpPr>
          <p:cNvPr id="525" name="Google Shape;525;p64"/>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Lists and tuples can be </a:t>
            </a:r>
            <a:r>
              <a:rPr b="1" lang="nl-NL"/>
              <a:t>'unpacked</a:t>
            </a:r>
            <a:r>
              <a:rPr lang="nl-NL"/>
              <a:t>' into multiple variables </a:t>
            </a:r>
            <a:endParaRPr/>
          </a:p>
          <a:p>
            <a:pPr indent="-251986" lvl="0" marL="251986" rtl="0" algn="l">
              <a:lnSpc>
                <a:spcPct val="90000"/>
              </a:lnSpc>
              <a:spcBef>
                <a:spcPts val="1102"/>
              </a:spcBef>
              <a:spcAft>
                <a:spcPts val="0"/>
              </a:spcAft>
              <a:buClr>
                <a:srgbClr val="595959"/>
              </a:buClr>
              <a:buSzPts val="2000"/>
              <a:buChar char="•"/>
            </a:pPr>
            <a:r>
              <a:rPr lang="nl-NL"/>
              <a:t>Instead of assigning one value at a time</a:t>
            </a:r>
            <a:endParaRPr/>
          </a:p>
        </p:txBody>
      </p:sp>
      <p:sp>
        <p:nvSpPr>
          <p:cNvPr id="526" name="Google Shape;526;p64"/>
          <p:cNvSpPr/>
          <p:nvPr/>
        </p:nvSpPr>
        <p:spPr>
          <a:xfrm>
            <a:off x="606791" y="5481499"/>
            <a:ext cx="8898016" cy="1754326"/>
          </a:xfrm>
          <a:prstGeom prst="rect">
            <a:avLst/>
          </a:prstGeom>
          <a:solidFill>
            <a:schemeClr val="lt2"/>
          </a:solidFill>
          <a:ln cap="flat" cmpd="sng" w="9525">
            <a:solidFill>
              <a:srgbClr val="75707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list1 = [</a:t>
            </a:r>
            <a:r>
              <a:rPr b="1" lang="nl-NL" sz="1800">
                <a:solidFill>
                  <a:srgbClr val="A31515"/>
                </a:solidFill>
                <a:latin typeface="Arial"/>
                <a:ea typeface="Arial"/>
                <a:cs typeface="Arial"/>
                <a:sym typeface="Arial"/>
              </a:rPr>
              <a:t>'a'</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'b'</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'c'</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'd'</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'e'</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v1, v2, v3, v4, v5 = list1</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v1, v2, *rest = list1</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v1, v2, *_ = list1</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v1, v2 = v2, v1 </a:t>
            </a:r>
            <a:r>
              <a:rPr b="1" lang="nl-NL" sz="1800">
                <a:solidFill>
                  <a:srgbClr val="008000"/>
                </a:solidFill>
                <a:latin typeface="Arial"/>
                <a:ea typeface="Arial"/>
                <a:cs typeface="Arial"/>
                <a:sym typeface="Arial"/>
              </a:rPr>
              <a:t># swapping contents of v1 and v2</a:t>
            </a:r>
            <a:endParaRPr b="1" sz="1800">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split and join</a:t>
            </a:r>
            <a:endParaRPr/>
          </a:p>
        </p:txBody>
      </p:sp>
      <p:sp>
        <p:nvSpPr>
          <p:cNvPr id="533" name="Google Shape;533;p65"/>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b="1" lang="nl-NL"/>
              <a:t>split() </a:t>
            </a:r>
            <a:r>
              <a:rPr lang="nl-NL"/>
              <a:t>method</a:t>
            </a:r>
            <a:endParaRPr/>
          </a:p>
          <a:p>
            <a:pPr indent="-251986" lvl="1" marL="755957" rtl="0" algn="l">
              <a:lnSpc>
                <a:spcPct val="90000"/>
              </a:lnSpc>
              <a:spcBef>
                <a:spcPts val="551"/>
              </a:spcBef>
              <a:spcAft>
                <a:spcPts val="0"/>
              </a:spcAft>
              <a:buClr>
                <a:srgbClr val="595959"/>
              </a:buClr>
              <a:buSzPts val="1800"/>
              <a:buChar char="•"/>
            </a:pPr>
            <a:r>
              <a:rPr lang="nl-NL"/>
              <a:t>returns a list of parts</a:t>
            </a:r>
            <a:endParaRPr/>
          </a:p>
          <a:p>
            <a:pPr indent="-137686" lvl="1" marL="755957" rtl="0" algn="l">
              <a:lnSpc>
                <a:spcPct val="90000"/>
              </a:lnSpc>
              <a:spcBef>
                <a:spcPts val="551"/>
              </a:spcBef>
              <a:spcAft>
                <a:spcPts val="0"/>
              </a:spcAft>
              <a:buClr>
                <a:srgbClr val="595959"/>
              </a:buClr>
              <a:buSzPts val="1800"/>
              <a:buNone/>
            </a:pPr>
            <a:r>
              <a:t/>
            </a:r>
            <a:endParaRPr/>
          </a:p>
          <a:p>
            <a:pPr indent="-251986" lvl="0" marL="251986" rtl="0" algn="l">
              <a:lnSpc>
                <a:spcPct val="90000"/>
              </a:lnSpc>
              <a:spcBef>
                <a:spcPts val="1102"/>
              </a:spcBef>
              <a:spcAft>
                <a:spcPts val="0"/>
              </a:spcAft>
              <a:buClr>
                <a:srgbClr val="595959"/>
              </a:buClr>
              <a:buSzPts val="2000"/>
              <a:buChar char="•"/>
            </a:pPr>
            <a:r>
              <a:rPr b="1" lang="nl-NL"/>
              <a:t>join() </a:t>
            </a:r>
            <a:r>
              <a:rPr lang="nl-NL"/>
              <a:t>method</a:t>
            </a:r>
            <a:endParaRPr/>
          </a:p>
          <a:p>
            <a:pPr indent="-251986" lvl="1" marL="755957" rtl="0" algn="l">
              <a:lnSpc>
                <a:spcPct val="90000"/>
              </a:lnSpc>
              <a:spcBef>
                <a:spcPts val="551"/>
              </a:spcBef>
              <a:spcAft>
                <a:spcPts val="0"/>
              </a:spcAft>
              <a:buClr>
                <a:srgbClr val="595959"/>
              </a:buClr>
              <a:buSzPts val="1800"/>
              <a:buChar char="•"/>
            </a:pPr>
            <a:r>
              <a:rPr lang="nl-NL"/>
              <a:t>Returns a string with all elements concatenated</a:t>
            </a:r>
            <a:endParaRPr/>
          </a:p>
        </p:txBody>
      </p:sp>
      <p:sp>
        <p:nvSpPr>
          <p:cNvPr id="534" name="Google Shape;534;p65"/>
          <p:cNvSpPr/>
          <p:nvPr/>
        </p:nvSpPr>
        <p:spPr>
          <a:xfrm>
            <a:off x="576263" y="5471160"/>
            <a:ext cx="8928544" cy="1754326"/>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sentence = </a:t>
            </a:r>
            <a:r>
              <a:rPr b="1" lang="nl-NL" sz="1800">
                <a:solidFill>
                  <a:srgbClr val="A31515"/>
                </a:solidFill>
                <a:latin typeface="Arial"/>
                <a:ea typeface="Arial"/>
                <a:cs typeface="Arial"/>
                <a:sym typeface="Arial"/>
              </a:rPr>
              <a:t>"number of cars"</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words = sentence.split()</a:t>
            </a:r>
            <a:endParaRPr/>
          </a:p>
          <a:p>
            <a:pPr indent="0" lvl="0" marL="0" marR="0" rtl="0" algn="l">
              <a:spcBef>
                <a:spcPts val="0"/>
              </a:spcBef>
              <a:spcAft>
                <a:spcPts val="0"/>
              </a:spcAft>
              <a:buNone/>
            </a:pP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(words)</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795E26"/>
                </a:solidFill>
                <a:latin typeface="Arial"/>
                <a:ea typeface="Arial"/>
                <a:cs typeface="Arial"/>
                <a:sym typeface="Arial"/>
              </a:rPr>
              <a:t>print</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'_'</a:t>
            </a:r>
            <a:r>
              <a:rPr b="1" lang="nl-NL" sz="1800">
                <a:solidFill>
                  <a:srgbClr val="000000"/>
                </a:solidFill>
                <a:latin typeface="Arial"/>
                <a:ea typeface="Arial"/>
                <a:cs typeface="Arial"/>
                <a:sym typeface="Arial"/>
              </a:rPr>
              <a:t>.join(words))</a:t>
            </a:r>
            <a:endParaRPr b="1" sz="1800">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6"/>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Set</a:t>
            </a:r>
            <a:endParaRPr/>
          </a:p>
        </p:txBody>
      </p:sp>
      <p:sp>
        <p:nvSpPr>
          <p:cNvPr id="541" name="Google Shape;541;p66"/>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 set of unique elements without any order.</a:t>
            </a:r>
            <a:endParaRPr/>
          </a:p>
          <a:p>
            <a:pPr indent="-251986" lvl="0" marL="251986" rtl="0" algn="l">
              <a:lnSpc>
                <a:spcPct val="90000"/>
              </a:lnSpc>
              <a:spcBef>
                <a:spcPts val="1102"/>
              </a:spcBef>
              <a:spcAft>
                <a:spcPts val="0"/>
              </a:spcAft>
              <a:buClr>
                <a:srgbClr val="595959"/>
              </a:buClr>
              <a:buSzPts val="2000"/>
              <a:buChar char="•"/>
            </a:pPr>
            <a:r>
              <a:rPr lang="nl-NL"/>
              <a:t>Function </a:t>
            </a:r>
            <a:r>
              <a:rPr b="1" lang="nl-NL"/>
              <a:t>set() </a:t>
            </a:r>
            <a:r>
              <a:rPr lang="nl-NL"/>
              <a:t>is used to make a set from other collections</a:t>
            </a:r>
            <a:endParaRPr/>
          </a:p>
          <a:p>
            <a:pPr indent="-251986" lvl="0" marL="251986" rtl="0" algn="l">
              <a:lnSpc>
                <a:spcPct val="90000"/>
              </a:lnSpc>
              <a:spcBef>
                <a:spcPts val="1102"/>
              </a:spcBef>
              <a:spcAft>
                <a:spcPts val="0"/>
              </a:spcAft>
              <a:buClr>
                <a:srgbClr val="595959"/>
              </a:buClr>
              <a:buSzPts val="2000"/>
              <a:buChar char="•"/>
            </a:pPr>
            <a:r>
              <a:rPr lang="nl-NL"/>
              <a:t>Curly brackets </a:t>
            </a:r>
            <a:r>
              <a:rPr b="1" lang="nl-NL"/>
              <a:t>{}</a:t>
            </a:r>
            <a:endParaRPr/>
          </a:p>
        </p:txBody>
      </p:sp>
      <p:pic>
        <p:nvPicPr>
          <p:cNvPr id="542" name="Google Shape;542;p66"/>
          <p:cNvPicPr preferRelativeResize="0"/>
          <p:nvPr/>
        </p:nvPicPr>
        <p:blipFill rotWithShape="1">
          <a:blip r:embed="rId3">
            <a:alphaModFix/>
          </a:blip>
          <a:srcRect b="0" l="0" r="0" t="0"/>
          <a:stretch/>
        </p:blipFill>
        <p:spPr>
          <a:xfrm>
            <a:off x="6690448" y="3243793"/>
            <a:ext cx="2400300" cy="1714500"/>
          </a:xfrm>
          <a:prstGeom prst="rect">
            <a:avLst/>
          </a:prstGeom>
          <a:noFill/>
          <a:ln>
            <a:noFill/>
          </a:ln>
        </p:spPr>
      </p:pic>
      <p:sp>
        <p:nvSpPr>
          <p:cNvPr id="543" name="Google Shape;543;p66"/>
          <p:cNvSpPr/>
          <p:nvPr/>
        </p:nvSpPr>
        <p:spPr>
          <a:xfrm>
            <a:off x="564527" y="5204500"/>
            <a:ext cx="8492293" cy="2031325"/>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s1 = </a:t>
            </a:r>
            <a:r>
              <a:rPr b="1" lang="nl-NL" sz="1800">
                <a:solidFill>
                  <a:srgbClr val="267F99"/>
                </a:solidFill>
                <a:latin typeface="Arial"/>
                <a:ea typeface="Arial"/>
                <a:cs typeface="Arial"/>
                <a:sym typeface="Arial"/>
              </a:rPr>
              <a:t>set</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empty set</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s1.add(</a:t>
            </a:r>
            <a:r>
              <a:rPr b="1" lang="nl-NL" sz="1800">
                <a:solidFill>
                  <a:srgbClr val="09885A"/>
                </a:solidFill>
                <a:latin typeface="Arial"/>
                <a:ea typeface="Arial"/>
                <a:cs typeface="Arial"/>
                <a:sym typeface="Arial"/>
              </a:rPr>
              <a:t>5</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{5}</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s1.update({</a:t>
            </a:r>
            <a:r>
              <a:rPr b="1" lang="nl-NL" sz="1800">
                <a:solidFill>
                  <a:srgbClr val="09885A"/>
                </a:solidFill>
                <a:latin typeface="Arial"/>
                <a:ea typeface="Arial"/>
                <a:cs typeface="Arial"/>
                <a:sym typeface="Arial"/>
              </a:rPr>
              <a:t>1</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7</a:t>
            </a:r>
            <a:r>
              <a:rPr b="1" lang="nl-NL" sz="1800">
                <a:solidFill>
                  <a:srgbClr val="000000"/>
                </a:solidFill>
                <a:latin typeface="Arial"/>
                <a:ea typeface="Arial"/>
                <a:cs typeface="Arial"/>
                <a:sym typeface="Arial"/>
              </a:rPr>
              <a:t>,</a:t>
            </a:r>
            <a:r>
              <a:rPr b="1" lang="nl-NL" sz="1800">
                <a:solidFill>
                  <a:srgbClr val="09885A"/>
                </a:solidFill>
                <a:latin typeface="Arial"/>
                <a:ea typeface="Arial"/>
                <a:cs typeface="Arial"/>
                <a:sym typeface="Arial"/>
              </a:rPr>
              <a:t>9</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{1, 5, 9, 7}</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s1.remove(</a:t>
            </a:r>
            <a:r>
              <a:rPr b="1" lang="nl-NL" sz="1800">
                <a:solidFill>
                  <a:srgbClr val="09885A"/>
                </a:solidFill>
                <a:latin typeface="Arial"/>
                <a:ea typeface="Arial"/>
                <a:cs typeface="Arial"/>
                <a:sym typeface="Arial"/>
              </a:rPr>
              <a:t>9</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{1, 5, 7}</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s1.discard(</a:t>
            </a:r>
            <a:r>
              <a:rPr b="1" lang="nl-NL" sz="1800">
                <a:solidFill>
                  <a:srgbClr val="09885A"/>
                </a:solidFill>
                <a:latin typeface="Arial"/>
                <a:ea typeface="Arial"/>
                <a:cs typeface="Arial"/>
                <a:sym typeface="Arial"/>
              </a:rPr>
              <a:t>9</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{1, 5, 7}</a:t>
            </a:r>
            <a:endParaRPr/>
          </a:p>
          <a:p>
            <a:pPr indent="0" lvl="0" marL="0" marR="0" rtl="0" algn="l">
              <a:spcBef>
                <a:spcPts val="0"/>
              </a:spcBef>
              <a:spcAft>
                <a:spcPts val="0"/>
              </a:spcAft>
              <a:buNone/>
            </a:pPr>
            <a:r>
              <a:t/>
            </a:r>
            <a:endParaRPr b="1" sz="1800">
              <a:solidFill>
                <a:srgbClr val="008000"/>
              </a:solidFill>
              <a:latin typeface="Arial"/>
              <a:ea typeface="Arial"/>
              <a:cs typeface="Arial"/>
              <a:sym typeface="Arial"/>
            </a:endParaRPr>
          </a:p>
          <a:p>
            <a:pPr indent="0" lvl="0" marL="0" marR="0" rtl="0" algn="l">
              <a:spcBef>
                <a:spcPts val="0"/>
              </a:spcBef>
              <a:spcAft>
                <a:spcPts val="0"/>
              </a:spcAft>
              <a:buNone/>
            </a:pPr>
            <a:r>
              <a:rPr b="1" lang="nl-NL" sz="1800">
                <a:solidFill>
                  <a:srgbClr val="09885A"/>
                </a:solidFill>
                <a:latin typeface="Arial"/>
                <a:ea typeface="Arial"/>
                <a:cs typeface="Arial"/>
                <a:sym typeface="Arial"/>
              </a:rPr>
              <a:t>9</a:t>
            </a:r>
            <a:r>
              <a:rPr b="1" lang="nl-NL" sz="1800">
                <a:solidFill>
                  <a:srgbClr val="000000"/>
                </a:solidFill>
                <a:latin typeface="Arial"/>
                <a:ea typeface="Arial"/>
                <a:cs typeface="Arial"/>
                <a:sym typeface="Arial"/>
              </a:rPr>
              <a:t> in s1 </a:t>
            </a:r>
            <a:r>
              <a:rPr b="1" lang="nl-NL" sz="1800">
                <a:solidFill>
                  <a:srgbClr val="008000"/>
                </a:solidFill>
                <a:latin typeface="Arial"/>
                <a:ea typeface="Arial"/>
                <a:cs typeface="Arial"/>
                <a:sym typeface="Arial"/>
              </a:rPr>
              <a:t># False</a:t>
            </a:r>
            <a:endParaRPr b="1" sz="1800">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7"/>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Set methodes</a:t>
            </a:r>
            <a:endParaRPr/>
          </a:p>
        </p:txBody>
      </p:sp>
      <p:sp>
        <p:nvSpPr>
          <p:cNvPr id="550" name="Google Shape;550;p67"/>
          <p:cNvSpPr/>
          <p:nvPr/>
        </p:nvSpPr>
        <p:spPr>
          <a:xfrm>
            <a:off x="596607" y="2012414"/>
            <a:ext cx="8908200" cy="2127463"/>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72000">
            <a:noAutofit/>
          </a:bodyPr>
          <a:lstStyle/>
          <a:p>
            <a:pPr indent="0" lvl="0" marL="0" marR="0" rtl="0" algn="l">
              <a:spcBef>
                <a:spcPts val="0"/>
              </a:spcBef>
              <a:spcAft>
                <a:spcPts val="0"/>
              </a:spcAft>
              <a:buNone/>
            </a:pPr>
            <a:r>
              <a:rPr lang="nl-NL" sz="2000">
                <a:solidFill>
                  <a:schemeClr val="dk1"/>
                </a:solidFill>
                <a:latin typeface="Arial"/>
                <a:ea typeface="Arial"/>
                <a:cs typeface="Arial"/>
                <a:sym typeface="Arial"/>
              </a:rPr>
              <a:t>add</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clear</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copy</a:t>
            </a:r>
            <a:endParaRPr/>
          </a:p>
          <a:p>
            <a:pPr indent="0" lvl="0" marL="0" marR="0" rtl="0" algn="l">
              <a:spcBef>
                <a:spcPts val="0"/>
              </a:spcBef>
              <a:spcAft>
                <a:spcPts val="0"/>
              </a:spcAft>
              <a:buNone/>
            </a:pPr>
            <a:r>
              <a:rPr lang="nl-NL" sz="2000">
                <a:solidFill>
                  <a:schemeClr val="dk1"/>
                </a:solidFill>
                <a:latin typeface="Arial"/>
                <a:ea typeface="Arial"/>
                <a:cs typeface="Arial"/>
                <a:sym typeface="Arial"/>
              </a:rPr>
              <a:t>difference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difference_update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discard</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intersection</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intersection_update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isdisjoint</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issubset</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issuperset</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pop</a:t>
            </a:r>
            <a:endParaRPr/>
          </a:p>
          <a:p>
            <a:pPr indent="0" lvl="0" marL="0" marR="0" rtl="0" algn="l">
              <a:spcBef>
                <a:spcPts val="0"/>
              </a:spcBef>
              <a:spcAft>
                <a:spcPts val="0"/>
              </a:spcAft>
              <a:buNone/>
            </a:pPr>
            <a:r>
              <a:rPr lang="nl-NL" sz="2000">
                <a:solidFill>
                  <a:schemeClr val="dk1"/>
                </a:solidFill>
                <a:latin typeface="Arial"/>
                <a:ea typeface="Arial"/>
                <a:cs typeface="Arial"/>
                <a:sym typeface="Arial"/>
              </a:rPr>
              <a:t>remove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symmetric_difference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symmetric_difference_update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union</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update</a:t>
            </a:r>
            <a:endParaRPr/>
          </a:p>
        </p:txBody>
      </p:sp>
      <p:sp>
        <p:nvSpPr>
          <p:cNvPr id="551" name="Google Shape;551;p67"/>
          <p:cNvSpPr/>
          <p:nvPr/>
        </p:nvSpPr>
        <p:spPr>
          <a:xfrm>
            <a:off x="586247" y="4373503"/>
            <a:ext cx="8918560" cy="2862322"/>
          </a:xfrm>
          <a:prstGeom prst="rect">
            <a:avLst/>
          </a:prstGeom>
          <a:solidFill>
            <a:schemeClr val="lt2"/>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s1 = {</a:t>
            </a:r>
            <a:r>
              <a:rPr b="1" lang="nl-NL" sz="1800">
                <a:solidFill>
                  <a:srgbClr val="09885A"/>
                </a:solidFill>
                <a:latin typeface="Arial"/>
                <a:ea typeface="Arial"/>
                <a:cs typeface="Arial"/>
                <a:sym typeface="Arial"/>
              </a:rPr>
              <a:t>1</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4</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7</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9</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2</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s2 = {</a:t>
            </a:r>
            <a:r>
              <a:rPr b="1" lang="nl-NL" sz="1800">
                <a:solidFill>
                  <a:srgbClr val="09885A"/>
                </a:solidFill>
                <a:latin typeface="Arial"/>
                <a:ea typeface="Arial"/>
                <a:cs typeface="Arial"/>
                <a:sym typeface="Arial"/>
              </a:rPr>
              <a:t>2</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4</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6</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9</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s1.union(s2) </a:t>
            </a:r>
            <a:r>
              <a:rPr b="1" lang="nl-NL" sz="1800">
                <a:solidFill>
                  <a:srgbClr val="008000"/>
                </a:solidFill>
                <a:latin typeface="Arial"/>
                <a:ea typeface="Arial"/>
                <a:cs typeface="Arial"/>
                <a:sym typeface="Arial"/>
              </a:rPr>
              <a:t># {1, 2, 4, 6, 7, 9}</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s1.intersection(s2)</a:t>
            </a:r>
            <a:r>
              <a:rPr b="1" lang="nl-NL" sz="1800">
                <a:solidFill>
                  <a:srgbClr val="008000"/>
                </a:solidFill>
                <a:latin typeface="Arial"/>
                <a:ea typeface="Arial"/>
                <a:cs typeface="Arial"/>
                <a:sym typeface="Arial"/>
              </a:rPr>
              <a:t># {9, 2, 4}</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s1.difference(s2)  </a:t>
            </a:r>
            <a:r>
              <a:rPr b="1" lang="nl-NL" sz="1800">
                <a:solidFill>
                  <a:srgbClr val="008000"/>
                </a:solidFill>
                <a:latin typeface="Arial"/>
                <a:ea typeface="Arial"/>
                <a:cs typeface="Arial"/>
                <a:sym typeface="Arial"/>
              </a:rPr>
              <a:t># {1, 7}</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s1 | s2</a:t>
            </a:r>
            <a:r>
              <a:rPr b="1" lang="nl-NL" sz="1800">
                <a:solidFill>
                  <a:srgbClr val="008000"/>
                </a:solidFill>
                <a:latin typeface="Arial"/>
                <a:ea typeface="Arial"/>
                <a:cs typeface="Arial"/>
                <a:sym typeface="Arial"/>
              </a:rPr>
              <a:t># {1, 2, 4, 6, 7, 9}</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s1 &amp; s2</a:t>
            </a:r>
            <a:r>
              <a:rPr b="1" lang="nl-NL" sz="1800">
                <a:solidFill>
                  <a:srgbClr val="008000"/>
                </a:solidFill>
                <a:latin typeface="Arial"/>
                <a:ea typeface="Arial"/>
                <a:cs typeface="Arial"/>
                <a:sym typeface="Arial"/>
              </a:rPr>
              <a:t># {9, 2, 4}</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s1 - s2</a:t>
            </a:r>
            <a:r>
              <a:rPr b="1" lang="nl-NL" sz="1800">
                <a:solidFill>
                  <a:srgbClr val="008000"/>
                </a:solidFill>
                <a:latin typeface="Arial"/>
                <a:ea typeface="Arial"/>
                <a:cs typeface="Arial"/>
                <a:sym typeface="Arial"/>
              </a:rPr>
              <a:t># {1, 7}</a:t>
            </a:r>
            <a:endParaRPr b="1" sz="1800">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Dict</a:t>
            </a:r>
            <a:endParaRPr/>
          </a:p>
        </p:txBody>
      </p:sp>
      <p:sp>
        <p:nvSpPr>
          <p:cNvPr id="557" name="Google Shape;557;p68"/>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 collection of </a:t>
            </a:r>
            <a:r>
              <a:rPr b="1" lang="nl-NL"/>
              <a:t>key</a:t>
            </a:r>
            <a:r>
              <a:rPr lang="nl-NL"/>
              <a:t> – </a:t>
            </a:r>
            <a:r>
              <a:rPr b="1" lang="nl-NL"/>
              <a:t>value</a:t>
            </a:r>
            <a:r>
              <a:rPr lang="nl-NL"/>
              <a:t> pairs</a:t>
            </a:r>
            <a:endParaRPr/>
          </a:p>
          <a:p>
            <a:pPr indent="-251986" lvl="0" marL="251986" rtl="0" algn="l">
              <a:lnSpc>
                <a:spcPct val="90000"/>
              </a:lnSpc>
              <a:spcBef>
                <a:spcPts val="1102"/>
              </a:spcBef>
              <a:spcAft>
                <a:spcPts val="0"/>
              </a:spcAft>
              <a:buClr>
                <a:srgbClr val="595959"/>
              </a:buClr>
              <a:buSzPts val="2000"/>
              <a:buChar char="•"/>
            </a:pPr>
            <a:r>
              <a:rPr lang="nl-NL"/>
              <a:t>The </a:t>
            </a:r>
            <a:r>
              <a:rPr b="1" lang="nl-NL"/>
              <a:t>dict()</a:t>
            </a:r>
            <a:r>
              <a:rPr lang="nl-NL"/>
              <a:t> function creates a dictionary</a:t>
            </a:r>
            <a:endParaRPr/>
          </a:p>
        </p:txBody>
      </p:sp>
      <p:sp>
        <p:nvSpPr>
          <p:cNvPr id="558" name="Google Shape;558;p68"/>
          <p:cNvSpPr/>
          <p:nvPr/>
        </p:nvSpPr>
        <p:spPr>
          <a:xfrm>
            <a:off x="547257" y="3513981"/>
            <a:ext cx="8957550" cy="3693319"/>
          </a:xfrm>
          <a:prstGeom prst="rect">
            <a:avLst/>
          </a:prstGeom>
          <a:solidFill>
            <a:schemeClr val="lt2"/>
          </a:solidFill>
          <a:ln cap="flat" cmpd="sng" w="9525">
            <a:solidFill>
              <a:srgbClr val="0C0C0C"/>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d = {</a:t>
            </a:r>
            <a:r>
              <a:rPr b="1" lang="nl-NL" sz="1800">
                <a:solidFill>
                  <a:srgbClr val="A31515"/>
                </a:solidFill>
                <a:latin typeface="Arial"/>
                <a:ea typeface="Arial"/>
                <a:cs typeface="Arial"/>
                <a:sym typeface="Arial"/>
              </a:rPr>
              <a:t>'nl'</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'+31'</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'b'</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'+32'</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'uk'</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'+44'</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d[</a:t>
            </a:r>
            <a:r>
              <a:rPr b="1" lang="nl-NL" sz="1800">
                <a:solidFill>
                  <a:srgbClr val="A31515"/>
                </a:solidFill>
                <a:latin typeface="Arial"/>
                <a:ea typeface="Arial"/>
                <a:cs typeface="Arial"/>
                <a:sym typeface="Arial"/>
              </a:rPr>
              <a:t>'nl'</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'+31'</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d[</a:t>
            </a:r>
            <a:r>
              <a:rPr b="1" lang="nl-NL" sz="1800">
                <a:solidFill>
                  <a:srgbClr val="A31515"/>
                </a:solidFill>
                <a:latin typeface="Arial"/>
                <a:ea typeface="Arial"/>
                <a:cs typeface="Arial"/>
                <a:sym typeface="Arial"/>
              </a:rPr>
              <a:t>'f'</a:t>
            </a:r>
            <a:r>
              <a:rPr b="1" lang="nl-NL" sz="1800">
                <a:solidFill>
                  <a:srgbClr val="000000"/>
                </a:solidFill>
                <a:latin typeface="Arial"/>
                <a:ea typeface="Arial"/>
                <a:cs typeface="Arial"/>
                <a:sym typeface="Arial"/>
              </a:rPr>
              <a:t>] = </a:t>
            </a:r>
            <a:r>
              <a:rPr b="1" lang="nl-NL" sz="1800">
                <a:solidFill>
                  <a:srgbClr val="A31515"/>
                </a:solidFill>
                <a:latin typeface="Arial"/>
                <a:ea typeface="Arial"/>
                <a:cs typeface="Arial"/>
                <a:sym typeface="Arial"/>
              </a:rPr>
              <a:t>'+33'</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d.get(</a:t>
            </a:r>
            <a:r>
              <a:rPr b="1" lang="nl-NL" sz="1800">
                <a:solidFill>
                  <a:srgbClr val="A31515"/>
                </a:solidFill>
                <a:latin typeface="Arial"/>
                <a:ea typeface="Arial"/>
                <a:cs typeface="Arial"/>
                <a:sym typeface="Arial"/>
              </a:rPr>
              <a:t>'d'</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d.get(</a:t>
            </a:r>
            <a:r>
              <a:rPr b="1" lang="nl-NL" sz="1800">
                <a:solidFill>
                  <a:srgbClr val="A31515"/>
                </a:solidFill>
                <a:latin typeface="Arial"/>
                <a:ea typeface="Arial"/>
                <a:cs typeface="Arial"/>
                <a:sym typeface="Arial"/>
              </a:rPr>
              <a:t>'d'</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d.keys()</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d.values()</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d.items()</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d.update({</a:t>
            </a:r>
            <a:r>
              <a:rPr b="1" lang="nl-NL" sz="1800">
                <a:solidFill>
                  <a:srgbClr val="A31515"/>
                </a:solidFill>
                <a:latin typeface="Arial"/>
                <a:ea typeface="Arial"/>
                <a:cs typeface="Arial"/>
                <a:sym typeface="Arial"/>
              </a:rPr>
              <a:t>'d'</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'+49'</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'es'</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'+34'</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zip function</a:t>
            </a:r>
            <a:endParaRPr/>
          </a:p>
        </p:txBody>
      </p:sp>
      <p:sp>
        <p:nvSpPr>
          <p:cNvPr id="564" name="Google Shape;564;p69"/>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zip function combines multiple lists of the same length to one list of tuples</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565" name="Google Shape;565;p69"/>
          <p:cNvSpPr/>
          <p:nvPr/>
        </p:nvSpPr>
        <p:spPr>
          <a:xfrm>
            <a:off x="576263" y="5479957"/>
            <a:ext cx="8905332" cy="1754326"/>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keys = [</a:t>
            </a:r>
            <a:r>
              <a:rPr b="1" lang="nl-NL" sz="1800">
                <a:solidFill>
                  <a:srgbClr val="A31515"/>
                </a:solidFill>
                <a:latin typeface="Arial"/>
                <a:ea typeface="Arial"/>
                <a:cs typeface="Arial"/>
                <a:sym typeface="Arial"/>
              </a:rPr>
              <a:t>'Amsterdam'</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'Eindhoven'</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'Utrecht'</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'Delft'</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values = [</a:t>
            </a:r>
            <a:r>
              <a:rPr b="1" lang="nl-NL" sz="1800">
                <a:solidFill>
                  <a:srgbClr val="A31515"/>
                </a:solidFill>
                <a:latin typeface="Arial"/>
                <a:ea typeface="Arial"/>
                <a:cs typeface="Arial"/>
                <a:sym typeface="Arial"/>
              </a:rPr>
              <a:t>'020'</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'040'</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'030'</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'015'</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d = dict(zip(keys, values))</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d[</a:t>
            </a:r>
            <a:r>
              <a:rPr b="1" lang="nl-NL" sz="1800">
                <a:solidFill>
                  <a:srgbClr val="A31515"/>
                </a:solidFill>
                <a:latin typeface="Arial"/>
                <a:ea typeface="Arial"/>
                <a:cs typeface="Arial"/>
                <a:sym typeface="Arial"/>
              </a:rPr>
              <a:t>'Amsterdam'</a:t>
            </a:r>
            <a:r>
              <a:rPr b="1" lang="nl-NL" sz="1800">
                <a:solidFill>
                  <a:srgbClr val="000000"/>
                </a:solidFill>
                <a:latin typeface="Arial"/>
                <a:ea typeface="Arial"/>
                <a:cs typeface="Arial"/>
                <a:sym typeface="Arial"/>
              </a:rPr>
              <a:t>] </a:t>
            </a:r>
            <a:r>
              <a:rPr b="1" lang="nl-NL" sz="1800">
                <a:solidFill>
                  <a:srgbClr val="008000"/>
                </a:solidFill>
                <a:latin typeface="Arial"/>
                <a:ea typeface="Arial"/>
                <a:cs typeface="Arial"/>
                <a:sym typeface="Arial"/>
              </a:rPr>
              <a:t># =&gt; '020'</a:t>
            </a:r>
            <a:endParaRPr b="1" sz="18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7"/>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Python applications</a:t>
            </a:r>
            <a:endParaRPr/>
          </a:p>
        </p:txBody>
      </p:sp>
      <p:sp>
        <p:nvSpPr>
          <p:cNvPr id="83" name="Google Shape;83;p7"/>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General Purpose</a:t>
            </a:r>
            <a:endParaRPr/>
          </a:p>
          <a:p>
            <a:pPr indent="-251986" lvl="0" marL="251986" rtl="0" algn="l">
              <a:lnSpc>
                <a:spcPct val="90000"/>
              </a:lnSpc>
              <a:spcBef>
                <a:spcPts val="1102"/>
              </a:spcBef>
              <a:spcAft>
                <a:spcPts val="0"/>
              </a:spcAft>
              <a:buClr>
                <a:srgbClr val="595959"/>
              </a:buClr>
              <a:buSzPts val="2000"/>
              <a:buChar char="•"/>
            </a:pPr>
            <a:r>
              <a:rPr lang="nl-NL"/>
              <a:t>Scripting</a:t>
            </a:r>
            <a:endParaRPr/>
          </a:p>
          <a:p>
            <a:pPr indent="-251986" lvl="0" marL="251986" rtl="0" algn="l">
              <a:lnSpc>
                <a:spcPct val="90000"/>
              </a:lnSpc>
              <a:spcBef>
                <a:spcPts val="1102"/>
              </a:spcBef>
              <a:spcAft>
                <a:spcPts val="0"/>
              </a:spcAft>
              <a:buClr>
                <a:srgbClr val="595959"/>
              </a:buClr>
              <a:buSzPts val="2000"/>
              <a:buChar char="•"/>
            </a:pPr>
            <a:r>
              <a:rPr lang="nl-NL"/>
              <a:t>Data processing</a:t>
            </a:r>
            <a:endParaRPr/>
          </a:p>
          <a:p>
            <a:pPr indent="-251986" lvl="0" marL="251986" rtl="0" algn="l">
              <a:lnSpc>
                <a:spcPct val="90000"/>
              </a:lnSpc>
              <a:spcBef>
                <a:spcPts val="1102"/>
              </a:spcBef>
              <a:spcAft>
                <a:spcPts val="0"/>
              </a:spcAft>
              <a:buClr>
                <a:srgbClr val="595959"/>
              </a:buClr>
              <a:buSzPts val="2000"/>
              <a:buChar char="•"/>
            </a:pPr>
            <a:r>
              <a:rPr lang="nl-NL"/>
              <a:t>Scientific</a:t>
            </a:r>
            <a:endParaRPr/>
          </a:p>
          <a:p>
            <a:pPr indent="-251986" lvl="0" marL="251986" rtl="0" algn="l">
              <a:lnSpc>
                <a:spcPct val="90000"/>
              </a:lnSpc>
              <a:spcBef>
                <a:spcPts val="1102"/>
              </a:spcBef>
              <a:spcAft>
                <a:spcPts val="0"/>
              </a:spcAft>
              <a:buClr>
                <a:srgbClr val="595959"/>
              </a:buClr>
              <a:buSzPts val="2000"/>
              <a:buChar char="•"/>
            </a:pPr>
            <a:r>
              <a:rPr lang="nl-NL"/>
              <a:t>Desktop GUI</a:t>
            </a:r>
            <a:endParaRPr/>
          </a:p>
          <a:p>
            <a:pPr indent="-251986" lvl="0" marL="251986" rtl="0" algn="l">
              <a:lnSpc>
                <a:spcPct val="90000"/>
              </a:lnSpc>
              <a:spcBef>
                <a:spcPts val="1102"/>
              </a:spcBef>
              <a:spcAft>
                <a:spcPts val="0"/>
              </a:spcAft>
              <a:buClr>
                <a:srgbClr val="595959"/>
              </a:buClr>
              <a:buSzPts val="2000"/>
              <a:buChar char="•"/>
            </a:pPr>
            <a:r>
              <a:rPr lang="nl-NL"/>
              <a:t>Web</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Comprehension</a:t>
            </a:r>
            <a:endParaRPr/>
          </a:p>
        </p:txBody>
      </p:sp>
      <p:sp>
        <p:nvSpPr>
          <p:cNvPr id="571" name="Google Shape;571;p70"/>
          <p:cNvSpPr txBox="1"/>
          <p:nvPr>
            <p:ph idx="1" type="body"/>
          </p:nvPr>
        </p:nvSpPr>
        <p:spPr>
          <a:xfrm>
            <a:off x="575817" y="2012414"/>
            <a:ext cx="8928990" cy="4215695"/>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None/>
            </a:pPr>
            <a:r>
              <a:rPr lang="nl-NL"/>
              <a:t>Create a datastructure from an other datastructure</a:t>
            </a:r>
            <a:endParaRPr/>
          </a:p>
          <a:p>
            <a:pPr indent="-251986" lvl="0" marL="251986" rtl="0" algn="l">
              <a:lnSpc>
                <a:spcPct val="90000"/>
              </a:lnSpc>
              <a:spcBef>
                <a:spcPts val="1102"/>
              </a:spcBef>
              <a:spcAft>
                <a:spcPts val="0"/>
              </a:spcAft>
              <a:buClr>
                <a:srgbClr val="595959"/>
              </a:buClr>
              <a:buSzPts val="2000"/>
              <a:buNone/>
            </a:pPr>
            <a:r>
              <a:t/>
            </a:r>
            <a:endParaRPr sz="2000"/>
          </a:p>
          <a:p>
            <a:pPr indent="-251986" lvl="0" marL="251986" rtl="0" algn="l">
              <a:lnSpc>
                <a:spcPct val="90000"/>
              </a:lnSpc>
              <a:spcBef>
                <a:spcPts val="1102"/>
              </a:spcBef>
              <a:spcAft>
                <a:spcPts val="0"/>
              </a:spcAft>
              <a:buClr>
                <a:srgbClr val="595959"/>
              </a:buClr>
              <a:buSzPts val="2000"/>
              <a:buNone/>
            </a:pPr>
            <a:r>
              <a:rPr lang="nl-NL" sz="2000"/>
              <a:t>List comprehension	[i*i for i in range(10)]</a:t>
            </a:r>
            <a:br>
              <a:rPr lang="nl-NL" sz="2000"/>
            </a:br>
            <a:r>
              <a:rPr lang="nl-NL" sz="2000"/>
              <a:t>	[i*i for i in range(10) if i &gt; 5]</a:t>
            </a:r>
            <a:br>
              <a:rPr lang="nl-NL" sz="2000"/>
            </a:br>
            <a:r>
              <a:rPr lang="nl-NL" sz="2000"/>
              <a:t>	[i*j for i in range(5) for j in range(5)]</a:t>
            </a:r>
            <a:endParaRPr/>
          </a:p>
          <a:p>
            <a:pPr indent="-251986" lvl="0" marL="251986" rtl="0" algn="l">
              <a:lnSpc>
                <a:spcPct val="90000"/>
              </a:lnSpc>
              <a:spcBef>
                <a:spcPts val="1102"/>
              </a:spcBef>
              <a:spcAft>
                <a:spcPts val="0"/>
              </a:spcAft>
              <a:buClr>
                <a:srgbClr val="595959"/>
              </a:buClr>
              <a:buSzPts val="2000"/>
              <a:buNone/>
            </a:pPr>
            <a:r>
              <a:rPr lang="nl-NL" sz="2000"/>
              <a:t>Set comprehension	{e for e in s}</a:t>
            </a:r>
            <a:endParaRPr/>
          </a:p>
          <a:p>
            <a:pPr indent="-251986" lvl="0" marL="251986" rtl="0" algn="l">
              <a:lnSpc>
                <a:spcPct val="90000"/>
              </a:lnSpc>
              <a:spcBef>
                <a:spcPts val="1102"/>
              </a:spcBef>
              <a:spcAft>
                <a:spcPts val="0"/>
              </a:spcAft>
              <a:buClr>
                <a:srgbClr val="595959"/>
              </a:buClr>
              <a:buSzPts val="2000"/>
              <a:buNone/>
            </a:pPr>
            <a:r>
              <a:rPr lang="nl-NL" sz="2000"/>
              <a:t>Dict comprehension	{k: v for k, v in d}</a:t>
            </a:r>
            <a:endParaRPr/>
          </a:p>
        </p:txBody>
      </p:sp>
      <p:sp>
        <p:nvSpPr>
          <p:cNvPr id="572" name="Google Shape;572;p70"/>
          <p:cNvSpPr txBox="1"/>
          <p:nvPr>
            <p:ph idx="2" type="body"/>
          </p:nvPr>
        </p:nvSpPr>
        <p:spPr>
          <a:xfrm>
            <a:off x="575816" y="6088809"/>
            <a:ext cx="8928991" cy="1200329"/>
          </a:xfrm>
          <a:prstGeom prst="rect">
            <a:avLst/>
          </a:prstGeom>
          <a:solidFill>
            <a:srgbClr val="D8D8D8"/>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b" bIns="45700" lIns="91425" spcFirstLastPara="1" rIns="91425" wrap="square" tIns="45700">
            <a:spAutoFit/>
          </a:bodyPr>
          <a:lstStyle/>
          <a:p>
            <a:pPr indent="0" lvl="0" marL="0" rtl="0" algn="l">
              <a:lnSpc>
                <a:spcPct val="100000"/>
              </a:lnSpc>
              <a:spcBef>
                <a:spcPts val="0"/>
              </a:spcBef>
              <a:spcAft>
                <a:spcPts val="0"/>
              </a:spcAft>
              <a:buClr>
                <a:srgbClr val="000000"/>
              </a:buClr>
              <a:buSzPts val="1800"/>
              <a:buNone/>
            </a:pPr>
            <a:r>
              <a:rPr lang="nl-NL" sz="1800">
                <a:solidFill>
                  <a:srgbClr val="000000"/>
                </a:solidFill>
              </a:rPr>
              <a:t>[x**2 for x in range(</a:t>
            </a:r>
            <a:r>
              <a:rPr lang="nl-NL" sz="1800">
                <a:solidFill>
                  <a:srgbClr val="09885A"/>
                </a:solidFill>
              </a:rPr>
              <a:t>10</a:t>
            </a:r>
            <a:r>
              <a:rPr lang="nl-NL" sz="1800">
                <a:solidFill>
                  <a:srgbClr val="000000"/>
                </a:solidFill>
              </a:rPr>
              <a:t>)]    </a:t>
            </a:r>
            <a:r>
              <a:rPr lang="nl-NL" sz="1800">
                <a:solidFill>
                  <a:srgbClr val="008000"/>
                </a:solidFill>
              </a:rPr>
              <a:t># [0,1,2,9,16,25,36,49,64,91]</a:t>
            </a:r>
            <a:endParaRPr/>
          </a:p>
          <a:p>
            <a:pPr indent="0" lvl="0" marL="0" rtl="0" algn="l">
              <a:lnSpc>
                <a:spcPct val="100000"/>
              </a:lnSpc>
              <a:spcBef>
                <a:spcPts val="0"/>
              </a:spcBef>
              <a:spcAft>
                <a:spcPts val="0"/>
              </a:spcAft>
              <a:buClr>
                <a:srgbClr val="000000"/>
              </a:buClr>
              <a:buSzPts val="1800"/>
              <a:buNone/>
            </a:pPr>
            <a:r>
              <a:rPr lang="nl-NL" sz="1800">
                <a:solidFill>
                  <a:srgbClr val="000000"/>
                </a:solidFill>
              </a:rPr>
              <a:t>[x**2 for x in range(</a:t>
            </a:r>
            <a:r>
              <a:rPr lang="nl-NL" sz="1800">
                <a:solidFill>
                  <a:srgbClr val="09885A"/>
                </a:solidFill>
              </a:rPr>
              <a:t>100</a:t>
            </a:r>
            <a:r>
              <a:rPr lang="nl-NL" sz="1800">
                <a:solidFill>
                  <a:srgbClr val="000000"/>
                </a:solidFill>
              </a:rPr>
              <a:t>) if x%5 == 0]   </a:t>
            </a:r>
            <a:r>
              <a:rPr lang="nl-NL" sz="1800">
                <a:solidFill>
                  <a:srgbClr val="008000"/>
                </a:solidFill>
              </a:rPr>
              <a:t># [0,25,100,225,...]</a:t>
            </a:r>
            <a:endParaRPr sz="1800">
              <a:solidFill>
                <a:srgbClr val="000000"/>
              </a:solidFill>
            </a:endParaRPr>
          </a:p>
          <a:p>
            <a:pPr indent="0" lvl="0" marL="0" rtl="0" algn="l">
              <a:lnSpc>
                <a:spcPct val="100000"/>
              </a:lnSpc>
              <a:spcBef>
                <a:spcPts val="0"/>
              </a:spcBef>
              <a:spcAft>
                <a:spcPts val="0"/>
              </a:spcAft>
              <a:buClr>
                <a:srgbClr val="595959"/>
              </a:buClr>
              <a:buSzPts val="1800"/>
              <a:buNone/>
            </a:pPr>
            <a:r>
              <a:t/>
            </a:r>
            <a:endParaRPr sz="1800">
              <a:solidFill>
                <a:srgbClr val="000000"/>
              </a:solidFill>
            </a:endParaRPr>
          </a:p>
          <a:p>
            <a:pPr indent="0" lvl="0" marL="0" rtl="0" algn="l">
              <a:lnSpc>
                <a:spcPct val="100000"/>
              </a:lnSpc>
              <a:spcBef>
                <a:spcPts val="0"/>
              </a:spcBef>
              <a:spcAft>
                <a:spcPts val="0"/>
              </a:spcAft>
              <a:buClr>
                <a:srgbClr val="000000"/>
              </a:buClr>
              <a:buSzPts val="1800"/>
              <a:buNone/>
            </a:pPr>
            <a:r>
              <a:rPr lang="nl-NL" sz="1800">
                <a:solidFill>
                  <a:srgbClr val="000000"/>
                </a:solidFill>
              </a:rPr>
              <a:t>[name[0].upper() for name in ['guido', 'tom', 'albert']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Other datastructures</a:t>
            </a:r>
            <a:endParaRPr/>
          </a:p>
        </p:txBody>
      </p:sp>
      <p:sp>
        <p:nvSpPr>
          <p:cNvPr id="578" name="Google Shape;578;p71"/>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array</a:t>
            </a:r>
            <a:endParaRPr/>
          </a:p>
          <a:p>
            <a:pPr indent="-251986" lvl="0" marL="251986" rtl="0" algn="l">
              <a:lnSpc>
                <a:spcPct val="90000"/>
              </a:lnSpc>
              <a:spcBef>
                <a:spcPts val="1102"/>
              </a:spcBef>
              <a:spcAft>
                <a:spcPts val="0"/>
              </a:spcAft>
              <a:buClr>
                <a:srgbClr val="595959"/>
              </a:buClr>
              <a:buSzPts val="2000"/>
              <a:buChar char="•"/>
            </a:pPr>
            <a:r>
              <a:rPr lang="nl-NL"/>
              <a:t>namedtuple</a:t>
            </a:r>
            <a:endParaRPr/>
          </a:p>
          <a:p>
            <a:pPr indent="-251986" lvl="0" marL="251986" rtl="0" algn="l">
              <a:lnSpc>
                <a:spcPct val="90000"/>
              </a:lnSpc>
              <a:spcBef>
                <a:spcPts val="1102"/>
              </a:spcBef>
              <a:spcAft>
                <a:spcPts val="0"/>
              </a:spcAft>
              <a:buClr>
                <a:srgbClr val="595959"/>
              </a:buClr>
              <a:buSzPts val="2000"/>
              <a:buChar char="•"/>
            </a:pPr>
            <a:r>
              <a:rPr lang="nl-NL"/>
              <a:t>deque</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579" name="Google Shape;579;p71"/>
          <p:cNvSpPr/>
          <p:nvPr/>
        </p:nvSpPr>
        <p:spPr>
          <a:xfrm>
            <a:off x="3816176" y="2012414"/>
            <a:ext cx="5688631" cy="2308324"/>
          </a:xfrm>
          <a:prstGeom prst="rect">
            <a:avLst/>
          </a:prstGeom>
          <a:solidFill>
            <a:schemeClr val="lt2"/>
          </a:solidFill>
          <a:ln cap="flat" cmpd="sng" w="9525">
            <a:solidFill>
              <a:srgbClr val="26262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namedtuple</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Point = namedtuple(</a:t>
            </a:r>
            <a:r>
              <a:rPr b="1" lang="nl-NL" sz="1800">
                <a:solidFill>
                  <a:srgbClr val="A31515"/>
                </a:solidFill>
                <a:latin typeface="Arial"/>
                <a:ea typeface="Arial"/>
                <a:cs typeface="Arial"/>
                <a:sym typeface="Arial"/>
              </a:rPr>
              <a:t>'Point'</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'x'</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'y'</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p1 = Point(</a:t>
            </a:r>
            <a:r>
              <a:rPr b="1" lang="nl-NL" sz="1800">
                <a:solidFill>
                  <a:srgbClr val="09885A"/>
                </a:solidFill>
                <a:latin typeface="Arial"/>
                <a:ea typeface="Arial"/>
                <a:cs typeface="Arial"/>
                <a:sym typeface="Arial"/>
              </a:rPr>
              <a:t>11</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22</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p2 = Point(x=</a:t>
            </a:r>
            <a:r>
              <a:rPr b="1" lang="nl-NL" sz="1800">
                <a:solidFill>
                  <a:srgbClr val="09885A"/>
                </a:solidFill>
                <a:latin typeface="Arial"/>
                <a:ea typeface="Arial"/>
                <a:cs typeface="Arial"/>
                <a:sym typeface="Arial"/>
              </a:rPr>
              <a:t>11</a:t>
            </a:r>
            <a:r>
              <a:rPr b="1" lang="nl-NL" sz="1800">
                <a:solidFill>
                  <a:srgbClr val="000000"/>
                </a:solidFill>
                <a:latin typeface="Arial"/>
                <a:ea typeface="Arial"/>
                <a:cs typeface="Arial"/>
                <a:sym typeface="Arial"/>
              </a:rPr>
              <a:t>, y=</a:t>
            </a:r>
            <a:r>
              <a:rPr b="1" lang="nl-NL" sz="1800">
                <a:solidFill>
                  <a:srgbClr val="09885A"/>
                </a:solidFill>
                <a:latin typeface="Arial"/>
                <a:ea typeface="Arial"/>
                <a:cs typeface="Arial"/>
                <a:sym typeface="Arial"/>
              </a:rPr>
              <a:t>22</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p1.x </a:t>
            </a:r>
            <a:r>
              <a:rPr b="1" lang="nl-NL" sz="1800">
                <a:solidFill>
                  <a:srgbClr val="008000"/>
                </a:solidFill>
                <a:latin typeface="Arial"/>
                <a:ea typeface="Arial"/>
                <a:cs typeface="Arial"/>
                <a:sym typeface="Arial"/>
              </a:rPr>
              <a:t># =&gt; 11</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p1.y </a:t>
            </a:r>
            <a:r>
              <a:rPr b="1" lang="nl-NL" sz="1800">
                <a:solidFill>
                  <a:srgbClr val="008000"/>
                </a:solidFill>
                <a:latin typeface="Arial"/>
                <a:ea typeface="Arial"/>
                <a:cs typeface="Arial"/>
                <a:sym typeface="Arial"/>
              </a:rPr>
              <a:t># =&gt; 22</a:t>
            </a:r>
            <a:endParaRPr b="1" sz="1800">
              <a:solidFill>
                <a:srgbClr val="000000"/>
              </a:solidFill>
              <a:latin typeface="Arial"/>
              <a:ea typeface="Arial"/>
              <a:cs typeface="Arial"/>
              <a:sym typeface="Arial"/>
            </a:endParaRPr>
          </a:p>
        </p:txBody>
      </p:sp>
      <p:sp>
        <p:nvSpPr>
          <p:cNvPr id="580" name="Google Shape;580;p71"/>
          <p:cNvSpPr/>
          <p:nvPr/>
        </p:nvSpPr>
        <p:spPr>
          <a:xfrm>
            <a:off x="575816" y="5796061"/>
            <a:ext cx="5038725" cy="1200329"/>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array(</a:t>
            </a:r>
            <a:r>
              <a:rPr b="1" lang="nl-NL" sz="1800">
                <a:solidFill>
                  <a:srgbClr val="A31515"/>
                </a:solidFill>
                <a:latin typeface="Arial"/>
                <a:ea typeface="Arial"/>
                <a:cs typeface="Arial"/>
                <a:sym typeface="Arial"/>
              </a:rPr>
              <a:t>'l'</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array(</a:t>
            </a:r>
            <a:r>
              <a:rPr b="1" lang="nl-NL" sz="1800">
                <a:solidFill>
                  <a:srgbClr val="A31515"/>
                </a:solidFill>
                <a:latin typeface="Arial"/>
                <a:ea typeface="Arial"/>
                <a:cs typeface="Arial"/>
                <a:sym typeface="Arial"/>
              </a:rPr>
              <a:t>'u'</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'hello \u2641'</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array(</a:t>
            </a:r>
            <a:r>
              <a:rPr b="1" lang="nl-NL" sz="1800">
                <a:solidFill>
                  <a:srgbClr val="A31515"/>
                </a:solidFill>
                <a:latin typeface="Arial"/>
                <a:ea typeface="Arial"/>
                <a:cs typeface="Arial"/>
                <a:sym typeface="Arial"/>
              </a:rPr>
              <a:t>'l'</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1</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2</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3</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4</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5</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array(</a:t>
            </a:r>
            <a:r>
              <a:rPr b="1" lang="nl-NL" sz="1800">
                <a:solidFill>
                  <a:srgbClr val="A31515"/>
                </a:solidFill>
                <a:latin typeface="Arial"/>
                <a:ea typeface="Arial"/>
                <a:cs typeface="Arial"/>
                <a:sym typeface="Arial"/>
              </a:rPr>
              <a:t>'d'</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1.0</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2.0</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3.14</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2"/>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List of entered names</a:t>
            </a:r>
            <a:endParaRPr/>
          </a:p>
        </p:txBody>
      </p:sp>
      <p:sp>
        <p:nvSpPr>
          <p:cNvPr id="586" name="Google Shape;586;p72"/>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nl-NL" sz="2400"/>
              <a:t>Enter a number of names. If no name is entered (return) continue with the rest of the program and print the entered names. Sorted if possible.</a:t>
            </a:r>
            <a:endParaRPr/>
          </a:p>
          <a:p>
            <a:pPr indent="0" lvl="0" marL="0" rtl="0" algn="l">
              <a:lnSpc>
                <a:spcPct val="90000"/>
              </a:lnSpc>
              <a:spcBef>
                <a:spcPts val="1102"/>
              </a:spcBef>
              <a:spcAft>
                <a:spcPts val="0"/>
              </a:spcAft>
              <a:buClr>
                <a:srgbClr val="595959"/>
              </a:buClr>
              <a:buSzPts val="2400"/>
              <a:buNone/>
            </a:pPr>
            <a:r>
              <a:t/>
            </a:r>
            <a:endParaRPr sz="2400"/>
          </a:p>
          <a:p>
            <a:pPr indent="0" lvl="0" marL="0" rtl="0" algn="l">
              <a:lnSpc>
                <a:spcPct val="90000"/>
              </a:lnSpc>
              <a:spcBef>
                <a:spcPts val="1102"/>
              </a:spcBef>
              <a:spcAft>
                <a:spcPts val="0"/>
              </a:spcAft>
              <a:buClr>
                <a:srgbClr val="595959"/>
              </a:buClr>
              <a:buSzPts val="2400"/>
              <a:buNone/>
            </a:pPr>
            <a:r>
              <a:rPr lang="nl-NL" sz="2400"/>
              <a:t>Tips:</a:t>
            </a:r>
            <a:endParaRPr/>
          </a:p>
          <a:p>
            <a:pPr indent="-251986" lvl="1" marL="755957" rtl="0" algn="l">
              <a:lnSpc>
                <a:spcPct val="90000"/>
              </a:lnSpc>
              <a:spcBef>
                <a:spcPts val="551"/>
              </a:spcBef>
              <a:spcAft>
                <a:spcPts val="0"/>
              </a:spcAft>
              <a:buClr>
                <a:srgbClr val="595959"/>
              </a:buClr>
              <a:buSzPts val="2400"/>
              <a:buChar char="•"/>
            </a:pPr>
            <a:r>
              <a:rPr lang="nl-NL" sz="2400"/>
              <a:t>Start with an empty list </a:t>
            </a:r>
            <a:r>
              <a:rPr b="1" lang="nl-NL" sz="2400"/>
              <a:t>names = []</a:t>
            </a:r>
            <a:endParaRPr/>
          </a:p>
          <a:p>
            <a:pPr indent="-250825" lvl="1" marL="755650" rtl="0" algn="l">
              <a:lnSpc>
                <a:spcPct val="90000"/>
              </a:lnSpc>
              <a:spcBef>
                <a:spcPts val="551"/>
              </a:spcBef>
              <a:spcAft>
                <a:spcPts val="0"/>
              </a:spcAft>
              <a:buClr>
                <a:srgbClr val="595959"/>
              </a:buClr>
              <a:buSzPts val="2400"/>
              <a:buChar char="•"/>
            </a:pPr>
            <a:r>
              <a:rPr lang="nl-NL" sz="2400"/>
              <a:t>Use a </a:t>
            </a:r>
            <a:r>
              <a:rPr b="1" lang="nl-NL" sz="2400"/>
              <a:t>while</a:t>
            </a:r>
            <a:r>
              <a:rPr lang="nl-NL" sz="2400"/>
              <a:t> loop to ask for a name with </a:t>
            </a:r>
            <a:r>
              <a:rPr b="1" lang="nl-NL" sz="2400"/>
              <a:t>name = input(...)</a:t>
            </a:r>
            <a:endParaRPr/>
          </a:p>
          <a:p>
            <a:pPr indent="-251986" lvl="1" marL="755957" rtl="0" algn="l">
              <a:lnSpc>
                <a:spcPct val="90000"/>
              </a:lnSpc>
              <a:spcBef>
                <a:spcPts val="551"/>
              </a:spcBef>
              <a:spcAft>
                <a:spcPts val="0"/>
              </a:spcAft>
              <a:buClr>
                <a:srgbClr val="595959"/>
              </a:buClr>
              <a:buSzPts val="2400"/>
              <a:buChar char="•"/>
            </a:pPr>
            <a:r>
              <a:rPr lang="nl-NL" sz="2400"/>
              <a:t>Add the entered name to the list with </a:t>
            </a:r>
            <a:r>
              <a:rPr b="1" lang="nl-NL" sz="2400"/>
              <a:t>names.append(name)</a:t>
            </a:r>
            <a:endParaRPr/>
          </a:p>
          <a:p>
            <a:pPr indent="-251986" lvl="1" marL="755957" rtl="0" algn="l">
              <a:lnSpc>
                <a:spcPct val="90000"/>
              </a:lnSpc>
              <a:spcBef>
                <a:spcPts val="551"/>
              </a:spcBef>
              <a:spcAft>
                <a:spcPts val="0"/>
              </a:spcAft>
              <a:buClr>
                <a:srgbClr val="595959"/>
              </a:buClr>
              <a:buSzPts val="2400"/>
              <a:buChar char="•"/>
            </a:pPr>
            <a:r>
              <a:rPr lang="nl-NL" sz="2400"/>
              <a:t>If no name has been entered </a:t>
            </a:r>
            <a:r>
              <a:rPr b="1" lang="nl-NL" sz="2400"/>
              <a:t>break</a:t>
            </a:r>
            <a:r>
              <a:rPr lang="nl-NL" sz="2400"/>
              <a:t> out of the loop</a:t>
            </a:r>
            <a:endParaRPr/>
          </a:p>
          <a:p>
            <a:pPr indent="-251986" lvl="1" marL="755957" rtl="0" algn="l">
              <a:lnSpc>
                <a:spcPct val="90000"/>
              </a:lnSpc>
              <a:spcBef>
                <a:spcPts val="551"/>
              </a:spcBef>
              <a:spcAft>
                <a:spcPts val="0"/>
              </a:spcAft>
              <a:buClr>
                <a:srgbClr val="595959"/>
              </a:buClr>
              <a:buSzPts val="2400"/>
              <a:buChar char="•"/>
            </a:pPr>
            <a:r>
              <a:rPr b="1" lang="nl-NL" sz="2400"/>
              <a:t>Print</a:t>
            </a:r>
            <a:r>
              <a:rPr lang="nl-NL" sz="2400"/>
              <a:t> the entered names in a for loop. </a:t>
            </a:r>
            <a:endParaRPr/>
          </a:p>
          <a:p>
            <a:pPr indent="-251986" lvl="1" marL="755957" rtl="0" algn="l">
              <a:lnSpc>
                <a:spcPct val="90000"/>
              </a:lnSpc>
              <a:spcBef>
                <a:spcPts val="551"/>
              </a:spcBef>
              <a:spcAft>
                <a:spcPts val="0"/>
              </a:spcAft>
              <a:buClr>
                <a:srgbClr val="595959"/>
              </a:buClr>
              <a:buSzPts val="2400"/>
              <a:buChar char="•"/>
            </a:pPr>
            <a:r>
              <a:rPr lang="nl-NL" sz="2400"/>
              <a:t>Sort the list with </a:t>
            </a:r>
            <a:r>
              <a:rPr b="1" lang="nl-NL" sz="2400"/>
              <a:t>sorted(names)</a:t>
            </a:r>
            <a:endParaRPr/>
          </a:p>
        </p:txBody>
      </p:sp>
      <p:sp>
        <p:nvSpPr>
          <p:cNvPr id="587" name="Google Shape;587;p72"/>
          <p:cNvSpPr txBox="1"/>
          <p:nvPr/>
        </p:nvSpPr>
        <p:spPr>
          <a:xfrm>
            <a:off x="1943967" y="374640"/>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Calibri"/>
                <a:ea typeface="Calibri"/>
                <a:cs typeface="Calibri"/>
                <a:sym typeface="Calibri"/>
              </a:rPr>
              <a:t>Exercise 2.1</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3"/>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Occurance of words</a:t>
            </a:r>
            <a:endParaRPr/>
          </a:p>
        </p:txBody>
      </p:sp>
      <p:sp>
        <p:nvSpPr>
          <p:cNvPr id="593" name="Google Shape;593;p73"/>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400"/>
              <a:buChar char="•"/>
            </a:pPr>
            <a:r>
              <a:rPr lang="nl-NL" sz="2400"/>
              <a:t>Get an arbitrary piece of text from internet</a:t>
            </a:r>
            <a:endParaRPr sz="2400"/>
          </a:p>
          <a:p>
            <a:pPr indent="-251986" lvl="0" marL="251986" rtl="0" algn="l">
              <a:lnSpc>
                <a:spcPct val="90000"/>
              </a:lnSpc>
              <a:spcBef>
                <a:spcPts val="1102"/>
              </a:spcBef>
              <a:spcAft>
                <a:spcPts val="0"/>
              </a:spcAft>
              <a:buClr>
                <a:srgbClr val="595959"/>
              </a:buClr>
              <a:buSzPts val="2400"/>
              <a:buChar char="•"/>
            </a:pPr>
            <a:r>
              <a:rPr lang="nl-NL" sz="2400"/>
              <a:t>Create a python script that reads the complete tekst with </a:t>
            </a:r>
            <a:r>
              <a:rPr lang="nl-NL" sz="2000"/>
              <a:t> </a:t>
            </a:r>
            <a:r>
              <a:rPr b="1" lang="nl-NL" sz="2000"/>
              <a:t>s = input()</a:t>
            </a:r>
            <a:endParaRPr/>
          </a:p>
          <a:p>
            <a:pPr indent="-251986" lvl="0" marL="251986" rtl="0" algn="l">
              <a:lnSpc>
                <a:spcPct val="90000"/>
              </a:lnSpc>
              <a:spcBef>
                <a:spcPts val="1102"/>
              </a:spcBef>
              <a:spcAft>
                <a:spcPts val="0"/>
              </a:spcAft>
              <a:buClr>
                <a:srgbClr val="595959"/>
              </a:buClr>
              <a:buSzPts val="2400"/>
              <a:buChar char="•"/>
            </a:pPr>
            <a:r>
              <a:rPr lang="nl-NL" sz="2400"/>
              <a:t>Convert to lowercase and remove dots and commas</a:t>
            </a:r>
            <a:endParaRPr sz="2400"/>
          </a:p>
          <a:p>
            <a:pPr indent="-251986" lvl="1" marL="755957" rtl="0" algn="l">
              <a:lnSpc>
                <a:spcPct val="90000"/>
              </a:lnSpc>
              <a:spcBef>
                <a:spcPts val="551"/>
              </a:spcBef>
              <a:spcAft>
                <a:spcPts val="0"/>
              </a:spcAft>
              <a:buClr>
                <a:srgbClr val="595959"/>
              </a:buClr>
              <a:buSzPts val="1960"/>
              <a:buChar char="•"/>
            </a:pPr>
            <a:r>
              <a:rPr lang="nl-NL" sz="1960"/>
              <a:t>use </a:t>
            </a:r>
            <a:r>
              <a:rPr b="1" lang="nl-NL" sz="1960"/>
              <a:t>s.lower().replace('.', '').replace(',', '')</a:t>
            </a:r>
            <a:endParaRPr sz="1960"/>
          </a:p>
          <a:p>
            <a:pPr indent="-251986" lvl="1" marL="755957" rtl="0" algn="l">
              <a:lnSpc>
                <a:spcPct val="90000"/>
              </a:lnSpc>
              <a:spcBef>
                <a:spcPts val="551"/>
              </a:spcBef>
              <a:spcAft>
                <a:spcPts val="0"/>
              </a:spcAft>
              <a:buClr>
                <a:srgbClr val="595959"/>
              </a:buClr>
              <a:buSzPts val="1960"/>
              <a:buChar char="•"/>
            </a:pPr>
            <a:r>
              <a:rPr lang="nl-NL" sz="1960"/>
              <a:t>or </a:t>
            </a:r>
            <a:r>
              <a:rPr b="1" lang="nl-NL" sz="1960"/>
              <a:t>s.lower().translate(str.maketrans('', '', '.,!?()[]'))</a:t>
            </a:r>
            <a:endParaRPr/>
          </a:p>
          <a:p>
            <a:pPr indent="-251986" lvl="1" marL="755957" rtl="0" algn="l">
              <a:lnSpc>
                <a:spcPct val="90000"/>
              </a:lnSpc>
              <a:spcBef>
                <a:spcPts val="551"/>
              </a:spcBef>
              <a:spcAft>
                <a:spcPts val="0"/>
              </a:spcAft>
              <a:buClr>
                <a:srgbClr val="595959"/>
              </a:buClr>
              <a:buSzPts val="1960"/>
              <a:buChar char="•"/>
            </a:pPr>
            <a:r>
              <a:rPr lang="nl-NL" sz="1960"/>
              <a:t>or with a regular expresson </a:t>
            </a:r>
            <a:r>
              <a:rPr b="1" lang="nl-NL" sz="1960"/>
              <a:t>re.sub('[^a-z\s]', '', s.lower())</a:t>
            </a:r>
            <a:endParaRPr/>
          </a:p>
          <a:p>
            <a:pPr indent="-251986" lvl="0" marL="251986" rtl="0" algn="l">
              <a:lnSpc>
                <a:spcPct val="90000"/>
              </a:lnSpc>
              <a:spcBef>
                <a:spcPts val="1102"/>
              </a:spcBef>
              <a:spcAft>
                <a:spcPts val="0"/>
              </a:spcAft>
              <a:buClr>
                <a:srgbClr val="595959"/>
              </a:buClr>
              <a:buSzPts val="2400"/>
              <a:buChar char="•"/>
            </a:pPr>
            <a:r>
              <a:rPr lang="nl-NL" sz="2400"/>
              <a:t>Split the text into words</a:t>
            </a:r>
            <a:r>
              <a:rPr lang="nl-NL"/>
              <a:t> </a:t>
            </a:r>
            <a:r>
              <a:rPr lang="nl-NL" sz="2000"/>
              <a:t>with </a:t>
            </a:r>
            <a:r>
              <a:rPr b="1" lang="nl-NL" sz="2000"/>
              <a:t>text.split()</a:t>
            </a:r>
            <a:endParaRPr/>
          </a:p>
          <a:p>
            <a:pPr indent="-251986" lvl="0" marL="251986" rtl="0" algn="l">
              <a:lnSpc>
                <a:spcPct val="90000"/>
              </a:lnSpc>
              <a:spcBef>
                <a:spcPts val="1102"/>
              </a:spcBef>
              <a:spcAft>
                <a:spcPts val="0"/>
              </a:spcAft>
              <a:buClr>
                <a:srgbClr val="595959"/>
              </a:buClr>
              <a:buSzPts val="2400"/>
              <a:buChar char="•"/>
            </a:pPr>
            <a:r>
              <a:rPr lang="nl-NL" sz="2400"/>
              <a:t>Create a set of unique words</a:t>
            </a:r>
            <a:endParaRPr sz="2400"/>
          </a:p>
          <a:p>
            <a:pPr indent="-251986" lvl="0" marL="251986" rtl="0" algn="l">
              <a:lnSpc>
                <a:spcPct val="90000"/>
              </a:lnSpc>
              <a:spcBef>
                <a:spcPts val="1102"/>
              </a:spcBef>
              <a:spcAft>
                <a:spcPts val="0"/>
              </a:spcAft>
              <a:buClr>
                <a:srgbClr val="595959"/>
              </a:buClr>
              <a:buSzPts val="2400"/>
              <a:buChar char="•"/>
            </a:pPr>
            <a:r>
              <a:rPr lang="nl-NL" sz="2400"/>
              <a:t>For each unique word count the number of occurances</a:t>
            </a:r>
            <a:endParaRPr sz="2400"/>
          </a:p>
          <a:p>
            <a:pPr indent="-251986" lvl="0" marL="251986" rtl="0" algn="l">
              <a:lnSpc>
                <a:spcPct val="90000"/>
              </a:lnSpc>
              <a:spcBef>
                <a:spcPts val="1102"/>
              </a:spcBef>
              <a:spcAft>
                <a:spcPts val="0"/>
              </a:spcAft>
              <a:buClr>
                <a:srgbClr val="595959"/>
              </a:buClr>
              <a:buSzPts val="2400"/>
              <a:buChar char="•"/>
            </a:pPr>
            <a:r>
              <a:rPr lang="nl-NL" sz="2400"/>
              <a:t>Store the results in a dictionary</a:t>
            </a:r>
            <a:r>
              <a:rPr lang="nl-NL"/>
              <a:t>: </a:t>
            </a:r>
            <a:r>
              <a:rPr b="1" lang="nl-NL" sz="2000"/>
              <a:t>d[word] = n</a:t>
            </a:r>
            <a:endParaRPr/>
          </a:p>
          <a:p>
            <a:pPr indent="-251986" lvl="0" marL="251986" rtl="0" algn="l">
              <a:lnSpc>
                <a:spcPct val="90000"/>
              </a:lnSpc>
              <a:spcBef>
                <a:spcPts val="1102"/>
              </a:spcBef>
              <a:spcAft>
                <a:spcPts val="0"/>
              </a:spcAft>
              <a:buClr>
                <a:srgbClr val="595959"/>
              </a:buClr>
              <a:buSzPts val="2400"/>
              <a:buChar char="•"/>
            </a:pPr>
            <a:r>
              <a:rPr lang="nl-NL" sz="2400"/>
              <a:t>Print the results</a:t>
            </a:r>
            <a:r>
              <a:rPr lang="nl-NL"/>
              <a:t>: </a:t>
            </a:r>
            <a:r>
              <a:rPr b="1" lang="nl-NL" sz="2000"/>
              <a:t>for word, n in d.items()</a:t>
            </a:r>
            <a:endParaRPr/>
          </a:p>
        </p:txBody>
      </p:sp>
      <p:sp>
        <p:nvSpPr>
          <p:cNvPr id="594" name="Google Shape;594;p73"/>
          <p:cNvSpPr txBox="1"/>
          <p:nvPr/>
        </p:nvSpPr>
        <p:spPr>
          <a:xfrm>
            <a:off x="1944688"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2.2</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4"/>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Password generator</a:t>
            </a:r>
            <a:endParaRPr/>
          </a:p>
        </p:txBody>
      </p:sp>
      <p:sp>
        <p:nvSpPr>
          <p:cNvPr id="600" name="Google Shape;600;p74"/>
          <p:cNvSpPr txBox="1"/>
          <p:nvPr>
            <p:ph idx="1" type="body"/>
          </p:nvPr>
        </p:nvSpPr>
        <p:spPr>
          <a:xfrm>
            <a:off x="575816" y="2012414"/>
            <a:ext cx="8928991" cy="579987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Generate a password of at least 6 characters </a:t>
            </a:r>
            <a:br>
              <a:rPr lang="nl-NL"/>
            </a:br>
            <a:r>
              <a:rPr lang="nl-NL"/>
              <a:t>with at least 1 capital, 1 lowercase, 1 number and 1 special character.</a:t>
            </a:r>
            <a:endParaRPr/>
          </a:p>
          <a:p>
            <a:pPr indent="0" lvl="0" marL="0"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rPr lang="nl-NL"/>
              <a:t>Tips:</a:t>
            </a:r>
            <a:endParaRPr/>
          </a:p>
          <a:p>
            <a:pPr indent="-251986" lvl="0" marL="251986" rtl="0" algn="l">
              <a:lnSpc>
                <a:spcPct val="90000"/>
              </a:lnSpc>
              <a:spcBef>
                <a:spcPts val="1102"/>
              </a:spcBef>
              <a:spcAft>
                <a:spcPts val="0"/>
              </a:spcAft>
              <a:buClr>
                <a:srgbClr val="595959"/>
              </a:buClr>
              <a:buSzPts val="2000"/>
              <a:buChar char="•"/>
            </a:pPr>
            <a:r>
              <a:rPr lang="nl-NL"/>
              <a:t>Start with 4 string with character families. </a:t>
            </a:r>
            <a:endParaRPr/>
          </a:p>
          <a:p>
            <a:pPr indent="-251986" lvl="1" marL="755957" rtl="0" algn="l">
              <a:lnSpc>
                <a:spcPct val="90000"/>
              </a:lnSpc>
              <a:spcBef>
                <a:spcPts val="551"/>
              </a:spcBef>
              <a:spcAft>
                <a:spcPts val="0"/>
              </a:spcAft>
              <a:buClr>
                <a:srgbClr val="595959"/>
              </a:buClr>
              <a:buSzPts val="1800"/>
              <a:buChar char="•"/>
            </a:pPr>
            <a:r>
              <a:rPr lang="nl-NL"/>
              <a:t>E.g. capitals = 'ABCDEF..', numbers = '0123456789'</a:t>
            </a:r>
            <a:endParaRPr/>
          </a:p>
          <a:p>
            <a:pPr indent="-251986" lvl="0" marL="251986" rtl="0" algn="l">
              <a:lnSpc>
                <a:spcPct val="90000"/>
              </a:lnSpc>
              <a:spcBef>
                <a:spcPts val="1102"/>
              </a:spcBef>
              <a:spcAft>
                <a:spcPts val="0"/>
              </a:spcAft>
              <a:buClr>
                <a:srgbClr val="595959"/>
              </a:buClr>
              <a:buSzPts val="2000"/>
              <a:buChar char="•"/>
            </a:pPr>
            <a:r>
              <a:rPr lang="nl-NL"/>
              <a:t>Use random library to select a sample from these strings. The results are lists.</a:t>
            </a:r>
            <a:endParaRPr/>
          </a:p>
          <a:p>
            <a:pPr indent="-251986" lvl="1" marL="755957" rtl="0" algn="l">
              <a:lnSpc>
                <a:spcPct val="90000"/>
              </a:lnSpc>
              <a:spcBef>
                <a:spcPts val="551"/>
              </a:spcBef>
              <a:spcAft>
                <a:spcPts val="0"/>
              </a:spcAft>
              <a:buClr>
                <a:srgbClr val="595959"/>
              </a:buClr>
              <a:buSzPts val="1800"/>
              <a:buChar char="•"/>
            </a:pPr>
            <a:r>
              <a:rPr lang="nl-NL"/>
              <a:t>import random</a:t>
            </a:r>
            <a:endParaRPr/>
          </a:p>
          <a:p>
            <a:pPr indent="-251986" lvl="1" marL="755957" rtl="0" algn="l">
              <a:lnSpc>
                <a:spcPct val="90000"/>
              </a:lnSpc>
              <a:spcBef>
                <a:spcPts val="551"/>
              </a:spcBef>
              <a:spcAft>
                <a:spcPts val="0"/>
              </a:spcAft>
              <a:buClr>
                <a:srgbClr val="595959"/>
              </a:buClr>
              <a:buSzPts val="1800"/>
              <a:buChar char="•"/>
            </a:pPr>
            <a:r>
              <a:rPr lang="nl-NL"/>
              <a:t>part1 = random.choices(capitals, k=3)</a:t>
            </a:r>
            <a:endParaRPr/>
          </a:p>
          <a:p>
            <a:pPr indent="-251986" lvl="0" marL="251986" rtl="0" algn="l">
              <a:lnSpc>
                <a:spcPct val="90000"/>
              </a:lnSpc>
              <a:spcBef>
                <a:spcPts val="1102"/>
              </a:spcBef>
              <a:spcAft>
                <a:spcPts val="0"/>
              </a:spcAft>
              <a:buClr>
                <a:srgbClr val="595959"/>
              </a:buClr>
              <a:buSzPts val="2000"/>
              <a:buChar char="•"/>
            </a:pPr>
            <a:r>
              <a:rPr lang="nl-NL"/>
              <a:t>Concatenate the lists together.</a:t>
            </a:r>
            <a:endParaRPr/>
          </a:p>
          <a:p>
            <a:pPr indent="-251986" lvl="1" marL="755957" rtl="0" algn="l">
              <a:lnSpc>
                <a:spcPct val="90000"/>
              </a:lnSpc>
              <a:spcBef>
                <a:spcPts val="551"/>
              </a:spcBef>
              <a:spcAft>
                <a:spcPts val="0"/>
              </a:spcAft>
              <a:buClr>
                <a:srgbClr val="595959"/>
              </a:buClr>
              <a:buSzPts val="1800"/>
              <a:buChar char="•"/>
            </a:pPr>
            <a:r>
              <a:rPr lang="nl-NL"/>
              <a:t>characters = part1 + part2 + part3 + part4</a:t>
            </a:r>
            <a:endParaRPr/>
          </a:p>
          <a:p>
            <a:pPr indent="-251986" lvl="0" marL="251986" rtl="0" algn="l">
              <a:lnSpc>
                <a:spcPct val="90000"/>
              </a:lnSpc>
              <a:spcBef>
                <a:spcPts val="1102"/>
              </a:spcBef>
              <a:spcAft>
                <a:spcPts val="0"/>
              </a:spcAft>
              <a:buClr>
                <a:srgbClr val="595959"/>
              </a:buClr>
              <a:buSzPts val="2000"/>
              <a:buChar char="•"/>
            </a:pPr>
            <a:r>
              <a:rPr lang="nl-NL"/>
              <a:t>Shuffle the order of the elements with random.shuffle(characters).</a:t>
            </a:r>
            <a:endParaRPr/>
          </a:p>
          <a:p>
            <a:pPr indent="-251986" lvl="0" marL="251986" rtl="0" algn="l">
              <a:lnSpc>
                <a:spcPct val="90000"/>
              </a:lnSpc>
              <a:spcBef>
                <a:spcPts val="1102"/>
              </a:spcBef>
              <a:spcAft>
                <a:spcPts val="0"/>
              </a:spcAft>
              <a:buClr>
                <a:srgbClr val="595959"/>
              </a:buClr>
              <a:buSzPts val="2000"/>
              <a:buChar char="•"/>
            </a:pPr>
            <a:r>
              <a:rPr lang="nl-NL"/>
              <a:t>Turn the list of characters into a string with join():</a:t>
            </a:r>
            <a:endParaRPr/>
          </a:p>
          <a:p>
            <a:pPr indent="-251986" lvl="1" marL="755957" rtl="0" algn="l">
              <a:lnSpc>
                <a:spcPct val="90000"/>
              </a:lnSpc>
              <a:spcBef>
                <a:spcPts val="551"/>
              </a:spcBef>
              <a:spcAft>
                <a:spcPts val="0"/>
              </a:spcAft>
              <a:buClr>
                <a:srgbClr val="595959"/>
              </a:buClr>
              <a:buSzPts val="1800"/>
              <a:buChar char="•"/>
            </a:pPr>
            <a:r>
              <a:rPr lang="nl-NL"/>
              <a:t>password = ''.join(characters)</a:t>
            </a:r>
            <a:endParaRPr/>
          </a:p>
          <a:p>
            <a:pPr indent="-251986" lvl="0" marL="251986" rtl="0" algn="l">
              <a:lnSpc>
                <a:spcPct val="90000"/>
              </a:lnSpc>
              <a:spcBef>
                <a:spcPts val="1102"/>
              </a:spcBef>
              <a:spcAft>
                <a:spcPts val="0"/>
              </a:spcAft>
              <a:buClr>
                <a:srgbClr val="595959"/>
              </a:buClr>
              <a:buSzPts val="2000"/>
              <a:buChar char="•"/>
            </a:pPr>
            <a:r>
              <a:rPr lang="nl-NL"/>
              <a:t>print the generated password.</a:t>
            </a:r>
            <a:endParaRPr/>
          </a:p>
        </p:txBody>
      </p:sp>
      <p:sp>
        <p:nvSpPr>
          <p:cNvPr id="601" name="Google Shape;601;p74"/>
          <p:cNvSpPr txBox="1"/>
          <p:nvPr/>
        </p:nvSpPr>
        <p:spPr>
          <a:xfrm>
            <a:off x="1944688"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2.3</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5"/>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Playing cards</a:t>
            </a:r>
            <a:endParaRPr/>
          </a:p>
        </p:txBody>
      </p:sp>
      <p:sp>
        <p:nvSpPr>
          <p:cNvPr id="607" name="Google Shape;607;p75"/>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nl-NL" sz="2400">
                <a:latin typeface="Calibri"/>
                <a:ea typeface="Calibri"/>
                <a:cs typeface="Calibri"/>
                <a:sym typeface="Calibri"/>
              </a:rPr>
              <a:t>Select 5 random cards from a deck of playing cards.</a:t>
            </a:r>
            <a:endParaRPr/>
          </a:p>
          <a:p>
            <a:pPr indent="0" lvl="0" marL="0" rtl="0" algn="l">
              <a:lnSpc>
                <a:spcPct val="90000"/>
              </a:lnSpc>
              <a:spcBef>
                <a:spcPts val="1102"/>
              </a:spcBef>
              <a:spcAft>
                <a:spcPts val="0"/>
              </a:spcAft>
              <a:buClr>
                <a:srgbClr val="595959"/>
              </a:buClr>
              <a:buSzPts val="2400"/>
              <a:buNone/>
            </a:pPr>
            <a:r>
              <a:t/>
            </a:r>
            <a:endParaRPr sz="2400">
              <a:latin typeface="Calibri"/>
              <a:ea typeface="Calibri"/>
              <a:cs typeface="Calibri"/>
              <a:sym typeface="Calibri"/>
            </a:endParaRPr>
          </a:p>
          <a:p>
            <a:pPr indent="0" lvl="0" marL="0" rtl="0" algn="l">
              <a:lnSpc>
                <a:spcPct val="90000"/>
              </a:lnSpc>
              <a:spcBef>
                <a:spcPts val="1102"/>
              </a:spcBef>
              <a:spcAft>
                <a:spcPts val="0"/>
              </a:spcAft>
              <a:buClr>
                <a:srgbClr val="595959"/>
              </a:buClr>
              <a:buSzPts val="2400"/>
              <a:buNone/>
            </a:pPr>
            <a:r>
              <a:rPr lang="nl-NL" sz="2400">
                <a:latin typeface="Calibri"/>
                <a:ea typeface="Calibri"/>
                <a:cs typeface="Calibri"/>
                <a:sym typeface="Calibri"/>
              </a:rPr>
              <a:t>Tips:</a:t>
            </a:r>
            <a:endParaRPr/>
          </a:p>
          <a:p>
            <a:pPr indent="-251986" lvl="0" marL="251986" rtl="0" algn="l">
              <a:lnSpc>
                <a:spcPct val="90000"/>
              </a:lnSpc>
              <a:spcBef>
                <a:spcPts val="1102"/>
              </a:spcBef>
              <a:spcAft>
                <a:spcPts val="0"/>
              </a:spcAft>
              <a:buClr>
                <a:srgbClr val="595959"/>
              </a:buClr>
              <a:buSzPts val="2400"/>
              <a:buChar char="•"/>
            </a:pPr>
            <a:r>
              <a:rPr lang="nl-NL" sz="2400">
                <a:latin typeface="Calibri"/>
                <a:ea typeface="Calibri"/>
                <a:cs typeface="Calibri"/>
                <a:sym typeface="Calibri"/>
              </a:rPr>
              <a:t>Define the 4 suits in a </a:t>
            </a:r>
            <a:r>
              <a:rPr b="1" lang="nl-NL" sz="2400">
                <a:latin typeface="Calibri"/>
                <a:ea typeface="Calibri"/>
                <a:cs typeface="Calibri"/>
                <a:sym typeface="Calibri"/>
              </a:rPr>
              <a:t>list</a:t>
            </a:r>
            <a:r>
              <a:rPr lang="nl-NL" sz="2400">
                <a:latin typeface="Calibri"/>
                <a:ea typeface="Calibri"/>
                <a:cs typeface="Calibri"/>
                <a:sym typeface="Calibri"/>
              </a:rPr>
              <a:t> </a:t>
            </a:r>
            <a:endParaRPr/>
          </a:p>
          <a:p>
            <a:pPr indent="-251986" lvl="1" marL="755957" rtl="0" algn="l">
              <a:lnSpc>
                <a:spcPct val="90000"/>
              </a:lnSpc>
              <a:spcBef>
                <a:spcPts val="551"/>
              </a:spcBef>
              <a:spcAft>
                <a:spcPts val="0"/>
              </a:spcAft>
              <a:buClr>
                <a:srgbClr val="595959"/>
              </a:buClr>
              <a:buSzPts val="1800"/>
              <a:buChar char="•"/>
            </a:pPr>
            <a:r>
              <a:rPr lang="nl-NL"/>
              <a:t>suits = ['clubs', 'diamonds', 'hearts', 'spades']</a:t>
            </a:r>
            <a:endParaRPr>
              <a:latin typeface="Calibri"/>
              <a:ea typeface="Calibri"/>
              <a:cs typeface="Calibri"/>
              <a:sym typeface="Calibri"/>
            </a:endParaRPr>
          </a:p>
          <a:p>
            <a:pPr indent="-251986" lvl="0" marL="251986" rtl="0" algn="l">
              <a:lnSpc>
                <a:spcPct val="90000"/>
              </a:lnSpc>
              <a:spcBef>
                <a:spcPts val="1102"/>
              </a:spcBef>
              <a:spcAft>
                <a:spcPts val="0"/>
              </a:spcAft>
              <a:buClr>
                <a:srgbClr val="595959"/>
              </a:buClr>
              <a:buSzPts val="2400"/>
              <a:buChar char="•"/>
            </a:pPr>
            <a:r>
              <a:rPr lang="nl-NL" sz="2400">
                <a:latin typeface="Calibri"/>
                <a:ea typeface="Calibri"/>
                <a:cs typeface="Calibri"/>
                <a:sym typeface="Calibri"/>
              </a:rPr>
              <a:t>Define the 13 ranks in a </a:t>
            </a:r>
            <a:r>
              <a:rPr b="1" lang="nl-NL" sz="2400">
                <a:latin typeface="Calibri"/>
                <a:ea typeface="Calibri"/>
                <a:cs typeface="Calibri"/>
                <a:sym typeface="Calibri"/>
              </a:rPr>
              <a:t>list</a:t>
            </a:r>
            <a:r>
              <a:rPr lang="nl-NL" sz="2400">
                <a:latin typeface="Calibri"/>
                <a:ea typeface="Calibri"/>
                <a:cs typeface="Calibri"/>
                <a:sym typeface="Calibri"/>
              </a:rPr>
              <a:t> </a:t>
            </a:r>
            <a:endParaRPr/>
          </a:p>
          <a:p>
            <a:pPr indent="-251986" lvl="1" marL="755957" rtl="0" algn="l">
              <a:lnSpc>
                <a:spcPct val="90000"/>
              </a:lnSpc>
              <a:spcBef>
                <a:spcPts val="551"/>
              </a:spcBef>
              <a:spcAft>
                <a:spcPts val="0"/>
              </a:spcAft>
              <a:buClr>
                <a:srgbClr val="595959"/>
              </a:buClr>
              <a:buSzPts val="1800"/>
              <a:buChar char="•"/>
            </a:pPr>
            <a:r>
              <a:rPr lang="nl-NL"/>
              <a:t>ranks = </a:t>
            </a:r>
            <a:r>
              <a:rPr lang="nl-NL">
                <a:latin typeface="Calibri"/>
                <a:ea typeface="Calibri"/>
                <a:cs typeface="Calibri"/>
                <a:sym typeface="Calibri"/>
              </a:rPr>
              <a:t>'2,3,4,5,6,7,8,9,10,J,Q,K,A'.split(',')</a:t>
            </a:r>
            <a:endParaRPr/>
          </a:p>
          <a:p>
            <a:pPr indent="-251986" lvl="0" marL="251986" rtl="0" algn="l">
              <a:lnSpc>
                <a:spcPct val="90000"/>
              </a:lnSpc>
              <a:spcBef>
                <a:spcPts val="1102"/>
              </a:spcBef>
              <a:spcAft>
                <a:spcPts val="0"/>
              </a:spcAft>
              <a:buClr>
                <a:srgbClr val="595959"/>
              </a:buClr>
              <a:buSzPts val="2400"/>
              <a:buChar char="•"/>
            </a:pPr>
            <a:r>
              <a:rPr lang="nl-NL" sz="2400">
                <a:latin typeface="Calibri"/>
                <a:ea typeface="Calibri"/>
                <a:cs typeface="Calibri"/>
                <a:sym typeface="Calibri"/>
              </a:rPr>
              <a:t>Combine these lists in a new </a:t>
            </a:r>
            <a:r>
              <a:rPr b="1" lang="nl-NL" sz="2400">
                <a:latin typeface="Calibri"/>
                <a:ea typeface="Calibri"/>
                <a:cs typeface="Calibri"/>
                <a:sym typeface="Calibri"/>
              </a:rPr>
              <a:t>list</a:t>
            </a:r>
            <a:r>
              <a:rPr lang="nl-NL" sz="2400">
                <a:latin typeface="Calibri"/>
                <a:ea typeface="Calibri"/>
                <a:cs typeface="Calibri"/>
                <a:sym typeface="Calibri"/>
              </a:rPr>
              <a:t> with all combinations</a:t>
            </a:r>
            <a:r>
              <a:rPr lang="nl-NL"/>
              <a:t> using a double list comprehension:</a:t>
            </a:r>
            <a:endParaRPr/>
          </a:p>
          <a:p>
            <a:pPr indent="-251986" lvl="1" marL="755957" rtl="0" algn="l">
              <a:lnSpc>
                <a:spcPct val="90000"/>
              </a:lnSpc>
              <a:spcBef>
                <a:spcPts val="551"/>
              </a:spcBef>
              <a:spcAft>
                <a:spcPts val="0"/>
              </a:spcAft>
              <a:buClr>
                <a:srgbClr val="595959"/>
              </a:buClr>
              <a:buSzPts val="1800"/>
              <a:buChar char="•"/>
            </a:pPr>
            <a:r>
              <a:rPr lang="nl-NL"/>
              <a:t>c</a:t>
            </a:r>
            <a:r>
              <a:rPr lang="nl-NL">
                <a:latin typeface="Calibri"/>
                <a:ea typeface="Calibri"/>
                <a:cs typeface="Calibri"/>
                <a:sym typeface="Calibri"/>
              </a:rPr>
              <a:t>ards = [r + s for r in ranks for s in suits]</a:t>
            </a:r>
            <a:endParaRPr/>
          </a:p>
          <a:p>
            <a:pPr indent="-251986" lvl="0" marL="251986" rtl="0" algn="l">
              <a:lnSpc>
                <a:spcPct val="90000"/>
              </a:lnSpc>
              <a:spcBef>
                <a:spcPts val="1102"/>
              </a:spcBef>
              <a:spcAft>
                <a:spcPts val="0"/>
              </a:spcAft>
              <a:buClr>
                <a:srgbClr val="595959"/>
              </a:buClr>
              <a:buSzPts val="2400"/>
              <a:buChar char="•"/>
            </a:pPr>
            <a:r>
              <a:rPr lang="nl-NL" sz="2400">
                <a:latin typeface="Calibri"/>
                <a:ea typeface="Calibri"/>
                <a:cs typeface="Calibri"/>
                <a:sym typeface="Calibri"/>
              </a:rPr>
              <a:t>Shuffle the list with </a:t>
            </a:r>
            <a:r>
              <a:rPr b="1" lang="nl-NL" sz="2400">
                <a:latin typeface="Calibri"/>
                <a:ea typeface="Calibri"/>
                <a:cs typeface="Calibri"/>
                <a:sym typeface="Calibri"/>
              </a:rPr>
              <a:t>random.shuffle(cards)</a:t>
            </a:r>
            <a:endParaRPr/>
          </a:p>
          <a:p>
            <a:pPr indent="-251986" lvl="0" marL="251986" rtl="0" algn="l">
              <a:lnSpc>
                <a:spcPct val="90000"/>
              </a:lnSpc>
              <a:spcBef>
                <a:spcPts val="1102"/>
              </a:spcBef>
              <a:spcAft>
                <a:spcPts val="0"/>
              </a:spcAft>
              <a:buClr>
                <a:srgbClr val="595959"/>
              </a:buClr>
              <a:buSzPts val="2400"/>
              <a:buChar char="•"/>
            </a:pPr>
            <a:r>
              <a:rPr lang="nl-NL" sz="2400">
                <a:latin typeface="Calibri"/>
                <a:ea typeface="Calibri"/>
                <a:cs typeface="Calibri"/>
                <a:sym typeface="Calibri"/>
              </a:rPr>
              <a:t>Select 5 cards with </a:t>
            </a:r>
            <a:r>
              <a:rPr b="1" lang="nl-NL" sz="2400"/>
              <a:t>cards.p</a:t>
            </a:r>
            <a:r>
              <a:rPr b="1" lang="nl-NL" sz="2400">
                <a:latin typeface="Calibri"/>
                <a:ea typeface="Calibri"/>
                <a:cs typeface="Calibri"/>
                <a:sym typeface="Calibri"/>
              </a:rPr>
              <a:t>op()</a:t>
            </a:r>
            <a:r>
              <a:rPr lang="nl-NL"/>
              <a:t>, </a:t>
            </a:r>
            <a:endParaRPr/>
          </a:p>
          <a:p>
            <a:pPr indent="-251986" lvl="1" marL="755957" rtl="0" algn="l">
              <a:lnSpc>
                <a:spcPct val="90000"/>
              </a:lnSpc>
              <a:spcBef>
                <a:spcPts val="551"/>
              </a:spcBef>
              <a:spcAft>
                <a:spcPts val="0"/>
              </a:spcAft>
              <a:buClr>
                <a:srgbClr val="595959"/>
              </a:buClr>
              <a:buSzPts val="1800"/>
              <a:buChar char="•"/>
            </a:pPr>
            <a:r>
              <a:rPr lang="nl-NL">
                <a:latin typeface="Calibri"/>
                <a:ea typeface="Calibri"/>
                <a:cs typeface="Calibri"/>
                <a:sym typeface="Calibri"/>
              </a:rPr>
              <a:t>hand = [cards.pop() for _ in range(5)]</a:t>
            </a:r>
            <a:endParaRPr/>
          </a:p>
        </p:txBody>
      </p:sp>
      <p:sp>
        <p:nvSpPr>
          <p:cNvPr id="608" name="Google Shape;608;p75"/>
          <p:cNvSpPr txBox="1"/>
          <p:nvPr/>
        </p:nvSpPr>
        <p:spPr>
          <a:xfrm>
            <a:off x="1959641"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2.4</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6"/>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Functions</a:t>
            </a:r>
            <a:endParaRPr/>
          </a:p>
        </p:txBody>
      </p:sp>
      <p:sp>
        <p:nvSpPr>
          <p:cNvPr id="614" name="Google Shape;614;p76"/>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Statements grouped together to preform a certain task</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Always consists of two steps:</a:t>
            </a:r>
            <a:endParaRPr/>
          </a:p>
          <a:p>
            <a:pPr indent="-457200" lvl="1" marL="961171" rtl="0" algn="l">
              <a:lnSpc>
                <a:spcPct val="90000"/>
              </a:lnSpc>
              <a:spcBef>
                <a:spcPts val="551"/>
              </a:spcBef>
              <a:spcAft>
                <a:spcPts val="0"/>
              </a:spcAft>
              <a:buClr>
                <a:srgbClr val="595959"/>
              </a:buClr>
              <a:buSzPts val="1800"/>
              <a:buFont typeface="Calibri"/>
              <a:buAutoNum type="arabicPeriod"/>
            </a:pPr>
            <a:r>
              <a:rPr lang="nl-NL"/>
              <a:t>defining a function with the </a:t>
            </a:r>
            <a:r>
              <a:rPr b="1" lang="nl-NL"/>
              <a:t>def</a:t>
            </a:r>
            <a:r>
              <a:rPr lang="nl-NL"/>
              <a:t> keyword</a:t>
            </a:r>
            <a:endParaRPr/>
          </a:p>
          <a:p>
            <a:pPr indent="-457200" lvl="1" marL="961171" rtl="0" algn="l">
              <a:lnSpc>
                <a:spcPct val="90000"/>
              </a:lnSpc>
              <a:spcBef>
                <a:spcPts val="551"/>
              </a:spcBef>
              <a:spcAft>
                <a:spcPts val="0"/>
              </a:spcAft>
              <a:buClr>
                <a:srgbClr val="595959"/>
              </a:buClr>
              <a:buSzPts val="1800"/>
              <a:buFont typeface="Calibri"/>
              <a:buAutoNum type="arabicPeriod"/>
            </a:pPr>
            <a:r>
              <a:rPr lang="nl-NL"/>
              <a:t>calling the function using parentheses</a:t>
            </a:r>
            <a:endParaRPr/>
          </a:p>
        </p:txBody>
      </p:sp>
      <p:sp>
        <p:nvSpPr>
          <p:cNvPr id="615" name="Google Shape;615;p76"/>
          <p:cNvSpPr/>
          <p:nvPr/>
        </p:nvSpPr>
        <p:spPr>
          <a:xfrm>
            <a:off x="576263" y="5202973"/>
            <a:ext cx="8928544" cy="2031325"/>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print_goodmorning():</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a:t>
            </a:r>
            <a:r>
              <a:rPr b="1" lang="nl-NL" sz="1800">
                <a:solidFill>
                  <a:srgbClr val="A31515"/>
                </a:solidFill>
                <a:latin typeface="Arial"/>
                <a:ea typeface="Arial"/>
                <a:cs typeface="Arial"/>
                <a:sym typeface="Arial"/>
              </a:rPr>
              <a:t>'Goodmorning’</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a:t>
            </a:r>
            <a:r>
              <a:rPr b="1" lang="nl-NL" sz="1800">
                <a:solidFill>
                  <a:srgbClr val="A31515"/>
                </a:solidFill>
                <a:latin typeface="Arial"/>
                <a:ea typeface="Arial"/>
                <a:cs typeface="Arial"/>
                <a:sym typeface="Arial"/>
              </a:rPr>
              <a:t>'How are you today?’</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a:t>
            </a:r>
            <a:r>
              <a:rPr b="1" lang="nl-NL" sz="1800">
                <a:solidFill>
                  <a:srgbClr val="A31515"/>
                </a:solidFill>
                <a:latin typeface="Arial"/>
                <a:ea typeface="Arial"/>
                <a:cs typeface="Arial"/>
                <a:sym typeface="Arial"/>
              </a:rPr>
              <a:t>'Have a great day!'</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print_goodmorning()</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7"/>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Arguments</a:t>
            </a:r>
            <a:endParaRPr/>
          </a:p>
        </p:txBody>
      </p:sp>
      <p:sp>
        <p:nvSpPr>
          <p:cNvPr id="621" name="Google Shape;621;p77"/>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Arguments can be passed to functions</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622" name="Google Shape;622;p77"/>
          <p:cNvSpPr/>
          <p:nvPr/>
        </p:nvSpPr>
        <p:spPr>
          <a:xfrm>
            <a:off x="575816" y="5182282"/>
            <a:ext cx="8928991" cy="2031325"/>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print_goodmorning(name):</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a:t>
            </a:r>
            <a:r>
              <a:rPr b="1" lang="nl-NL" sz="1800">
                <a:solidFill>
                  <a:srgbClr val="A31515"/>
                </a:solidFill>
                <a:latin typeface="Arial"/>
                <a:ea typeface="Arial"/>
                <a:cs typeface="Arial"/>
                <a:sym typeface="Arial"/>
              </a:rPr>
              <a:t>'Goodmorning %s'</a:t>
            </a:r>
            <a:r>
              <a:rPr b="1" lang="nl-NL" sz="1800">
                <a:solidFill>
                  <a:srgbClr val="000000"/>
                </a:solidFill>
                <a:latin typeface="Arial"/>
                <a:ea typeface="Arial"/>
                <a:cs typeface="Arial"/>
                <a:sym typeface="Arial"/>
              </a:rPr>
              <a:t> % name)</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a:t>
            </a:r>
            <a:r>
              <a:rPr b="1" lang="nl-NL" sz="1800">
                <a:solidFill>
                  <a:srgbClr val="A31515"/>
                </a:solidFill>
                <a:latin typeface="Arial"/>
                <a:ea typeface="Arial"/>
                <a:cs typeface="Arial"/>
                <a:sym typeface="Arial"/>
              </a:rPr>
              <a:t>'How are you today?'</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print_goodmorning(</a:t>
            </a:r>
            <a:r>
              <a:rPr b="1" lang="nl-NL" sz="1800">
                <a:solidFill>
                  <a:srgbClr val="A31515"/>
                </a:solidFill>
                <a:latin typeface="Arial"/>
                <a:ea typeface="Arial"/>
                <a:cs typeface="Arial"/>
                <a:sym typeface="Arial"/>
              </a:rPr>
              <a:t>'Albert'</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print_goodmorning(</a:t>
            </a:r>
            <a:r>
              <a:rPr b="1" lang="nl-NL" sz="1800">
                <a:solidFill>
                  <a:srgbClr val="A31515"/>
                </a:solidFill>
                <a:latin typeface="Arial"/>
                <a:ea typeface="Arial"/>
                <a:cs typeface="Arial"/>
                <a:sym typeface="Arial"/>
              </a:rPr>
              <a:t>'Peter'</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Arguments with default values</a:t>
            </a:r>
            <a:endParaRPr/>
          </a:p>
        </p:txBody>
      </p:sp>
      <p:sp>
        <p:nvSpPr>
          <p:cNvPr id="628" name="Google Shape;628;p78"/>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Arguments can have default values</a:t>
            </a:r>
            <a:endParaRPr/>
          </a:p>
          <a:p>
            <a:pPr indent="-251986" lvl="0" marL="251986" rtl="0" algn="l">
              <a:lnSpc>
                <a:spcPct val="90000"/>
              </a:lnSpc>
              <a:spcBef>
                <a:spcPts val="1102"/>
              </a:spcBef>
              <a:spcAft>
                <a:spcPts val="0"/>
              </a:spcAft>
              <a:buClr>
                <a:srgbClr val="595959"/>
              </a:buClr>
              <a:buSzPts val="2000"/>
              <a:buChar char="•"/>
            </a:pPr>
            <a:r>
              <a:rPr lang="nl-NL"/>
              <a:t>If the argument is not passed to the function de default value is used.</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629" name="Google Shape;629;p78"/>
          <p:cNvSpPr/>
          <p:nvPr/>
        </p:nvSpPr>
        <p:spPr>
          <a:xfrm>
            <a:off x="575816" y="4926126"/>
            <a:ext cx="8928544" cy="2339102"/>
          </a:xfrm>
          <a:prstGeom prst="rect">
            <a:avLst/>
          </a:prstGeom>
          <a:solidFill>
            <a:schemeClr val="lt2"/>
          </a:solidFill>
          <a:ln cap="flat" cmpd="sng" w="9525">
            <a:solidFill>
              <a:srgbClr val="3F3F3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nl-NL" sz="1600">
                <a:solidFill>
                  <a:srgbClr val="0000FF"/>
                </a:solidFill>
                <a:latin typeface="Arial"/>
                <a:ea typeface="Arial"/>
                <a:cs typeface="Arial"/>
                <a:sym typeface="Arial"/>
              </a:rPr>
              <a:t>def</a:t>
            </a:r>
            <a:r>
              <a:rPr b="1" lang="nl-NL" sz="1600">
                <a:solidFill>
                  <a:srgbClr val="000000"/>
                </a:solidFill>
                <a:latin typeface="Arial"/>
                <a:ea typeface="Arial"/>
                <a:cs typeface="Arial"/>
                <a:sym typeface="Arial"/>
              </a:rPr>
              <a:t> book_flight(fromairport, toairport, numadults=</a:t>
            </a:r>
            <a:r>
              <a:rPr b="1" lang="nl-NL" sz="1600">
                <a:solidFill>
                  <a:srgbClr val="09885A"/>
                </a:solidFill>
                <a:latin typeface="Arial"/>
                <a:ea typeface="Arial"/>
                <a:cs typeface="Arial"/>
                <a:sym typeface="Arial"/>
              </a:rPr>
              <a:t>1</a:t>
            </a:r>
            <a:r>
              <a:rPr b="1" lang="nl-NL" sz="1600">
                <a:solidFill>
                  <a:srgbClr val="000000"/>
                </a:solidFill>
                <a:latin typeface="Arial"/>
                <a:ea typeface="Arial"/>
                <a:cs typeface="Arial"/>
                <a:sym typeface="Arial"/>
              </a:rPr>
              <a:t>, numchildren=</a:t>
            </a:r>
            <a:r>
              <a:rPr b="1" lang="nl-NL" sz="1600">
                <a:solidFill>
                  <a:srgbClr val="09885A"/>
                </a:solidFill>
                <a:latin typeface="Arial"/>
                <a:ea typeface="Arial"/>
                <a:cs typeface="Arial"/>
                <a:sym typeface="Arial"/>
              </a:rPr>
              <a:t>0</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    print(</a:t>
            </a:r>
            <a:r>
              <a:rPr b="1" lang="nl-NL" sz="1600">
                <a:solidFill>
                  <a:srgbClr val="A31515"/>
                </a:solidFill>
                <a:latin typeface="Arial"/>
                <a:ea typeface="Arial"/>
                <a:cs typeface="Arial"/>
                <a:sym typeface="Arial"/>
              </a:rPr>
              <a:t>"\nFlight booked from %s to %s"</a:t>
            </a:r>
            <a:r>
              <a:rPr b="1" lang="nl-NL" sz="1600">
                <a:solidFill>
                  <a:srgbClr val="000000"/>
                </a:solidFill>
                <a:latin typeface="Arial"/>
                <a:ea typeface="Arial"/>
                <a:cs typeface="Arial"/>
                <a:sym typeface="Arial"/>
              </a:rPr>
              <a:t> % (fromairport, toairport))</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    print(</a:t>
            </a:r>
            <a:r>
              <a:rPr b="1" lang="nl-NL" sz="1600">
                <a:solidFill>
                  <a:srgbClr val="A31515"/>
                </a:solidFill>
                <a:latin typeface="Arial"/>
                <a:ea typeface="Arial"/>
                <a:cs typeface="Arial"/>
                <a:sym typeface="Arial"/>
              </a:rPr>
              <a:t>"Number of adults: %d"</a:t>
            </a:r>
            <a:r>
              <a:rPr b="1" lang="nl-NL" sz="1600">
                <a:solidFill>
                  <a:srgbClr val="000000"/>
                </a:solidFill>
                <a:latin typeface="Arial"/>
                <a:ea typeface="Arial"/>
                <a:cs typeface="Arial"/>
                <a:sym typeface="Arial"/>
              </a:rPr>
              <a:t> % numadults)</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    print(</a:t>
            </a:r>
            <a:r>
              <a:rPr b="1" lang="nl-NL" sz="1600">
                <a:solidFill>
                  <a:srgbClr val="A31515"/>
                </a:solidFill>
                <a:latin typeface="Arial"/>
                <a:ea typeface="Arial"/>
                <a:cs typeface="Arial"/>
                <a:sym typeface="Arial"/>
              </a:rPr>
              <a:t>"Number of children: %d"</a:t>
            </a:r>
            <a:r>
              <a:rPr b="1" lang="nl-NL" sz="1600">
                <a:solidFill>
                  <a:srgbClr val="000000"/>
                </a:solidFill>
                <a:latin typeface="Arial"/>
                <a:ea typeface="Arial"/>
                <a:cs typeface="Arial"/>
                <a:sym typeface="Arial"/>
              </a:rPr>
              <a:t> % numchildren)</a:t>
            </a:r>
            <a:endParaRPr/>
          </a:p>
          <a:p>
            <a:pPr indent="0" lvl="0" marL="0" marR="0" rtl="0" algn="l">
              <a:spcBef>
                <a:spcPts val="0"/>
              </a:spcBef>
              <a:spcAft>
                <a:spcPts val="0"/>
              </a:spcAft>
              <a:buNone/>
            </a:pPr>
            <a:br>
              <a:rPr b="1" lang="nl-NL" sz="1600">
                <a:solidFill>
                  <a:srgbClr val="000000"/>
                </a:solidFill>
                <a:latin typeface="Arial"/>
                <a:ea typeface="Arial"/>
                <a:cs typeface="Arial"/>
                <a:sym typeface="Arial"/>
              </a:rPr>
            </a:br>
            <a:r>
              <a:rPr b="1" lang="nl-NL" sz="1600">
                <a:solidFill>
                  <a:srgbClr val="008000"/>
                </a:solidFill>
                <a:latin typeface="Arial"/>
                <a:ea typeface="Arial"/>
                <a:cs typeface="Arial"/>
                <a:sym typeface="Arial"/>
              </a:rPr>
              <a:t># Usage (i.e. client code)</a:t>
            </a:r>
            <a:endParaRPr b="1" sz="1600">
              <a:solidFill>
                <a:srgbClr val="000000"/>
              </a:solidFill>
              <a:latin typeface="Arial"/>
              <a:ea typeface="Arial"/>
              <a:cs typeface="Arial"/>
              <a:sym typeface="Arial"/>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book_flight(</a:t>
            </a:r>
            <a:r>
              <a:rPr b="1" lang="nl-NL" sz="1600">
                <a:solidFill>
                  <a:srgbClr val="A31515"/>
                </a:solidFill>
                <a:latin typeface="Arial"/>
                <a:ea typeface="Arial"/>
                <a:cs typeface="Arial"/>
                <a:sym typeface="Arial"/>
              </a:rPr>
              <a:t>"BRS"</a:t>
            </a:r>
            <a:r>
              <a:rPr b="1" lang="nl-NL" sz="1600">
                <a:solidFill>
                  <a:srgbClr val="000000"/>
                </a:solidFill>
                <a:latin typeface="Arial"/>
                <a:ea typeface="Arial"/>
                <a:cs typeface="Arial"/>
                <a:sym typeface="Arial"/>
              </a:rPr>
              <a:t>, </a:t>
            </a:r>
            <a:r>
              <a:rPr b="1" lang="nl-NL" sz="1600">
                <a:solidFill>
                  <a:srgbClr val="A31515"/>
                </a:solidFill>
                <a:latin typeface="Arial"/>
                <a:ea typeface="Arial"/>
                <a:cs typeface="Arial"/>
                <a:sym typeface="Arial"/>
              </a:rPr>
              <a:t>"VER"</a:t>
            </a:r>
            <a:r>
              <a:rPr b="1" lang="nl-NL" sz="1600">
                <a:solidFill>
                  <a:srgbClr val="000000"/>
                </a:solidFill>
                <a:latin typeface="Arial"/>
                <a:ea typeface="Arial"/>
                <a:cs typeface="Arial"/>
                <a:sym typeface="Arial"/>
              </a:rPr>
              <a:t>, </a:t>
            </a:r>
            <a:r>
              <a:rPr b="1" lang="nl-NL" sz="1600">
                <a:solidFill>
                  <a:srgbClr val="09885A"/>
                </a:solidFill>
                <a:latin typeface="Arial"/>
                <a:ea typeface="Arial"/>
                <a:cs typeface="Arial"/>
                <a:sym typeface="Arial"/>
              </a:rPr>
              <a:t>2</a:t>
            </a:r>
            <a:r>
              <a:rPr b="1" lang="nl-NL" sz="1600">
                <a:solidFill>
                  <a:srgbClr val="000000"/>
                </a:solidFill>
                <a:latin typeface="Arial"/>
                <a:ea typeface="Arial"/>
                <a:cs typeface="Arial"/>
                <a:sym typeface="Arial"/>
              </a:rPr>
              <a:t>, </a:t>
            </a:r>
            <a:r>
              <a:rPr b="1" lang="nl-NL" sz="1600">
                <a:solidFill>
                  <a:srgbClr val="09885A"/>
                </a:solidFill>
                <a:latin typeface="Arial"/>
                <a:ea typeface="Arial"/>
                <a:cs typeface="Arial"/>
                <a:sym typeface="Arial"/>
              </a:rPr>
              <a:t>2</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book_flight(</a:t>
            </a:r>
            <a:r>
              <a:rPr b="1" lang="nl-NL" sz="1600">
                <a:solidFill>
                  <a:srgbClr val="A31515"/>
                </a:solidFill>
                <a:latin typeface="Arial"/>
                <a:ea typeface="Arial"/>
                <a:cs typeface="Arial"/>
                <a:sym typeface="Arial"/>
              </a:rPr>
              <a:t>"LHR"</a:t>
            </a:r>
            <a:r>
              <a:rPr b="1" lang="nl-NL" sz="1600">
                <a:solidFill>
                  <a:srgbClr val="000000"/>
                </a:solidFill>
                <a:latin typeface="Arial"/>
                <a:ea typeface="Arial"/>
                <a:cs typeface="Arial"/>
                <a:sym typeface="Arial"/>
              </a:rPr>
              <a:t>, </a:t>
            </a:r>
            <a:r>
              <a:rPr b="1" lang="nl-NL" sz="1600">
                <a:solidFill>
                  <a:srgbClr val="A31515"/>
                </a:solidFill>
                <a:latin typeface="Arial"/>
                <a:ea typeface="Arial"/>
                <a:cs typeface="Arial"/>
                <a:sym typeface="Arial"/>
              </a:rPr>
              <a:t>"VIE"</a:t>
            </a:r>
            <a:r>
              <a:rPr b="1" lang="nl-NL" sz="1600">
                <a:solidFill>
                  <a:srgbClr val="000000"/>
                </a:solidFill>
                <a:latin typeface="Arial"/>
                <a:ea typeface="Arial"/>
                <a:cs typeface="Arial"/>
                <a:sym typeface="Arial"/>
              </a:rPr>
              <a:t>, </a:t>
            </a:r>
            <a:r>
              <a:rPr b="1" lang="nl-NL" sz="1600">
                <a:solidFill>
                  <a:srgbClr val="09885A"/>
                </a:solidFill>
                <a:latin typeface="Arial"/>
                <a:ea typeface="Arial"/>
                <a:cs typeface="Arial"/>
                <a:sym typeface="Arial"/>
              </a:rPr>
              <a:t>4</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book_flight(</a:t>
            </a:r>
            <a:r>
              <a:rPr b="1" lang="nl-NL" sz="1600">
                <a:solidFill>
                  <a:srgbClr val="A31515"/>
                </a:solidFill>
                <a:latin typeface="Arial"/>
                <a:ea typeface="Arial"/>
                <a:cs typeface="Arial"/>
                <a:sym typeface="Arial"/>
              </a:rPr>
              <a:t>"LHR"</a:t>
            </a:r>
            <a:r>
              <a:rPr b="1" lang="nl-NL" sz="1600">
                <a:solidFill>
                  <a:srgbClr val="000000"/>
                </a:solidFill>
                <a:latin typeface="Arial"/>
                <a:ea typeface="Arial"/>
                <a:cs typeface="Arial"/>
                <a:sym typeface="Arial"/>
              </a:rPr>
              <a:t>, </a:t>
            </a:r>
            <a:r>
              <a:rPr b="1" lang="nl-NL" sz="1600">
                <a:solidFill>
                  <a:srgbClr val="A31515"/>
                </a:solidFill>
                <a:latin typeface="Arial"/>
                <a:ea typeface="Arial"/>
                <a:cs typeface="Arial"/>
                <a:sym typeface="Arial"/>
              </a:rPr>
              <a:t>"OSL"</a:t>
            </a:r>
            <a:r>
              <a:rPr b="1" lang="nl-NL" sz="1600">
                <a:solidFill>
                  <a:srgbClr val="000000"/>
                </a:solidFill>
                <a:latin typeface="Arial"/>
                <a:ea typeface="Arial"/>
                <a:cs typeface="Arial"/>
                <a:sym typeface="Arial"/>
              </a:rPr>
              <a: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Keyword arguments</a:t>
            </a:r>
            <a:endParaRPr/>
          </a:p>
        </p:txBody>
      </p:sp>
      <p:sp>
        <p:nvSpPr>
          <p:cNvPr id="635" name="Google Shape;635;p79"/>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Arguments can be specified by the name of the argument.</a:t>
            </a:r>
            <a:endParaRPr/>
          </a:p>
          <a:p>
            <a:pPr indent="-251986" lvl="0" marL="251986" rtl="0" algn="l">
              <a:lnSpc>
                <a:spcPct val="90000"/>
              </a:lnSpc>
              <a:spcBef>
                <a:spcPts val="1102"/>
              </a:spcBef>
              <a:spcAft>
                <a:spcPts val="0"/>
              </a:spcAft>
              <a:buClr>
                <a:srgbClr val="595959"/>
              </a:buClr>
              <a:buSzPts val="2000"/>
              <a:buChar char="•"/>
            </a:pPr>
            <a:r>
              <a:rPr lang="nl-NL"/>
              <a:t>Keyword arguments can be specified in any order</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636" name="Google Shape;636;p79"/>
          <p:cNvSpPr/>
          <p:nvPr/>
        </p:nvSpPr>
        <p:spPr>
          <a:xfrm>
            <a:off x="503808" y="4931965"/>
            <a:ext cx="9433048" cy="2308324"/>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600">
                <a:solidFill>
                  <a:srgbClr val="0000FF"/>
                </a:solidFill>
                <a:latin typeface="Arial"/>
                <a:ea typeface="Arial"/>
                <a:cs typeface="Arial"/>
                <a:sym typeface="Arial"/>
              </a:rPr>
              <a:t>def</a:t>
            </a:r>
            <a:r>
              <a:rPr b="1" lang="nl-NL" sz="1600">
                <a:solidFill>
                  <a:srgbClr val="000000"/>
                </a:solidFill>
                <a:latin typeface="Arial"/>
                <a:ea typeface="Arial"/>
                <a:cs typeface="Arial"/>
                <a:sym typeface="Arial"/>
              </a:rPr>
              <a:t> book_flight(fromairport, toairport, numadults=</a:t>
            </a:r>
            <a:r>
              <a:rPr b="1" lang="nl-NL" sz="1600">
                <a:solidFill>
                  <a:srgbClr val="09885A"/>
                </a:solidFill>
                <a:latin typeface="Arial"/>
                <a:ea typeface="Arial"/>
                <a:cs typeface="Arial"/>
                <a:sym typeface="Arial"/>
              </a:rPr>
              <a:t>1</a:t>
            </a:r>
            <a:r>
              <a:rPr b="1" lang="nl-NL" sz="1600">
                <a:solidFill>
                  <a:srgbClr val="000000"/>
                </a:solidFill>
                <a:latin typeface="Arial"/>
                <a:ea typeface="Arial"/>
                <a:cs typeface="Arial"/>
                <a:sym typeface="Arial"/>
              </a:rPr>
              <a:t>, numchildren=</a:t>
            </a:r>
            <a:r>
              <a:rPr b="1" lang="nl-NL" sz="1600">
                <a:solidFill>
                  <a:srgbClr val="09885A"/>
                </a:solidFill>
                <a:latin typeface="Arial"/>
                <a:ea typeface="Arial"/>
                <a:cs typeface="Arial"/>
                <a:sym typeface="Arial"/>
              </a:rPr>
              <a:t>0</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    print(</a:t>
            </a:r>
            <a:r>
              <a:rPr b="1" lang="nl-NL" sz="1600">
                <a:solidFill>
                  <a:srgbClr val="A31515"/>
                </a:solidFill>
                <a:latin typeface="Arial"/>
                <a:ea typeface="Arial"/>
                <a:cs typeface="Arial"/>
                <a:sym typeface="Arial"/>
              </a:rPr>
              <a:t>"\nFlight booked from %s to %s"</a:t>
            </a:r>
            <a:r>
              <a:rPr b="1" lang="nl-NL" sz="1600">
                <a:solidFill>
                  <a:srgbClr val="000000"/>
                </a:solidFill>
                <a:latin typeface="Arial"/>
                <a:ea typeface="Arial"/>
                <a:cs typeface="Arial"/>
                <a:sym typeface="Arial"/>
              </a:rPr>
              <a:t> % (fromairport, toairport))</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    print(</a:t>
            </a:r>
            <a:r>
              <a:rPr b="1" lang="nl-NL" sz="1600">
                <a:solidFill>
                  <a:srgbClr val="A31515"/>
                </a:solidFill>
                <a:latin typeface="Arial"/>
                <a:ea typeface="Arial"/>
                <a:cs typeface="Arial"/>
                <a:sym typeface="Arial"/>
              </a:rPr>
              <a:t>"Number of adults: %d"</a:t>
            </a:r>
            <a:r>
              <a:rPr b="1" lang="nl-NL" sz="1600">
                <a:solidFill>
                  <a:srgbClr val="000000"/>
                </a:solidFill>
                <a:latin typeface="Arial"/>
                <a:ea typeface="Arial"/>
                <a:cs typeface="Arial"/>
                <a:sym typeface="Arial"/>
              </a:rPr>
              <a:t> % numadults)</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    print(</a:t>
            </a:r>
            <a:r>
              <a:rPr b="1" lang="nl-NL" sz="1600">
                <a:solidFill>
                  <a:srgbClr val="A31515"/>
                </a:solidFill>
                <a:latin typeface="Arial"/>
                <a:ea typeface="Arial"/>
                <a:cs typeface="Arial"/>
                <a:sym typeface="Arial"/>
              </a:rPr>
              <a:t>"Number of children: %d"</a:t>
            </a:r>
            <a:r>
              <a:rPr b="1" lang="nl-NL" sz="1600">
                <a:solidFill>
                  <a:srgbClr val="000000"/>
                </a:solidFill>
                <a:latin typeface="Arial"/>
                <a:ea typeface="Arial"/>
                <a:cs typeface="Arial"/>
                <a:sym typeface="Arial"/>
              </a:rPr>
              <a:t> % numchildren)</a:t>
            </a:r>
            <a:endParaRPr/>
          </a:p>
          <a:p>
            <a:pPr indent="0" lvl="0" marL="0" marR="0" rtl="0" algn="l">
              <a:spcBef>
                <a:spcPts val="0"/>
              </a:spcBef>
              <a:spcAft>
                <a:spcPts val="0"/>
              </a:spcAft>
              <a:buNone/>
            </a:pPr>
            <a:br>
              <a:rPr b="1" lang="nl-NL" sz="1600">
                <a:solidFill>
                  <a:srgbClr val="000000"/>
                </a:solidFill>
                <a:latin typeface="Arial"/>
                <a:ea typeface="Arial"/>
                <a:cs typeface="Arial"/>
                <a:sym typeface="Arial"/>
              </a:rPr>
            </a:br>
            <a:r>
              <a:rPr b="1" lang="nl-NL" sz="1600">
                <a:solidFill>
                  <a:srgbClr val="008000"/>
                </a:solidFill>
                <a:latin typeface="Arial"/>
                <a:ea typeface="Arial"/>
                <a:cs typeface="Arial"/>
                <a:sym typeface="Arial"/>
              </a:rPr>
              <a:t># Usage (i.e. client code)</a:t>
            </a:r>
            <a:endParaRPr b="1" sz="1600">
              <a:solidFill>
                <a:srgbClr val="000000"/>
              </a:solidFill>
              <a:latin typeface="Arial"/>
              <a:ea typeface="Arial"/>
              <a:cs typeface="Arial"/>
              <a:sym typeface="Arial"/>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book_flight(fromairport=</a:t>
            </a:r>
            <a:r>
              <a:rPr b="1" lang="nl-NL" sz="1600">
                <a:solidFill>
                  <a:srgbClr val="A31515"/>
                </a:solidFill>
                <a:latin typeface="Arial"/>
                <a:ea typeface="Arial"/>
                <a:cs typeface="Arial"/>
                <a:sym typeface="Arial"/>
              </a:rPr>
              <a:t>"BRS"</a:t>
            </a:r>
            <a:r>
              <a:rPr b="1" lang="nl-NL" sz="1600">
                <a:solidFill>
                  <a:srgbClr val="000000"/>
                </a:solidFill>
                <a:latin typeface="Arial"/>
                <a:ea typeface="Arial"/>
                <a:cs typeface="Arial"/>
                <a:sym typeface="Arial"/>
              </a:rPr>
              <a:t>, toairport=</a:t>
            </a:r>
            <a:r>
              <a:rPr b="1" lang="nl-NL" sz="1600">
                <a:solidFill>
                  <a:srgbClr val="A31515"/>
                </a:solidFill>
                <a:latin typeface="Arial"/>
                <a:ea typeface="Arial"/>
                <a:cs typeface="Arial"/>
                <a:sym typeface="Arial"/>
              </a:rPr>
              <a:t>"VER"</a:t>
            </a:r>
            <a:r>
              <a:rPr b="1" lang="nl-NL" sz="1600">
                <a:solidFill>
                  <a:srgbClr val="000000"/>
                </a:solidFill>
                <a:latin typeface="Arial"/>
                <a:ea typeface="Arial"/>
                <a:cs typeface="Arial"/>
                <a:sym typeface="Arial"/>
              </a:rPr>
              <a:t>, numadults=</a:t>
            </a:r>
            <a:r>
              <a:rPr b="1" lang="nl-NL" sz="1600">
                <a:solidFill>
                  <a:srgbClr val="09885A"/>
                </a:solidFill>
                <a:latin typeface="Arial"/>
                <a:ea typeface="Arial"/>
                <a:cs typeface="Arial"/>
                <a:sym typeface="Arial"/>
              </a:rPr>
              <a:t>2</a:t>
            </a:r>
            <a:r>
              <a:rPr b="1" lang="nl-NL" sz="1600">
                <a:solidFill>
                  <a:srgbClr val="000000"/>
                </a:solidFill>
                <a:latin typeface="Arial"/>
                <a:ea typeface="Arial"/>
                <a:cs typeface="Arial"/>
                <a:sym typeface="Arial"/>
              </a:rPr>
              <a:t>, numchildren=</a:t>
            </a:r>
            <a:r>
              <a:rPr b="1" lang="nl-NL" sz="1600">
                <a:solidFill>
                  <a:srgbClr val="09885A"/>
                </a:solidFill>
                <a:latin typeface="Arial"/>
                <a:ea typeface="Arial"/>
                <a:cs typeface="Arial"/>
                <a:sym typeface="Arial"/>
              </a:rPr>
              <a:t>2</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book_flight(</a:t>
            </a:r>
            <a:r>
              <a:rPr b="1" lang="nl-NL" sz="1600">
                <a:solidFill>
                  <a:srgbClr val="A31515"/>
                </a:solidFill>
                <a:latin typeface="Arial"/>
                <a:ea typeface="Arial"/>
                <a:cs typeface="Arial"/>
                <a:sym typeface="Arial"/>
              </a:rPr>
              <a:t>"LHR"</a:t>
            </a:r>
            <a:r>
              <a:rPr b="1" lang="nl-NL" sz="1600">
                <a:solidFill>
                  <a:srgbClr val="000000"/>
                </a:solidFill>
                <a:latin typeface="Arial"/>
                <a:ea typeface="Arial"/>
                <a:cs typeface="Arial"/>
                <a:sym typeface="Arial"/>
              </a:rPr>
              <a:t>, </a:t>
            </a:r>
            <a:r>
              <a:rPr b="1" lang="nl-NL" sz="1600">
                <a:solidFill>
                  <a:srgbClr val="A31515"/>
                </a:solidFill>
                <a:latin typeface="Arial"/>
                <a:ea typeface="Arial"/>
                <a:cs typeface="Arial"/>
                <a:sym typeface="Arial"/>
              </a:rPr>
              <a:t>"CDG"</a:t>
            </a:r>
            <a:r>
              <a:rPr b="1" lang="nl-NL" sz="1600">
                <a:solidFill>
                  <a:srgbClr val="000000"/>
                </a:solidFill>
                <a:latin typeface="Arial"/>
                <a:ea typeface="Arial"/>
                <a:cs typeface="Arial"/>
                <a:sym typeface="Arial"/>
              </a:rPr>
              <a:t>, numchildren=</a:t>
            </a:r>
            <a:r>
              <a:rPr b="1" lang="nl-NL" sz="1600">
                <a:solidFill>
                  <a:srgbClr val="09885A"/>
                </a:solidFill>
                <a:latin typeface="Arial"/>
                <a:ea typeface="Arial"/>
                <a:cs typeface="Arial"/>
                <a:sym typeface="Arial"/>
              </a:rPr>
              <a:t>2</a:t>
            </a:r>
            <a:r>
              <a:rPr b="1" lang="nl-NL" sz="16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600">
                <a:solidFill>
                  <a:srgbClr val="000000"/>
                </a:solidFill>
                <a:latin typeface="Arial"/>
                <a:ea typeface="Arial"/>
                <a:cs typeface="Arial"/>
                <a:sym typeface="Arial"/>
              </a:rPr>
              <a:t>book_flight(numchildren=</a:t>
            </a:r>
            <a:r>
              <a:rPr b="1" lang="nl-NL" sz="1600">
                <a:solidFill>
                  <a:srgbClr val="09885A"/>
                </a:solidFill>
                <a:latin typeface="Arial"/>
                <a:ea typeface="Arial"/>
                <a:cs typeface="Arial"/>
                <a:sym typeface="Arial"/>
              </a:rPr>
              <a:t>3</a:t>
            </a:r>
            <a:r>
              <a:rPr b="1" lang="nl-NL" sz="1600">
                <a:solidFill>
                  <a:srgbClr val="000000"/>
                </a:solidFill>
                <a:latin typeface="Arial"/>
                <a:ea typeface="Arial"/>
                <a:cs typeface="Arial"/>
                <a:sym typeface="Arial"/>
              </a:rPr>
              <a:t>, fromairport=</a:t>
            </a:r>
            <a:r>
              <a:rPr b="1" lang="nl-NL" sz="1600">
                <a:solidFill>
                  <a:srgbClr val="A31515"/>
                </a:solidFill>
                <a:latin typeface="Arial"/>
                <a:ea typeface="Arial"/>
                <a:cs typeface="Arial"/>
                <a:sym typeface="Arial"/>
              </a:rPr>
              <a:t>"LGW"</a:t>
            </a:r>
            <a:r>
              <a:rPr b="1" lang="nl-NL" sz="1600">
                <a:solidFill>
                  <a:srgbClr val="000000"/>
                </a:solidFill>
                <a:latin typeface="Arial"/>
                <a:ea typeface="Arial"/>
                <a:cs typeface="Arial"/>
                <a:sym typeface="Arial"/>
              </a:rPr>
              <a:t>, toairport=</a:t>
            </a:r>
            <a:r>
              <a:rPr b="1" lang="nl-NL" sz="1600">
                <a:solidFill>
                  <a:srgbClr val="A31515"/>
                </a:solidFill>
                <a:latin typeface="Arial"/>
                <a:ea typeface="Arial"/>
                <a:cs typeface="Arial"/>
                <a:sym typeface="Arial"/>
              </a:rPr>
              <a:t>"NCE"</a:t>
            </a:r>
            <a:r>
              <a:rPr b="1" lang="nl-NL" sz="1600">
                <a:solidFill>
                  <a:srgbClr val="000000"/>
                </a:solidFill>
                <a:latin typeface="Arial"/>
                <a:ea typeface="Arial"/>
                <a:cs typeface="Arial"/>
                <a:sym typeface="Arial"/>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Links</a:t>
            </a:r>
            <a:endParaRPr/>
          </a:p>
        </p:txBody>
      </p:sp>
      <p:sp>
        <p:nvSpPr>
          <p:cNvPr id="89" name="Google Shape;89;p8"/>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chemeClr val="dk1"/>
              </a:buClr>
              <a:buSzPts val="2000"/>
              <a:buChar char="•"/>
            </a:pPr>
            <a:r>
              <a:rPr lang="nl-NL" u="sng">
                <a:solidFill>
                  <a:schemeClr val="dk1"/>
                </a:solidFill>
                <a:hlinkClick r:id="rId3">
                  <a:extLst>
                    <a:ext uri="{A12FA001-AC4F-418D-AE19-62706E023703}">
                      <ahyp:hlinkClr val="tx"/>
                    </a:ext>
                  </a:extLst>
                </a:hlinkClick>
              </a:rPr>
              <a:t>https://www.python.org/</a:t>
            </a:r>
            <a:endParaRPr>
              <a:solidFill>
                <a:schemeClr val="dk1"/>
              </a:solidFill>
            </a:endParaRPr>
          </a:p>
          <a:p>
            <a:pPr indent="-251986" lvl="0" marL="251986" rtl="0" algn="l">
              <a:lnSpc>
                <a:spcPct val="90000"/>
              </a:lnSpc>
              <a:spcBef>
                <a:spcPts val="1102"/>
              </a:spcBef>
              <a:spcAft>
                <a:spcPts val="0"/>
              </a:spcAft>
              <a:buClr>
                <a:schemeClr val="dk1"/>
              </a:buClr>
              <a:buSzPts val="2000"/>
              <a:buChar char="•"/>
            </a:pPr>
            <a:r>
              <a:rPr lang="nl-NL" u="sng">
                <a:solidFill>
                  <a:schemeClr val="dk1"/>
                </a:solidFill>
                <a:hlinkClick r:id="rId4">
                  <a:extLst>
                    <a:ext uri="{A12FA001-AC4F-418D-AE19-62706E023703}">
                      <ahyp:hlinkClr val="tx"/>
                    </a:ext>
                  </a:extLst>
                </a:hlinkClick>
              </a:rPr>
              <a:t>https://nl.wikipedia.org/wiki/Python_(programmeertaal)</a:t>
            </a:r>
            <a:endParaRPr>
              <a:solidFill>
                <a:schemeClr val="dk1"/>
              </a:solidFill>
            </a:endParaRPr>
          </a:p>
          <a:p>
            <a:pPr indent="-251986" lvl="0" marL="251986" rtl="0" algn="l">
              <a:lnSpc>
                <a:spcPct val="90000"/>
              </a:lnSpc>
              <a:spcBef>
                <a:spcPts val="1102"/>
              </a:spcBef>
              <a:spcAft>
                <a:spcPts val="0"/>
              </a:spcAft>
              <a:buClr>
                <a:schemeClr val="dk1"/>
              </a:buClr>
              <a:buSzPts val="2000"/>
              <a:buChar char="•"/>
            </a:pPr>
            <a:r>
              <a:rPr lang="nl-NL" u="sng">
                <a:solidFill>
                  <a:schemeClr val="dk1"/>
                </a:solidFill>
                <a:hlinkClick r:id="rId5">
                  <a:extLst>
                    <a:ext uri="{A12FA001-AC4F-418D-AE19-62706E023703}">
                      <ahyp:hlinkClr val="tx"/>
                    </a:ext>
                  </a:extLst>
                </a:hlinkClick>
              </a:rPr>
              <a:t>https://www.w3schools.com/python/python_reference.asp</a:t>
            </a:r>
            <a:endParaRPr>
              <a:solidFill>
                <a:schemeClr val="dk1"/>
              </a:solidFill>
            </a:endParaRPr>
          </a:p>
          <a:p>
            <a:pPr indent="-251986" lvl="0" marL="251986" rtl="0" algn="l">
              <a:lnSpc>
                <a:spcPct val="90000"/>
              </a:lnSpc>
              <a:spcBef>
                <a:spcPts val="1102"/>
              </a:spcBef>
              <a:spcAft>
                <a:spcPts val="0"/>
              </a:spcAft>
              <a:buClr>
                <a:schemeClr val="dk1"/>
              </a:buClr>
              <a:buSzPts val="2000"/>
              <a:buChar char="•"/>
            </a:pPr>
            <a:r>
              <a:rPr lang="nl-NL" u="sng">
                <a:solidFill>
                  <a:schemeClr val="dk1"/>
                </a:solidFill>
                <a:hlinkClick r:id="rId6">
                  <a:extLst>
                    <a:ext uri="{A12FA001-AC4F-418D-AE19-62706E023703}">
                      <ahyp:hlinkClr val="tx"/>
                    </a:ext>
                  </a:extLst>
                </a:hlinkClick>
              </a:rPr>
              <a:t>http://www.pythontutor.com/visualize.html#mode=edit</a:t>
            </a:r>
            <a:endParaRPr>
              <a:solidFill>
                <a:schemeClr val="dk1"/>
              </a:solidFill>
            </a:endParaRPr>
          </a:p>
          <a:p>
            <a:pPr indent="-124986" lvl="0" marL="251986" rtl="0" algn="l">
              <a:lnSpc>
                <a:spcPct val="90000"/>
              </a:lnSpc>
              <a:spcBef>
                <a:spcPts val="1102"/>
              </a:spcBef>
              <a:spcAft>
                <a:spcPts val="0"/>
              </a:spcAft>
              <a:buClr>
                <a:srgbClr val="595959"/>
              </a:buClr>
              <a:buSzPts val="2000"/>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Return value</a:t>
            </a:r>
            <a:endParaRPr/>
          </a:p>
        </p:txBody>
      </p:sp>
      <p:sp>
        <p:nvSpPr>
          <p:cNvPr id="642" name="Google Shape;642;p80"/>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A result can be returned with the </a:t>
            </a:r>
            <a:r>
              <a:rPr b="1" lang="nl-NL"/>
              <a:t>return</a:t>
            </a:r>
            <a:r>
              <a:rPr lang="nl-NL"/>
              <a:t> keyword</a:t>
            </a:r>
            <a:endParaRPr/>
          </a:p>
        </p:txBody>
      </p:sp>
      <p:sp>
        <p:nvSpPr>
          <p:cNvPr id="643" name="Google Shape;643;p80"/>
          <p:cNvSpPr/>
          <p:nvPr/>
        </p:nvSpPr>
        <p:spPr>
          <a:xfrm>
            <a:off x="568522" y="5736279"/>
            <a:ext cx="8936285" cy="1477328"/>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calculate_bmi(weight, height):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bmi = weight / height ** </a:t>
            </a:r>
            <a:r>
              <a:rPr b="1" lang="nl-NL" sz="1800">
                <a:solidFill>
                  <a:srgbClr val="09885A"/>
                </a:solidFill>
                <a:latin typeface="Arial"/>
                <a:ea typeface="Arial"/>
                <a:cs typeface="Arial"/>
                <a:sym typeface="Arial"/>
              </a:rPr>
              <a:t>2</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return</a:t>
            </a:r>
            <a:r>
              <a:rPr b="1" lang="nl-NL" sz="1800">
                <a:solidFill>
                  <a:srgbClr val="000000"/>
                </a:solidFill>
                <a:latin typeface="Arial"/>
                <a:ea typeface="Arial"/>
                <a:cs typeface="Arial"/>
                <a:sym typeface="Arial"/>
              </a:rPr>
              <a:t> bmi</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print(calculate_bmi(</a:t>
            </a:r>
            <a:r>
              <a:rPr b="1" lang="nl-NL" sz="1800">
                <a:solidFill>
                  <a:srgbClr val="09885A"/>
                </a:solidFill>
                <a:latin typeface="Arial"/>
                <a:ea typeface="Arial"/>
                <a:cs typeface="Arial"/>
                <a:sym typeface="Arial"/>
              </a:rPr>
              <a:t>90</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1.80</a:t>
            </a:r>
            <a:r>
              <a:rPr b="1" lang="nl-NL" sz="1800">
                <a:solidFill>
                  <a:srgbClr val="000000"/>
                </a:solidFill>
                <a:latin typeface="Arial"/>
                <a:ea typeface="Arial"/>
                <a:cs typeface="Arial"/>
                <a:sym typeface="Arial"/>
              </a:rPr>
              <a: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8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Local variables</a:t>
            </a:r>
            <a:endParaRPr/>
          </a:p>
        </p:txBody>
      </p:sp>
      <p:sp>
        <p:nvSpPr>
          <p:cNvPr id="649" name="Google Shape;649;p81"/>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scope of a variable is defined as the region in the code where the variable is valid</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Variables within a function have a local scope. These are only valid withn the function.</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Arguments of a function also have local scope.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82"/>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Banner</a:t>
            </a:r>
            <a:endParaRPr/>
          </a:p>
        </p:txBody>
      </p:sp>
      <p:sp>
        <p:nvSpPr>
          <p:cNvPr id="655" name="Google Shape;655;p82"/>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5959"/>
              </a:buClr>
              <a:buSzPts val="2000"/>
              <a:buNone/>
            </a:pPr>
            <a:r>
              <a:rPr lang="nl-NL" sz="2000"/>
              <a:t>Create a function that prints text surrounded by stars. Like a banner.</a:t>
            </a:r>
            <a:endParaRPr/>
          </a:p>
          <a:p>
            <a:pPr indent="0" lvl="0" marL="0" rtl="0" algn="l">
              <a:lnSpc>
                <a:spcPct val="90000"/>
              </a:lnSpc>
              <a:spcBef>
                <a:spcPts val="1102"/>
              </a:spcBef>
              <a:spcAft>
                <a:spcPts val="0"/>
              </a:spcAft>
              <a:buClr>
                <a:srgbClr val="595959"/>
              </a:buClr>
              <a:buSzPts val="2000"/>
              <a:buNone/>
            </a:pPr>
            <a:r>
              <a:t/>
            </a:r>
            <a:endParaRPr sz="2000"/>
          </a:p>
          <a:p>
            <a:pPr indent="0" lvl="0" marL="0" rtl="0" algn="l">
              <a:lnSpc>
                <a:spcPct val="90000"/>
              </a:lnSpc>
              <a:spcBef>
                <a:spcPts val="1102"/>
              </a:spcBef>
              <a:spcAft>
                <a:spcPts val="0"/>
              </a:spcAft>
              <a:buClr>
                <a:srgbClr val="595959"/>
              </a:buClr>
              <a:buSzPts val="2000"/>
              <a:buNone/>
            </a:pPr>
            <a:r>
              <a:rPr lang="nl-NL" sz="2000">
                <a:latin typeface="Lemon"/>
                <a:ea typeface="Lemon"/>
                <a:cs typeface="Lemon"/>
                <a:sym typeface="Lemon"/>
              </a:rPr>
              <a:t>***********</a:t>
            </a:r>
            <a:br>
              <a:rPr lang="nl-NL" sz="2000">
                <a:latin typeface="Lemon"/>
                <a:ea typeface="Lemon"/>
                <a:cs typeface="Lemon"/>
                <a:sym typeface="Lemon"/>
              </a:rPr>
            </a:br>
            <a:r>
              <a:rPr lang="nl-NL" sz="2000">
                <a:latin typeface="Lemon"/>
                <a:ea typeface="Lemon"/>
                <a:cs typeface="Lemon"/>
                <a:sym typeface="Lemon"/>
              </a:rPr>
              <a:t>*  Peter  *</a:t>
            </a:r>
            <a:endParaRPr/>
          </a:p>
          <a:p>
            <a:pPr indent="0" lvl="0" marL="0" rtl="0" algn="l">
              <a:lnSpc>
                <a:spcPct val="90000"/>
              </a:lnSpc>
              <a:spcBef>
                <a:spcPts val="1102"/>
              </a:spcBef>
              <a:spcAft>
                <a:spcPts val="0"/>
              </a:spcAft>
              <a:buClr>
                <a:srgbClr val="595959"/>
              </a:buClr>
              <a:buSzPts val="2000"/>
              <a:buNone/>
            </a:pPr>
            <a:r>
              <a:rPr lang="nl-NL" sz="2000">
                <a:latin typeface="Lemon"/>
                <a:ea typeface="Lemon"/>
                <a:cs typeface="Lemon"/>
                <a:sym typeface="Lemon"/>
              </a:rPr>
              <a:t>***********</a:t>
            </a:r>
            <a:endParaRPr/>
          </a:p>
          <a:p>
            <a:pPr indent="0" lvl="0" marL="0" rtl="0" algn="l">
              <a:lnSpc>
                <a:spcPct val="90000"/>
              </a:lnSpc>
              <a:spcBef>
                <a:spcPts val="1102"/>
              </a:spcBef>
              <a:spcAft>
                <a:spcPts val="0"/>
              </a:spcAft>
              <a:buClr>
                <a:srgbClr val="595959"/>
              </a:buClr>
              <a:buSzPts val="2000"/>
              <a:buNone/>
            </a:pPr>
            <a:r>
              <a:t/>
            </a:r>
            <a:endParaRPr sz="2000"/>
          </a:p>
          <a:p>
            <a:pPr indent="0" lvl="0" marL="0" rtl="0" algn="l">
              <a:lnSpc>
                <a:spcPct val="90000"/>
              </a:lnSpc>
              <a:spcBef>
                <a:spcPts val="1102"/>
              </a:spcBef>
              <a:spcAft>
                <a:spcPts val="0"/>
              </a:spcAft>
              <a:buClr>
                <a:srgbClr val="595959"/>
              </a:buClr>
              <a:buSzPts val="2000"/>
              <a:buNone/>
            </a:pPr>
            <a:r>
              <a:rPr lang="nl-NL" sz="2000"/>
              <a:t>Tips:</a:t>
            </a:r>
            <a:endParaRPr/>
          </a:p>
          <a:p>
            <a:pPr indent="-251986" lvl="0" marL="251986" rtl="0" algn="l">
              <a:lnSpc>
                <a:spcPct val="90000"/>
              </a:lnSpc>
              <a:spcBef>
                <a:spcPts val="1102"/>
              </a:spcBef>
              <a:spcAft>
                <a:spcPts val="0"/>
              </a:spcAft>
              <a:buClr>
                <a:srgbClr val="595959"/>
              </a:buClr>
              <a:buSzPts val="2000"/>
              <a:buChar char="•"/>
            </a:pPr>
            <a:r>
              <a:rPr lang="nl-NL" sz="2000"/>
              <a:t>Define the function called </a:t>
            </a:r>
            <a:r>
              <a:rPr b="1" lang="nl-NL" sz="2000"/>
              <a:t>banner</a:t>
            </a:r>
            <a:endParaRPr/>
          </a:p>
          <a:p>
            <a:pPr indent="-251986" lvl="0" marL="251986" rtl="0" algn="l">
              <a:lnSpc>
                <a:spcPct val="90000"/>
              </a:lnSpc>
              <a:spcBef>
                <a:spcPts val="1102"/>
              </a:spcBef>
              <a:spcAft>
                <a:spcPts val="0"/>
              </a:spcAft>
              <a:buClr>
                <a:srgbClr val="595959"/>
              </a:buClr>
              <a:buSzPts val="2000"/>
              <a:buChar char="•"/>
            </a:pPr>
            <a:r>
              <a:rPr lang="nl-NL" sz="2000"/>
              <a:t>Define one argument called text</a:t>
            </a:r>
            <a:endParaRPr sz="2000"/>
          </a:p>
          <a:p>
            <a:pPr indent="-251986" lvl="0" marL="251986" rtl="0" algn="l">
              <a:lnSpc>
                <a:spcPct val="90000"/>
              </a:lnSpc>
              <a:spcBef>
                <a:spcPts val="1102"/>
              </a:spcBef>
              <a:spcAft>
                <a:spcPts val="0"/>
              </a:spcAft>
              <a:buClr>
                <a:srgbClr val="595959"/>
              </a:buClr>
              <a:buSzPts val="2000"/>
              <a:buChar char="•"/>
            </a:pPr>
            <a:r>
              <a:rPr lang="nl-NL" sz="2000"/>
              <a:t>Print out the lines</a:t>
            </a:r>
            <a:endParaRPr sz="2000"/>
          </a:p>
          <a:p>
            <a:pPr indent="-124986" lvl="0" marL="251986" rtl="0" algn="l">
              <a:lnSpc>
                <a:spcPct val="90000"/>
              </a:lnSpc>
              <a:spcBef>
                <a:spcPts val="1102"/>
              </a:spcBef>
              <a:spcAft>
                <a:spcPts val="0"/>
              </a:spcAft>
              <a:buClr>
                <a:srgbClr val="595959"/>
              </a:buClr>
              <a:buSzPts val="2000"/>
              <a:buNone/>
            </a:pPr>
            <a:r>
              <a:t/>
            </a:r>
            <a:endParaRPr sz="2000"/>
          </a:p>
        </p:txBody>
      </p:sp>
      <p:sp>
        <p:nvSpPr>
          <p:cNvPr id="656" name="Google Shape;656;p82"/>
          <p:cNvSpPr txBox="1"/>
          <p:nvPr/>
        </p:nvSpPr>
        <p:spPr>
          <a:xfrm>
            <a:off x="1944688"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2.5</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83"/>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Range of floats</a:t>
            </a:r>
            <a:endParaRPr/>
          </a:p>
        </p:txBody>
      </p:sp>
      <p:sp>
        <p:nvSpPr>
          <p:cNvPr id="662" name="Google Shape;662;p83"/>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sz="2000"/>
              <a:t>The range function can only generate integers. Create a generator function that kan generate a sequence of floats similar to the bulit-in function range. </a:t>
            </a:r>
            <a:endParaRPr/>
          </a:p>
          <a:p>
            <a:pPr indent="-124986" lvl="0" marL="251986" rtl="0" algn="l">
              <a:lnSpc>
                <a:spcPct val="90000"/>
              </a:lnSpc>
              <a:spcBef>
                <a:spcPts val="1102"/>
              </a:spcBef>
              <a:spcAft>
                <a:spcPts val="0"/>
              </a:spcAft>
              <a:buClr>
                <a:srgbClr val="595959"/>
              </a:buClr>
              <a:buSzPts val="2000"/>
              <a:buNone/>
            </a:pPr>
            <a:r>
              <a:t/>
            </a:r>
            <a:endParaRPr sz="2000"/>
          </a:p>
          <a:p>
            <a:pPr indent="0" lvl="0" marL="0" rtl="0" algn="l">
              <a:lnSpc>
                <a:spcPct val="90000"/>
              </a:lnSpc>
              <a:spcBef>
                <a:spcPts val="1102"/>
              </a:spcBef>
              <a:spcAft>
                <a:spcPts val="0"/>
              </a:spcAft>
              <a:buClr>
                <a:srgbClr val="595959"/>
              </a:buClr>
              <a:buSzPts val="2000"/>
              <a:buNone/>
            </a:pPr>
            <a:r>
              <a:rPr lang="nl-NL" sz="2000"/>
              <a:t>Tip:</a:t>
            </a:r>
            <a:endParaRPr/>
          </a:p>
          <a:p>
            <a:pPr indent="-251986" lvl="0" marL="251986" rtl="0" algn="l">
              <a:lnSpc>
                <a:spcPct val="90000"/>
              </a:lnSpc>
              <a:spcBef>
                <a:spcPts val="1102"/>
              </a:spcBef>
              <a:spcAft>
                <a:spcPts val="0"/>
              </a:spcAft>
              <a:buClr>
                <a:srgbClr val="595959"/>
              </a:buClr>
              <a:buSzPts val="2000"/>
              <a:buChar char="•"/>
            </a:pPr>
            <a:r>
              <a:rPr lang="nl-NL" sz="2000"/>
              <a:t>Define a function drange with arguments start, stop, step and endpoint. The endpoint arguments specifies if the endpoit is included or not.</a:t>
            </a:r>
            <a:endParaRPr/>
          </a:p>
          <a:p>
            <a:pPr indent="-251986" lvl="0" marL="251986" rtl="0" algn="l">
              <a:lnSpc>
                <a:spcPct val="90000"/>
              </a:lnSpc>
              <a:spcBef>
                <a:spcPts val="1102"/>
              </a:spcBef>
              <a:spcAft>
                <a:spcPts val="0"/>
              </a:spcAft>
              <a:buClr>
                <a:srgbClr val="595959"/>
              </a:buClr>
              <a:buSzPts val="2000"/>
              <a:buChar char="•"/>
            </a:pPr>
            <a:r>
              <a:rPr lang="nl-NL" sz="2000"/>
              <a:t>Give default values 1 for the step and False for endpoint.</a:t>
            </a:r>
            <a:endParaRPr/>
          </a:p>
          <a:p>
            <a:pPr indent="-251986" lvl="1" marL="755957" rtl="0" algn="l">
              <a:lnSpc>
                <a:spcPct val="90000"/>
              </a:lnSpc>
              <a:spcBef>
                <a:spcPts val="551"/>
              </a:spcBef>
              <a:spcAft>
                <a:spcPts val="0"/>
              </a:spcAft>
              <a:buClr>
                <a:srgbClr val="595959"/>
              </a:buClr>
              <a:buSzPts val="2000"/>
              <a:buChar char="•"/>
            </a:pPr>
            <a:r>
              <a:rPr lang="nl-NL" sz="2000"/>
              <a:t>E.g. </a:t>
            </a:r>
            <a:r>
              <a:rPr b="1" lang="nl-NL" sz="2000"/>
              <a:t>def drange(start, stop, step=1.0, endpoint=False)</a:t>
            </a:r>
            <a:endParaRPr/>
          </a:p>
          <a:p>
            <a:pPr indent="-251986" lvl="0" marL="251986" rtl="0" algn="l">
              <a:lnSpc>
                <a:spcPct val="90000"/>
              </a:lnSpc>
              <a:spcBef>
                <a:spcPts val="1102"/>
              </a:spcBef>
              <a:spcAft>
                <a:spcPts val="0"/>
              </a:spcAft>
              <a:buClr>
                <a:srgbClr val="595959"/>
              </a:buClr>
              <a:buSzPts val="2000"/>
              <a:buChar char="•"/>
            </a:pPr>
            <a:r>
              <a:rPr lang="nl-NL" sz="2000"/>
              <a:t>Create a loop that calculates the numbers from start to end with an increment of step.</a:t>
            </a:r>
            <a:endParaRPr/>
          </a:p>
          <a:p>
            <a:pPr indent="-251986" lvl="1" marL="755957" rtl="0" algn="l">
              <a:lnSpc>
                <a:spcPct val="90000"/>
              </a:lnSpc>
              <a:spcBef>
                <a:spcPts val="551"/>
              </a:spcBef>
              <a:spcAft>
                <a:spcPts val="0"/>
              </a:spcAft>
              <a:buClr>
                <a:srgbClr val="595959"/>
              </a:buClr>
              <a:buSzPts val="2000"/>
              <a:buChar char="•"/>
            </a:pPr>
            <a:r>
              <a:rPr lang="nl-NL" sz="2000"/>
              <a:t>E.g. </a:t>
            </a:r>
            <a:r>
              <a:rPr b="1" lang="nl-NL" sz="2000"/>
              <a:t>number += step</a:t>
            </a:r>
            <a:endParaRPr/>
          </a:p>
          <a:p>
            <a:pPr indent="-251986" lvl="0" marL="251986" rtl="0" algn="l">
              <a:lnSpc>
                <a:spcPct val="90000"/>
              </a:lnSpc>
              <a:spcBef>
                <a:spcPts val="1102"/>
              </a:spcBef>
              <a:spcAft>
                <a:spcPts val="0"/>
              </a:spcAft>
              <a:buClr>
                <a:srgbClr val="595959"/>
              </a:buClr>
              <a:buSzPts val="2000"/>
              <a:buChar char="•"/>
            </a:pPr>
            <a:r>
              <a:rPr lang="nl-NL" sz="2000"/>
              <a:t>If endpoint is set to true also include the endpoint also.</a:t>
            </a:r>
            <a:endParaRPr/>
          </a:p>
          <a:p>
            <a:pPr indent="-251986" lvl="0" marL="251986" rtl="0" algn="l">
              <a:lnSpc>
                <a:spcPct val="90000"/>
              </a:lnSpc>
              <a:spcBef>
                <a:spcPts val="1102"/>
              </a:spcBef>
              <a:spcAft>
                <a:spcPts val="0"/>
              </a:spcAft>
              <a:buClr>
                <a:srgbClr val="595959"/>
              </a:buClr>
              <a:buSzPts val="2000"/>
              <a:buChar char="•"/>
            </a:pPr>
            <a:r>
              <a:rPr lang="nl-NL" sz="2000"/>
              <a:t>You can use standard floats to achieve this but using Decimal will improve the precision. E.g. </a:t>
            </a:r>
            <a:r>
              <a:rPr b="1" lang="nl-NL" sz="2000"/>
              <a:t>from decimal import Decimal</a:t>
            </a:r>
            <a:endParaRPr b="1" sz="2000"/>
          </a:p>
          <a:p>
            <a:pPr indent="-124986" lvl="0" marL="251986" rtl="0" algn="l">
              <a:lnSpc>
                <a:spcPct val="90000"/>
              </a:lnSpc>
              <a:spcBef>
                <a:spcPts val="1102"/>
              </a:spcBef>
              <a:spcAft>
                <a:spcPts val="0"/>
              </a:spcAft>
              <a:buClr>
                <a:srgbClr val="595959"/>
              </a:buClr>
              <a:buSzPts val="2000"/>
              <a:buNone/>
            </a:pPr>
            <a:r>
              <a:t/>
            </a:r>
            <a:endParaRPr sz="2000"/>
          </a:p>
        </p:txBody>
      </p:sp>
      <p:sp>
        <p:nvSpPr>
          <p:cNvPr id="663" name="Google Shape;663;p83"/>
          <p:cNvSpPr txBox="1"/>
          <p:nvPr/>
        </p:nvSpPr>
        <p:spPr>
          <a:xfrm>
            <a:off x="1939163"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2.6</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84"/>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Putting functions in a module</a:t>
            </a:r>
            <a:endParaRPr/>
          </a:p>
        </p:txBody>
      </p:sp>
      <p:sp>
        <p:nvSpPr>
          <p:cNvPr id="669" name="Google Shape;669;p84"/>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Functions can be grouped together in a module</a:t>
            </a:r>
            <a:endParaRPr/>
          </a:p>
          <a:p>
            <a:pPr indent="-251986" lvl="0" marL="251986" rtl="0" algn="l">
              <a:lnSpc>
                <a:spcPct val="90000"/>
              </a:lnSpc>
              <a:spcBef>
                <a:spcPts val="1102"/>
              </a:spcBef>
              <a:spcAft>
                <a:spcPts val="0"/>
              </a:spcAft>
              <a:buClr>
                <a:srgbClr val="595959"/>
              </a:buClr>
              <a:buSzPts val="2000"/>
              <a:buChar char="•"/>
            </a:pPr>
            <a:r>
              <a:rPr lang="nl-NL"/>
              <a:t>The module can be imported whenever you want to use one of the functions</a:t>
            </a:r>
            <a:endParaRPr/>
          </a:p>
          <a:p>
            <a:pPr indent="-251986" lvl="0" marL="251986" rtl="0" algn="l">
              <a:lnSpc>
                <a:spcPct val="90000"/>
              </a:lnSpc>
              <a:spcBef>
                <a:spcPts val="1102"/>
              </a:spcBef>
              <a:spcAft>
                <a:spcPts val="0"/>
              </a:spcAft>
              <a:buClr>
                <a:srgbClr val="595959"/>
              </a:buClr>
              <a:buSzPts val="2000"/>
              <a:buChar char="•"/>
            </a:pPr>
            <a:r>
              <a:rPr lang="nl-NL"/>
              <a:t>The </a:t>
            </a:r>
            <a:r>
              <a:rPr b="1" lang="nl-NL"/>
              <a:t>sys</a:t>
            </a:r>
            <a:r>
              <a:rPr lang="nl-NL"/>
              <a:t> module has a </a:t>
            </a:r>
            <a:r>
              <a:rPr b="1" lang="nl-NL"/>
              <a:t>path</a:t>
            </a:r>
            <a:r>
              <a:rPr lang="nl-NL"/>
              <a:t> variable specifying the directories to look for the module.</a:t>
            </a:r>
            <a:endParaRPr/>
          </a:p>
          <a:p>
            <a:pPr indent="0" lvl="0" marL="0"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670" name="Google Shape;670;p84"/>
          <p:cNvSpPr/>
          <p:nvPr/>
        </p:nvSpPr>
        <p:spPr>
          <a:xfrm>
            <a:off x="575816" y="5064794"/>
            <a:ext cx="6263779" cy="2308324"/>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functions</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functions.do_something()</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functions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fu</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fu.do_something()</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from</a:t>
            </a:r>
            <a:r>
              <a:rPr b="1" lang="nl-NL" sz="1800">
                <a:solidFill>
                  <a:srgbClr val="000000"/>
                </a:solidFill>
                <a:latin typeface="Arial"/>
                <a:ea typeface="Arial"/>
                <a:cs typeface="Arial"/>
                <a:sym typeface="Arial"/>
              </a:rPr>
              <a:t> functions </a:t>
            </a: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do_something_else</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do_something_else()</a:t>
            </a:r>
            <a:endParaRPr b="1" sz="1800">
              <a:solidFill>
                <a:srgbClr val="000000"/>
              </a:solidFill>
              <a:latin typeface="Arial"/>
              <a:ea typeface="Arial"/>
              <a:cs typeface="Arial"/>
              <a:sym typeface="Arial"/>
            </a:endParaRPr>
          </a:p>
        </p:txBody>
      </p:sp>
      <p:sp>
        <p:nvSpPr>
          <p:cNvPr id="671" name="Google Shape;671;p84"/>
          <p:cNvSpPr/>
          <p:nvPr/>
        </p:nvSpPr>
        <p:spPr>
          <a:xfrm>
            <a:off x="4752280" y="4453222"/>
            <a:ext cx="5038725" cy="1477328"/>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do_something():</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pass</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do_something_else():</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pass</a:t>
            </a:r>
            <a:endParaRPr b="1" sz="1800">
              <a:solidFill>
                <a:srgbClr val="000000"/>
              </a:solidFill>
              <a:latin typeface="Arial"/>
              <a:ea typeface="Arial"/>
              <a:cs typeface="Arial"/>
              <a:sym typeface="Arial"/>
            </a:endParaRPr>
          </a:p>
        </p:txBody>
      </p:sp>
      <p:sp>
        <p:nvSpPr>
          <p:cNvPr id="672" name="Google Shape;672;p84"/>
          <p:cNvSpPr txBox="1"/>
          <p:nvPr/>
        </p:nvSpPr>
        <p:spPr>
          <a:xfrm>
            <a:off x="4752280" y="4119813"/>
            <a:ext cx="1440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3F3F3F"/>
                </a:solidFill>
                <a:latin typeface="Arial"/>
                <a:ea typeface="Arial"/>
                <a:cs typeface="Arial"/>
                <a:sym typeface="Arial"/>
              </a:rPr>
              <a:t>functions.py</a:t>
            </a:r>
            <a:endParaRPr sz="1800">
              <a:solidFill>
                <a:srgbClr val="3F3F3F"/>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5"/>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First class citizens</a:t>
            </a:r>
            <a:endParaRPr/>
          </a:p>
        </p:txBody>
      </p:sp>
      <p:sp>
        <p:nvSpPr>
          <p:cNvPr id="678" name="Google Shape;678;p85"/>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Functions are first-class citizens in Python. This means that functions can be passed round just as other objects and values.</a:t>
            </a:r>
            <a:endParaRPr/>
          </a:p>
        </p:txBody>
      </p:sp>
      <p:sp>
        <p:nvSpPr>
          <p:cNvPr id="679" name="Google Shape;679;p85"/>
          <p:cNvSpPr/>
          <p:nvPr/>
        </p:nvSpPr>
        <p:spPr>
          <a:xfrm>
            <a:off x="575816" y="5505184"/>
            <a:ext cx="8928991" cy="1754326"/>
          </a:xfrm>
          <a:prstGeom prst="rect">
            <a:avLst/>
          </a:prstGeom>
          <a:solidFill>
            <a:schemeClr val="lt2"/>
          </a:solidFill>
          <a:ln cap="flat" cmpd="sng" w="9525">
            <a:solidFill>
              <a:srgbClr val="3F3F3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print_goodmorning(name):</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a:t>
            </a:r>
            <a:r>
              <a:rPr b="1" lang="nl-NL" sz="1800">
                <a:solidFill>
                  <a:srgbClr val="A31515"/>
                </a:solidFill>
                <a:latin typeface="Arial"/>
                <a:ea typeface="Arial"/>
                <a:cs typeface="Arial"/>
                <a:sym typeface="Arial"/>
              </a:rPr>
              <a:t>'How are you today?'</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f = print_goodmorning</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f(</a:t>
            </a:r>
            <a:r>
              <a:rPr b="1" lang="nl-NL" sz="1800">
                <a:solidFill>
                  <a:srgbClr val="A31515"/>
                </a:solidFill>
                <a:latin typeface="Arial"/>
                <a:ea typeface="Arial"/>
                <a:cs typeface="Arial"/>
                <a:sym typeface="Arial"/>
              </a:rPr>
              <a:t>'Peter'</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86"/>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Lambda</a:t>
            </a:r>
            <a:endParaRPr/>
          </a:p>
        </p:txBody>
      </p:sp>
      <p:sp>
        <p:nvSpPr>
          <p:cNvPr id="685" name="Google Shape;685;p86"/>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a:t>
            </a:r>
            <a:r>
              <a:rPr b="1" lang="nl-NL"/>
              <a:t>lambda</a:t>
            </a:r>
            <a:r>
              <a:rPr lang="nl-NL"/>
              <a:t> keyword is used to specify an anonymous function</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686" name="Google Shape;686;p86"/>
          <p:cNvSpPr/>
          <p:nvPr/>
        </p:nvSpPr>
        <p:spPr>
          <a:xfrm>
            <a:off x="610471" y="6862606"/>
            <a:ext cx="8928991" cy="369332"/>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is_even = </a:t>
            </a:r>
            <a:r>
              <a:rPr b="1" lang="nl-NL" sz="1800">
                <a:solidFill>
                  <a:srgbClr val="0000FF"/>
                </a:solidFill>
                <a:latin typeface="Arial"/>
                <a:ea typeface="Arial"/>
                <a:cs typeface="Arial"/>
                <a:sym typeface="Arial"/>
              </a:rPr>
              <a:t>lambda</a:t>
            </a:r>
            <a:r>
              <a:rPr b="1" lang="nl-NL" sz="1800">
                <a:solidFill>
                  <a:srgbClr val="000000"/>
                </a:solidFill>
                <a:latin typeface="Arial"/>
                <a:ea typeface="Arial"/>
                <a:cs typeface="Arial"/>
                <a:sym typeface="Arial"/>
              </a:rPr>
              <a:t> number: number % </a:t>
            </a:r>
            <a:r>
              <a:rPr b="1" lang="nl-NL" sz="1800">
                <a:solidFill>
                  <a:srgbClr val="09885A"/>
                </a:solidFill>
                <a:latin typeface="Arial"/>
                <a:ea typeface="Arial"/>
                <a:cs typeface="Arial"/>
                <a:sym typeface="Arial"/>
              </a:rPr>
              <a:t>2</a:t>
            </a:r>
            <a:r>
              <a:rPr b="1" lang="nl-NL" sz="1800">
                <a:solidFill>
                  <a:srgbClr val="000000"/>
                </a:solidFill>
                <a:latin typeface="Arial"/>
                <a:ea typeface="Arial"/>
                <a:cs typeface="Arial"/>
                <a:sym typeface="Arial"/>
              </a:rPr>
              <a:t> == </a:t>
            </a:r>
            <a:r>
              <a:rPr b="1" lang="nl-NL" sz="1800">
                <a:solidFill>
                  <a:srgbClr val="09885A"/>
                </a:solidFill>
                <a:latin typeface="Arial"/>
                <a:ea typeface="Arial"/>
                <a:cs typeface="Arial"/>
                <a:sym typeface="Arial"/>
              </a:rPr>
              <a:t>0</a:t>
            </a:r>
            <a:endParaRPr b="1" sz="1800">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87"/>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Sort a list</a:t>
            </a:r>
            <a:endParaRPr/>
          </a:p>
        </p:txBody>
      </p:sp>
      <p:sp>
        <p:nvSpPr>
          <p:cNvPr id="692" name="Google Shape;692;p87"/>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Enter a piece of tekst and split into words</a:t>
            </a:r>
            <a:endParaRPr/>
          </a:p>
          <a:p>
            <a:pPr indent="-251986" lvl="0" marL="251986" rtl="0" algn="l">
              <a:lnSpc>
                <a:spcPct val="90000"/>
              </a:lnSpc>
              <a:spcBef>
                <a:spcPts val="1102"/>
              </a:spcBef>
              <a:spcAft>
                <a:spcPts val="0"/>
              </a:spcAft>
              <a:buClr>
                <a:srgbClr val="595959"/>
              </a:buClr>
              <a:buSzPts val="2000"/>
              <a:buChar char="•"/>
            </a:pPr>
            <a:r>
              <a:rPr lang="nl-NL"/>
              <a:t>Use the </a:t>
            </a:r>
            <a:r>
              <a:rPr b="1" lang="nl-NL"/>
              <a:t>sorted</a:t>
            </a:r>
            <a:r>
              <a:rPr lang="nl-NL"/>
              <a:t> function to sort these words</a:t>
            </a:r>
            <a:endParaRPr/>
          </a:p>
          <a:p>
            <a:pPr indent="-251986" lvl="0" marL="251986" rtl="0" algn="l">
              <a:lnSpc>
                <a:spcPct val="90000"/>
              </a:lnSpc>
              <a:spcBef>
                <a:spcPts val="1102"/>
              </a:spcBef>
              <a:spcAft>
                <a:spcPts val="0"/>
              </a:spcAft>
              <a:buClr>
                <a:srgbClr val="595959"/>
              </a:buClr>
              <a:buSzPts val="2000"/>
              <a:buChar char="•"/>
            </a:pPr>
            <a:r>
              <a:rPr lang="nl-NL"/>
              <a:t>Create a function called number_of_vowels to count the number of vowels</a:t>
            </a:r>
            <a:endParaRPr/>
          </a:p>
          <a:p>
            <a:pPr indent="-251985" lvl="0" marL="251985" rtl="0" algn="l">
              <a:lnSpc>
                <a:spcPct val="90000"/>
              </a:lnSpc>
              <a:spcBef>
                <a:spcPts val="1102"/>
              </a:spcBef>
              <a:spcAft>
                <a:spcPts val="0"/>
              </a:spcAft>
              <a:buClr>
                <a:srgbClr val="595959"/>
              </a:buClr>
              <a:buSzPts val="2000"/>
              <a:buChar char="•"/>
            </a:pPr>
            <a:r>
              <a:rPr lang="nl-NL"/>
              <a:t>Use this function to sort the list on number of vowels</a:t>
            </a:r>
            <a:endParaRPr/>
          </a:p>
          <a:p>
            <a:pPr indent="-251985" lvl="1" marL="755957" rtl="0" algn="l">
              <a:lnSpc>
                <a:spcPct val="90000"/>
              </a:lnSpc>
              <a:spcBef>
                <a:spcPts val="1102"/>
              </a:spcBef>
              <a:spcAft>
                <a:spcPts val="0"/>
              </a:spcAft>
              <a:buSzPts val="1800"/>
              <a:buChar char="•"/>
            </a:pPr>
            <a:r>
              <a:rPr lang="nl-NL"/>
              <a:t>use ‘key’ argument of sorted</a:t>
            </a:r>
            <a:endParaRPr/>
          </a:p>
        </p:txBody>
      </p:sp>
      <p:sp>
        <p:nvSpPr>
          <p:cNvPr id="693" name="Google Shape;693;p87"/>
          <p:cNvSpPr txBox="1"/>
          <p:nvPr/>
        </p:nvSpPr>
        <p:spPr>
          <a:xfrm>
            <a:off x="1943967"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2.7</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8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Variadic arguments</a:t>
            </a:r>
            <a:endParaRPr/>
          </a:p>
        </p:txBody>
      </p:sp>
      <p:sp>
        <p:nvSpPr>
          <p:cNvPr id="699" name="Google Shape;699;p88"/>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Variadic arguments can take any number of arguments</a:t>
            </a:r>
            <a:endParaRPr/>
          </a:p>
          <a:p>
            <a:pPr indent="-251986" lvl="0" marL="251986" rtl="0" algn="l">
              <a:lnSpc>
                <a:spcPct val="90000"/>
              </a:lnSpc>
              <a:spcBef>
                <a:spcPts val="1102"/>
              </a:spcBef>
              <a:spcAft>
                <a:spcPts val="0"/>
              </a:spcAft>
              <a:buClr>
                <a:srgbClr val="595959"/>
              </a:buClr>
              <a:buSzPts val="2000"/>
              <a:buChar char="•"/>
            </a:pPr>
            <a:r>
              <a:rPr lang="nl-NL"/>
              <a:t>Use a * character</a:t>
            </a:r>
            <a:endParaRPr/>
          </a:p>
          <a:p>
            <a:pPr indent="-251986" lvl="0" marL="251986" rtl="0" algn="l">
              <a:lnSpc>
                <a:spcPct val="90000"/>
              </a:lnSpc>
              <a:spcBef>
                <a:spcPts val="1102"/>
              </a:spcBef>
              <a:spcAft>
                <a:spcPts val="0"/>
              </a:spcAft>
              <a:buClr>
                <a:srgbClr val="595959"/>
              </a:buClr>
              <a:buSzPts val="2000"/>
              <a:buChar char="•"/>
            </a:pPr>
            <a:r>
              <a:rPr lang="nl-NL"/>
              <a:t>The arguments are collected in a list</a:t>
            </a:r>
            <a:endParaRPr/>
          </a:p>
        </p:txBody>
      </p:sp>
      <p:sp>
        <p:nvSpPr>
          <p:cNvPr id="700" name="Google Shape;700;p88"/>
          <p:cNvSpPr/>
          <p:nvPr/>
        </p:nvSpPr>
        <p:spPr>
          <a:xfrm>
            <a:off x="576263" y="4355097"/>
            <a:ext cx="8928991" cy="2862322"/>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maximum(*numbers):</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highest = numbers[</a:t>
            </a:r>
            <a:r>
              <a:rPr b="1" lang="nl-NL" sz="1800">
                <a:solidFill>
                  <a:srgbClr val="09885A"/>
                </a:solidFill>
                <a:latin typeface="Arial"/>
                <a:ea typeface="Arial"/>
                <a:cs typeface="Arial"/>
                <a:sym typeface="Arial"/>
              </a:rPr>
              <a:t>0</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for</a:t>
            </a:r>
            <a:r>
              <a:rPr b="1" lang="nl-NL" sz="1800">
                <a:solidFill>
                  <a:srgbClr val="000000"/>
                </a:solidFill>
                <a:latin typeface="Arial"/>
                <a:ea typeface="Arial"/>
                <a:cs typeface="Arial"/>
                <a:sym typeface="Arial"/>
              </a:rPr>
              <a:t> number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numbers:</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if</a:t>
            </a:r>
            <a:r>
              <a:rPr b="1" lang="nl-NL" sz="1800">
                <a:solidFill>
                  <a:srgbClr val="000000"/>
                </a:solidFill>
                <a:latin typeface="Arial"/>
                <a:ea typeface="Arial"/>
                <a:cs typeface="Arial"/>
                <a:sym typeface="Arial"/>
              </a:rPr>
              <a:t> number &gt; highest: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highest = number</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return</a:t>
            </a:r>
            <a:r>
              <a:rPr b="1" lang="nl-NL" sz="1800">
                <a:solidFill>
                  <a:srgbClr val="000000"/>
                </a:solidFill>
                <a:latin typeface="Arial"/>
                <a:ea typeface="Arial"/>
                <a:cs typeface="Arial"/>
                <a:sym typeface="Arial"/>
              </a:rPr>
              <a:t> highest</a:t>
            </a:r>
            <a:endParaRPr b="1" sz="1800">
              <a:solidFill>
                <a:srgbClr val="000000"/>
              </a:solidFill>
              <a:latin typeface="Arial"/>
              <a:ea typeface="Arial"/>
              <a:cs typeface="Arial"/>
              <a:sym typeface="Arial"/>
            </a:endParaRPr>
          </a:p>
          <a:p>
            <a:pPr indent="0" lvl="0" marL="0" marR="0" rtl="0" algn="l">
              <a:spcBef>
                <a:spcPts val="0"/>
              </a:spcBef>
              <a:spcAft>
                <a:spcPts val="0"/>
              </a:spcAft>
              <a:buNone/>
            </a:pPr>
            <a:r>
              <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maximum(</a:t>
            </a:r>
            <a:r>
              <a:rPr b="1" lang="nl-NL" sz="1800">
                <a:solidFill>
                  <a:srgbClr val="09885A"/>
                </a:solidFill>
                <a:latin typeface="Arial"/>
                <a:ea typeface="Arial"/>
                <a:cs typeface="Arial"/>
                <a:sym typeface="Arial"/>
              </a:rPr>
              <a:t>2</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5</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maximum(</a:t>
            </a:r>
            <a:r>
              <a:rPr b="1" lang="nl-NL" sz="1800">
                <a:solidFill>
                  <a:srgbClr val="09885A"/>
                </a:solidFill>
                <a:latin typeface="Arial"/>
                <a:ea typeface="Arial"/>
                <a:cs typeface="Arial"/>
                <a:sym typeface="Arial"/>
              </a:rPr>
              <a:t>2</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5</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7</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3</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4</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8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Functional programming</a:t>
            </a:r>
            <a:endParaRPr/>
          </a:p>
        </p:txBody>
      </p:sp>
      <p:sp>
        <p:nvSpPr>
          <p:cNvPr id="706" name="Google Shape;706;p89"/>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Pure functions</a:t>
            </a:r>
            <a:endParaRPr/>
          </a:p>
          <a:p>
            <a:pPr indent="-251986" lvl="0" marL="251986" rtl="0" algn="l">
              <a:lnSpc>
                <a:spcPct val="90000"/>
              </a:lnSpc>
              <a:spcBef>
                <a:spcPts val="1102"/>
              </a:spcBef>
              <a:spcAft>
                <a:spcPts val="0"/>
              </a:spcAft>
              <a:buClr>
                <a:srgbClr val="595959"/>
              </a:buClr>
              <a:buSzPts val="2000"/>
              <a:buChar char="•"/>
            </a:pPr>
            <a:r>
              <a:rPr lang="nl-NL"/>
              <a:t>No side-effects</a:t>
            </a:r>
            <a:endParaRPr/>
          </a:p>
          <a:p>
            <a:pPr indent="-251986" lvl="1" marL="755957" rtl="0" algn="l">
              <a:lnSpc>
                <a:spcPct val="90000"/>
              </a:lnSpc>
              <a:spcBef>
                <a:spcPts val="551"/>
              </a:spcBef>
              <a:spcAft>
                <a:spcPts val="0"/>
              </a:spcAft>
              <a:buClr>
                <a:srgbClr val="595959"/>
              </a:buClr>
              <a:buSzPts val="1800"/>
              <a:buChar char="•"/>
            </a:pPr>
            <a:r>
              <a:rPr lang="nl-NL"/>
              <a:t>no globals</a:t>
            </a:r>
            <a:endParaRPr/>
          </a:p>
          <a:p>
            <a:pPr indent="-251986" lvl="1" marL="755957" rtl="0" algn="l">
              <a:lnSpc>
                <a:spcPct val="90000"/>
              </a:lnSpc>
              <a:spcBef>
                <a:spcPts val="551"/>
              </a:spcBef>
              <a:spcAft>
                <a:spcPts val="0"/>
              </a:spcAft>
              <a:buClr>
                <a:srgbClr val="595959"/>
              </a:buClr>
              <a:buSzPts val="1800"/>
              <a:buChar char="•"/>
            </a:pPr>
            <a:r>
              <a:rPr lang="nl-NL"/>
              <a:t>no printing</a:t>
            </a:r>
            <a:endParaRPr/>
          </a:p>
          <a:p>
            <a:pPr indent="-124986" lvl="0" marL="251986" rtl="0" algn="l">
              <a:lnSpc>
                <a:spcPct val="90000"/>
              </a:lnSpc>
              <a:spcBef>
                <a:spcPts val="1102"/>
              </a:spcBef>
              <a:spcAft>
                <a:spcPts val="0"/>
              </a:spcAft>
              <a:buClr>
                <a:srgbClr val="595959"/>
              </a:buClr>
              <a:buSzPts val="2000"/>
              <a:buNone/>
            </a:pPr>
            <a:r>
              <a:t/>
            </a:r>
            <a:endParaRPr/>
          </a:p>
        </p:txBody>
      </p:sp>
      <p:grpSp>
        <p:nvGrpSpPr>
          <p:cNvPr id="707" name="Google Shape;707;p89"/>
          <p:cNvGrpSpPr/>
          <p:nvPr/>
        </p:nvGrpSpPr>
        <p:grpSpPr>
          <a:xfrm>
            <a:off x="1799952" y="4587141"/>
            <a:ext cx="6485499" cy="1064904"/>
            <a:chOff x="2011197" y="4399513"/>
            <a:chExt cx="6485499" cy="1064904"/>
          </a:xfrm>
        </p:grpSpPr>
        <p:sp>
          <p:nvSpPr>
            <p:cNvPr id="708" name="Google Shape;708;p89"/>
            <p:cNvSpPr/>
            <p:nvPr/>
          </p:nvSpPr>
          <p:spPr>
            <a:xfrm>
              <a:off x="2520032" y="4499917"/>
              <a:ext cx="1009976" cy="864097"/>
            </a:xfrm>
            <a:custGeom>
              <a:rect b="b" l="l" r="r" t="t"/>
              <a:pathLst>
                <a:path extrusionOk="0" h="1502152" w="1552991">
                  <a:moveTo>
                    <a:pt x="0" y="0"/>
                  </a:moveTo>
                  <a:lnTo>
                    <a:pt x="442678" y="392125"/>
                  </a:lnTo>
                  <a:lnTo>
                    <a:pt x="1552991" y="389314"/>
                  </a:lnTo>
                  <a:lnTo>
                    <a:pt x="1552991" y="1118540"/>
                  </a:lnTo>
                  <a:lnTo>
                    <a:pt x="449954" y="1121351"/>
                  </a:lnTo>
                  <a:lnTo>
                    <a:pt x="2866" y="1502152"/>
                  </a:lnTo>
                </a:path>
              </a:pathLst>
            </a:custGeom>
            <a:no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9" name="Google Shape;709;p89"/>
            <p:cNvSpPr/>
            <p:nvPr/>
          </p:nvSpPr>
          <p:spPr>
            <a:xfrm rot="10800000">
              <a:off x="6661383" y="4499916"/>
              <a:ext cx="1009976" cy="864097"/>
            </a:xfrm>
            <a:custGeom>
              <a:rect b="b" l="l" r="r" t="t"/>
              <a:pathLst>
                <a:path extrusionOk="0" h="1502152" w="1552991">
                  <a:moveTo>
                    <a:pt x="0" y="0"/>
                  </a:moveTo>
                  <a:lnTo>
                    <a:pt x="442678" y="392125"/>
                  </a:lnTo>
                  <a:lnTo>
                    <a:pt x="1552991" y="389314"/>
                  </a:lnTo>
                  <a:lnTo>
                    <a:pt x="1552991" y="1118540"/>
                  </a:lnTo>
                  <a:lnTo>
                    <a:pt x="449954" y="1121351"/>
                  </a:lnTo>
                  <a:lnTo>
                    <a:pt x="2866" y="1502152"/>
                  </a:lnTo>
                </a:path>
              </a:pathLst>
            </a:custGeom>
            <a:no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0" name="Google Shape;710;p89"/>
            <p:cNvSpPr/>
            <p:nvPr/>
          </p:nvSpPr>
          <p:spPr>
            <a:xfrm>
              <a:off x="2011197" y="4747299"/>
              <a:ext cx="94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3F3F3F"/>
                  </a:solidFill>
                  <a:latin typeface="Arial"/>
                  <a:ea typeface="Arial"/>
                  <a:cs typeface="Arial"/>
                  <a:sym typeface="Arial"/>
                </a:rPr>
                <a:t>Input: x</a:t>
              </a:r>
              <a:endParaRPr sz="1800">
                <a:solidFill>
                  <a:schemeClr val="lt1"/>
                </a:solidFill>
                <a:latin typeface="Arial"/>
                <a:ea typeface="Arial"/>
                <a:cs typeface="Arial"/>
                <a:sym typeface="Arial"/>
              </a:endParaRPr>
            </a:p>
          </p:txBody>
        </p:sp>
        <p:sp>
          <p:nvSpPr>
            <p:cNvPr id="711" name="Google Shape;711;p89"/>
            <p:cNvSpPr/>
            <p:nvPr/>
          </p:nvSpPr>
          <p:spPr>
            <a:xfrm>
              <a:off x="7157868" y="4747299"/>
              <a:ext cx="13388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3F3F3F"/>
                  </a:solidFill>
                  <a:latin typeface="Arial"/>
                  <a:ea typeface="Arial"/>
                  <a:cs typeface="Arial"/>
                  <a:sym typeface="Arial"/>
                </a:rPr>
                <a:t>Output: f(x)</a:t>
              </a:r>
              <a:endParaRPr sz="1800">
                <a:solidFill>
                  <a:schemeClr val="lt1"/>
                </a:solidFill>
                <a:latin typeface="Arial"/>
                <a:ea typeface="Arial"/>
                <a:cs typeface="Arial"/>
                <a:sym typeface="Arial"/>
              </a:endParaRPr>
            </a:p>
          </p:txBody>
        </p:sp>
        <p:cxnSp>
          <p:nvCxnSpPr>
            <p:cNvPr id="712" name="Google Shape;712;p89"/>
            <p:cNvCxnSpPr/>
            <p:nvPr/>
          </p:nvCxnSpPr>
          <p:spPr>
            <a:xfrm>
              <a:off x="3083861" y="4931965"/>
              <a:ext cx="287100" cy="0"/>
            </a:xfrm>
            <a:prstGeom prst="straightConnector1">
              <a:avLst/>
            </a:prstGeom>
            <a:noFill/>
            <a:ln cap="flat" cmpd="sng" w="38100">
              <a:solidFill>
                <a:srgbClr val="3F3F3F"/>
              </a:solidFill>
              <a:prstDash val="solid"/>
              <a:miter lim="800000"/>
              <a:headEnd len="sm" w="sm" type="none"/>
              <a:tailEnd len="med" w="med" type="triangle"/>
            </a:ln>
          </p:spPr>
        </p:cxnSp>
        <p:cxnSp>
          <p:nvCxnSpPr>
            <p:cNvPr id="713" name="Google Shape;713;p89"/>
            <p:cNvCxnSpPr/>
            <p:nvPr/>
          </p:nvCxnSpPr>
          <p:spPr>
            <a:xfrm>
              <a:off x="6767553" y="4931965"/>
              <a:ext cx="287100" cy="0"/>
            </a:xfrm>
            <a:prstGeom prst="straightConnector1">
              <a:avLst/>
            </a:prstGeom>
            <a:noFill/>
            <a:ln cap="flat" cmpd="sng" w="38100">
              <a:solidFill>
                <a:srgbClr val="3F3F3F"/>
              </a:solidFill>
              <a:prstDash val="solid"/>
              <a:miter lim="800000"/>
              <a:headEnd len="sm" w="sm" type="none"/>
              <a:tailEnd len="med" w="med" type="triangle"/>
            </a:ln>
          </p:spPr>
        </p:cxnSp>
        <p:sp>
          <p:nvSpPr>
            <p:cNvPr id="714" name="Google Shape;714;p89"/>
            <p:cNvSpPr/>
            <p:nvPr/>
          </p:nvSpPr>
          <p:spPr>
            <a:xfrm>
              <a:off x="3502411" y="4399513"/>
              <a:ext cx="3158971" cy="1064904"/>
            </a:xfrm>
            <a:prstGeom prst="roundRect">
              <a:avLst>
                <a:gd fmla="val 16667" name="adj"/>
              </a:avLst>
            </a:prstGeom>
            <a:solidFill>
              <a:schemeClr val="lt2"/>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nl-NL" sz="4000">
                  <a:solidFill>
                    <a:srgbClr val="3F3F3F"/>
                  </a:solidFill>
                  <a:latin typeface="Arial"/>
                  <a:ea typeface="Arial"/>
                  <a:cs typeface="Arial"/>
                  <a:sym typeface="Arial"/>
                </a:rPr>
                <a:t>Function: f</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Installation Python</a:t>
            </a:r>
            <a:endParaRPr/>
          </a:p>
        </p:txBody>
      </p:sp>
      <p:sp>
        <p:nvSpPr>
          <p:cNvPr id="96" name="Google Shape;96;p9"/>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rmAutofit/>
          </a:bodyPr>
          <a:lstStyle/>
          <a:p>
            <a:pPr indent="-251986" lvl="0" marL="251986" rtl="0" algn="l">
              <a:lnSpc>
                <a:spcPct val="90000"/>
              </a:lnSpc>
              <a:spcBef>
                <a:spcPts val="0"/>
              </a:spcBef>
              <a:spcAft>
                <a:spcPts val="0"/>
              </a:spcAft>
              <a:buClr>
                <a:srgbClr val="595959"/>
              </a:buClr>
              <a:buSzPts val="2000"/>
              <a:buChar char="•"/>
            </a:pPr>
            <a:r>
              <a:rPr lang="nl-NL"/>
              <a:t>Python 3.x</a:t>
            </a:r>
            <a:endParaRPr/>
          </a:p>
          <a:p>
            <a:pPr indent="-124986" lvl="0" marL="251986" rtl="0" algn="l">
              <a:lnSpc>
                <a:spcPct val="90000"/>
              </a:lnSpc>
              <a:spcBef>
                <a:spcPts val="1102"/>
              </a:spcBef>
              <a:spcAft>
                <a:spcPts val="0"/>
              </a:spcAft>
              <a:buClr>
                <a:srgbClr val="595959"/>
              </a:buClr>
              <a:buSzPts val="2000"/>
              <a:buNone/>
            </a:pPr>
            <a:r>
              <a:t/>
            </a:r>
            <a:endParaRPr/>
          </a:p>
        </p:txBody>
      </p:sp>
      <p:pic>
        <p:nvPicPr>
          <p:cNvPr id="97" name="Google Shape;97;p9"/>
          <p:cNvPicPr preferRelativeResize="0"/>
          <p:nvPr/>
        </p:nvPicPr>
        <p:blipFill rotWithShape="1">
          <a:blip r:embed="rId3">
            <a:alphaModFix/>
          </a:blip>
          <a:srcRect b="0" l="0" r="0" t="0"/>
          <a:stretch/>
        </p:blipFill>
        <p:spPr>
          <a:xfrm>
            <a:off x="706134" y="2687216"/>
            <a:ext cx="5544368" cy="3834897"/>
          </a:xfrm>
          <a:prstGeom prst="rect">
            <a:avLst/>
          </a:prstGeom>
          <a:noFill/>
          <a:ln>
            <a:noFill/>
          </a:ln>
        </p:spPr>
      </p:pic>
      <p:pic>
        <p:nvPicPr>
          <p:cNvPr id="98" name="Google Shape;98;p9"/>
          <p:cNvPicPr preferRelativeResize="0"/>
          <p:nvPr/>
        </p:nvPicPr>
        <p:blipFill rotWithShape="1">
          <a:blip r:embed="rId4">
            <a:alphaModFix/>
          </a:blip>
          <a:srcRect b="0" l="0" r="0" t="0"/>
          <a:stretch/>
        </p:blipFill>
        <p:spPr>
          <a:xfrm>
            <a:off x="3478318" y="3140187"/>
            <a:ext cx="6128532" cy="446080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90"/>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Built-in functions</a:t>
            </a:r>
            <a:endParaRPr/>
          </a:p>
        </p:txBody>
      </p:sp>
      <p:sp>
        <p:nvSpPr>
          <p:cNvPr id="720" name="Google Shape;720;p90"/>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sorted()</a:t>
            </a:r>
            <a:endParaRPr/>
          </a:p>
          <a:p>
            <a:pPr indent="-251986" lvl="0" marL="251986" rtl="0" algn="l">
              <a:lnSpc>
                <a:spcPct val="90000"/>
              </a:lnSpc>
              <a:spcBef>
                <a:spcPts val="1102"/>
              </a:spcBef>
              <a:spcAft>
                <a:spcPts val="0"/>
              </a:spcAft>
              <a:buClr>
                <a:srgbClr val="595959"/>
              </a:buClr>
              <a:buSzPts val="2000"/>
              <a:buChar char="•"/>
            </a:pPr>
            <a:r>
              <a:rPr lang="nl-NL"/>
              <a:t>filter()</a:t>
            </a:r>
            <a:endParaRPr/>
          </a:p>
          <a:p>
            <a:pPr indent="-251986" lvl="0" marL="251986" rtl="0" algn="l">
              <a:lnSpc>
                <a:spcPct val="90000"/>
              </a:lnSpc>
              <a:spcBef>
                <a:spcPts val="1102"/>
              </a:spcBef>
              <a:spcAft>
                <a:spcPts val="0"/>
              </a:spcAft>
              <a:buClr>
                <a:srgbClr val="595959"/>
              </a:buClr>
              <a:buSzPts val="2000"/>
              <a:buChar char="•"/>
            </a:pPr>
            <a:r>
              <a:rPr lang="nl-NL"/>
              <a:t>map()</a:t>
            </a:r>
            <a:endParaRPr/>
          </a:p>
        </p:txBody>
      </p:sp>
      <p:sp>
        <p:nvSpPr>
          <p:cNvPr id="721" name="Google Shape;721;p90"/>
          <p:cNvSpPr/>
          <p:nvPr/>
        </p:nvSpPr>
        <p:spPr>
          <a:xfrm>
            <a:off x="575815" y="5204500"/>
            <a:ext cx="8928991" cy="2031325"/>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l1 = [</a:t>
            </a:r>
            <a:r>
              <a:rPr b="1" lang="nl-NL" sz="1800">
                <a:solidFill>
                  <a:srgbClr val="A31515"/>
                </a:solidFill>
                <a:latin typeface="Arial"/>
                <a:ea typeface="Arial"/>
                <a:cs typeface="Arial"/>
                <a:sym typeface="Arial"/>
              </a:rPr>
              <a:t>'one'</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'two'</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'three'</a:t>
            </a:r>
            <a:r>
              <a:rPr b="1" lang="nl-NL" sz="1800">
                <a:solidFill>
                  <a:srgbClr val="000000"/>
                </a:solidFill>
                <a:latin typeface="Arial"/>
                <a:ea typeface="Arial"/>
                <a:cs typeface="Arial"/>
                <a:sym typeface="Arial"/>
              </a:rPr>
              <a:t>,</a:t>
            </a:r>
            <a:r>
              <a:rPr b="1" lang="nl-NL" sz="1800">
                <a:solidFill>
                  <a:srgbClr val="A31515"/>
                </a:solidFill>
                <a:latin typeface="Arial"/>
                <a:ea typeface="Arial"/>
                <a:cs typeface="Arial"/>
                <a:sym typeface="Arial"/>
              </a:rPr>
              <a:t>'four'</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l1_sorted = sorted(l1, key = len) </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l2 = [</a:t>
            </a:r>
            <a:r>
              <a:rPr b="1" lang="nl-NL" sz="1800">
                <a:solidFill>
                  <a:srgbClr val="09885A"/>
                </a:solidFill>
                <a:latin typeface="Arial"/>
                <a:ea typeface="Arial"/>
                <a:cs typeface="Arial"/>
                <a:sym typeface="Arial"/>
              </a:rPr>
              <a:t>23</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45</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56</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38</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59</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82</a:t>
            </a:r>
            <a:r>
              <a:rPr b="1" lang="nl-NL" sz="1800">
                <a:solidFill>
                  <a:srgbClr val="000000"/>
                </a:solidFill>
                <a:latin typeface="Arial"/>
                <a:ea typeface="Arial"/>
                <a:cs typeface="Arial"/>
                <a:sym typeface="Arial"/>
              </a:rPr>
              <a:t>, </a:t>
            </a:r>
            <a:r>
              <a:rPr b="1" lang="nl-NL" sz="1800">
                <a:solidFill>
                  <a:srgbClr val="09885A"/>
                </a:solidFill>
                <a:latin typeface="Arial"/>
                <a:ea typeface="Arial"/>
                <a:cs typeface="Arial"/>
                <a:sym typeface="Arial"/>
              </a:rPr>
              <a:t>75</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l2_filtered = filter(</a:t>
            </a:r>
            <a:r>
              <a:rPr b="1" lang="nl-NL" sz="1800">
                <a:solidFill>
                  <a:srgbClr val="0000FF"/>
                </a:solidFill>
                <a:latin typeface="Arial"/>
                <a:ea typeface="Arial"/>
                <a:cs typeface="Arial"/>
                <a:sym typeface="Arial"/>
              </a:rPr>
              <a:t>lambda</a:t>
            </a:r>
            <a:r>
              <a:rPr b="1" lang="nl-NL" sz="1800">
                <a:solidFill>
                  <a:srgbClr val="000000"/>
                </a:solidFill>
                <a:latin typeface="Arial"/>
                <a:ea typeface="Arial"/>
                <a:cs typeface="Arial"/>
                <a:sym typeface="Arial"/>
              </a:rPr>
              <a:t> x: x%</a:t>
            </a:r>
            <a:r>
              <a:rPr b="1" lang="nl-NL" sz="1800">
                <a:solidFill>
                  <a:srgbClr val="09885A"/>
                </a:solidFill>
                <a:latin typeface="Arial"/>
                <a:ea typeface="Arial"/>
                <a:cs typeface="Arial"/>
                <a:sym typeface="Arial"/>
              </a:rPr>
              <a:t>5</a:t>
            </a:r>
            <a:r>
              <a:rPr b="1" lang="nl-NL" sz="1800">
                <a:solidFill>
                  <a:srgbClr val="000000"/>
                </a:solidFill>
                <a:latin typeface="Arial"/>
                <a:ea typeface="Arial"/>
                <a:cs typeface="Arial"/>
                <a:sym typeface="Arial"/>
              </a:rPr>
              <a:t> == </a:t>
            </a:r>
            <a:r>
              <a:rPr b="1" lang="nl-NL" sz="1800">
                <a:solidFill>
                  <a:srgbClr val="09885A"/>
                </a:solidFill>
                <a:latin typeface="Arial"/>
                <a:ea typeface="Arial"/>
                <a:cs typeface="Arial"/>
                <a:sym typeface="Arial"/>
              </a:rPr>
              <a:t>0</a:t>
            </a:r>
            <a:r>
              <a:rPr b="1" lang="nl-NL" sz="1800">
                <a:solidFill>
                  <a:srgbClr val="000000"/>
                </a:solidFill>
                <a:latin typeface="Arial"/>
                <a:ea typeface="Arial"/>
                <a:cs typeface="Arial"/>
                <a:sym typeface="Arial"/>
              </a:rPr>
              <a:t>, l2)</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l3_mapped = map(</a:t>
            </a:r>
            <a:r>
              <a:rPr b="1" lang="nl-NL" sz="1800">
                <a:solidFill>
                  <a:srgbClr val="0000FF"/>
                </a:solidFill>
                <a:latin typeface="Arial"/>
                <a:ea typeface="Arial"/>
                <a:cs typeface="Arial"/>
                <a:sym typeface="Arial"/>
              </a:rPr>
              <a:t>lambda</a:t>
            </a:r>
            <a:r>
              <a:rPr b="1" lang="nl-NL" sz="1800">
                <a:solidFill>
                  <a:srgbClr val="000000"/>
                </a:solidFill>
                <a:latin typeface="Arial"/>
                <a:ea typeface="Arial"/>
                <a:cs typeface="Arial"/>
                <a:sym typeface="Arial"/>
              </a:rPr>
              <a:t> x: x**</a:t>
            </a:r>
            <a:r>
              <a:rPr b="1" lang="nl-NL" sz="1800">
                <a:solidFill>
                  <a:srgbClr val="09885A"/>
                </a:solidFill>
                <a:latin typeface="Arial"/>
                <a:ea typeface="Arial"/>
                <a:cs typeface="Arial"/>
                <a:sym typeface="Arial"/>
              </a:rPr>
              <a:t>3</a:t>
            </a:r>
            <a:r>
              <a:rPr b="1" lang="nl-NL" sz="1800">
                <a:solidFill>
                  <a:srgbClr val="000000"/>
                </a:solidFill>
                <a:latin typeface="Arial"/>
                <a:ea typeface="Arial"/>
                <a:cs typeface="Arial"/>
                <a:sym typeface="Arial"/>
              </a:rPr>
              <a:t>, range(</a:t>
            </a:r>
            <a:r>
              <a:rPr b="1" lang="nl-NL" sz="1800">
                <a:solidFill>
                  <a:srgbClr val="09885A"/>
                </a:solidFill>
                <a:latin typeface="Arial"/>
                <a:ea typeface="Arial"/>
                <a:cs typeface="Arial"/>
                <a:sym typeface="Arial"/>
              </a:rPr>
              <a:t>10</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91"/>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Generator functions</a:t>
            </a:r>
            <a:endParaRPr/>
          </a:p>
        </p:txBody>
      </p:sp>
      <p:sp>
        <p:nvSpPr>
          <p:cNvPr id="727" name="Google Shape;727;p91"/>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keyword </a:t>
            </a:r>
            <a:r>
              <a:rPr b="1" lang="nl-NL"/>
              <a:t>yield</a:t>
            </a:r>
            <a:r>
              <a:rPr lang="nl-NL"/>
              <a:t> specifies a generator function</a:t>
            </a:r>
            <a:endParaRPr/>
          </a:p>
          <a:p>
            <a:pPr indent="-251986" lvl="0" marL="251986" rtl="0" algn="l">
              <a:lnSpc>
                <a:spcPct val="90000"/>
              </a:lnSpc>
              <a:spcBef>
                <a:spcPts val="1102"/>
              </a:spcBef>
              <a:spcAft>
                <a:spcPts val="0"/>
              </a:spcAft>
              <a:buClr>
                <a:srgbClr val="595959"/>
              </a:buClr>
              <a:buSzPts val="2000"/>
              <a:buChar char="•"/>
            </a:pPr>
            <a:r>
              <a:rPr lang="nl-NL"/>
              <a:t>When the yield keyword is hit the function returns a result</a:t>
            </a:r>
            <a:endParaRPr/>
          </a:p>
          <a:p>
            <a:pPr indent="-251986" lvl="0" marL="251986" rtl="0" algn="l">
              <a:lnSpc>
                <a:spcPct val="90000"/>
              </a:lnSpc>
              <a:spcBef>
                <a:spcPts val="1102"/>
              </a:spcBef>
              <a:spcAft>
                <a:spcPts val="0"/>
              </a:spcAft>
              <a:buClr>
                <a:srgbClr val="595959"/>
              </a:buClr>
              <a:buSzPts val="2000"/>
              <a:buChar char="•"/>
            </a:pPr>
            <a:r>
              <a:rPr lang="nl-NL"/>
              <a:t>The next time the function is called the function continues where it left off</a:t>
            </a:r>
            <a:endParaRPr/>
          </a:p>
        </p:txBody>
      </p:sp>
      <p:sp>
        <p:nvSpPr>
          <p:cNvPr id="728" name="Google Shape;728;p91"/>
          <p:cNvSpPr/>
          <p:nvPr/>
        </p:nvSpPr>
        <p:spPr>
          <a:xfrm>
            <a:off x="601819" y="4373503"/>
            <a:ext cx="8928991" cy="2862322"/>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random</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random_order1(numbers):</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random.shuffle(numbers)</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for</a:t>
            </a:r>
            <a:r>
              <a:rPr b="1" lang="nl-NL" sz="1800">
                <a:solidFill>
                  <a:srgbClr val="000000"/>
                </a:solidFill>
                <a:latin typeface="Arial"/>
                <a:ea typeface="Arial"/>
                <a:cs typeface="Arial"/>
                <a:sym typeface="Arial"/>
              </a:rPr>
              <a:t> number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numbers:</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yield</a:t>
            </a:r>
            <a:r>
              <a:rPr b="1" lang="nl-NL" sz="1800">
                <a:solidFill>
                  <a:srgbClr val="000000"/>
                </a:solidFill>
                <a:latin typeface="Arial"/>
                <a:ea typeface="Arial"/>
                <a:cs typeface="Arial"/>
                <a:sym typeface="Arial"/>
              </a:rPr>
              <a:t> number</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def</a:t>
            </a:r>
            <a:r>
              <a:rPr b="1" lang="nl-NL" sz="1800">
                <a:solidFill>
                  <a:srgbClr val="000000"/>
                </a:solidFill>
                <a:latin typeface="Arial"/>
                <a:ea typeface="Arial"/>
                <a:cs typeface="Arial"/>
                <a:sym typeface="Arial"/>
              </a:rPr>
              <a:t> random_order2(numbers):</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random.shuffle(numbers)</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yield from</a:t>
            </a:r>
            <a:r>
              <a:rPr b="1" lang="nl-NL" sz="1800">
                <a:solidFill>
                  <a:srgbClr val="000000"/>
                </a:solidFill>
                <a:latin typeface="Arial"/>
                <a:ea typeface="Arial"/>
                <a:cs typeface="Arial"/>
                <a:sym typeface="Arial"/>
              </a:rPr>
              <a:t> numbers</a:t>
            </a:r>
            <a:endParaRPr b="1" sz="1800">
              <a:solidFill>
                <a:srgbClr val="000000"/>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92"/>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Generator expression</a:t>
            </a:r>
            <a:endParaRPr/>
          </a:p>
        </p:txBody>
      </p:sp>
      <p:sp>
        <p:nvSpPr>
          <p:cNvPr id="734" name="Google Shape;734;p92"/>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Generator expression	( x**2 for x in range(100) )</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t/>
            </a:r>
            <a:endParaRPr/>
          </a:p>
        </p:txBody>
      </p:sp>
      <p:sp>
        <p:nvSpPr>
          <p:cNvPr id="735" name="Google Shape;735;p92"/>
          <p:cNvSpPr/>
          <p:nvPr/>
        </p:nvSpPr>
        <p:spPr>
          <a:xfrm>
            <a:off x="575816" y="5724053"/>
            <a:ext cx="8928991" cy="1477328"/>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8000"/>
                </a:solidFill>
                <a:latin typeface="Arial"/>
                <a:ea typeface="Arial"/>
                <a:cs typeface="Arial"/>
                <a:sym typeface="Arial"/>
              </a:rPr>
              <a:t># list comprehension</a:t>
            </a:r>
            <a:r>
              <a:rPr b="1" lang="nl-NL" sz="1800">
                <a:solidFill>
                  <a:schemeClr val="lt1"/>
                </a:solidFill>
                <a:latin typeface="Arial"/>
                <a:ea typeface="Arial"/>
                <a:cs typeface="Arial"/>
                <a:sym typeface="Arial"/>
              </a:rPr>
              <a:t> </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doubles</a:t>
            </a:r>
            <a:r>
              <a:rPr b="1" lang="nl-NL" sz="1800">
                <a:solidFill>
                  <a:srgbClr val="262626"/>
                </a:solidFill>
                <a:latin typeface="Arial"/>
                <a:ea typeface="Arial"/>
                <a:cs typeface="Arial"/>
                <a:sym typeface="Arial"/>
              </a:rPr>
              <a:t> = [</a:t>
            </a:r>
            <a:r>
              <a:rPr b="1" lang="nl-NL" sz="1800">
                <a:solidFill>
                  <a:srgbClr val="0080C0"/>
                </a:solidFill>
                <a:latin typeface="Arial"/>
                <a:ea typeface="Arial"/>
                <a:cs typeface="Arial"/>
                <a:sym typeface="Arial"/>
              </a:rPr>
              <a:t>2</a:t>
            </a:r>
            <a:r>
              <a:rPr b="1" lang="nl-NL" sz="1800">
                <a:solidFill>
                  <a:schemeClr val="lt1"/>
                </a:solidFill>
                <a:latin typeface="Arial"/>
                <a:ea typeface="Arial"/>
                <a:cs typeface="Arial"/>
                <a:sym typeface="Arial"/>
              </a:rPr>
              <a:t> </a:t>
            </a:r>
            <a:r>
              <a:rPr b="1" lang="nl-NL" sz="1800">
                <a:solidFill>
                  <a:srgbClr val="262626"/>
                </a:solidFill>
                <a:latin typeface="Arial"/>
                <a:ea typeface="Arial"/>
                <a:cs typeface="Arial"/>
                <a:sym typeface="Arial"/>
              </a:rPr>
              <a:t>*</a:t>
            </a:r>
            <a:r>
              <a:rPr b="1" lang="nl-NL" sz="1800">
                <a:solidFill>
                  <a:schemeClr val="lt1"/>
                </a:solidFill>
                <a:latin typeface="Arial"/>
                <a:ea typeface="Arial"/>
                <a:cs typeface="Arial"/>
                <a:sym typeface="Arial"/>
              </a:rPr>
              <a:t> </a:t>
            </a:r>
            <a:r>
              <a:rPr b="1" lang="nl-NL" sz="1800">
                <a:solidFill>
                  <a:srgbClr val="000000"/>
                </a:solidFill>
                <a:latin typeface="Arial"/>
                <a:ea typeface="Arial"/>
                <a:cs typeface="Arial"/>
                <a:sym typeface="Arial"/>
              </a:rPr>
              <a:t>n</a:t>
            </a:r>
            <a:r>
              <a:rPr b="1" lang="nl-NL" sz="1800">
                <a:solidFill>
                  <a:schemeClr val="lt1"/>
                </a:solidFill>
                <a:latin typeface="Arial"/>
                <a:ea typeface="Arial"/>
                <a:cs typeface="Arial"/>
                <a:sym typeface="Arial"/>
              </a:rPr>
              <a:t> </a:t>
            </a:r>
            <a:r>
              <a:rPr b="1" lang="nl-NL" sz="1800">
                <a:solidFill>
                  <a:srgbClr val="A00000"/>
                </a:solidFill>
                <a:latin typeface="Arial"/>
                <a:ea typeface="Arial"/>
                <a:cs typeface="Arial"/>
                <a:sym typeface="Arial"/>
              </a:rPr>
              <a:t>for</a:t>
            </a:r>
            <a:r>
              <a:rPr b="1" lang="nl-NL" sz="1800">
                <a:solidFill>
                  <a:schemeClr val="lt1"/>
                </a:solidFill>
                <a:latin typeface="Arial"/>
                <a:ea typeface="Arial"/>
                <a:cs typeface="Arial"/>
                <a:sym typeface="Arial"/>
              </a:rPr>
              <a:t> </a:t>
            </a:r>
            <a:r>
              <a:rPr b="1" lang="nl-NL" sz="1800">
                <a:solidFill>
                  <a:srgbClr val="000000"/>
                </a:solidFill>
                <a:latin typeface="Arial"/>
                <a:ea typeface="Arial"/>
                <a:cs typeface="Arial"/>
                <a:sym typeface="Arial"/>
              </a:rPr>
              <a:t>n</a:t>
            </a:r>
            <a:r>
              <a:rPr b="1" lang="nl-NL" sz="1800">
                <a:solidFill>
                  <a:schemeClr val="lt1"/>
                </a:solidFill>
                <a:latin typeface="Arial"/>
                <a:ea typeface="Arial"/>
                <a:cs typeface="Arial"/>
                <a:sym typeface="Arial"/>
              </a:rPr>
              <a:t> </a:t>
            </a:r>
            <a:r>
              <a:rPr b="1" lang="nl-NL" sz="1800">
                <a:solidFill>
                  <a:srgbClr val="A00000"/>
                </a:solidFill>
                <a:latin typeface="Arial"/>
                <a:ea typeface="Arial"/>
                <a:cs typeface="Arial"/>
                <a:sym typeface="Arial"/>
              </a:rPr>
              <a:t>in</a:t>
            </a:r>
            <a:r>
              <a:rPr b="1" lang="nl-NL" sz="1800">
                <a:solidFill>
                  <a:schemeClr val="lt1"/>
                </a:solidFill>
                <a:latin typeface="Arial"/>
                <a:ea typeface="Arial"/>
                <a:cs typeface="Arial"/>
                <a:sym typeface="Arial"/>
              </a:rPr>
              <a:t> </a:t>
            </a:r>
            <a:r>
              <a:rPr b="1" lang="nl-NL" sz="1800">
                <a:solidFill>
                  <a:srgbClr val="A00000"/>
                </a:solidFill>
                <a:latin typeface="Arial"/>
                <a:ea typeface="Arial"/>
                <a:cs typeface="Arial"/>
                <a:sym typeface="Arial"/>
              </a:rPr>
              <a:t>range</a:t>
            </a:r>
            <a:r>
              <a:rPr b="1" lang="nl-NL" sz="1800">
                <a:solidFill>
                  <a:srgbClr val="262626"/>
                </a:solidFill>
                <a:latin typeface="Arial"/>
                <a:ea typeface="Arial"/>
                <a:cs typeface="Arial"/>
                <a:sym typeface="Arial"/>
              </a:rPr>
              <a:t>(</a:t>
            </a:r>
            <a:r>
              <a:rPr b="1" lang="nl-NL" sz="1800">
                <a:solidFill>
                  <a:srgbClr val="0080C0"/>
                </a:solidFill>
                <a:latin typeface="Arial"/>
                <a:ea typeface="Arial"/>
                <a:cs typeface="Arial"/>
                <a:sym typeface="Arial"/>
              </a:rPr>
              <a:t>50</a:t>
            </a:r>
            <a:r>
              <a:rPr b="1" lang="nl-NL" sz="1800">
                <a:solidFill>
                  <a:srgbClr val="262626"/>
                </a:solidFill>
                <a:latin typeface="Arial"/>
                <a:ea typeface="Arial"/>
                <a:cs typeface="Arial"/>
                <a:sym typeface="Arial"/>
              </a:rPr>
              <a:t>)] </a:t>
            </a:r>
            <a:endParaRPr/>
          </a:p>
          <a:p>
            <a:pPr indent="0" lvl="0" marL="0" marR="0" rtl="0" algn="l">
              <a:spcBef>
                <a:spcPts val="0"/>
              </a:spcBef>
              <a:spcAft>
                <a:spcPts val="0"/>
              </a:spcAft>
              <a:buNone/>
            </a:pPr>
            <a:r>
              <a:t/>
            </a:r>
            <a:endParaRPr b="1" sz="1800">
              <a:solidFill>
                <a:srgbClr val="008000"/>
              </a:solidFill>
              <a:latin typeface="Arial"/>
              <a:ea typeface="Arial"/>
              <a:cs typeface="Arial"/>
              <a:sym typeface="Arial"/>
            </a:endParaRPr>
          </a:p>
          <a:p>
            <a:pPr indent="0" lvl="0" marL="0" marR="0" rtl="0" algn="l">
              <a:spcBef>
                <a:spcPts val="0"/>
              </a:spcBef>
              <a:spcAft>
                <a:spcPts val="0"/>
              </a:spcAft>
              <a:buNone/>
            </a:pPr>
            <a:r>
              <a:rPr b="1" lang="nl-NL" sz="1800">
                <a:solidFill>
                  <a:srgbClr val="008000"/>
                </a:solidFill>
                <a:latin typeface="Arial"/>
                <a:ea typeface="Arial"/>
                <a:cs typeface="Arial"/>
                <a:sym typeface="Arial"/>
              </a:rPr>
              <a:t># same as the list comprehension above</a:t>
            </a:r>
            <a:r>
              <a:rPr b="1" lang="nl-NL" sz="1800">
                <a:solidFill>
                  <a:schemeClr val="lt1"/>
                </a:solidFill>
                <a:latin typeface="Arial"/>
                <a:ea typeface="Arial"/>
                <a:cs typeface="Arial"/>
                <a:sym typeface="Arial"/>
              </a:rPr>
              <a:t> </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doubles</a:t>
            </a:r>
            <a:r>
              <a:rPr b="1" lang="nl-NL" sz="1800">
                <a:solidFill>
                  <a:schemeClr val="lt1"/>
                </a:solidFill>
                <a:latin typeface="Arial"/>
                <a:ea typeface="Arial"/>
                <a:cs typeface="Arial"/>
                <a:sym typeface="Arial"/>
              </a:rPr>
              <a:t> </a:t>
            </a:r>
            <a:r>
              <a:rPr b="1" lang="nl-NL" sz="1800">
                <a:solidFill>
                  <a:srgbClr val="262626"/>
                </a:solidFill>
                <a:latin typeface="Arial"/>
                <a:ea typeface="Arial"/>
                <a:cs typeface="Arial"/>
                <a:sym typeface="Arial"/>
              </a:rPr>
              <a:t>=</a:t>
            </a:r>
            <a:r>
              <a:rPr b="1" lang="nl-NL" sz="1800">
                <a:solidFill>
                  <a:schemeClr val="lt1"/>
                </a:solidFill>
                <a:latin typeface="Arial"/>
                <a:ea typeface="Arial"/>
                <a:cs typeface="Arial"/>
                <a:sym typeface="Arial"/>
              </a:rPr>
              <a:t> </a:t>
            </a:r>
            <a:r>
              <a:rPr b="1" lang="nl-NL" sz="1800">
                <a:solidFill>
                  <a:srgbClr val="A00000"/>
                </a:solidFill>
                <a:latin typeface="Arial"/>
                <a:ea typeface="Arial"/>
                <a:cs typeface="Arial"/>
                <a:sym typeface="Arial"/>
              </a:rPr>
              <a:t>list</a:t>
            </a:r>
            <a:r>
              <a:rPr b="1" lang="nl-NL" sz="1800">
                <a:solidFill>
                  <a:srgbClr val="262626"/>
                </a:solidFill>
                <a:latin typeface="Arial"/>
                <a:ea typeface="Arial"/>
                <a:cs typeface="Arial"/>
                <a:sym typeface="Arial"/>
              </a:rPr>
              <a:t>(</a:t>
            </a:r>
            <a:r>
              <a:rPr b="1" lang="nl-NL" sz="1800">
                <a:solidFill>
                  <a:srgbClr val="0080C0"/>
                </a:solidFill>
                <a:latin typeface="Arial"/>
                <a:ea typeface="Arial"/>
                <a:cs typeface="Arial"/>
                <a:sym typeface="Arial"/>
              </a:rPr>
              <a:t>2</a:t>
            </a:r>
            <a:r>
              <a:rPr b="1" lang="nl-NL" sz="1800">
                <a:solidFill>
                  <a:schemeClr val="lt1"/>
                </a:solidFill>
                <a:latin typeface="Arial"/>
                <a:ea typeface="Arial"/>
                <a:cs typeface="Arial"/>
                <a:sym typeface="Arial"/>
              </a:rPr>
              <a:t> </a:t>
            </a:r>
            <a:r>
              <a:rPr b="1" lang="nl-NL" sz="1800">
                <a:solidFill>
                  <a:srgbClr val="262626"/>
                </a:solidFill>
                <a:latin typeface="Arial"/>
                <a:ea typeface="Arial"/>
                <a:cs typeface="Arial"/>
                <a:sym typeface="Arial"/>
              </a:rPr>
              <a:t>*</a:t>
            </a:r>
            <a:r>
              <a:rPr b="1" lang="nl-NL" sz="1800">
                <a:solidFill>
                  <a:schemeClr val="lt1"/>
                </a:solidFill>
                <a:latin typeface="Arial"/>
                <a:ea typeface="Arial"/>
                <a:cs typeface="Arial"/>
                <a:sym typeface="Arial"/>
              </a:rPr>
              <a:t> </a:t>
            </a:r>
            <a:r>
              <a:rPr b="1" lang="nl-NL" sz="1800">
                <a:solidFill>
                  <a:srgbClr val="000000"/>
                </a:solidFill>
                <a:latin typeface="Arial"/>
                <a:ea typeface="Arial"/>
                <a:cs typeface="Arial"/>
                <a:sym typeface="Arial"/>
              </a:rPr>
              <a:t>n</a:t>
            </a:r>
            <a:r>
              <a:rPr b="1" lang="nl-NL" sz="1800">
                <a:solidFill>
                  <a:schemeClr val="lt1"/>
                </a:solidFill>
                <a:latin typeface="Arial"/>
                <a:ea typeface="Arial"/>
                <a:cs typeface="Arial"/>
                <a:sym typeface="Arial"/>
              </a:rPr>
              <a:t> </a:t>
            </a:r>
            <a:r>
              <a:rPr b="1" lang="nl-NL" sz="1800">
                <a:solidFill>
                  <a:srgbClr val="A00000"/>
                </a:solidFill>
                <a:latin typeface="Arial"/>
                <a:ea typeface="Arial"/>
                <a:cs typeface="Arial"/>
                <a:sym typeface="Arial"/>
              </a:rPr>
              <a:t>for</a:t>
            </a:r>
            <a:r>
              <a:rPr b="1" lang="nl-NL" sz="1800">
                <a:solidFill>
                  <a:schemeClr val="lt1"/>
                </a:solidFill>
                <a:latin typeface="Arial"/>
                <a:ea typeface="Arial"/>
                <a:cs typeface="Arial"/>
                <a:sym typeface="Arial"/>
              </a:rPr>
              <a:t> </a:t>
            </a:r>
            <a:r>
              <a:rPr b="1" lang="nl-NL" sz="1800">
                <a:solidFill>
                  <a:srgbClr val="000000"/>
                </a:solidFill>
                <a:latin typeface="Arial"/>
                <a:ea typeface="Arial"/>
                <a:cs typeface="Arial"/>
                <a:sym typeface="Arial"/>
              </a:rPr>
              <a:t>n</a:t>
            </a:r>
            <a:r>
              <a:rPr b="1" lang="nl-NL" sz="1800">
                <a:solidFill>
                  <a:schemeClr val="lt1"/>
                </a:solidFill>
                <a:latin typeface="Arial"/>
                <a:ea typeface="Arial"/>
                <a:cs typeface="Arial"/>
                <a:sym typeface="Arial"/>
              </a:rPr>
              <a:t> </a:t>
            </a:r>
            <a:r>
              <a:rPr b="1" lang="nl-NL" sz="1800">
                <a:solidFill>
                  <a:srgbClr val="A00000"/>
                </a:solidFill>
                <a:latin typeface="Arial"/>
                <a:ea typeface="Arial"/>
                <a:cs typeface="Arial"/>
                <a:sym typeface="Arial"/>
              </a:rPr>
              <a:t>in</a:t>
            </a:r>
            <a:r>
              <a:rPr b="1" lang="nl-NL" sz="1800">
                <a:solidFill>
                  <a:schemeClr val="lt1"/>
                </a:solidFill>
                <a:latin typeface="Arial"/>
                <a:ea typeface="Arial"/>
                <a:cs typeface="Arial"/>
                <a:sym typeface="Arial"/>
              </a:rPr>
              <a:t> </a:t>
            </a:r>
            <a:r>
              <a:rPr b="1" lang="nl-NL" sz="1800">
                <a:solidFill>
                  <a:srgbClr val="A00000"/>
                </a:solidFill>
                <a:latin typeface="Arial"/>
                <a:ea typeface="Arial"/>
                <a:cs typeface="Arial"/>
                <a:sym typeface="Arial"/>
              </a:rPr>
              <a:t>range</a:t>
            </a:r>
            <a:r>
              <a:rPr b="1" lang="nl-NL" sz="1800">
                <a:solidFill>
                  <a:srgbClr val="262626"/>
                </a:solidFill>
                <a:latin typeface="Arial"/>
                <a:ea typeface="Arial"/>
                <a:cs typeface="Arial"/>
                <a:sym typeface="Arial"/>
              </a:rPr>
              <a:t>(</a:t>
            </a:r>
            <a:r>
              <a:rPr b="1" lang="nl-NL" sz="1800">
                <a:solidFill>
                  <a:srgbClr val="0080C0"/>
                </a:solidFill>
                <a:latin typeface="Arial"/>
                <a:ea typeface="Arial"/>
                <a:cs typeface="Arial"/>
                <a:sym typeface="Arial"/>
              </a:rPr>
              <a:t>50</a:t>
            </a:r>
            <a:r>
              <a:rPr b="1" lang="nl-NL" sz="1800">
                <a:solidFill>
                  <a:srgbClr val="262626"/>
                </a:solidFill>
                <a:latin typeface="Arial"/>
                <a:ea typeface="Arial"/>
                <a:cs typeface="Arial"/>
                <a:sym typeface="Arial"/>
              </a:rPr>
              <a: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93"/>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Read from a file</a:t>
            </a:r>
            <a:endParaRPr/>
          </a:p>
        </p:txBody>
      </p:sp>
      <p:sp>
        <p:nvSpPr>
          <p:cNvPr id="741" name="Google Shape;741;p93"/>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The </a:t>
            </a:r>
            <a:r>
              <a:rPr b="1" lang="nl-NL"/>
              <a:t>open()</a:t>
            </a:r>
            <a:r>
              <a:rPr lang="nl-NL"/>
              <a:t> built-in function is used to access files</a:t>
            </a:r>
            <a:endParaRPr/>
          </a:p>
          <a:p>
            <a:pPr indent="-251986" lvl="0" marL="251986" rtl="0" algn="l">
              <a:lnSpc>
                <a:spcPct val="90000"/>
              </a:lnSpc>
              <a:spcBef>
                <a:spcPts val="1102"/>
              </a:spcBef>
              <a:spcAft>
                <a:spcPts val="0"/>
              </a:spcAft>
              <a:buClr>
                <a:srgbClr val="595959"/>
              </a:buClr>
              <a:buSzPts val="2000"/>
              <a:buChar char="•"/>
            </a:pPr>
            <a:r>
              <a:rPr lang="nl-NL"/>
              <a:t>A file can be opened in different modes: read, write or append</a:t>
            </a:r>
            <a:endParaRPr/>
          </a:p>
          <a:p>
            <a:pPr indent="-251986" lvl="0" marL="251986" rtl="0" algn="l">
              <a:lnSpc>
                <a:spcPct val="90000"/>
              </a:lnSpc>
              <a:spcBef>
                <a:spcPts val="1102"/>
              </a:spcBef>
              <a:spcAft>
                <a:spcPts val="0"/>
              </a:spcAft>
              <a:buClr>
                <a:srgbClr val="595959"/>
              </a:buClr>
              <a:buSzPts val="2000"/>
              <a:buChar char="•"/>
            </a:pPr>
            <a:r>
              <a:rPr lang="nl-NL"/>
              <a:t>The keyword </a:t>
            </a:r>
            <a:r>
              <a:rPr b="1" lang="nl-NL"/>
              <a:t>with</a:t>
            </a:r>
            <a:r>
              <a:rPr lang="nl-NL"/>
              <a:t> specifies a context manager</a:t>
            </a:r>
            <a:endParaRPr/>
          </a:p>
        </p:txBody>
      </p:sp>
      <p:sp>
        <p:nvSpPr>
          <p:cNvPr id="742" name="Google Shape;742;p93"/>
          <p:cNvSpPr/>
          <p:nvPr/>
        </p:nvSpPr>
        <p:spPr>
          <a:xfrm>
            <a:off x="615501" y="4927501"/>
            <a:ext cx="8897120" cy="2308324"/>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keyword = </a:t>
            </a:r>
            <a:r>
              <a:rPr b="1" lang="nl-NL" sz="1800">
                <a:solidFill>
                  <a:srgbClr val="A31515"/>
                </a:solidFill>
                <a:latin typeface="Arial"/>
                <a:ea typeface="Arial"/>
                <a:cs typeface="Arial"/>
                <a:sym typeface="Arial"/>
              </a:rPr>
              <a:t>'xxx'</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filename = </a:t>
            </a:r>
            <a:r>
              <a:rPr b="1" lang="nl-NL" sz="1800">
                <a:solidFill>
                  <a:srgbClr val="A31515"/>
                </a:solidFill>
                <a:latin typeface="Arial"/>
                <a:ea typeface="Arial"/>
                <a:cs typeface="Arial"/>
                <a:sym typeface="Arial"/>
              </a:rPr>
              <a:t>'data.txt'</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with</a:t>
            </a:r>
            <a:r>
              <a:rPr b="1" lang="nl-NL" sz="1800">
                <a:solidFill>
                  <a:srgbClr val="000000"/>
                </a:solidFill>
                <a:latin typeface="Arial"/>
                <a:ea typeface="Arial"/>
                <a:cs typeface="Arial"/>
                <a:sym typeface="Arial"/>
              </a:rPr>
              <a:t> open(filename)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f:</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for</a:t>
            </a:r>
            <a:r>
              <a:rPr b="1" lang="nl-NL" sz="1800">
                <a:solidFill>
                  <a:srgbClr val="000000"/>
                </a:solidFill>
                <a:latin typeface="Arial"/>
                <a:ea typeface="Arial"/>
                <a:cs typeface="Arial"/>
                <a:sym typeface="Arial"/>
              </a:rPr>
              <a:t> line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f:</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line = line.strip()</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if</a:t>
            </a:r>
            <a:r>
              <a:rPr b="1" lang="nl-NL" sz="1800">
                <a:solidFill>
                  <a:srgbClr val="000000"/>
                </a:solidFill>
                <a:latin typeface="Arial"/>
                <a:ea typeface="Arial"/>
                <a:cs typeface="Arial"/>
                <a:sym typeface="Arial"/>
              </a:rPr>
              <a:t> keyword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line:</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print(line)</a:t>
            </a:r>
            <a:endParaRPr/>
          </a:p>
        </p:txBody>
      </p:sp>
      <p:sp>
        <p:nvSpPr>
          <p:cNvPr id="743" name="Google Shape;743;p93"/>
          <p:cNvSpPr/>
          <p:nvPr/>
        </p:nvSpPr>
        <p:spPr>
          <a:xfrm>
            <a:off x="575816" y="3923853"/>
            <a:ext cx="8908200" cy="787228"/>
          </a:xfrm>
          <a:prstGeom prst="rect">
            <a:avLst/>
          </a:prstGeom>
          <a:solidFill>
            <a:srgbClr val="DDEAF6"/>
          </a:solidFill>
          <a:ln cap="flat" cmpd="sng" w="9525">
            <a:solidFill>
              <a:srgbClr val="75707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72000">
            <a:noAutofit/>
          </a:bodyPr>
          <a:lstStyle/>
          <a:p>
            <a:pPr indent="0" lvl="0" marL="0" marR="0" rtl="0" algn="l">
              <a:spcBef>
                <a:spcPts val="0"/>
              </a:spcBef>
              <a:spcAft>
                <a:spcPts val="0"/>
              </a:spcAft>
              <a:buNone/>
            </a:pPr>
            <a:r>
              <a:rPr lang="nl-NL" sz="2000">
                <a:solidFill>
                  <a:schemeClr val="dk1"/>
                </a:solidFill>
                <a:latin typeface="Arial"/>
                <a:ea typeface="Arial"/>
                <a:cs typeface="Arial"/>
                <a:sym typeface="Arial"/>
              </a:rPr>
              <a:t>read</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readline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readlines</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write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seek</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nl-NL" sz="2000">
                <a:solidFill>
                  <a:schemeClr val="dk1"/>
                </a:solidFill>
                <a:latin typeface="Arial"/>
                <a:ea typeface="Arial"/>
                <a:cs typeface="Arial"/>
                <a:sym typeface="Arial"/>
              </a:rPr>
              <a:t>close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94"/>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Write to a file</a:t>
            </a:r>
            <a:endParaRPr/>
          </a:p>
        </p:txBody>
      </p:sp>
      <p:sp>
        <p:nvSpPr>
          <p:cNvPr id="749" name="Google Shape;749;p94"/>
          <p:cNvSpPr txBox="1"/>
          <p:nvPr>
            <p:ph idx="1" type="body"/>
          </p:nvPr>
        </p:nvSpPr>
        <p:spPr>
          <a:xfrm>
            <a:off x="575817" y="2012414"/>
            <a:ext cx="8928990"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Modes: r, w, a, b</a:t>
            </a:r>
            <a:endParaRPr/>
          </a:p>
        </p:txBody>
      </p:sp>
      <p:sp>
        <p:nvSpPr>
          <p:cNvPr id="750" name="Google Shape;750;p94"/>
          <p:cNvSpPr/>
          <p:nvPr/>
        </p:nvSpPr>
        <p:spPr>
          <a:xfrm>
            <a:off x="556840" y="5175892"/>
            <a:ext cx="8928544" cy="2031325"/>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filename = </a:t>
            </a:r>
            <a:r>
              <a:rPr b="1" lang="nl-NL" sz="1800">
                <a:solidFill>
                  <a:srgbClr val="A31515"/>
                </a:solidFill>
                <a:latin typeface="Arial"/>
                <a:ea typeface="Arial"/>
                <a:cs typeface="Arial"/>
                <a:sym typeface="Arial"/>
              </a:rPr>
              <a:t>'data.txt'</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with</a:t>
            </a:r>
            <a:r>
              <a:rPr b="1" lang="nl-NL" sz="1800">
                <a:solidFill>
                  <a:srgbClr val="000000"/>
                </a:solidFill>
                <a:latin typeface="Arial"/>
                <a:ea typeface="Arial"/>
                <a:cs typeface="Arial"/>
                <a:sym typeface="Arial"/>
              </a:rPr>
              <a:t> open(filename, 'w')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f:</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f.write(</a:t>
            </a:r>
            <a:r>
              <a:rPr b="1" lang="nl-NL" sz="1800">
                <a:solidFill>
                  <a:srgbClr val="A31515"/>
                </a:solidFill>
                <a:latin typeface="Arial"/>
                <a:ea typeface="Arial"/>
                <a:cs typeface="Arial"/>
                <a:sym typeface="Arial"/>
              </a:rPr>
              <a:t>'ID, A, B\n’</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f.write(</a:t>
            </a:r>
            <a:r>
              <a:rPr b="1" lang="nl-NL" sz="1800">
                <a:solidFill>
                  <a:srgbClr val="A31515"/>
                </a:solidFill>
                <a:latin typeface="Arial"/>
                <a:ea typeface="Arial"/>
                <a:cs typeface="Arial"/>
                <a:sym typeface="Arial"/>
              </a:rPr>
              <a:t>'line 1, 2.0, 10.0\n’</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f.write(</a:t>
            </a:r>
            <a:r>
              <a:rPr b="1" lang="nl-NL" sz="1800">
                <a:solidFill>
                  <a:srgbClr val="A31515"/>
                </a:solidFill>
                <a:latin typeface="Arial"/>
                <a:ea typeface="Arial"/>
                <a:cs typeface="Arial"/>
                <a:sym typeface="Arial"/>
              </a:rPr>
              <a:t>'line 2, 2.1, 10.0\n’</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f.write(</a:t>
            </a:r>
            <a:r>
              <a:rPr b="1" lang="nl-NL" sz="1800">
                <a:solidFill>
                  <a:srgbClr val="A31515"/>
                </a:solidFill>
                <a:latin typeface="Arial"/>
                <a:ea typeface="Arial"/>
                <a:cs typeface="Arial"/>
                <a:sym typeface="Arial"/>
              </a:rPr>
              <a:t>'line 3, 2.1, 10.0\n'</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95"/>
          <p:cNvSpPr txBox="1"/>
          <p:nvPr>
            <p:ph type="title"/>
          </p:nvPr>
        </p:nvSpPr>
        <p:spPr>
          <a:xfrm>
            <a:off x="1943967" y="402483"/>
            <a:ext cx="8136658"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Writing to and reading from a file</a:t>
            </a:r>
            <a:endParaRPr/>
          </a:p>
        </p:txBody>
      </p:sp>
      <p:sp>
        <p:nvSpPr>
          <p:cNvPr id="756" name="Google Shape;756;p95"/>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First create a file with open and write mode</a:t>
            </a:r>
            <a:endParaRPr/>
          </a:p>
          <a:p>
            <a:pPr indent="-251986" lvl="0" marL="251986" rtl="0" algn="l">
              <a:lnSpc>
                <a:spcPct val="90000"/>
              </a:lnSpc>
              <a:spcBef>
                <a:spcPts val="1102"/>
              </a:spcBef>
              <a:spcAft>
                <a:spcPts val="0"/>
              </a:spcAft>
              <a:buClr>
                <a:srgbClr val="595959"/>
              </a:buClr>
              <a:buSzPts val="2000"/>
              <a:buChar char="•"/>
            </a:pPr>
            <a:r>
              <a:rPr lang="nl-NL"/>
              <a:t>Write a header line to the file. E.g. 'ID,var1,var2,var3'</a:t>
            </a:r>
            <a:endParaRPr/>
          </a:p>
          <a:p>
            <a:pPr indent="-251986" lvl="0" marL="251986" rtl="0" algn="l">
              <a:lnSpc>
                <a:spcPct val="90000"/>
              </a:lnSpc>
              <a:spcBef>
                <a:spcPts val="1102"/>
              </a:spcBef>
              <a:spcAft>
                <a:spcPts val="0"/>
              </a:spcAft>
              <a:buClr>
                <a:srgbClr val="595959"/>
              </a:buClr>
              <a:buSzPts val="2000"/>
              <a:buChar char="•"/>
            </a:pPr>
            <a:r>
              <a:rPr lang="nl-NL"/>
              <a:t>Write a couple of lines to the file. E.g. '1001, 5, 1.23, "Y"'</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Then create a new program</a:t>
            </a:r>
            <a:endParaRPr/>
          </a:p>
          <a:p>
            <a:pPr indent="-251986" lvl="0" marL="251986" rtl="0" algn="l">
              <a:lnSpc>
                <a:spcPct val="90000"/>
              </a:lnSpc>
              <a:spcBef>
                <a:spcPts val="1102"/>
              </a:spcBef>
              <a:spcAft>
                <a:spcPts val="0"/>
              </a:spcAft>
              <a:buClr>
                <a:srgbClr val="595959"/>
              </a:buClr>
              <a:buSzPts val="2000"/>
              <a:buChar char="•"/>
            </a:pPr>
            <a:r>
              <a:rPr lang="nl-NL"/>
              <a:t>Open the file in read mode</a:t>
            </a:r>
            <a:endParaRPr/>
          </a:p>
          <a:p>
            <a:pPr indent="-251986" lvl="0" marL="251986" rtl="0" algn="l">
              <a:lnSpc>
                <a:spcPct val="90000"/>
              </a:lnSpc>
              <a:spcBef>
                <a:spcPts val="1102"/>
              </a:spcBef>
              <a:spcAft>
                <a:spcPts val="0"/>
              </a:spcAft>
              <a:buClr>
                <a:srgbClr val="595959"/>
              </a:buClr>
              <a:buSzPts val="2000"/>
              <a:buChar char="•"/>
            </a:pPr>
            <a:r>
              <a:rPr lang="nl-NL"/>
              <a:t>Read the header (first line)  and split into a list of headers</a:t>
            </a:r>
            <a:endParaRPr/>
          </a:p>
          <a:p>
            <a:pPr indent="-251986" lvl="0" marL="251986" rtl="0" algn="l">
              <a:lnSpc>
                <a:spcPct val="90000"/>
              </a:lnSpc>
              <a:spcBef>
                <a:spcPts val="1102"/>
              </a:spcBef>
              <a:spcAft>
                <a:spcPts val="0"/>
              </a:spcAft>
              <a:buClr>
                <a:srgbClr val="595959"/>
              </a:buClr>
              <a:buSzPts val="2000"/>
              <a:buChar char="•"/>
            </a:pPr>
            <a:r>
              <a:rPr lang="nl-NL"/>
              <a:t>For each line split the line into values</a:t>
            </a:r>
            <a:endParaRPr/>
          </a:p>
          <a:p>
            <a:pPr indent="-251986" lvl="0" marL="251986" rtl="0" algn="l">
              <a:lnSpc>
                <a:spcPct val="90000"/>
              </a:lnSpc>
              <a:spcBef>
                <a:spcPts val="1102"/>
              </a:spcBef>
              <a:spcAft>
                <a:spcPts val="0"/>
              </a:spcAft>
              <a:buClr>
                <a:srgbClr val="595959"/>
              </a:buClr>
              <a:buSzPts val="2000"/>
              <a:buChar char="•"/>
            </a:pPr>
            <a:r>
              <a:rPr lang="nl-NL"/>
              <a:t>Create a dictionary with the header and the values using zip()</a:t>
            </a:r>
            <a:endParaRPr/>
          </a:p>
          <a:p>
            <a:pPr indent="-124986" lvl="0" marL="251986"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Filter on one off the fields and print the lines</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757" name="Google Shape;757;p95"/>
          <p:cNvSpPr txBox="1"/>
          <p:nvPr/>
        </p:nvSpPr>
        <p:spPr>
          <a:xfrm>
            <a:off x="1943967"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2.8</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96"/>
          <p:cNvSpPr txBox="1"/>
          <p:nvPr>
            <p:ph type="title"/>
          </p:nvPr>
        </p:nvSpPr>
        <p:spPr>
          <a:xfrm>
            <a:off x="1943967" y="402483"/>
            <a:ext cx="7560839"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Read a CSV file</a:t>
            </a:r>
            <a:endParaRPr/>
          </a:p>
        </p:txBody>
      </p:sp>
      <p:sp>
        <p:nvSpPr>
          <p:cNvPr id="763" name="Google Shape;763;p96"/>
          <p:cNvSpPr txBox="1"/>
          <p:nvPr>
            <p:ph idx="1" type="body"/>
          </p:nvPr>
        </p:nvSpPr>
        <p:spPr>
          <a:xfrm>
            <a:off x="575816" y="2012414"/>
            <a:ext cx="8928991" cy="54398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nl-NL"/>
              <a:t>Filter lines from a CSV file</a:t>
            </a:r>
            <a:endParaRPr/>
          </a:p>
          <a:p>
            <a:pPr indent="0" lvl="0" marL="0"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rPr lang="nl-NL"/>
              <a:t>Tips:</a:t>
            </a:r>
            <a:endParaRPr/>
          </a:p>
          <a:p>
            <a:pPr indent="-251986" lvl="0" marL="251986" rtl="0" algn="l">
              <a:lnSpc>
                <a:spcPct val="90000"/>
              </a:lnSpc>
              <a:spcBef>
                <a:spcPts val="1102"/>
              </a:spcBef>
              <a:spcAft>
                <a:spcPts val="0"/>
              </a:spcAft>
              <a:buClr>
                <a:srgbClr val="595959"/>
              </a:buClr>
              <a:buSzPts val="2000"/>
              <a:buChar char="•"/>
            </a:pPr>
            <a:r>
              <a:rPr lang="nl-NL"/>
              <a:t>Get the ca-500.csv file</a:t>
            </a:r>
            <a:endParaRPr/>
          </a:p>
          <a:p>
            <a:pPr indent="-251986" lvl="0" marL="251986" rtl="0" algn="l">
              <a:lnSpc>
                <a:spcPct val="90000"/>
              </a:lnSpc>
              <a:spcBef>
                <a:spcPts val="1102"/>
              </a:spcBef>
              <a:spcAft>
                <a:spcPts val="0"/>
              </a:spcAft>
              <a:buClr>
                <a:srgbClr val="595959"/>
              </a:buClr>
              <a:buSzPts val="2000"/>
              <a:buChar char="•"/>
            </a:pPr>
            <a:r>
              <a:rPr lang="nl-NL"/>
              <a:t>Open the file within a context manager with the keyword </a:t>
            </a:r>
            <a:r>
              <a:rPr b="1" lang="nl-NL"/>
              <a:t>with</a:t>
            </a:r>
            <a:endParaRPr b="1"/>
          </a:p>
          <a:p>
            <a:pPr indent="-251986" lvl="0" marL="251986" rtl="0" algn="l">
              <a:lnSpc>
                <a:spcPct val="90000"/>
              </a:lnSpc>
              <a:spcBef>
                <a:spcPts val="1102"/>
              </a:spcBef>
              <a:spcAft>
                <a:spcPts val="0"/>
              </a:spcAft>
              <a:buClr>
                <a:srgbClr val="595959"/>
              </a:buClr>
              <a:buSzPts val="2000"/>
              <a:buChar char="•"/>
            </a:pPr>
            <a:r>
              <a:rPr lang="nl-NL"/>
              <a:t>Read the first line. The header.</a:t>
            </a:r>
            <a:endParaRPr/>
          </a:p>
          <a:p>
            <a:pPr indent="-251986" lvl="0" marL="251986" rtl="0" algn="l">
              <a:lnSpc>
                <a:spcPct val="90000"/>
              </a:lnSpc>
              <a:spcBef>
                <a:spcPts val="1102"/>
              </a:spcBef>
              <a:spcAft>
                <a:spcPts val="0"/>
              </a:spcAft>
              <a:buClr>
                <a:srgbClr val="595959"/>
              </a:buClr>
              <a:buSzPts val="2000"/>
              <a:buChar char="•"/>
            </a:pPr>
            <a:r>
              <a:rPr lang="nl-NL"/>
              <a:t>In a for loop through all lines.</a:t>
            </a:r>
            <a:endParaRPr/>
          </a:p>
          <a:p>
            <a:pPr indent="-251986" lvl="0" marL="251986" rtl="0" algn="l">
              <a:lnSpc>
                <a:spcPct val="90000"/>
              </a:lnSpc>
              <a:spcBef>
                <a:spcPts val="1102"/>
              </a:spcBef>
              <a:spcAft>
                <a:spcPts val="0"/>
              </a:spcAft>
              <a:buClr>
                <a:srgbClr val="595959"/>
              </a:buClr>
              <a:buSzPts val="2000"/>
              <a:buChar char="•"/>
            </a:pPr>
            <a:r>
              <a:rPr lang="nl-NL"/>
              <a:t>For each line strip the newline character from the end with </a:t>
            </a:r>
            <a:r>
              <a:rPr b="1" lang="nl-NL"/>
              <a:t>strip</a:t>
            </a:r>
            <a:endParaRPr/>
          </a:p>
          <a:p>
            <a:pPr indent="-251986" lvl="0" marL="251986" rtl="0" algn="l">
              <a:lnSpc>
                <a:spcPct val="90000"/>
              </a:lnSpc>
              <a:spcBef>
                <a:spcPts val="1102"/>
              </a:spcBef>
              <a:spcAft>
                <a:spcPts val="0"/>
              </a:spcAft>
              <a:buClr>
                <a:srgbClr val="595959"/>
              </a:buClr>
              <a:buSzPts val="2000"/>
              <a:buChar char="•"/>
            </a:pPr>
            <a:r>
              <a:rPr lang="nl-NL"/>
              <a:t>Split the line into a list of values with </a:t>
            </a:r>
            <a:r>
              <a:rPr b="1" lang="nl-NL"/>
              <a:t>split</a:t>
            </a:r>
            <a:endParaRPr/>
          </a:p>
          <a:p>
            <a:pPr indent="-251986" lvl="0" marL="251986" rtl="0" algn="l">
              <a:lnSpc>
                <a:spcPct val="90000"/>
              </a:lnSpc>
              <a:spcBef>
                <a:spcPts val="1102"/>
              </a:spcBef>
              <a:spcAft>
                <a:spcPts val="0"/>
              </a:spcAft>
              <a:buClr>
                <a:srgbClr val="595959"/>
              </a:buClr>
              <a:buSzPts val="2000"/>
              <a:buChar char="•"/>
            </a:pPr>
            <a:r>
              <a:rPr lang="nl-NL"/>
              <a:t>Only select lines with city 'Montreal'</a:t>
            </a:r>
            <a:endParaRPr/>
          </a:p>
          <a:p>
            <a:pPr indent="-251986" lvl="0" marL="251986" rtl="0" algn="l">
              <a:lnSpc>
                <a:spcPct val="90000"/>
              </a:lnSpc>
              <a:spcBef>
                <a:spcPts val="1102"/>
              </a:spcBef>
              <a:spcAft>
                <a:spcPts val="0"/>
              </a:spcAft>
              <a:buClr>
                <a:srgbClr val="595959"/>
              </a:buClr>
              <a:buSzPts val="2000"/>
              <a:buChar char="•"/>
            </a:pPr>
            <a:r>
              <a:rPr lang="nl-NL"/>
              <a:t>Print firstname, lastname, city and email</a:t>
            </a:r>
            <a:endParaRPr/>
          </a:p>
          <a:p>
            <a:pPr indent="-124986" lvl="0" marL="251986" rtl="0" algn="l">
              <a:lnSpc>
                <a:spcPct val="90000"/>
              </a:lnSpc>
              <a:spcBef>
                <a:spcPts val="1102"/>
              </a:spcBef>
              <a:spcAft>
                <a:spcPts val="0"/>
              </a:spcAft>
              <a:buClr>
                <a:srgbClr val="595959"/>
              </a:buClr>
              <a:buSzPts val="2000"/>
              <a:buNone/>
            </a:pPr>
            <a:r>
              <a:t/>
            </a:r>
            <a:endParaRPr/>
          </a:p>
        </p:txBody>
      </p:sp>
      <p:sp>
        <p:nvSpPr>
          <p:cNvPr id="764" name="Google Shape;764;p96"/>
          <p:cNvSpPr txBox="1"/>
          <p:nvPr/>
        </p:nvSpPr>
        <p:spPr>
          <a:xfrm>
            <a:off x="1943967" y="386318"/>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757070"/>
                </a:solidFill>
                <a:latin typeface="Arial"/>
                <a:ea typeface="Arial"/>
                <a:cs typeface="Arial"/>
                <a:sym typeface="Arial"/>
              </a:rPr>
              <a:t>Exercise </a:t>
            </a:r>
            <a:r>
              <a:rPr lang="nl-NL" sz="1800">
                <a:solidFill>
                  <a:srgbClr val="757070"/>
                </a:solidFill>
                <a:latin typeface="Calibri"/>
                <a:ea typeface="Calibri"/>
                <a:cs typeface="Calibri"/>
                <a:sym typeface="Calibri"/>
              </a:rPr>
              <a:t>2.9</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97"/>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Solution Read a CSV file</a:t>
            </a:r>
            <a:endParaRPr/>
          </a:p>
        </p:txBody>
      </p:sp>
      <p:sp>
        <p:nvSpPr>
          <p:cNvPr id="770" name="Google Shape;770;p97"/>
          <p:cNvSpPr/>
          <p:nvPr/>
        </p:nvSpPr>
        <p:spPr>
          <a:xfrm>
            <a:off x="576263" y="2159262"/>
            <a:ext cx="8928544" cy="5078313"/>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00"/>
                </a:solidFill>
                <a:latin typeface="Arial"/>
                <a:ea typeface="Arial"/>
                <a:cs typeface="Arial"/>
                <a:sym typeface="Arial"/>
              </a:rPr>
              <a:t>filename = </a:t>
            </a:r>
            <a:r>
              <a:rPr b="1" lang="nl-NL" sz="1800">
                <a:solidFill>
                  <a:srgbClr val="A31515"/>
                </a:solidFill>
                <a:latin typeface="Arial"/>
                <a:ea typeface="Arial"/>
                <a:cs typeface="Arial"/>
                <a:sym typeface="Arial"/>
              </a:rPr>
              <a:t>"ca-500.csv"</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with</a:t>
            </a:r>
            <a:r>
              <a:rPr b="1" lang="nl-NL" sz="1800">
                <a:solidFill>
                  <a:srgbClr val="000000"/>
                </a:solidFill>
                <a:latin typeface="Arial"/>
                <a:ea typeface="Arial"/>
                <a:cs typeface="Arial"/>
                <a:sym typeface="Arial"/>
              </a:rPr>
              <a:t> open(filename)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f:</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headers = f.readline().rstrip(</a:t>
            </a:r>
            <a:r>
              <a:rPr b="1" lang="nl-NL" sz="1800">
                <a:solidFill>
                  <a:srgbClr val="A31515"/>
                </a:solidFill>
                <a:latin typeface="Arial"/>
                <a:ea typeface="Arial"/>
                <a:cs typeface="Arial"/>
                <a:sym typeface="Arial"/>
              </a:rPr>
              <a:t>"\n"</a:t>
            </a:r>
            <a:r>
              <a:rPr b="1" lang="nl-NL" sz="1800">
                <a:solidFill>
                  <a:srgbClr val="000000"/>
                </a:solidFill>
                <a:latin typeface="Arial"/>
                <a:ea typeface="Arial"/>
                <a:cs typeface="Arial"/>
                <a:sym typeface="Arial"/>
              </a:rPr>
              <a:t>).split(</a:t>
            </a:r>
            <a:r>
              <a:rPr b="1" lang="nl-NL" sz="1800">
                <a:solidFill>
                  <a:srgbClr val="A31515"/>
                </a:solidFill>
                <a:latin typeface="Arial"/>
                <a:ea typeface="Arial"/>
                <a:cs typeface="Arial"/>
                <a:sym typeface="Arial"/>
              </a:rPr>
              <a:t>';'</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for</a:t>
            </a:r>
            <a:r>
              <a:rPr b="1" lang="nl-NL" sz="1800">
                <a:solidFill>
                  <a:srgbClr val="000000"/>
                </a:solidFill>
                <a:latin typeface="Arial"/>
                <a:ea typeface="Arial"/>
                <a:cs typeface="Arial"/>
                <a:sym typeface="Arial"/>
              </a:rPr>
              <a:t> line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f:</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columns = line.rstrip(</a:t>
            </a:r>
            <a:r>
              <a:rPr b="1" lang="nl-NL" sz="1800">
                <a:solidFill>
                  <a:srgbClr val="A31515"/>
                </a:solidFill>
                <a:latin typeface="Arial"/>
                <a:ea typeface="Arial"/>
                <a:cs typeface="Arial"/>
                <a:sym typeface="Arial"/>
              </a:rPr>
              <a:t>"\n"</a:t>
            </a:r>
            <a:r>
              <a:rPr b="1" lang="nl-NL" sz="1800">
                <a:solidFill>
                  <a:srgbClr val="000000"/>
                </a:solidFill>
                <a:latin typeface="Arial"/>
                <a:ea typeface="Arial"/>
                <a:cs typeface="Arial"/>
                <a:sym typeface="Arial"/>
              </a:rPr>
              <a:t>).split(</a:t>
            </a:r>
            <a:r>
              <a:rPr b="1" lang="nl-NL" sz="1800">
                <a:solidFill>
                  <a:srgbClr val="A31515"/>
                </a:solidFill>
                <a:latin typeface="Arial"/>
                <a:ea typeface="Arial"/>
                <a:cs typeface="Arial"/>
                <a:sym typeface="Arial"/>
              </a:rPr>
              <a:t>';'</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d = dict(zip(headers, columns))</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if</a:t>
            </a:r>
            <a:r>
              <a:rPr b="1" lang="nl-NL" sz="1800">
                <a:solidFill>
                  <a:srgbClr val="000000"/>
                </a:solidFill>
                <a:latin typeface="Arial"/>
                <a:ea typeface="Arial"/>
                <a:cs typeface="Arial"/>
                <a:sym typeface="Arial"/>
              </a:rPr>
              <a:t> d[</a:t>
            </a:r>
            <a:r>
              <a:rPr b="1" lang="nl-NL" sz="1800">
                <a:solidFill>
                  <a:srgbClr val="A31515"/>
                </a:solidFill>
                <a:latin typeface="Arial"/>
                <a:ea typeface="Arial"/>
                <a:cs typeface="Arial"/>
                <a:sym typeface="Arial"/>
              </a:rPr>
              <a:t>'city'</a:t>
            </a: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'Montreal'</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'Vancouver'</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print(</a:t>
            </a:r>
            <a:r>
              <a:rPr b="1" lang="nl-NL" sz="1800">
                <a:solidFill>
                  <a:srgbClr val="A31515"/>
                </a:solidFill>
                <a:latin typeface="Arial"/>
                <a:ea typeface="Arial"/>
                <a:cs typeface="Arial"/>
                <a:sym typeface="Arial"/>
              </a:rPr>
              <a:t>"{</a:t>
            </a:r>
            <a:r>
              <a:rPr b="1" lang="nl-NL" sz="1800">
                <a:solidFill>
                  <a:srgbClr val="0000FF"/>
                </a:solidFill>
                <a:latin typeface="Arial"/>
                <a:ea typeface="Arial"/>
                <a:cs typeface="Arial"/>
                <a:sym typeface="Arial"/>
              </a:rPr>
              <a:t>:10</a:t>
            </a:r>
            <a:r>
              <a:rPr b="1" lang="nl-NL" sz="1800">
                <a:solidFill>
                  <a:srgbClr val="A31515"/>
                </a:solidFill>
                <a:latin typeface="Arial"/>
                <a:ea typeface="Arial"/>
                <a:cs typeface="Arial"/>
                <a:sym typeface="Arial"/>
              </a:rPr>
              <a:t>} {</a:t>
            </a:r>
            <a:r>
              <a:rPr b="1" lang="nl-NL" sz="1800">
                <a:solidFill>
                  <a:srgbClr val="0000FF"/>
                </a:solidFill>
                <a:latin typeface="Arial"/>
                <a:ea typeface="Arial"/>
                <a:cs typeface="Arial"/>
                <a:sym typeface="Arial"/>
              </a:rPr>
              <a:t>:15</a:t>
            </a:r>
            <a:r>
              <a:rPr b="1" lang="nl-NL" sz="1800">
                <a:solidFill>
                  <a:srgbClr val="A31515"/>
                </a:solidFill>
                <a:latin typeface="Arial"/>
                <a:ea typeface="Arial"/>
                <a:cs typeface="Arial"/>
                <a:sym typeface="Arial"/>
              </a:rPr>
              <a:t>} {</a:t>
            </a:r>
            <a:r>
              <a:rPr b="1" lang="nl-NL" sz="1800">
                <a:solidFill>
                  <a:srgbClr val="0000FF"/>
                </a:solidFill>
                <a:latin typeface="Arial"/>
                <a:ea typeface="Arial"/>
                <a:cs typeface="Arial"/>
                <a:sym typeface="Arial"/>
              </a:rPr>
              <a:t>:20</a:t>
            </a:r>
            <a:r>
              <a:rPr b="1" lang="nl-NL" sz="1800">
                <a:solidFill>
                  <a:srgbClr val="A31515"/>
                </a:solidFill>
                <a:latin typeface="Arial"/>
                <a:ea typeface="Arial"/>
                <a:cs typeface="Arial"/>
                <a:sym typeface="Arial"/>
              </a:rPr>
              <a:t>} {</a:t>
            </a:r>
            <a:r>
              <a:rPr b="1" lang="nl-NL" sz="1800">
                <a:solidFill>
                  <a:srgbClr val="0000FF"/>
                </a:solidFill>
                <a:latin typeface="Arial"/>
                <a:ea typeface="Arial"/>
                <a:cs typeface="Arial"/>
                <a:sym typeface="Arial"/>
              </a:rPr>
              <a:t>:30</a:t>
            </a:r>
            <a:r>
              <a:rPr b="1" lang="nl-NL" sz="1800">
                <a:solidFill>
                  <a:srgbClr val="A31515"/>
                </a:solidFill>
                <a:latin typeface="Arial"/>
                <a:ea typeface="Arial"/>
                <a:cs typeface="Arial"/>
                <a:sym typeface="Arial"/>
              </a:rPr>
              <a:t>}"</a:t>
            </a:r>
            <a:r>
              <a:rPr b="1" lang="nl-NL" sz="1800">
                <a:solidFill>
                  <a:srgbClr val="000000"/>
                </a:solidFill>
                <a:latin typeface="Arial"/>
                <a:ea typeface="Arial"/>
                <a:cs typeface="Arial"/>
                <a:sym typeface="Arial"/>
              </a:rPr>
              <a:t>.format(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d[</a:t>
            </a:r>
            <a:r>
              <a:rPr b="1" lang="nl-NL" sz="1800">
                <a:solidFill>
                  <a:srgbClr val="A31515"/>
                </a:solidFill>
                <a:latin typeface="Arial"/>
                <a:ea typeface="Arial"/>
                <a:cs typeface="Arial"/>
                <a:sym typeface="Arial"/>
              </a:rPr>
              <a:t>'first_name'</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d[</a:t>
            </a:r>
            <a:r>
              <a:rPr b="1" lang="nl-NL" sz="1800">
                <a:solidFill>
                  <a:srgbClr val="A31515"/>
                </a:solidFill>
                <a:latin typeface="Arial"/>
                <a:ea typeface="Arial"/>
                <a:cs typeface="Arial"/>
                <a:sym typeface="Arial"/>
              </a:rPr>
              <a:t>'last_name'</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d[</a:t>
            </a:r>
            <a:r>
              <a:rPr b="1" lang="nl-NL" sz="1800">
                <a:solidFill>
                  <a:srgbClr val="A31515"/>
                </a:solidFill>
                <a:latin typeface="Arial"/>
                <a:ea typeface="Arial"/>
                <a:cs typeface="Arial"/>
                <a:sym typeface="Arial"/>
              </a:rPr>
              <a:t>'city'</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d[</a:t>
            </a:r>
            <a:r>
              <a:rPr b="1" lang="nl-NL" sz="1800">
                <a:solidFill>
                  <a:srgbClr val="A31515"/>
                </a:solidFill>
                <a:latin typeface="Arial"/>
                <a:ea typeface="Arial"/>
                <a:cs typeface="Arial"/>
                <a:sym typeface="Arial"/>
              </a:rPr>
              <a:t>'email'</a:t>
            </a:r>
            <a:r>
              <a:rPr b="1" lang="nl-NL" sz="1800">
                <a:solidFill>
                  <a:srgbClr val="000000"/>
                </a:solidFill>
                <a:latin typeface="Arial"/>
                <a:ea typeface="Arial"/>
                <a:cs typeface="Arial"/>
                <a:sym typeface="Arial"/>
              </a:rPr>
              <a:t>]))</a:t>
            </a:r>
            <a:endParaRPr b="1" sz="1800">
              <a:solidFill>
                <a:srgbClr val="000000"/>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98"/>
          <p:cNvSpPr txBox="1"/>
          <p:nvPr>
            <p:ph idx="1" type="body"/>
          </p:nvPr>
        </p:nvSpPr>
        <p:spPr>
          <a:xfrm>
            <a:off x="579311" y="2067383"/>
            <a:ext cx="8928991" cy="4952814"/>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b="1" lang="nl-NL"/>
              <a:t>csv</a:t>
            </a:r>
            <a:r>
              <a:rPr lang="nl-NL"/>
              <a:t> module from Python Standard Library</a:t>
            </a:r>
            <a:endParaRPr/>
          </a:p>
        </p:txBody>
      </p:sp>
      <p:sp>
        <p:nvSpPr>
          <p:cNvPr id="776" name="Google Shape;776;p98"/>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Reading a CSV file with csv</a:t>
            </a:r>
            <a:endParaRPr/>
          </a:p>
        </p:txBody>
      </p:sp>
      <p:sp>
        <p:nvSpPr>
          <p:cNvPr id="777" name="Google Shape;777;p98"/>
          <p:cNvSpPr/>
          <p:nvPr/>
        </p:nvSpPr>
        <p:spPr>
          <a:xfrm>
            <a:off x="575815" y="3542506"/>
            <a:ext cx="9145017" cy="3693319"/>
          </a:xfrm>
          <a:prstGeom prst="rect">
            <a:avLst/>
          </a:prstGeom>
          <a:solidFill>
            <a:schemeClr val="lt2"/>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nl-NL" sz="1800">
                <a:solidFill>
                  <a:srgbClr val="0000FF"/>
                </a:solidFill>
                <a:latin typeface="Arial"/>
                <a:ea typeface="Arial"/>
                <a:cs typeface="Arial"/>
                <a:sym typeface="Arial"/>
              </a:rPr>
              <a:t>import</a:t>
            </a:r>
            <a:r>
              <a:rPr b="1" lang="nl-NL" sz="1800">
                <a:solidFill>
                  <a:srgbClr val="000000"/>
                </a:solidFill>
                <a:latin typeface="Arial"/>
                <a:ea typeface="Arial"/>
                <a:cs typeface="Arial"/>
                <a:sym typeface="Arial"/>
              </a:rPr>
              <a:t> csv</a:t>
            </a:r>
            <a:endParaRPr b="1" sz="1800">
              <a:solidFill>
                <a:srgbClr val="000000"/>
              </a:solidFill>
              <a:latin typeface="Arial"/>
              <a:ea typeface="Arial"/>
              <a:cs typeface="Arial"/>
              <a:sym typeface="Arial"/>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filename = </a:t>
            </a:r>
            <a:r>
              <a:rPr b="1" lang="nl-NL" sz="1800">
                <a:solidFill>
                  <a:srgbClr val="A31515"/>
                </a:solidFill>
                <a:latin typeface="Arial"/>
                <a:ea typeface="Arial"/>
                <a:cs typeface="Arial"/>
                <a:sym typeface="Arial"/>
              </a:rPr>
              <a:t>"ca-500.csv"</a:t>
            </a:r>
            <a:endParaRPr b="1" sz="1800">
              <a:solidFill>
                <a:srgbClr val="000000"/>
              </a:solidFill>
              <a:latin typeface="Arial"/>
              <a:ea typeface="Arial"/>
              <a:cs typeface="Arial"/>
              <a:sym typeface="Arial"/>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colnames = (</a:t>
            </a:r>
            <a:r>
              <a:rPr b="1" lang="nl-NL" sz="1800">
                <a:solidFill>
                  <a:srgbClr val="A31515"/>
                </a:solidFill>
                <a:latin typeface="Arial"/>
                <a:ea typeface="Arial"/>
                <a:cs typeface="Arial"/>
                <a:sym typeface="Arial"/>
              </a:rPr>
              <a:t>'first_name'</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'last_name'</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'city'</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'email'</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FF"/>
                </a:solidFill>
                <a:latin typeface="Arial"/>
                <a:ea typeface="Arial"/>
                <a:cs typeface="Arial"/>
                <a:sym typeface="Arial"/>
              </a:rPr>
              <a:t>with</a:t>
            </a:r>
            <a:r>
              <a:rPr b="1" lang="nl-NL" sz="1800">
                <a:solidFill>
                  <a:srgbClr val="000000"/>
                </a:solidFill>
                <a:latin typeface="Arial"/>
                <a:ea typeface="Arial"/>
                <a:cs typeface="Arial"/>
                <a:sym typeface="Arial"/>
              </a:rPr>
              <a:t> open(filename) </a:t>
            </a:r>
            <a:r>
              <a:rPr b="1" lang="nl-NL" sz="1800">
                <a:solidFill>
                  <a:srgbClr val="0000FF"/>
                </a:solidFill>
                <a:latin typeface="Arial"/>
                <a:ea typeface="Arial"/>
                <a:cs typeface="Arial"/>
                <a:sym typeface="Arial"/>
              </a:rPr>
              <a:t>as</a:t>
            </a:r>
            <a:r>
              <a:rPr b="1" lang="nl-NL" sz="1800">
                <a:solidFill>
                  <a:srgbClr val="000000"/>
                </a:solidFill>
                <a:latin typeface="Arial"/>
                <a:ea typeface="Arial"/>
                <a:cs typeface="Arial"/>
                <a:sym typeface="Arial"/>
              </a:rPr>
              <a:t> f:</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reader = csv.DictReader(f, delimiter=</a:t>
            </a:r>
            <a:r>
              <a:rPr b="1" lang="nl-NL" sz="1800">
                <a:solidFill>
                  <a:srgbClr val="A31515"/>
                </a:solidFill>
                <a:latin typeface="Arial"/>
                <a:ea typeface="Arial"/>
                <a:cs typeface="Arial"/>
                <a:sym typeface="Arial"/>
              </a:rPr>
              <a:t>';'</a:t>
            </a:r>
            <a:r>
              <a:rPr b="1" lang="nl-NL" sz="1800">
                <a:solidFill>
                  <a:srgbClr val="000000"/>
                </a:solidFill>
                <a:latin typeface="Arial"/>
                <a:ea typeface="Arial"/>
                <a:cs typeface="Arial"/>
                <a:sym typeface="Arial"/>
              </a:rPr>
              <a:t>, quotechar=</a:t>
            </a:r>
            <a:r>
              <a:rPr b="1" lang="nl-NL" sz="1800">
                <a:solidFill>
                  <a:srgbClr val="A31515"/>
                </a:solidFill>
                <a:latin typeface="Arial"/>
                <a:ea typeface="Arial"/>
                <a:cs typeface="Arial"/>
                <a:sym typeface="Arial"/>
              </a:rPr>
              <a:t>'"'</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for</a:t>
            </a:r>
            <a:r>
              <a:rPr b="1" lang="nl-NL" sz="1800">
                <a:solidFill>
                  <a:srgbClr val="000000"/>
                </a:solidFill>
                <a:latin typeface="Arial"/>
                <a:ea typeface="Arial"/>
                <a:cs typeface="Arial"/>
                <a:sym typeface="Arial"/>
              </a:rPr>
              <a:t> d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reader:</a:t>
            </a:r>
            <a:endParaRPr/>
          </a:p>
          <a:p>
            <a:pPr indent="0" lvl="0" marL="0" marR="0" rtl="0" algn="l">
              <a:spcBef>
                <a:spcPts val="0"/>
              </a:spcBef>
              <a:spcAft>
                <a:spcPts val="0"/>
              </a:spcAft>
              <a:buNone/>
            </a:pPr>
            <a:r>
              <a:rPr b="1" lang="nl-NL" sz="1800">
                <a:solidFill>
                  <a:srgbClr val="0000FF"/>
                </a:solidFill>
                <a:latin typeface="Arial"/>
                <a:ea typeface="Arial"/>
                <a:cs typeface="Arial"/>
                <a:sym typeface="Arial"/>
              </a:rPr>
              <a:t>        if</a:t>
            </a:r>
            <a:r>
              <a:rPr b="1" lang="nl-NL" sz="1800">
                <a:solidFill>
                  <a:srgbClr val="000000"/>
                </a:solidFill>
                <a:latin typeface="Arial"/>
                <a:ea typeface="Arial"/>
                <a:cs typeface="Arial"/>
                <a:sym typeface="Arial"/>
              </a:rPr>
              <a:t> d[</a:t>
            </a:r>
            <a:r>
              <a:rPr b="1" lang="nl-NL" sz="1800">
                <a:solidFill>
                  <a:srgbClr val="A31515"/>
                </a:solidFill>
                <a:latin typeface="Arial"/>
                <a:ea typeface="Arial"/>
                <a:cs typeface="Arial"/>
                <a:sym typeface="Arial"/>
              </a:rPr>
              <a:t>'city'</a:t>
            </a:r>
            <a:r>
              <a:rPr b="1" lang="nl-NL" sz="1800">
                <a:solidFill>
                  <a:srgbClr val="000000"/>
                </a:solidFill>
                <a:latin typeface="Arial"/>
                <a:ea typeface="Arial"/>
                <a:cs typeface="Arial"/>
                <a:sym typeface="Arial"/>
              </a:rPr>
              <a:t>]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a:t>
            </a:r>
            <a:r>
              <a:rPr b="1" lang="nl-NL" sz="1800">
                <a:solidFill>
                  <a:srgbClr val="A31515"/>
                </a:solidFill>
                <a:latin typeface="Arial"/>
                <a:ea typeface="Arial"/>
                <a:cs typeface="Arial"/>
                <a:sym typeface="Arial"/>
              </a:rPr>
              <a:t>'Montreal’</a:t>
            </a:r>
            <a:r>
              <a:rPr b="1" lang="nl-NL" sz="1800">
                <a:solidFill>
                  <a:srgbClr val="000000"/>
                </a:solidFill>
                <a:latin typeface="Arial"/>
                <a:ea typeface="Arial"/>
                <a:cs typeface="Arial"/>
                <a:sym typeface="Arial"/>
              </a:rPr>
              <a:t>:</a:t>
            </a:r>
            <a:endParaRPr/>
          </a:p>
          <a:p>
            <a:pPr indent="0" lvl="0" marL="0" marR="0" rtl="0" algn="l">
              <a:spcBef>
                <a:spcPts val="0"/>
              </a:spcBef>
              <a:spcAft>
                <a:spcPts val="0"/>
              </a:spcAft>
              <a:buNone/>
            </a:pPr>
            <a:br>
              <a:rPr b="1" lang="nl-NL" sz="1800">
                <a:solidFill>
                  <a:srgbClr val="000000"/>
                </a:solidFill>
                <a:latin typeface="Arial"/>
                <a:ea typeface="Arial"/>
                <a:cs typeface="Arial"/>
                <a:sym typeface="Arial"/>
              </a:rPr>
            </a:br>
            <a:r>
              <a:rPr b="1" lang="nl-NL" sz="1800">
                <a:solidFill>
                  <a:srgbClr val="000000"/>
                </a:solidFill>
                <a:latin typeface="Arial"/>
                <a:ea typeface="Arial"/>
                <a:cs typeface="Arial"/>
                <a:sym typeface="Arial"/>
              </a:rPr>
              <a:t>            print(</a:t>
            </a:r>
            <a:r>
              <a:rPr b="1" lang="nl-NL" sz="1800">
                <a:solidFill>
                  <a:srgbClr val="A31515"/>
                </a:solidFill>
                <a:latin typeface="Arial"/>
                <a:ea typeface="Arial"/>
                <a:cs typeface="Arial"/>
                <a:sym typeface="Arial"/>
              </a:rPr>
              <a:t>'{</a:t>
            </a:r>
            <a:r>
              <a:rPr b="1" lang="nl-NL" sz="1800">
                <a:solidFill>
                  <a:srgbClr val="0000FF"/>
                </a:solidFill>
                <a:latin typeface="Arial"/>
                <a:ea typeface="Arial"/>
                <a:cs typeface="Arial"/>
                <a:sym typeface="Arial"/>
              </a:rPr>
              <a:t>:10</a:t>
            </a:r>
            <a:r>
              <a:rPr b="1" lang="nl-NL" sz="1800">
                <a:solidFill>
                  <a:srgbClr val="A31515"/>
                </a:solidFill>
                <a:latin typeface="Arial"/>
                <a:ea typeface="Arial"/>
                <a:cs typeface="Arial"/>
                <a:sym typeface="Arial"/>
              </a:rPr>
              <a:t>}{</a:t>
            </a:r>
            <a:r>
              <a:rPr b="1" lang="nl-NL" sz="1800">
                <a:solidFill>
                  <a:srgbClr val="0000FF"/>
                </a:solidFill>
                <a:latin typeface="Arial"/>
                <a:ea typeface="Arial"/>
                <a:cs typeface="Arial"/>
                <a:sym typeface="Arial"/>
              </a:rPr>
              <a:t>:20</a:t>
            </a:r>
            <a:r>
              <a:rPr b="1" lang="nl-NL" sz="1800">
                <a:solidFill>
                  <a:srgbClr val="A31515"/>
                </a:solidFill>
                <a:latin typeface="Arial"/>
                <a:ea typeface="Arial"/>
                <a:cs typeface="Arial"/>
                <a:sym typeface="Arial"/>
              </a:rPr>
              <a:t>}{</a:t>
            </a:r>
            <a:r>
              <a:rPr b="1" lang="nl-NL" sz="1800">
                <a:solidFill>
                  <a:srgbClr val="0000FF"/>
                </a:solidFill>
                <a:latin typeface="Arial"/>
                <a:ea typeface="Arial"/>
                <a:cs typeface="Arial"/>
                <a:sym typeface="Arial"/>
              </a:rPr>
              <a:t>:30</a:t>
            </a:r>
            <a:r>
              <a:rPr b="1" lang="nl-NL" sz="1800">
                <a:solidFill>
                  <a:srgbClr val="A31515"/>
                </a:solidFill>
                <a:latin typeface="Arial"/>
                <a:ea typeface="Arial"/>
                <a:cs typeface="Arial"/>
                <a:sym typeface="Arial"/>
              </a:rPr>
              <a:t>}{</a:t>
            </a:r>
            <a:r>
              <a:rPr b="1" lang="nl-NL" sz="1800">
                <a:solidFill>
                  <a:srgbClr val="0000FF"/>
                </a:solidFill>
                <a:latin typeface="Arial"/>
                <a:ea typeface="Arial"/>
                <a:cs typeface="Arial"/>
                <a:sym typeface="Arial"/>
              </a:rPr>
              <a:t>:30</a:t>
            </a:r>
            <a:r>
              <a:rPr b="1" lang="nl-NL" sz="1800">
                <a:solidFill>
                  <a:srgbClr val="A31515"/>
                </a:solidFill>
                <a:latin typeface="Arial"/>
                <a:ea typeface="Arial"/>
                <a:cs typeface="Arial"/>
                <a:sym typeface="Arial"/>
              </a:rPr>
              <a:t>}'</a:t>
            </a:r>
            <a:r>
              <a:rPr b="1" lang="nl-NL" sz="1800">
                <a:solidFill>
                  <a:srgbClr val="000000"/>
                </a:solidFill>
                <a:latin typeface="Arial"/>
                <a:ea typeface="Arial"/>
                <a:cs typeface="Arial"/>
                <a:sym typeface="Arial"/>
              </a:rPr>
              <a:t>.format(</a:t>
            </a:r>
            <a:endParaRPr/>
          </a:p>
          <a:p>
            <a:pPr indent="0" lvl="0" marL="0" marR="0" rtl="0" algn="l">
              <a:spcBef>
                <a:spcPts val="0"/>
              </a:spcBef>
              <a:spcAft>
                <a:spcPts val="0"/>
              </a:spcAft>
              <a:buNone/>
            </a:pPr>
            <a:r>
              <a:rPr b="1" lang="nl-NL" sz="1800">
                <a:solidFill>
                  <a:srgbClr val="000000"/>
                </a:solidFill>
                <a:latin typeface="Arial"/>
                <a:ea typeface="Arial"/>
                <a:cs typeface="Arial"/>
                <a:sym typeface="Arial"/>
              </a:rPr>
              <a:t>                  *[d[fieldname] </a:t>
            </a:r>
            <a:r>
              <a:rPr b="1" lang="nl-NL" sz="1800">
                <a:solidFill>
                  <a:srgbClr val="0000FF"/>
                </a:solidFill>
                <a:latin typeface="Arial"/>
                <a:ea typeface="Arial"/>
                <a:cs typeface="Arial"/>
                <a:sym typeface="Arial"/>
              </a:rPr>
              <a:t>for</a:t>
            </a:r>
            <a:r>
              <a:rPr b="1" lang="nl-NL" sz="1800">
                <a:solidFill>
                  <a:srgbClr val="000000"/>
                </a:solidFill>
                <a:latin typeface="Arial"/>
                <a:ea typeface="Arial"/>
                <a:cs typeface="Arial"/>
                <a:sym typeface="Arial"/>
              </a:rPr>
              <a:t> fieldname </a:t>
            </a:r>
            <a:r>
              <a:rPr b="1" lang="nl-NL" sz="1800">
                <a:solidFill>
                  <a:srgbClr val="0000FF"/>
                </a:solidFill>
                <a:latin typeface="Arial"/>
                <a:ea typeface="Arial"/>
                <a:cs typeface="Arial"/>
                <a:sym typeface="Arial"/>
              </a:rPr>
              <a:t>in</a:t>
            </a:r>
            <a:r>
              <a:rPr b="1" lang="nl-NL" sz="1800">
                <a:solidFill>
                  <a:srgbClr val="000000"/>
                </a:solidFill>
                <a:latin typeface="Arial"/>
                <a:ea typeface="Arial"/>
                <a:cs typeface="Arial"/>
                <a:sym typeface="Arial"/>
              </a:rPr>
              <a:t> colnames]))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99"/>
          <p:cNvSpPr/>
          <p:nvPr/>
        </p:nvSpPr>
        <p:spPr>
          <a:xfrm>
            <a:off x="7488584" y="0"/>
            <a:ext cx="2592041" cy="176361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3" name="Google Shape;783;p99"/>
          <p:cNvSpPr txBox="1"/>
          <p:nvPr>
            <p:ph type="title"/>
          </p:nvPr>
        </p:nvSpPr>
        <p:spPr>
          <a:xfrm>
            <a:off x="575816" y="402483"/>
            <a:ext cx="8928991" cy="1461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100"/>
              <a:buFont typeface="Arial"/>
              <a:buNone/>
            </a:pPr>
            <a:r>
              <a:rPr lang="nl-NL"/>
              <a:t>Exceptions</a:t>
            </a:r>
            <a:endParaRPr/>
          </a:p>
        </p:txBody>
      </p:sp>
      <p:sp>
        <p:nvSpPr>
          <p:cNvPr id="784" name="Google Shape;784;p99"/>
          <p:cNvSpPr txBox="1"/>
          <p:nvPr>
            <p:ph idx="1" type="body"/>
          </p:nvPr>
        </p:nvSpPr>
        <p:spPr>
          <a:xfrm>
            <a:off x="575817" y="2012414"/>
            <a:ext cx="6408711" cy="5439831"/>
          </a:xfrm>
          <a:prstGeom prst="rect">
            <a:avLst/>
          </a:prstGeom>
          <a:noFill/>
          <a:ln>
            <a:noFill/>
          </a:ln>
        </p:spPr>
        <p:txBody>
          <a:bodyPr anchorCtr="0" anchor="t" bIns="45700" lIns="91425" spcFirstLastPara="1" rIns="91425" wrap="square" tIns="45700">
            <a:noAutofit/>
          </a:bodyPr>
          <a:lstStyle/>
          <a:p>
            <a:pPr indent="-251986" lvl="0" marL="251986" rtl="0" algn="l">
              <a:lnSpc>
                <a:spcPct val="90000"/>
              </a:lnSpc>
              <a:spcBef>
                <a:spcPts val="0"/>
              </a:spcBef>
              <a:spcAft>
                <a:spcPts val="0"/>
              </a:spcAft>
              <a:buClr>
                <a:srgbClr val="595959"/>
              </a:buClr>
              <a:buSzPts val="2000"/>
              <a:buChar char="•"/>
            </a:pPr>
            <a:r>
              <a:rPr lang="nl-NL"/>
              <a:t>Run-time errors cause the execution of the code to stop.</a:t>
            </a:r>
            <a:endParaRPr/>
          </a:p>
          <a:p>
            <a:pPr indent="-251986" lvl="0" marL="251986" rtl="0" algn="l">
              <a:lnSpc>
                <a:spcPct val="90000"/>
              </a:lnSpc>
              <a:spcBef>
                <a:spcPts val="1102"/>
              </a:spcBef>
              <a:spcAft>
                <a:spcPts val="0"/>
              </a:spcAft>
              <a:buClr>
                <a:srgbClr val="595959"/>
              </a:buClr>
              <a:buSzPts val="2000"/>
              <a:buChar char="•"/>
            </a:pPr>
            <a:r>
              <a:rPr lang="nl-NL"/>
              <a:t>Run-time errors are called </a:t>
            </a:r>
            <a:r>
              <a:rPr b="1" lang="nl-NL"/>
              <a:t>Exceptions</a:t>
            </a:r>
            <a:endParaRPr b="1"/>
          </a:p>
          <a:p>
            <a:pPr indent="-124986" lvl="0" marL="251986" rtl="0" algn="l">
              <a:lnSpc>
                <a:spcPct val="90000"/>
              </a:lnSpc>
              <a:spcBef>
                <a:spcPts val="1102"/>
              </a:spcBef>
              <a:spcAft>
                <a:spcPts val="0"/>
              </a:spcAft>
              <a:buClr>
                <a:srgbClr val="595959"/>
              </a:buClr>
              <a:buSzPts val="2000"/>
              <a:buNone/>
            </a:pPr>
            <a:r>
              <a:t/>
            </a:r>
            <a:endParaRPr/>
          </a:p>
          <a:p>
            <a:pPr indent="-124986" lvl="0" marL="251986"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t/>
            </a:r>
            <a:endParaRPr/>
          </a:p>
          <a:p>
            <a:pPr indent="0" lvl="0" marL="0" rtl="0" algn="l">
              <a:lnSpc>
                <a:spcPct val="90000"/>
              </a:lnSpc>
              <a:spcBef>
                <a:spcPts val="1102"/>
              </a:spcBef>
              <a:spcAft>
                <a:spcPts val="0"/>
              </a:spcAft>
              <a:buClr>
                <a:srgbClr val="595959"/>
              </a:buClr>
              <a:buSzPts val="2000"/>
              <a:buNone/>
            </a:pPr>
            <a:r>
              <a:t/>
            </a:r>
            <a:endParaRPr/>
          </a:p>
          <a:p>
            <a:pPr indent="-251986" lvl="0" marL="251986" rtl="0" algn="l">
              <a:lnSpc>
                <a:spcPct val="90000"/>
              </a:lnSpc>
              <a:spcBef>
                <a:spcPts val="1102"/>
              </a:spcBef>
              <a:spcAft>
                <a:spcPts val="0"/>
              </a:spcAft>
              <a:buClr>
                <a:srgbClr val="595959"/>
              </a:buClr>
              <a:buSzPts val="2000"/>
              <a:buChar char="•"/>
            </a:pPr>
            <a:r>
              <a:rPr lang="nl-NL"/>
              <a:t>Where are many different types of Exceptions:</a:t>
            </a:r>
            <a:endParaRPr/>
          </a:p>
        </p:txBody>
      </p:sp>
      <p:sp>
        <p:nvSpPr>
          <p:cNvPr id="785" name="Google Shape;785;p99"/>
          <p:cNvSpPr/>
          <p:nvPr/>
        </p:nvSpPr>
        <p:spPr>
          <a:xfrm>
            <a:off x="935856" y="3419797"/>
            <a:ext cx="5688632" cy="923330"/>
          </a:xfrm>
          <a:prstGeom prst="rect">
            <a:avLst/>
          </a:prstGeom>
          <a:solidFill>
            <a:schemeClr val="lt1"/>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rgbClr val="FF0000"/>
                </a:solidFill>
                <a:latin typeface="Arial"/>
                <a:ea typeface="Arial"/>
                <a:cs typeface="Arial"/>
                <a:sym typeface="Arial"/>
              </a:rPr>
              <a:t>Traceback (most recent call last):</a:t>
            </a:r>
            <a:endParaRPr/>
          </a:p>
          <a:p>
            <a:pPr indent="0" lvl="0" marL="0" marR="0" rtl="0" algn="l">
              <a:spcBef>
                <a:spcPts val="0"/>
              </a:spcBef>
              <a:spcAft>
                <a:spcPts val="0"/>
              </a:spcAft>
              <a:buNone/>
            </a:pPr>
            <a:r>
              <a:rPr lang="nl-NL" sz="1800">
                <a:solidFill>
                  <a:srgbClr val="FF0000"/>
                </a:solidFill>
                <a:latin typeface="Arial"/>
                <a:ea typeface="Arial"/>
                <a:cs typeface="Arial"/>
                <a:sym typeface="Arial"/>
              </a:rPr>
              <a:t>  File "&lt;input&gt;", line 1, in &lt;module&gt;</a:t>
            </a:r>
            <a:endParaRPr/>
          </a:p>
          <a:p>
            <a:pPr indent="0" lvl="0" marL="0" marR="0" rtl="0" algn="l">
              <a:spcBef>
                <a:spcPts val="0"/>
              </a:spcBef>
              <a:spcAft>
                <a:spcPts val="0"/>
              </a:spcAft>
              <a:buNone/>
            </a:pPr>
            <a:r>
              <a:rPr lang="nl-NL" sz="1800">
                <a:solidFill>
                  <a:srgbClr val="FF0000"/>
                </a:solidFill>
                <a:latin typeface="Arial"/>
                <a:ea typeface="Arial"/>
                <a:cs typeface="Arial"/>
                <a:sym typeface="Arial"/>
              </a:rPr>
              <a:t>ZeroDivisionError: integer division or modulo by zero</a:t>
            </a:r>
            <a:endParaRPr/>
          </a:p>
        </p:txBody>
      </p:sp>
      <p:sp>
        <p:nvSpPr>
          <p:cNvPr id="786" name="Google Shape;786;p99"/>
          <p:cNvSpPr/>
          <p:nvPr/>
        </p:nvSpPr>
        <p:spPr>
          <a:xfrm>
            <a:off x="7344567" y="251445"/>
            <a:ext cx="2448149" cy="6986528"/>
          </a:xfrm>
          <a:prstGeom prst="rect">
            <a:avLst/>
          </a:prstGeom>
          <a:solidFill>
            <a:srgbClr val="DDEAF6"/>
          </a:solidFill>
          <a:ln cap="flat" cmpd="sng" w="9525">
            <a:solidFill>
              <a:srgbClr val="3F3F3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216000" spcFirstLastPara="1" rIns="91425" wrap="square" tIns="45700">
            <a:spAutoFit/>
          </a:bodyPr>
          <a:lstStyle/>
          <a:p>
            <a:pPr indent="0" lvl="0" marL="0" marR="0" rtl="0" algn="l">
              <a:spcBef>
                <a:spcPts val="0"/>
              </a:spcBef>
              <a:spcAft>
                <a:spcPts val="0"/>
              </a:spcAft>
              <a:buNone/>
            </a:pPr>
            <a:r>
              <a:rPr lang="nl-NL" sz="1600">
                <a:solidFill>
                  <a:schemeClr val="dk1"/>
                </a:solidFill>
                <a:latin typeface="Arial"/>
                <a:ea typeface="Arial"/>
                <a:cs typeface="Arial"/>
                <a:sym typeface="Arial"/>
              </a:rPr>
              <a:t>StopIteration</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SystemExit</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StandardError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ArithmeticError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OverflowError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FloatingPointError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ZeroDivisionError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AssertionError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AttributeError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EOFError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ImportError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KeyboardInterrupt</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LookupError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IndexError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KeyError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NameError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UnboundLocalError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EnvironmentError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IOError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OSError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SyntaxError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IndentationError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SystemError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SystemExit</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TypeError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ValueError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RuntimeError</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nl-NL" sz="1600">
                <a:solidFill>
                  <a:schemeClr val="dk1"/>
                </a:solidFill>
                <a:latin typeface="Arial"/>
                <a:ea typeface="Arial"/>
                <a:cs typeface="Arial"/>
                <a:sym typeface="Arial"/>
              </a:rPr>
              <a:t>NotImplementedError</a:t>
            </a:r>
            <a:endParaRPr sz="16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Kantoor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Aangepast ontwerp">
  <a:themeElements>
    <a:clrScheme name="Kantoor">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2014-02-14T06:52:18Z</dcterms:created>
</cp:coreProperties>
</file>