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Lst>
  <p:sldSz cy="7559675" cx="10080625"/>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558">
          <p15:clr>
            <a:srgbClr val="A4A3A4"/>
          </p15:clr>
        </p15:guide>
        <p15:guide id="2" pos="363">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94" roundtripDataSignature="AMtx7mgD/P4PmYJFFE0sV/i6XQlv9ZjK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6AAE3B-53C0-4BCB-997B-96A6A20EA142}">
  <a:tblStyle styleId="{C36AAE3B-53C0-4BCB-997B-96A6A20EA14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52B6ED99-0275-4953-B469-6EB53145B86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58" orient="horz"/>
        <p:guide pos="363"/>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94" Type="http://customschemas.google.com/relationships/presentationmetadata" Target="metadata"/><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7772400" cy="10058400"/>
          </a:xfrm>
          <a:prstGeom prst="roundRect">
            <a:avLst>
              <a:gd fmla="val 19"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4" name="Google Shape;4;n"/>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lvl1pPr indent="-228600" lvl="0" marL="4572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6" name="Google Shape;6;n"/>
          <p:cNvSpPr txBox="1"/>
          <p:nvPr>
            <p:ph idx="3" type="hdr"/>
          </p:nvPr>
        </p:nvSpPr>
        <p:spPr>
          <a:xfrm>
            <a:off x="0" y="0"/>
            <a:ext cx="3370263" cy="500063"/>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 name="Google Shape;7;n"/>
          <p:cNvSpPr txBox="1"/>
          <p:nvPr>
            <p:ph idx="10" type="dt"/>
          </p:nvPr>
        </p:nvSpPr>
        <p:spPr>
          <a:xfrm>
            <a:off x="4398963" y="0"/>
            <a:ext cx="3370262" cy="500063"/>
          </a:xfrm>
          <a:prstGeom prst="rect">
            <a:avLst/>
          </a:prstGeom>
          <a:noFill/>
          <a:ln>
            <a:noFill/>
          </a:ln>
        </p:spPr>
        <p:txBody>
          <a:bodyPr anchorCtr="0" anchor="t" bIns="0" lIns="0" spcFirstLastPara="1" rIns="0" wrap="square" tIns="0">
            <a:noAutofit/>
          </a:bodyPr>
          <a:lstStyle>
            <a:lvl1pPr lvl="0" marR="0" rtl="0" algn="r">
              <a:lnSpc>
                <a:spcPct val="93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 name="Google Shape;8;n"/>
          <p:cNvSpPr txBox="1"/>
          <p:nvPr>
            <p:ph idx="11" type="ftr"/>
          </p:nvPr>
        </p:nvSpPr>
        <p:spPr>
          <a:xfrm>
            <a:off x="0" y="9555163"/>
            <a:ext cx="3370263" cy="500062"/>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n"/>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nl-NL"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5" name="Google Shape;35;p1: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1f625324a_0_11:notes"/>
          <p:cNvSpPr txBox="1"/>
          <p:nvPr>
            <p:ph idx="1" type="body"/>
          </p:nvPr>
        </p:nvSpPr>
        <p:spPr>
          <a:xfrm>
            <a:off x="777875" y="4776788"/>
            <a:ext cx="6215100" cy="45228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39" name="Google Shape;139;g221f625324a_0_11:notes"/>
          <p:cNvSpPr/>
          <p:nvPr>
            <p:ph idx="2" type="sldImg"/>
          </p:nvPr>
        </p:nvSpPr>
        <p:spPr>
          <a:xfrm>
            <a:off x="1371600" y="763588"/>
            <a:ext cx="5025900" cy="3768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72" name="Google Shape;172;p9: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95" name="Google Shape;195;p10: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17" name="Google Shape;217;p11: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2: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24" name="Google Shape;224;p12: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3: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31" name="Google Shape;231;p13: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38" name="Google Shape;238;p14: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5: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45" name="Google Shape;245;p15: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52" name="Google Shape;252;p16: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7: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59" name="Google Shape;259;p17: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2: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 name="Google Shape;41;p2: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 name="Google Shape;42;p2: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8: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65" name="Google Shape;265;p18: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9: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71" name="Google Shape;271;p19: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0: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20: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Decorators</a:t>
            </a:r>
            <a:endParaRPr/>
          </a:p>
        </p:txBody>
      </p:sp>
      <p:sp>
        <p:nvSpPr>
          <p:cNvPr id="279" name="Google Shape;279;p20: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1: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86" name="Google Shape;286;p21: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2: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92" name="Google Shape;292;p22: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3: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03" name="Google Shape;303;p23: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4: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09" name="Google Shape;309;p24: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c4acff3156_0_0:notes"/>
          <p:cNvSpPr txBox="1"/>
          <p:nvPr>
            <p:ph idx="1" type="body"/>
          </p:nvPr>
        </p:nvSpPr>
        <p:spPr>
          <a:xfrm>
            <a:off x="777875" y="4776788"/>
            <a:ext cx="6215100" cy="45228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17" name="Google Shape;317;g2c4acff3156_0_0:notes"/>
          <p:cNvSpPr/>
          <p:nvPr>
            <p:ph idx="2" type="sldImg"/>
          </p:nvPr>
        </p:nvSpPr>
        <p:spPr>
          <a:xfrm>
            <a:off x="1371600" y="763588"/>
            <a:ext cx="5025900" cy="3768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5: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23" name="Google Shape;323;p25: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6: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33" name="Google Shape;333;p26: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3: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1" name="Google Shape;51;p3: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7: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41" name="Google Shape;341;p27: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8: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47" name="Google Shape;347;p28: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9: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55" name="Google Shape;355;p29: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0: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63" name="Google Shape;363;p30: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1: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69" name="Google Shape;369;p31: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2: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76" name="Google Shape;376;p32: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3: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84" name="Google Shape;384;p33: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4: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91" name="Google Shape;391;p34: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5: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97" name="Google Shape;397;p35: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6: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06" name="Google Shape;406;p36: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1f625324a_0_76:notes"/>
          <p:cNvSpPr txBox="1"/>
          <p:nvPr>
            <p:ph idx="1" type="body"/>
          </p:nvPr>
        </p:nvSpPr>
        <p:spPr>
          <a:xfrm>
            <a:off x="777875" y="4776788"/>
            <a:ext cx="6215100" cy="45228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rPr lang="nl-NL"/>
              <a:t>Alle afbeeldingen op deze slide zijn intellectueel eigendom van CodeCafé.</a:t>
            </a:r>
            <a:endParaRPr/>
          </a:p>
        </p:txBody>
      </p:sp>
      <p:sp>
        <p:nvSpPr>
          <p:cNvPr id="58" name="Google Shape;58;g221f625324a_0_76:notes"/>
          <p:cNvSpPr/>
          <p:nvPr>
            <p:ph idx="2" type="sldImg"/>
          </p:nvPr>
        </p:nvSpPr>
        <p:spPr>
          <a:xfrm>
            <a:off x="1371600" y="763588"/>
            <a:ext cx="5025900" cy="3768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7: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12" name="Google Shape;412;p37: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8: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22" name="Google Shape;422;p38: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9: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30" name="Google Shape;430;p39: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0: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36" name="Google Shape;436;p40: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1: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45" name="Google Shape;445;p41: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2: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53" name="Google Shape;453;p42: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3: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61" name="Google Shape;461;p43: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4: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69" name="Google Shape;469;p44: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5: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75" name="Google Shape;475;p45: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6: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82" name="Google Shape;482;p46: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1f625324a_0_92:notes"/>
          <p:cNvSpPr txBox="1"/>
          <p:nvPr>
            <p:ph idx="1" type="body"/>
          </p:nvPr>
        </p:nvSpPr>
        <p:spPr>
          <a:xfrm>
            <a:off x="777875" y="4776788"/>
            <a:ext cx="6215100" cy="4522800"/>
          </a:xfrm>
          <a:prstGeom prst="rect">
            <a:avLst/>
          </a:prstGeom>
        </p:spPr>
        <p:txBody>
          <a:bodyPr anchorCtr="0" anchor="t" bIns="0" lIns="0" spcFirstLastPara="1" rIns="0" wrap="square" tIns="0">
            <a:noAutofit/>
          </a:bodyPr>
          <a:lstStyle/>
          <a:p>
            <a:pPr indent="0" lvl="0" marL="0" rtl="0" algn="l">
              <a:spcBef>
                <a:spcPts val="360"/>
              </a:spcBef>
              <a:spcAft>
                <a:spcPts val="0"/>
              </a:spcAft>
              <a:buClr>
                <a:schemeClr val="dk1"/>
              </a:buClr>
              <a:buSzPts val="1100"/>
              <a:buFont typeface="Arial"/>
              <a:buNone/>
            </a:pPr>
            <a:r>
              <a:rPr lang="nl-NL">
                <a:solidFill>
                  <a:schemeClr val="dk1"/>
                </a:solidFill>
              </a:rPr>
              <a:t>Alle afbeeldingen op deze slide zijn intellectueel eigendom van CodeCafé.</a:t>
            </a:r>
            <a:endParaRPr>
              <a:solidFill>
                <a:schemeClr val="dk1"/>
              </a:solidFill>
            </a:endParaRPr>
          </a:p>
          <a:p>
            <a:pPr indent="0" lvl="0" marL="0" rtl="0" algn="l">
              <a:spcBef>
                <a:spcPts val="360"/>
              </a:spcBef>
              <a:spcAft>
                <a:spcPts val="0"/>
              </a:spcAft>
              <a:buNone/>
            </a:pPr>
            <a:r>
              <a:t/>
            </a:r>
            <a:endParaRPr/>
          </a:p>
        </p:txBody>
      </p:sp>
      <p:sp>
        <p:nvSpPr>
          <p:cNvPr id="72" name="Google Shape;72;g221f625324a_0_92:notes"/>
          <p:cNvSpPr/>
          <p:nvPr>
            <p:ph idx="2" type="sldImg"/>
          </p:nvPr>
        </p:nvSpPr>
        <p:spPr>
          <a:xfrm>
            <a:off x="1371600" y="763588"/>
            <a:ext cx="5025900" cy="3768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7: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89" name="Google Shape;489;p47: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8: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0" name="Google Shape;500;p48: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01" name="Google Shape;501;p48: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9: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07" name="Google Shape;507;p49: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50: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14" name="Google Shape;514;p50: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51: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20" name="Google Shape;520;p51: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2: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28" name="Google Shape;528;p52: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53: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36" name="Google Shape;536;p53: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4: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43" name="Google Shape;543;p54: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55: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50" name="Google Shape;550;p55: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56: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7" name="Google Shape;557;p56: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8" name="Google Shape;558;p56: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82" name="Google Shape;82;p4: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57: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76" name="Google Shape;576;p57: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58: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82" name="Google Shape;582;p58: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59: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89" name="Google Shape;589;p59: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60: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95" name="Google Shape;595;p60: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61: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03" name="Google Shape;603;p61: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62: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10" name="Google Shape;610;p62: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63: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17" name="Google Shape;617;p63: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64: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24" name="Google Shape;624;p64: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65: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31" name="Google Shape;631;p65: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66: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38" name="Google Shape;638;p66: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rPr lang="nl-NL"/>
              <a:t>Afbeeldingen van Adobe Stock</a:t>
            </a:r>
            <a:endParaRPr/>
          </a:p>
        </p:txBody>
      </p:sp>
      <p:sp>
        <p:nvSpPr>
          <p:cNvPr id="91" name="Google Shape;91;p5: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67: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45" name="Google Shape;645;p67: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68: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51" name="Google Shape;651;p68: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69: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59" name="Google Shape;659;p69: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81: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66" name="Google Shape;666;p81: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70: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74" name="Google Shape;674;p70: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71: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81" name="Google Shape;681;p71: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72: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88" name="Google Shape;688;p72: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73: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95" name="Google Shape;695;p73: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74: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03" name="Google Shape;703;p74: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76: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14" name="Google Shape;714;p76: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00" name="Google Shape;100;p6: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2c789325103_0_12:notes"/>
          <p:cNvSpPr txBox="1"/>
          <p:nvPr>
            <p:ph idx="1" type="body"/>
          </p:nvPr>
        </p:nvSpPr>
        <p:spPr>
          <a:xfrm>
            <a:off x="777875" y="4776788"/>
            <a:ext cx="6215100" cy="45228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20" name="Google Shape;720;g2c789325103_0_12:notes"/>
          <p:cNvSpPr/>
          <p:nvPr>
            <p:ph idx="2" type="sldImg"/>
          </p:nvPr>
        </p:nvSpPr>
        <p:spPr>
          <a:xfrm>
            <a:off x="1371600" y="763588"/>
            <a:ext cx="5025900" cy="3768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75: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26" name="Google Shape;726;p75: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77: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33" name="Google Shape;733;p77: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78: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41" name="Google Shape;741;p78: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79: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47" name="Google Shape;747;p79: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80: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3" name="Google Shape;753;p80: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rPr lang="nl-NL"/>
              <a:t>Python Enhancement Proposals (PEPs)</a:t>
            </a:r>
            <a:endParaRPr/>
          </a:p>
          <a:p>
            <a:pPr indent="0" lvl="0" marL="0" rtl="0" algn="l">
              <a:spcBef>
                <a:spcPts val="360"/>
              </a:spcBef>
              <a:spcAft>
                <a:spcPts val="0"/>
              </a:spcAft>
              <a:buNone/>
            </a:pPr>
            <a:r>
              <a:t/>
            </a:r>
            <a:endParaRPr/>
          </a:p>
        </p:txBody>
      </p:sp>
      <p:sp>
        <p:nvSpPr>
          <p:cNvPr id="754" name="Google Shape;754;p80: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82: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60" name="Google Shape;760;p82: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83: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66" name="Google Shape;766;p83: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13" name="Google Shape;113;p7: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el en object">
  <p:cSld name="5_Titel en object">
    <p:spTree>
      <p:nvGrpSpPr>
        <p:cNvPr id="14" name="Shape 14"/>
        <p:cNvGrpSpPr/>
        <p:nvPr/>
      </p:nvGrpSpPr>
      <p:grpSpPr>
        <a:xfrm>
          <a:off x="0" y="0"/>
          <a:ext cx="0" cy="0"/>
          <a:chOff x="0" y="0"/>
          <a:chExt cx="0" cy="0"/>
        </a:xfrm>
      </p:grpSpPr>
      <p:sp>
        <p:nvSpPr>
          <p:cNvPr id="15" name="Google Shape;15;p85"/>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5959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object" type="obj">
  <p:cSld name="OBJECT">
    <p:spTree>
      <p:nvGrpSpPr>
        <p:cNvPr id="16" name="Shape 16"/>
        <p:cNvGrpSpPr/>
        <p:nvPr/>
      </p:nvGrpSpPr>
      <p:grpSpPr>
        <a:xfrm>
          <a:off x="0" y="0"/>
          <a:ext cx="0" cy="0"/>
          <a:chOff x="0" y="0"/>
          <a:chExt cx="0" cy="0"/>
        </a:xfrm>
      </p:grpSpPr>
      <p:sp>
        <p:nvSpPr>
          <p:cNvPr id="17" name="Google Shape;17;p86"/>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5959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86"/>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102"/>
              </a:spcBef>
              <a:spcAft>
                <a:spcPts val="0"/>
              </a:spcAft>
              <a:buClr>
                <a:srgbClr val="595959"/>
              </a:buClr>
              <a:buSzPts val="2000"/>
              <a:buChar char="•"/>
              <a:defRPr sz="2000"/>
            </a:lvl1pPr>
            <a:lvl2pPr indent="-342900" lvl="1" marL="914400" algn="l">
              <a:lnSpc>
                <a:spcPct val="90000"/>
              </a:lnSpc>
              <a:spcBef>
                <a:spcPts val="551"/>
              </a:spcBef>
              <a:spcAft>
                <a:spcPts val="0"/>
              </a:spcAft>
              <a:buClr>
                <a:srgbClr val="595959"/>
              </a:buClr>
              <a:buSzPts val="1800"/>
              <a:buChar char="•"/>
              <a:defRPr sz="1800"/>
            </a:lvl2pPr>
            <a:lvl3pPr indent="-330200" lvl="2" marL="1371600" algn="l">
              <a:lnSpc>
                <a:spcPct val="90000"/>
              </a:lnSpc>
              <a:spcBef>
                <a:spcPts val="551"/>
              </a:spcBef>
              <a:spcAft>
                <a:spcPts val="0"/>
              </a:spcAft>
              <a:buClr>
                <a:srgbClr val="595959"/>
              </a:buClr>
              <a:buSzPts val="1600"/>
              <a:buChar char="•"/>
              <a:defRPr sz="1600"/>
            </a:lvl3pPr>
            <a:lvl4pPr indent="-317500" lvl="3" marL="1828800" algn="l">
              <a:lnSpc>
                <a:spcPct val="90000"/>
              </a:lnSpc>
              <a:spcBef>
                <a:spcPts val="551"/>
              </a:spcBef>
              <a:spcAft>
                <a:spcPts val="0"/>
              </a:spcAft>
              <a:buClr>
                <a:srgbClr val="595959"/>
              </a:buClr>
              <a:buSzPts val="1400"/>
              <a:buChar char="•"/>
              <a:defRPr sz="1400"/>
            </a:lvl4pPr>
            <a:lvl5pPr indent="-317500" lvl="4" marL="2286000" algn="l">
              <a:lnSpc>
                <a:spcPct val="90000"/>
              </a:lnSpc>
              <a:spcBef>
                <a:spcPts val="551"/>
              </a:spcBef>
              <a:spcAft>
                <a:spcPts val="0"/>
              </a:spcAft>
              <a:buClr>
                <a:srgbClr val="595959"/>
              </a:buClr>
              <a:buSzPts val="1400"/>
              <a:buChar char="•"/>
              <a:defRPr sz="1400"/>
            </a:lvl5pPr>
            <a:lvl6pPr indent="-342900" lvl="5" marL="2743200" algn="l">
              <a:lnSpc>
                <a:spcPct val="90000"/>
              </a:lnSpc>
              <a:spcBef>
                <a:spcPts val="551"/>
              </a:spcBef>
              <a:spcAft>
                <a:spcPts val="0"/>
              </a:spcAft>
              <a:buClr>
                <a:schemeClr val="dk1"/>
              </a:buClr>
              <a:buSzPts val="1800"/>
              <a:buChar char="•"/>
              <a:defRPr/>
            </a:lvl6pPr>
            <a:lvl7pPr indent="-342900" lvl="6" marL="3200400" algn="l">
              <a:lnSpc>
                <a:spcPct val="90000"/>
              </a:lnSpc>
              <a:spcBef>
                <a:spcPts val="551"/>
              </a:spcBef>
              <a:spcAft>
                <a:spcPts val="0"/>
              </a:spcAft>
              <a:buClr>
                <a:schemeClr val="dk1"/>
              </a:buClr>
              <a:buSzPts val="1800"/>
              <a:buChar char="•"/>
              <a:defRPr/>
            </a:lvl7pPr>
            <a:lvl8pPr indent="-342900" lvl="7" marL="3657600" algn="l">
              <a:lnSpc>
                <a:spcPct val="90000"/>
              </a:lnSpc>
              <a:spcBef>
                <a:spcPts val="551"/>
              </a:spcBef>
              <a:spcAft>
                <a:spcPts val="0"/>
              </a:spcAft>
              <a:buClr>
                <a:schemeClr val="dk1"/>
              </a:buClr>
              <a:buSzPts val="1800"/>
              <a:buChar char="•"/>
              <a:defRPr/>
            </a:lvl8pPr>
            <a:lvl9pPr indent="-342900" lvl="8" marL="4114800" algn="l">
              <a:lnSpc>
                <a:spcPct val="90000"/>
              </a:lnSpc>
              <a:spcBef>
                <a:spcPts val="551"/>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en object">
  <p:cSld name="2_Titel en object">
    <p:spTree>
      <p:nvGrpSpPr>
        <p:cNvPr id="19" name="Shape 19"/>
        <p:cNvGrpSpPr/>
        <p:nvPr/>
      </p:nvGrpSpPr>
      <p:grpSpPr>
        <a:xfrm>
          <a:off x="0" y="0"/>
          <a:ext cx="0" cy="0"/>
          <a:chOff x="0" y="0"/>
          <a:chExt cx="0" cy="0"/>
        </a:xfrm>
      </p:grpSpPr>
      <p:sp>
        <p:nvSpPr>
          <p:cNvPr id="20" name="Google Shape;20;p87"/>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5959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87"/>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102"/>
              </a:spcBef>
              <a:spcAft>
                <a:spcPts val="0"/>
              </a:spcAft>
              <a:buClr>
                <a:srgbClr val="595959"/>
              </a:buClr>
              <a:buSzPts val="2000"/>
              <a:buChar char="•"/>
              <a:defRPr sz="2000"/>
            </a:lvl1pPr>
            <a:lvl2pPr indent="-342900" lvl="1" marL="914400" algn="l">
              <a:lnSpc>
                <a:spcPct val="90000"/>
              </a:lnSpc>
              <a:spcBef>
                <a:spcPts val="551"/>
              </a:spcBef>
              <a:spcAft>
                <a:spcPts val="0"/>
              </a:spcAft>
              <a:buClr>
                <a:srgbClr val="595959"/>
              </a:buClr>
              <a:buSzPts val="1800"/>
              <a:buChar char="•"/>
              <a:defRPr sz="1800"/>
            </a:lvl2pPr>
            <a:lvl3pPr indent="-330200" lvl="2" marL="1371600" algn="l">
              <a:lnSpc>
                <a:spcPct val="90000"/>
              </a:lnSpc>
              <a:spcBef>
                <a:spcPts val="551"/>
              </a:spcBef>
              <a:spcAft>
                <a:spcPts val="0"/>
              </a:spcAft>
              <a:buClr>
                <a:srgbClr val="595959"/>
              </a:buClr>
              <a:buSzPts val="1600"/>
              <a:buChar char="•"/>
              <a:defRPr sz="1600"/>
            </a:lvl3pPr>
            <a:lvl4pPr indent="-317500" lvl="3" marL="1828800" algn="l">
              <a:lnSpc>
                <a:spcPct val="90000"/>
              </a:lnSpc>
              <a:spcBef>
                <a:spcPts val="551"/>
              </a:spcBef>
              <a:spcAft>
                <a:spcPts val="0"/>
              </a:spcAft>
              <a:buClr>
                <a:srgbClr val="595959"/>
              </a:buClr>
              <a:buSzPts val="1400"/>
              <a:buChar char="•"/>
              <a:defRPr sz="1400"/>
            </a:lvl4pPr>
            <a:lvl5pPr indent="-317500" lvl="4" marL="2286000" algn="l">
              <a:lnSpc>
                <a:spcPct val="90000"/>
              </a:lnSpc>
              <a:spcBef>
                <a:spcPts val="551"/>
              </a:spcBef>
              <a:spcAft>
                <a:spcPts val="0"/>
              </a:spcAft>
              <a:buClr>
                <a:srgbClr val="595959"/>
              </a:buClr>
              <a:buSzPts val="1400"/>
              <a:buChar char="•"/>
              <a:defRPr sz="1400"/>
            </a:lvl5pPr>
            <a:lvl6pPr indent="-342900" lvl="5" marL="2743200" algn="l">
              <a:lnSpc>
                <a:spcPct val="90000"/>
              </a:lnSpc>
              <a:spcBef>
                <a:spcPts val="551"/>
              </a:spcBef>
              <a:spcAft>
                <a:spcPts val="0"/>
              </a:spcAft>
              <a:buClr>
                <a:schemeClr val="dk1"/>
              </a:buClr>
              <a:buSzPts val="1800"/>
              <a:buChar char="•"/>
              <a:defRPr/>
            </a:lvl6pPr>
            <a:lvl7pPr indent="-342900" lvl="6" marL="3200400" algn="l">
              <a:lnSpc>
                <a:spcPct val="90000"/>
              </a:lnSpc>
              <a:spcBef>
                <a:spcPts val="551"/>
              </a:spcBef>
              <a:spcAft>
                <a:spcPts val="0"/>
              </a:spcAft>
              <a:buClr>
                <a:schemeClr val="dk1"/>
              </a:buClr>
              <a:buSzPts val="1800"/>
              <a:buChar char="•"/>
              <a:defRPr/>
            </a:lvl7pPr>
            <a:lvl8pPr indent="-342900" lvl="7" marL="3657600" algn="l">
              <a:lnSpc>
                <a:spcPct val="90000"/>
              </a:lnSpc>
              <a:spcBef>
                <a:spcPts val="551"/>
              </a:spcBef>
              <a:spcAft>
                <a:spcPts val="0"/>
              </a:spcAft>
              <a:buClr>
                <a:schemeClr val="dk1"/>
              </a:buClr>
              <a:buSzPts val="1800"/>
              <a:buChar char="•"/>
              <a:defRPr/>
            </a:lvl8pPr>
            <a:lvl9pPr indent="-342900" lvl="8" marL="4114800" algn="l">
              <a:lnSpc>
                <a:spcPct val="90000"/>
              </a:lnSpc>
              <a:spcBef>
                <a:spcPts val="551"/>
              </a:spcBef>
              <a:spcAft>
                <a:spcPts val="0"/>
              </a:spcAft>
              <a:buClr>
                <a:schemeClr val="dk1"/>
              </a:buClr>
              <a:buSzPts val="1800"/>
              <a:buChar char="•"/>
              <a:defRPr/>
            </a:lvl9pPr>
          </a:lstStyle>
          <a:p/>
        </p:txBody>
      </p:sp>
      <p:pic>
        <p:nvPicPr>
          <p:cNvPr id="22" name="Google Shape;22;p87"/>
          <p:cNvPicPr preferRelativeResize="0"/>
          <p:nvPr/>
        </p:nvPicPr>
        <p:blipFill rotWithShape="1">
          <a:blip r:embed="rId2">
            <a:alphaModFix/>
          </a:blip>
          <a:srcRect b="0" l="0" r="0" t="0"/>
          <a:stretch/>
        </p:blipFill>
        <p:spPr>
          <a:xfrm>
            <a:off x="359792" y="438292"/>
            <a:ext cx="1440160" cy="138957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en object">
  <p:cSld name="1_Titel en object">
    <p:spTree>
      <p:nvGrpSpPr>
        <p:cNvPr id="23" name="Shape 23"/>
        <p:cNvGrpSpPr/>
        <p:nvPr/>
      </p:nvGrpSpPr>
      <p:grpSpPr>
        <a:xfrm>
          <a:off x="0" y="0"/>
          <a:ext cx="0" cy="0"/>
          <a:chOff x="0" y="0"/>
          <a:chExt cx="0" cy="0"/>
        </a:xfrm>
      </p:grpSpPr>
      <p:sp>
        <p:nvSpPr>
          <p:cNvPr id="24" name="Google Shape;24;p88"/>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5959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8"/>
          <p:cNvSpPr txBox="1"/>
          <p:nvPr>
            <p:ph idx="1" type="body"/>
          </p:nvPr>
        </p:nvSpPr>
        <p:spPr>
          <a:xfrm>
            <a:off x="575817" y="2012414"/>
            <a:ext cx="8928990" cy="4215695"/>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102"/>
              </a:spcBef>
              <a:spcAft>
                <a:spcPts val="0"/>
              </a:spcAft>
              <a:buClr>
                <a:srgbClr val="595959"/>
              </a:buClr>
              <a:buSzPts val="2000"/>
              <a:buChar char="•"/>
              <a:defRPr sz="2000"/>
            </a:lvl1pPr>
            <a:lvl2pPr indent="-342900" lvl="1" marL="914400" algn="l">
              <a:lnSpc>
                <a:spcPct val="90000"/>
              </a:lnSpc>
              <a:spcBef>
                <a:spcPts val="551"/>
              </a:spcBef>
              <a:spcAft>
                <a:spcPts val="0"/>
              </a:spcAft>
              <a:buClr>
                <a:srgbClr val="595959"/>
              </a:buClr>
              <a:buSzPts val="1800"/>
              <a:buChar char="•"/>
              <a:defRPr sz="1800"/>
            </a:lvl2pPr>
            <a:lvl3pPr indent="-330200" lvl="2" marL="1371600" algn="l">
              <a:lnSpc>
                <a:spcPct val="90000"/>
              </a:lnSpc>
              <a:spcBef>
                <a:spcPts val="551"/>
              </a:spcBef>
              <a:spcAft>
                <a:spcPts val="0"/>
              </a:spcAft>
              <a:buClr>
                <a:srgbClr val="595959"/>
              </a:buClr>
              <a:buSzPts val="1600"/>
              <a:buChar char="•"/>
              <a:defRPr sz="1600"/>
            </a:lvl3pPr>
            <a:lvl4pPr indent="-317500" lvl="3" marL="1828800" algn="l">
              <a:lnSpc>
                <a:spcPct val="90000"/>
              </a:lnSpc>
              <a:spcBef>
                <a:spcPts val="551"/>
              </a:spcBef>
              <a:spcAft>
                <a:spcPts val="0"/>
              </a:spcAft>
              <a:buClr>
                <a:srgbClr val="595959"/>
              </a:buClr>
              <a:buSzPts val="1400"/>
              <a:buChar char="•"/>
              <a:defRPr sz="1400"/>
            </a:lvl4pPr>
            <a:lvl5pPr indent="-317500" lvl="4" marL="2286000" algn="l">
              <a:lnSpc>
                <a:spcPct val="90000"/>
              </a:lnSpc>
              <a:spcBef>
                <a:spcPts val="551"/>
              </a:spcBef>
              <a:spcAft>
                <a:spcPts val="0"/>
              </a:spcAft>
              <a:buClr>
                <a:srgbClr val="595959"/>
              </a:buClr>
              <a:buSzPts val="1400"/>
              <a:buChar char="•"/>
              <a:defRPr sz="1400"/>
            </a:lvl5pPr>
            <a:lvl6pPr indent="-342900" lvl="5" marL="2743200" algn="l">
              <a:lnSpc>
                <a:spcPct val="90000"/>
              </a:lnSpc>
              <a:spcBef>
                <a:spcPts val="551"/>
              </a:spcBef>
              <a:spcAft>
                <a:spcPts val="0"/>
              </a:spcAft>
              <a:buClr>
                <a:schemeClr val="dk1"/>
              </a:buClr>
              <a:buSzPts val="1800"/>
              <a:buChar char="•"/>
              <a:defRPr/>
            </a:lvl6pPr>
            <a:lvl7pPr indent="-342900" lvl="6" marL="3200400" algn="l">
              <a:lnSpc>
                <a:spcPct val="90000"/>
              </a:lnSpc>
              <a:spcBef>
                <a:spcPts val="551"/>
              </a:spcBef>
              <a:spcAft>
                <a:spcPts val="0"/>
              </a:spcAft>
              <a:buClr>
                <a:schemeClr val="dk1"/>
              </a:buClr>
              <a:buSzPts val="1800"/>
              <a:buChar char="•"/>
              <a:defRPr/>
            </a:lvl7pPr>
            <a:lvl8pPr indent="-342900" lvl="7" marL="3657600" algn="l">
              <a:lnSpc>
                <a:spcPct val="90000"/>
              </a:lnSpc>
              <a:spcBef>
                <a:spcPts val="551"/>
              </a:spcBef>
              <a:spcAft>
                <a:spcPts val="0"/>
              </a:spcAft>
              <a:buClr>
                <a:schemeClr val="dk1"/>
              </a:buClr>
              <a:buSzPts val="1800"/>
              <a:buChar char="•"/>
              <a:defRPr/>
            </a:lvl8pPr>
            <a:lvl9pPr indent="-342900" lvl="8" marL="4114800" algn="l">
              <a:lnSpc>
                <a:spcPct val="90000"/>
              </a:lnSpc>
              <a:spcBef>
                <a:spcPts val="551"/>
              </a:spcBef>
              <a:spcAft>
                <a:spcPts val="0"/>
              </a:spcAft>
              <a:buClr>
                <a:schemeClr val="dk1"/>
              </a:buClr>
              <a:buSzPts val="1800"/>
              <a:buChar char="•"/>
              <a:defRPr/>
            </a:lvl9pPr>
          </a:lstStyle>
          <a:p/>
        </p:txBody>
      </p:sp>
      <p:sp>
        <p:nvSpPr>
          <p:cNvPr id="26" name="Google Shape;26;p88"/>
          <p:cNvSpPr txBox="1"/>
          <p:nvPr>
            <p:ph idx="2" type="body"/>
          </p:nvPr>
        </p:nvSpPr>
        <p:spPr>
          <a:xfrm>
            <a:off x="575816" y="5965699"/>
            <a:ext cx="8928991" cy="1323439"/>
          </a:xfrm>
          <a:prstGeom prst="rect">
            <a:avLst/>
          </a:prstGeom>
          <a:solidFill>
            <a:srgbClr val="D8D8D8"/>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b" bIns="45700" lIns="91425" spcFirstLastPara="1" rIns="91425" wrap="square" tIns="45700">
            <a:spAutoFit/>
          </a:bodyPr>
          <a:lstStyle>
            <a:lvl1pPr indent="-228600" lvl="0" marL="457200" algn="l">
              <a:lnSpc>
                <a:spcPct val="100000"/>
              </a:lnSpc>
              <a:spcBef>
                <a:spcPts val="0"/>
              </a:spcBef>
              <a:spcAft>
                <a:spcPts val="0"/>
              </a:spcAft>
              <a:buClr>
                <a:srgbClr val="595959"/>
              </a:buClr>
              <a:buSzPts val="1600"/>
              <a:buNone/>
              <a:defRPr b="1" sz="1600">
                <a:latin typeface="Arial"/>
                <a:ea typeface="Arial"/>
                <a:cs typeface="Arial"/>
                <a:sym typeface="Arial"/>
              </a:defRPr>
            </a:lvl1pPr>
            <a:lvl2pPr indent="-342900" lvl="1" marL="914400" algn="l">
              <a:lnSpc>
                <a:spcPct val="90000"/>
              </a:lnSpc>
              <a:spcBef>
                <a:spcPts val="551"/>
              </a:spcBef>
              <a:spcAft>
                <a:spcPts val="0"/>
              </a:spcAft>
              <a:buClr>
                <a:srgbClr val="595959"/>
              </a:buClr>
              <a:buSzPts val="1800"/>
              <a:buChar char="•"/>
              <a:defRPr/>
            </a:lvl2pPr>
            <a:lvl3pPr indent="-342900" lvl="2" marL="1371600" algn="l">
              <a:lnSpc>
                <a:spcPct val="90000"/>
              </a:lnSpc>
              <a:spcBef>
                <a:spcPts val="551"/>
              </a:spcBef>
              <a:spcAft>
                <a:spcPts val="0"/>
              </a:spcAft>
              <a:buClr>
                <a:srgbClr val="595959"/>
              </a:buClr>
              <a:buSzPts val="1800"/>
              <a:buChar char="•"/>
              <a:defRPr/>
            </a:lvl3pPr>
            <a:lvl4pPr indent="-342900" lvl="3" marL="1828800" algn="l">
              <a:lnSpc>
                <a:spcPct val="90000"/>
              </a:lnSpc>
              <a:spcBef>
                <a:spcPts val="551"/>
              </a:spcBef>
              <a:spcAft>
                <a:spcPts val="0"/>
              </a:spcAft>
              <a:buClr>
                <a:srgbClr val="595959"/>
              </a:buClr>
              <a:buSzPts val="1800"/>
              <a:buChar char="•"/>
              <a:defRPr/>
            </a:lvl4pPr>
            <a:lvl5pPr indent="-342900" lvl="4" marL="2286000" algn="l">
              <a:lnSpc>
                <a:spcPct val="90000"/>
              </a:lnSpc>
              <a:spcBef>
                <a:spcPts val="551"/>
              </a:spcBef>
              <a:spcAft>
                <a:spcPts val="0"/>
              </a:spcAft>
              <a:buClr>
                <a:srgbClr val="595959"/>
              </a:buClr>
              <a:buSzPts val="1800"/>
              <a:buChar char="•"/>
              <a:defRPr/>
            </a:lvl5pPr>
            <a:lvl6pPr indent="-342900" lvl="5" marL="2743200" algn="l">
              <a:lnSpc>
                <a:spcPct val="90000"/>
              </a:lnSpc>
              <a:spcBef>
                <a:spcPts val="551"/>
              </a:spcBef>
              <a:spcAft>
                <a:spcPts val="0"/>
              </a:spcAft>
              <a:buClr>
                <a:schemeClr val="dk1"/>
              </a:buClr>
              <a:buSzPts val="1800"/>
              <a:buChar char="•"/>
              <a:defRPr/>
            </a:lvl6pPr>
            <a:lvl7pPr indent="-342900" lvl="6" marL="3200400" algn="l">
              <a:lnSpc>
                <a:spcPct val="90000"/>
              </a:lnSpc>
              <a:spcBef>
                <a:spcPts val="551"/>
              </a:spcBef>
              <a:spcAft>
                <a:spcPts val="0"/>
              </a:spcAft>
              <a:buClr>
                <a:schemeClr val="dk1"/>
              </a:buClr>
              <a:buSzPts val="1800"/>
              <a:buChar char="•"/>
              <a:defRPr/>
            </a:lvl7pPr>
            <a:lvl8pPr indent="-342900" lvl="7" marL="3657600" algn="l">
              <a:lnSpc>
                <a:spcPct val="90000"/>
              </a:lnSpc>
              <a:spcBef>
                <a:spcPts val="551"/>
              </a:spcBef>
              <a:spcAft>
                <a:spcPts val="0"/>
              </a:spcAft>
              <a:buClr>
                <a:schemeClr val="dk1"/>
              </a:buClr>
              <a:buSzPts val="1800"/>
              <a:buChar char="•"/>
              <a:defRPr/>
            </a:lvl8pPr>
            <a:lvl9pPr indent="-342900" lvl="8" marL="4114800" algn="l">
              <a:lnSpc>
                <a:spcPct val="90000"/>
              </a:lnSpc>
              <a:spcBef>
                <a:spcPts val="551"/>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tekst/afbeelding">
  <p:cSld name="Titel en tekst/afbeelding">
    <p:spTree>
      <p:nvGrpSpPr>
        <p:cNvPr id="27" name="Shape 27"/>
        <p:cNvGrpSpPr/>
        <p:nvPr/>
      </p:nvGrpSpPr>
      <p:grpSpPr>
        <a:xfrm>
          <a:off x="0" y="0"/>
          <a:ext cx="0" cy="0"/>
          <a:chOff x="0" y="0"/>
          <a:chExt cx="0" cy="0"/>
        </a:xfrm>
      </p:grpSpPr>
      <p:sp>
        <p:nvSpPr>
          <p:cNvPr id="28" name="Google Shape;28;p89"/>
          <p:cNvSpPr txBox="1"/>
          <p:nvPr>
            <p:ph idx="1" type="body"/>
          </p:nvPr>
        </p:nvSpPr>
        <p:spPr>
          <a:xfrm>
            <a:off x="579311" y="2067383"/>
            <a:ext cx="8928991" cy="4952814"/>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102"/>
              </a:spcBef>
              <a:spcAft>
                <a:spcPts val="0"/>
              </a:spcAft>
              <a:buClr>
                <a:srgbClr val="595959"/>
              </a:buClr>
              <a:buSzPts val="2000"/>
              <a:buChar char="•"/>
              <a:defRPr sz="2000">
                <a:latin typeface="Calibri"/>
                <a:ea typeface="Calibri"/>
                <a:cs typeface="Calibri"/>
                <a:sym typeface="Calibri"/>
              </a:defRPr>
            </a:lvl1pPr>
            <a:lvl2pPr indent="-355600" lvl="1" marL="914400" algn="l">
              <a:lnSpc>
                <a:spcPct val="90000"/>
              </a:lnSpc>
              <a:spcBef>
                <a:spcPts val="551"/>
              </a:spcBef>
              <a:spcAft>
                <a:spcPts val="0"/>
              </a:spcAft>
              <a:buClr>
                <a:srgbClr val="595959"/>
              </a:buClr>
              <a:buSzPts val="2000"/>
              <a:buChar char="•"/>
              <a:defRPr sz="2000">
                <a:latin typeface="Calibri"/>
                <a:ea typeface="Calibri"/>
                <a:cs typeface="Calibri"/>
                <a:sym typeface="Calibri"/>
              </a:defRPr>
            </a:lvl2pPr>
            <a:lvl3pPr indent="-342900" lvl="2" marL="1371600" algn="l">
              <a:lnSpc>
                <a:spcPct val="90000"/>
              </a:lnSpc>
              <a:spcBef>
                <a:spcPts val="551"/>
              </a:spcBef>
              <a:spcAft>
                <a:spcPts val="0"/>
              </a:spcAft>
              <a:buClr>
                <a:srgbClr val="595959"/>
              </a:buClr>
              <a:buSzPts val="1800"/>
              <a:buChar char="•"/>
              <a:defRPr sz="1800">
                <a:latin typeface="Calibri"/>
                <a:ea typeface="Calibri"/>
                <a:cs typeface="Calibri"/>
                <a:sym typeface="Calibri"/>
              </a:defRPr>
            </a:lvl3pPr>
            <a:lvl4pPr indent="-317500" lvl="3" marL="1828800" algn="l">
              <a:lnSpc>
                <a:spcPct val="90000"/>
              </a:lnSpc>
              <a:spcBef>
                <a:spcPts val="551"/>
              </a:spcBef>
              <a:spcAft>
                <a:spcPts val="0"/>
              </a:spcAft>
              <a:buClr>
                <a:srgbClr val="595959"/>
              </a:buClr>
              <a:buSzPts val="1400"/>
              <a:buChar char="•"/>
              <a:defRPr sz="1400">
                <a:latin typeface="Calibri"/>
                <a:ea typeface="Calibri"/>
                <a:cs typeface="Calibri"/>
                <a:sym typeface="Calibri"/>
              </a:defRPr>
            </a:lvl4pPr>
            <a:lvl5pPr indent="-317500" lvl="4" marL="2286000" algn="l">
              <a:lnSpc>
                <a:spcPct val="90000"/>
              </a:lnSpc>
              <a:spcBef>
                <a:spcPts val="551"/>
              </a:spcBef>
              <a:spcAft>
                <a:spcPts val="0"/>
              </a:spcAft>
              <a:buClr>
                <a:srgbClr val="595959"/>
              </a:buClr>
              <a:buSzPts val="1400"/>
              <a:buChar char="•"/>
              <a:defRPr sz="1400">
                <a:latin typeface="Calibri"/>
                <a:ea typeface="Calibri"/>
                <a:cs typeface="Calibri"/>
                <a:sym typeface="Calibri"/>
              </a:defRPr>
            </a:lvl5pPr>
            <a:lvl6pPr indent="-342900" lvl="5" marL="2743200" algn="l">
              <a:lnSpc>
                <a:spcPct val="90000"/>
              </a:lnSpc>
              <a:spcBef>
                <a:spcPts val="551"/>
              </a:spcBef>
              <a:spcAft>
                <a:spcPts val="0"/>
              </a:spcAft>
              <a:buClr>
                <a:schemeClr val="dk1"/>
              </a:buClr>
              <a:buSzPts val="1800"/>
              <a:buChar char="•"/>
              <a:defRPr/>
            </a:lvl6pPr>
            <a:lvl7pPr indent="-342900" lvl="6" marL="3200400" algn="l">
              <a:lnSpc>
                <a:spcPct val="90000"/>
              </a:lnSpc>
              <a:spcBef>
                <a:spcPts val="551"/>
              </a:spcBef>
              <a:spcAft>
                <a:spcPts val="0"/>
              </a:spcAft>
              <a:buClr>
                <a:schemeClr val="dk1"/>
              </a:buClr>
              <a:buSzPts val="1800"/>
              <a:buChar char="•"/>
              <a:defRPr/>
            </a:lvl7pPr>
            <a:lvl8pPr indent="-342900" lvl="7" marL="3657600" algn="l">
              <a:lnSpc>
                <a:spcPct val="90000"/>
              </a:lnSpc>
              <a:spcBef>
                <a:spcPts val="551"/>
              </a:spcBef>
              <a:spcAft>
                <a:spcPts val="0"/>
              </a:spcAft>
              <a:buClr>
                <a:schemeClr val="dk1"/>
              </a:buClr>
              <a:buSzPts val="1800"/>
              <a:buChar char="•"/>
              <a:defRPr/>
            </a:lvl8pPr>
            <a:lvl9pPr indent="-342900" lvl="8" marL="4114800" algn="l">
              <a:lnSpc>
                <a:spcPct val="90000"/>
              </a:lnSpc>
              <a:spcBef>
                <a:spcPts val="551"/>
              </a:spcBef>
              <a:spcAft>
                <a:spcPts val="0"/>
              </a:spcAft>
              <a:buClr>
                <a:schemeClr val="dk1"/>
              </a:buClr>
              <a:buSzPts val="1800"/>
              <a:buChar char="•"/>
              <a:defRPr/>
            </a:lvl9pPr>
          </a:lstStyle>
          <a:p/>
        </p:txBody>
      </p:sp>
      <p:sp>
        <p:nvSpPr>
          <p:cNvPr id="29" name="Google Shape;29;p89"/>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595959"/>
              </a:buClr>
              <a:buSzPts val="4189"/>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89"/>
          <p:cNvSpPr txBox="1"/>
          <p:nvPr>
            <p:ph idx="12" type="sldNum"/>
          </p:nvPr>
        </p:nvSpPr>
        <p:spPr>
          <a:xfrm>
            <a:off x="7707990" y="7095430"/>
            <a:ext cx="2268141" cy="34621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992">
                <a:solidFill>
                  <a:srgbClr val="AE0D24"/>
                </a:solidFill>
                <a:latin typeface="Verdana"/>
                <a:ea typeface="Verdana"/>
                <a:cs typeface="Verdana"/>
                <a:sym typeface="Verdana"/>
              </a:defRPr>
            </a:lvl1pPr>
            <a:lvl2pPr indent="0" lvl="1" marL="0" marR="0" rtl="0" algn="r">
              <a:spcBef>
                <a:spcPts val="0"/>
              </a:spcBef>
              <a:spcAft>
                <a:spcPts val="0"/>
              </a:spcAft>
              <a:buNone/>
              <a:defRPr sz="992">
                <a:solidFill>
                  <a:srgbClr val="AE0D24"/>
                </a:solidFill>
                <a:latin typeface="Verdana"/>
                <a:ea typeface="Verdana"/>
                <a:cs typeface="Verdana"/>
                <a:sym typeface="Verdana"/>
              </a:defRPr>
            </a:lvl2pPr>
            <a:lvl3pPr indent="0" lvl="2" marL="0" marR="0" rtl="0" algn="r">
              <a:spcBef>
                <a:spcPts val="0"/>
              </a:spcBef>
              <a:spcAft>
                <a:spcPts val="0"/>
              </a:spcAft>
              <a:buNone/>
              <a:defRPr sz="992">
                <a:solidFill>
                  <a:srgbClr val="AE0D24"/>
                </a:solidFill>
                <a:latin typeface="Verdana"/>
                <a:ea typeface="Verdana"/>
                <a:cs typeface="Verdana"/>
                <a:sym typeface="Verdana"/>
              </a:defRPr>
            </a:lvl3pPr>
            <a:lvl4pPr indent="0" lvl="3" marL="0" marR="0" rtl="0" algn="r">
              <a:spcBef>
                <a:spcPts val="0"/>
              </a:spcBef>
              <a:spcAft>
                <a:spcPts val="0"/>
              </a:spcAft>
              <a:buNone/>
              <a:defRPr sz="992">
                <a:solidFill>
                  <a:srgbClr val="AE0D24"/>
                </a:solidFill>
                <a:latin typeface="Verdana"/>
                <a:ea typeface="Verdana"/>
                <a:cs typeface="Verdana"/>
                <a:sym typeface="Verdana"/>
              </a:defRPr>
            </a:lvl4pPr>
            <a:lvl5pPr indent="0" lvl="4" marL="0" marR="0" rtl="0" algn="r">
              <a:spcBef>
                <a:spcPts val="0"/>
              </a:spcBef>
              <a:spcAft>
                <a:spcPts val="0"/>
              </a:spcAft>
              <a:buNone/>
              <a:defRPr sz="992">
                <a:solidFill>
                  <a:srgbClr val="AE0D24"/>
                </a:solidFill>
                <a:latin typeface="Verdana"/>
                <a:ea typeface="Verdana"/>
                <a:cs typeface="Verdana"/>
                <a:sym typeface="Verdana"/>
              </a:defRPr>
            </a:lvl5pPr>
            <a:lvl6pPr indent="0" lvl="5" marL="0" marR="0" rtl="0" algn="r">
              <a:spcBef>
                <a:spcPts val="0"/>
              </a:spcBef>
              <a:spcAft>
                <a:spcPts val="0"/>
              </a:spcAft>
              <a:buNone/>
              <a:defRPr sz="992">
                <a:solidFill>
                  <a:srgbClr val="AE0D24"/>
                </a:solidFill>
                <a:latin typeface="Verdana"/>
                <a:ea typeface="Verdana"/>
                <a:cs typeface="Verdana"/>
                <a:sym typeface="Verdana"/>
              </a:defRPr>
            </a:lvl6pPr>
            <a:lvl7pPr indent="0" lvl="6" marL="0" marR="0" rtl="0" algn="r">
              <a:spcBef>
                <a:spcPts val="0"/>
              </a:spcBef>
              <a:spcAft>
                <a:spcPts val="0"/>
              </a:spcAft>
              <a:buNone/>
              <a:defRPr sz="992">
                <a:solidFill>
                  <a:srgbClr val="AE0D24"/>
                </a:solidFill>
                <a:latin typeface="Verdana"/>
                <a:ea typeface="Verdana"/>
                <a:cs typeface="Verdana"/>
                <a:sym typeface="Verdana"/>
              </a:defRPr>
            </a:lvl7pPr>
            <a:lvl8pPr indent="0" lvl="7" marL="0" marR="0" rtl="0" algn="r">
              <a:spcBef>
                <a:spcPts val="0"/>
              </a:spcBef>
              <a:spcAft>
                <a:spcPts val="0"/>
              </a:spcAft>
              <a:buNone/>
              <a:defRPr sz="992">
                <a:solidFill>
                  <a:srgbClr val="AE0D24"/>
                </a:solidFill>
                <a:latin typeface="Verdana"/>
                <a:ea typeface="Verdana"/>
                <a:cs typeface="Verdana"/>
                <a:sym typeface="Verdana"/>
              </a:defRPr>
            </a:lvl8pPr>
            <a:lvl9pPr indent="0" lvl="8" marL="0" marR="0" rtl="0" algn="r">
              <a:spcBef>
                <a:spcPts val="0"/>
              </a:spcBef>
              <a:spcAft>
                <a:spcPts val="0"/>
              </a:spcAft>
              <a:buNone/>
              <a:defRPr sz="992">
                <a:solidFill>
                  <a:srgbClr val="AE0D24"/>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nl-NL"/>
              <a:t>‹#›</a:t>
            </a:fld>
            <a:endParaRPr/>
          </a:p>
        </p:txBody>
      </p:sp>
      <p:sp>
        <p:nvSpPr>
          <p:cNvPr id="31" name="Google Shape;31;p89"/>
          <p:cNvSpPr txBox="1"/>
          <p:nvPr>
            <p:ph idx="11" type="ftr"/>
          </p:nvPr>
        </p:nvSpPr>
        <p:spPr>
          <a:xfrm>
            <a:off x="3339207" y="7096574"/>
            <a:ext cx="3402211" cy="35348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92">
                <a:solidFill>
                  <a:srgbClr val="AE0D24"/>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el en object">
  <p:cSld name="6_Titel en object">
    <p:spTree>
      <p:nvGrpSpPr>
        <p:cNvPr id="32"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84"/>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595959"/>
              </a:buClr>
              <a:buSzPts val="4189"/>
              <a:buFont typeface="Arial"/>
              <a:buNone/>
              <a:defRPr b="0" i="0" sz="4189" u="none" cap="none" strike="noStrike">
                <a:solidFill>
                  <a:srgbClr val="59595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84"/>
          <p:cNvSpPr txBox="1"/>
          <p:nvPr>
            <p:ph idx="1" type="body"/>
          </p:nvPr>
        </p:nvSpPr>
        <p:spPr>
          <a:xfrm>
            <a:off x="579311" y="2067383"/>
            <a:ext cx="8928991" cy="4296209"/>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102"/>
              </a:spcBef>
              <a:spcAft>
                <a:spcPts val="0"/>
              </a:spcAft>
              <a:buClr>
                <a:srgbClr val="595959"/>
              </a:buClr>
              <a:buSzPts val="2000"/>
              <a:buFont typeface="Arial"/>
              <a:buChar char="•"/>
              <a:defRPr b="0" i="0" sz="2000" u="none" cap="none" strike="noStrike">
                <a:solidFill>
                  <a:srgbClr val="595959"/>
                </a:solidFill>
                <a:latin typeface="Calibri"/>
                <a:ea typeface="Calibri"/>
                <a:cs typeface="Calibri"/>
                <a:sym typeface="Calibri"/>
              </a:defRPr>
            </a:lvl1pPr>
            <a:lvl2pPr indent="-355600" lvl="1" marL="914400" marR="0" rtl="0" algn="l">
              <a:lnSpc>
                <a:spcPct val="90000"/>
              </a:lnSpc>
              <a:spcBef>
                <a:spcPts val="551"/>
              </a:spcBef>
              <a:spcAft>
                <a:spcPts val="0"/>
              </a:spcAft>
              <a:buClr>
                <a:srgbClr val="595959"/>
              </a:buClr>
              <a:buSzPts val="2000"/>
              <a:buFont typeface="Arial"/>
              <a:buChar char="•"/>
              <a:defRPr b="0" i="0" sz="2000" u="none" cap="none" strike="noStrike">
                <a:solidFill>
                  <a:srgbClr val="595959"/>
                </a:solidFill>
                <a:latin typeface="Calibri"/>
                <a:ea typeface="Calibri"/>
                <a:cs typeface="Calibri"/>
                <a:sym typeface="Calibri"/>
              </a:defRPr>
            </a:lvl2pPr>
            <a:lvl3pPr indent="-342900" lvl="2" marL="1371600" marR="0" rtl="0" algn="l">
              <a:lnSpc>
                <a:spcPct val="90000"/>
              </a:lnSpc>
              <a:spcBef>
                <a:spcPts val="551"/>
              </a:spcBef>
              <a:spcAft>
                <a:spcPts val="0"/>
              </a:spcAft>
              <a:buClr>
                <a:srgbClr val="595959"/>
              </a:buClr>
              <a:buSzPts val="1800"/>
              <a:buFont typeface="Arial"/>
              <a:buChar char="•"/>
              <a:defRPr b="0" i="0" sz="1800" u="none" cap="none" strike="noStrike">
                <a:solidFill>
                  <a:srgbClr val="595959"/>
                </a:solidFill>
                <a:latin typeface="Calibri"/>
                <a:ea typeface="Calibri"/>
                <a:cs typeface="Calibri"/>
                <a:sym typeface="Calibri"/>
              </a:defRPr>
            </a:lvl3pPr>
            <a:lvl4pPr indent="-330200" lvl="3" marL="1828800" marR="0" rtl="0" algn="l">
              <a:lnSpc>
                <a:spcPct val="90000"/>
              </a:lnSpc>
              <a:spcBef>
                <a:spcPts val="551"/>
              </a:spcBef>
              <a:spcAft>
                <a:spcPts val="0"/>
              </a:spcAft>
              <a:buClr>
                <a:srgbClr val="595959"/>
              </a:buClr>
              <a:buSzPts val="1600"/>
              <a:buFont typeface="Arial"/>
              <a:buChar char="•"/>
              <a:defRPr b="0" i="0" sz="1600" u="none" cap="none" strike="noStrike">
                <a:solidFill>
                  <a:srgbClr val="595959"/>
                </a:solidFill>
                <a:latin typeface="Calibri"/>
                <a:ea typeface="Calibri"/>
                <a:cs typeface="Calibri"/>
                <a:sym typeface="Calibri"/>
              </a:defRPr>
            </a:lvl4pPr>
            <a:lvl5pPr indent="-330200" lvl="4" marL="2286000" marR="0" rtl="0" algn="l">
              <a:lnSpc>
                <a:spcPct val="90000"/>
              </a:lnSpc>
              <a:spcBef>
                <a:spcPts val="551"/>
              </a:spcBef>
              <a:spcAft>
                <a:spcPts val="0"/>
              </a:spcAft>
              <a:buClr>
                <a:srgbClr val="595959"/>
              </a:buClr>
              <a:buSzPts val="1600"/>
              <a:buFont typeface="Arial"/>
              <a:buChar char="•"/>
              <a:defRPr b="0" i="0" sz="1600" u="none" cap="none" strike="noStrike">
                <a:solidFill>
                  <a:srgbClr val="595959"/>
                </a:solidFill>
                <a:latin typeface="Calibri"/>
                <a:ea typeface="Calibri"/>
                <a:cs typeface="Calibri"/>
                <a:sym typeface="Calibri"/>
              </a:defRPr>
            </a:lvl5pPr>
            <a:lvl6pPr indent="-354583" lvl="5" marL="2743200" marR="0" rtl="0" algn="l">
              <a:lnSpc>
                <a:spcPct val="90000"/>
              </a:lnSpc>
              <a:spcBef>
                <a:spcPts val="551"/>
              </a:spcBef>
              <a:spcAft>
                <a:spcPts val="0"/>
              </a:spcAft>
              <a:buClr>
                <a:schemeClr val="dk1"/>
              </a:buClr>
              <a:buSzPts val="1984"/>
              <a:buFont typeface="Arial"/>
              <a:buChar char="•"/>
              <a:defRPr b="0" i="0" sz="1984" u="none" cap="none" strike="noStrike">
                <a:solidFill>
                  <a:schemeClr val="dk1"/>
                </a:solidFill>
                <a:latin typeface="Calibri"/>
                <a:ea typeface="Calibri"/>
                <a:cs typeface="Calibri"/>
                <a:sym typeface="Calibri"/>
              </a:defRPr>
            </a:lvl6pPr>
            <a:lvl7pPr indent="-354583" lvl="6" marL="3200400" marR="0" rtl="0" algn="l">
              <a:lnSpc>
                <a:spcPct val="90000"/>
              </a:lnSpc>
              <a:spcBef>
                <a:spcPts val="551"/>
              </a:spcBef>
              <a:spcAft>
                <a:spcPts val="0"/>
              </a:spcAft>
              <a:buClr>
                <a:schemeClr val="dk1"/>
              </a:buClr>
              <a:buSzPts val="1984"/>
              <a:buFont typeface="Arial"/>
              <a:buChar char="•"/>
              <a:defRPr b="0" i="0" sz="1984" u="none" cap="none" strike="noStrike">
                <a:solidFill>
                  <a:schemeClr val="dk1"/>
                </a:solidFill>
                <a:latin typeface="Calibri"/>
                <a:ea typeface="Calibri"/>
                <a:cs typeface="Calibri"/>
                <a:sym typeface="Calibri"/>
              </a:defRPr>
            </a:lvl7pPr>
            <a:lvl8pPr indent="-354584" lvl="7" marL="3657600" marR="0" rtl="0" algn="l">
              <a:lnSpc>
                <a:spcPct val="90000"/>
              </a:lnSpc>
              <a:spcBef>
                <a:spcPts val="551"/>
              </a:spcBef>
              <a:spcAft>
                <a:spcPts val="0"/>
              </a:spcAft>
              <a:buClr>
                <a:schemeClr val="dk1"/>
              </a:buClr>
              <a:buSzPts val="1984"/>
              <a:buFont typeface="Arial"/>
              <a:buChar char="•"/>
              <a:defRPr b="0" i="0" sz="1984" u="none" cap="none" strike="noStrike">
                <a:solidFill>
                  <a:schemeClr val="dk1"/>
                </a:solidFill>
                <a:latin typeface="Calibri"/>
                <a:ea typeface="Calibri"/>
                <a:cs typeface="Calibri"/>
                <a:sym typeface="Calibri"/>
              </a:defRPr>
            </a:lvl8pPr>
            <a:lvl9pPr indent="-354584" lvl="8" marL="4114800" marR="0" rtl="0" algn="l">
              <a:lnSpc>
                <a:spcPct val="90000"/>
              </a:lnSpc>
              <a:spcBef>
                <a:spcPts val="551"/>
              </a:spcBef>
              <a:spcAft>
                <a:spcPts val="0"/>
              </a:spcAft>
              <a:buClr>
                <a:schemeClr val="dk1"/>
              </a:buClr>
              <a:buSzPts val="1984"/>
              <a:buFont typeface="Arial"/>
              <a:buChar char="•"/>
              <a:defRPr b="0" i="0" sz="1984" u="none" cap="none" strike="noStrike">
                <a:solidFill>
                  <a:schemeClr val="dk1"/>
                </a:solidFill>
                <a:latin typeface="Calibri"/>
                <a:ea typeface="Calibri"/>
                <a:cs typeface="Calibri"/>
                <a:sym typeface="Calibri"/>
              </a:defRPr>
            </a:lvl9pPr>
          </a:lstStyle>
          <a:p/>
        </p:txBody>
      </p:sp>
      <p:pic>
        <p:nvPicPr>
          <p:cNvPr id="13" name="Google Shape;13;p84"/>
          <p:cNvPicPr preferRelativeResize="0"/>
          <p:nvPr/>
        </p:nvPicPr>
        <p:blipFill rotWithShape="1">
          <a:blip r:embed="rId1">
            <a:alphaModFix/>
          </a:blip>
          <a:srcRect b="0" l="0" r="0" t="0"/>
          <a:stretch/>
        </p:blipFill>
        <p:spPr>
          <a:xfrm>
            <a:off x="8280672" y="174325"/>
            <a:ext cx="1655528" cy="45631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rubular.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www.w3schools.com/xml/xpath_intro.asp"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hyperlink" Target="https://docs.python.org/3/library/doctest.html#module-doctest"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hyperlink" Target="https://ehmatthes.github.io/pcc_2e/regular_index/"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hyperlink" Target="https://pandas.pydata.org/docs/getting_started/10min.html#min" TargetMode="External"/><Relationship Id="rId4" Type="http://schemas.openxmlformats.org/officeDocument/2006/relationships/image" Target="../media/image18.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2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hyperlink" Target="https://openweathermap.org/current"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2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hyperlink" Target="https://wiki.python.org/moin/CPython" TargetMode="External"/><Relationship Id="rId4" Type="http://schemas.openxmlformats.org/officeDocument/2006/relationships/hyperlink" Target="http://ironpython.net/" TargetMode="External"/><Relationship Id="rId9" Type="http://schemas.openxmlformats.org/officeDocument/2006/relationships/hyperlink" Target="http://micropython.org/" TargetMode="External"/><Relationship Id="rId5" Type="http://schemas.openxmlformats.org/officeDocument/2006/relationships/hyperlink" Target="http://www.jython.org/" TargetMode="External"/><Relationship Id="rId6" Type="http://schemas.openxmlformats.org/officeDocument/2006/relationships/hyperlink" Target="http://pypy.org/" TargetMode="External"/><Relationship Id="rId7" Type="http://schemas.openxmlformats.org/officeDocument/2006/relationships/hyperlink" Target="http://speed.pypy.org/" TargetMode="External"/><Relationship Id="rId8" Type="http://schemas.openxmlformats.org/officeDocument/2006/relationships/hyperlink" Target="http://www.stackless.com/"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hyperlink" Target="https://docs.python.org/3.5/glossary.html#term-eafp" TargetMode="External"/><Relationship Id="rId4" Type="http://schemas.openxmlformats.org/officeDocument/2006/relationships/hyperlink" Target="https://docs.python.org/3.5/glossary.html#term-lby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Python Advanced</a:t>
            </a:r>
            <a:endParaRPr/>
          </a:p>
        </p:txBody>
      </p:sp>
      <p:pic>
        <p:nvPicPr>
          <p:cNvPr descr="Afbeeldingsresultaat voor zen of python" id="38" name="Google Shape;38;p1"/>
          <p:cNvPicPr preferRelativeResize="0"/>
          <p:nvPr>
            <p:ph idx="4294967295" type="body"/>
          </p:nvPr>
        </p:nvPicPr>
        <p:blipFill rotWithShape="1">
          <a:blip r:embed="rId3">
            <a:alphaModFix/>
          </a:blip>
          <a:srcRect b="0" l="0" r="0" t="0"/>
          <a:stretch/>
        </p:blipFill>
        <p:spPr>
          <a:xfrm>
            <a:off x="1404937" y="3419797"/>
            <a:ext cx="7270750" cy="2447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21f625324a_0_11"/>
          <p:cNvSpPr txBox="1"/>
          <p:nvPr>
            <p:ph type="title"/>
          </p:nvPr>
        </p:nvSpPr>
        <p:spPr>
          <a:xfrm>
            <a:off x="575816" y="402483"/>
            <a:ext cx="8928900" cy="146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Object-Oriented Programming</a:t>
            </a:r>
            <a:endParaRPr/>
          </a:p>
        </p:txBody>
      </p:sp>
      <p:sp>
        <p:nvSpPr>
          <p:cNvPr id="142" name="Google Shape;142;g221f625324a_0_11"/>
          <p:cNvSpPr txBox="1"/>
          <p:nvPr/>
        </p:nvSpPr>
        <p:spPr>
          <a:xfrm>
            <a:off x="1585007" y="2128521"/>
            <a:ext cx="1775700" cy="4617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400"/>
              <a:buFont typeface="Calibri"/>
              <a:buNone/>
            </a:pPr>
            <a:r>
              <a:rPr b="0" i="0" lang="nl-NL" sz="2400" u="none" cap="none" strike="noStrike">
                <a:solidFill>
                  <a:srgbClr val="000000"/>
                </a:solidFill>
                <a:latin typeface="Calibri"/>
                <a:ea typeface="Calibri"/>
                <a:cs typeface="Calibri"/>
                <a:sym typeface="Calibri"/>
              </a:rPr>
              <a:t>Class</a:t>
            </a:r>
            <a:endParaRPr/>
          </a:p>
        </p:txBody>
      </p:sp>
      <p:sp>
        <p:nvSpPr>
          <p:cNvPr id="143" name="Google Shape;143;g221f625324a_0_11"/>
          <p:cNvSpPr txBox="1"/>
          <p:nvPr/>
        </p:nvSpPr>
        <p:spPr>
          <a:xfrm>
            <a:off x="7088759" y="2128521"/>
            <a:ext cx="1038000" cy="4617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2400"/>
              <a:buFont typeface="Calibri"/>
              <a:buNone/>
            </a:pPr>
            <a:r>
              <a:rPr b="0" i="0" lang="nl-NL" sz="2400" u="none" cap="none" strike="noStrike">
                <a:solidFill>
                  <a:srgbClr val="000000"/>
                </a:solidFill>
                <a:latin typeface="Calibri"/>
                <a:ea typeface="Calibri"/>
                <a:cs typeface="Calibri"/>
                <a:sym typeface="Calibri"/>
              </a:rPr>
              <a:t>Objects</a:t>
            </a:r>
            <a:endParaRPr b="0" i="0" sz="2400" u="none" cap="none" strike="noStrike">
              <a:solidFill>
                <a:srgbClr val="000000"/>
              </a:solidFill>
              <a:latin typeface="Calibri"/>
              <a:ea typeface="Calibri"/>
              <a:cs typeface="Calibri"/>
              <a:sym typeface="Calibri"/>
            </a:endParaRPr>
          </a:p>
        </p:txBody>
      </p:sp>
      <p:grpSp>
        <p:nvGrpSpPr>
          <p:cNvPr id="144" name="Google Shape;144;g221f625324a_0_11"/>
          <p:cNvGrpSpPr/>
          <p:nvPr/>
        </p:nvGrpSpPr>
        <p:grpSpPr>
          <a:xfrm>
            <a:off x="1004675" y="3451585"/>
            <a:ext cx="2195300" cy="1754850"/>
            <a:chOff x="1177819" y="3298625"/>
            <a:chExt cx="1775701" cy="1500000"/>
          </a:xfrm>
        </p:grpSpPr>
        <p:sp>
          <p:nvSpPr>
            <p:cNvPr id="145" name="Google Shape;145;g221f625324a_0_11"/>
            <p:cNvSpPr txBox="1"/>
            <p:nvPr/>
          </p:nvSpPr>
          <p:spPr>
            <a:xfrm>
              <a:off x="1177820" y="3298625"/>
              <a:ext cx="1775700" cy="394800"/>
            </a:xfrm>
            <a:prstGeom prst="rect">
              <a:avLst/>
            </a:prstGeom>
            <a:noFill/>
            <a:ln cap="flat" cmpd="sng" w="12700">
              <a:solidFill>
                <a:srgbClr val="757070"/>
              </a:solidFill>
              <a:prstDash val="solid"/>
              <a:miter lim="4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3F3F3F"/>
                </a:buClr>
                <a:buSzPts val="2400"/>
                <a:buFont typeface="Calibri"/>
                <a:buNone/>
              </a:pPr>
              <a:r>
                <a:rPr b="0" i="0" lang="nl-NL" sz="2400" u="none" cap="none" strike="noStrike">
                  <a:solidFill>
                    <a:srgbClr val="3F3F3F"/>
                  </a:solidFill>
                  <a:latin typeface="Calibri"/>
                  <a:ea typeface="Calibri"/>
                  <a:cs typeface="Calibri"/>
                  <a:sym typeface="Calibri"/>
                </a:rPr>
                <a:t>Person</a:t>
              </a:r>
              <a:endParaRPr/>
            </a:p>
          </p:txBody>
        </p:sp>
        <p:sp>
          <p:nvSpPr>
            <p:cNvPr id="146" name="Google Shape;146;g221f625324a_0_11"/>
            <p:cNvSpPr txBox="1"/>
            <p:nvPr/>
          </p:nvSpPr>
          <p:spPr>
            <a:xfrm>
              <a:off x="1177819" y="3693416"/>
              <a:ext cx="1775700" cy="552600"/>
            </a:xfrm>
            <a:prstGeom prst="rect">
              <a:avLst/>
            </a:prstGeom>
            <a:noFill/>
            <a:ln cap="flat" cmpd="sng" w="12700">
              <a:solidFill>
                <a:srgbClr val="757070"/>
              </a:solidFill>
              <a:prstDash val="solid"/>
              <a:miter lim="400000"/>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name</a:t>
              </a:r>
              <a:endParaRPr/>
            </a:p>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residence</a:t>
              </a:r>
              <a:endParaRPr sz="1800">
                <a:solidFill>
                  <a:srgbClr val="3F3F3F"/>
                </a:solidFill>
                <a:latin typeface="Arial"/>
                <a:ea typeface="Arial"/>
                <a:cs typeface="Arial"/>
                <a:sym typeface="Arial"/>
              </a:endParaRPr>
            </a:p>
          </p:txBody>
        </p:sp>
        <p:sp>
          <p:nvSpPr>
            <p:cNvPr id="147" name="Google Shape;147;g221f625324a_0_11"/>
            <p:cNvSpPr txBox="1"/>
            <p:nvPr/>
          </p:nvSpPr>
          <p:spPr>
            <a:xfrm>
              <a:off x="1177819" y="4246025"/>
              <a:ext cx="1775700" cy="552600"/>
            </a:xfrm>
            <a:prstGeom prst="rect">
              <a:avLst/>
            </a:prstGeom>
            <a:noFill/>
            <a:ln cap="flat" cmpd="sng" w="12700">
              <a:solidFill>
                <a:srgbClr val="757070"/>
              </a:solidFill>
              <a:prstDash val="solid"/>
              <a:miter lim="400000"/>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tell()</a:t>
              </a:r>
              <a:endParaRPr/>
            </a:p>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move()</a:t>
              </a:r>
              <a:endParaRPr/>
            </a:p>
          </p:txBody>
        </p:sp>
      </p:grpSp>
      <p:sp>
        <p:nvSpPr>
          <p:cNvPr id="148" name="Google Shape;148;g221f625324a_0_11"/>
          <p:cNvSpPr/>
          <p:nvPr/>
        </p:nvSpPr>
        <p:spPr>
          <a:xfrm>
            <a:off x="3647300" y="2063512"/>
            <a:ext cx="2822700" cy="591600"/>
          </a:xfrm>
          <a:prstGeom prst="arc">
            <a:avLst>
              <a:gd fmla="val 11141211" name="adj1"/>
              <a:gd fmla="val 21134300" name="adj2"/>
            </a:avLst>
          </a:prstGeom>
          <a:noFill/>
          <a:ln cap="flat" cmpd="sng" w="25400">
            <a:solidFill>
              <a:srgbClr val="C00000"/>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9" name="Google Shape;149;g221f625324a_0_11"/>
          <p:cNvSpPr txBox="1"/>
          <p:nvPr/>
        </p:nvSpPr>
        <p:spPr>
          <a:xfrm>
            <a:off x="4169150" y="2128122"/>
            <a:ext cx="1775700" cy="4002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C00000"/>
              </a:buClr>
              <a:buSzPts val="2000"/>
              <a:buFont typeface="Calibri"/>
              <a:buNone/>
            </a:pPr>
            <a:r>
              <a:rPr b="0" i="0" lang="nl-NL" sz="2000" u="none" cap="none" strike="noStrike">
                <a:solidFill>
                  <a:srgbClr val="C00000"/>
                </a:solidFill>
                <a:latin typeface="Calibri"/>
                <a:ea typeface="Calibri"/>
                <a:cs typeface="Calibri"/>
                <a:sym typeface="Calibri"/>
              </a:rPr>
              <a:t>instantiation</a:t>
            </a:r>
            <a:endParaRPr b="0" i="0" sz="2000" u="none" cap="none" strike="noStrike">
              <a:solidFill>
                <a:srgbClr val="C00000"/>
              </a:solidFill>
              <a:latin typeface="Calibri"/>
              <a:ea typeface="Calibri"/>
              <a:cs typeface="Calibri"/>
              <a:sym typeface="Calibri"/>
            </a:endParaRPr>
          </a:p>
        </p:txBody>
      </p:sp>
      <p:grpSp>
        <p:nvGrpSpPr>
          <p:cNvPr id="150" name="Google Shape;150;g221f625324a_0_11"/>
          <p:cNvGrpSpPr/>
          <p:nvPr/>
        </p:nvGrpSpPr>
        <p:grpSpPr>
          <a:xfrm>
            <a:off x="5460928" y="3250385"/>
            <a:ext cx="1950559" cy="1700586"/>
            <a:chOff x="5809340" y="3346654"/>
            <a:chExt cx="1247400" cy="1021434"/>
          </a:xfrm>
        </p:grpSpPr>
        <p:pic>
          <p:nvPicPr>
            <p:cNvPr id="151" name="Google Shape;151;g221f625324a_0_11"/>
            <p:cNvPicPr preferRelativeResize="0"/>
            <p:nvPr/>
          </p:nvPicPr>
          <p:blipFill rotWithShape="1">
            <a:blip r:embed="rId3">
              <a:alphaModFix/>
            </a:blip>
            <a:srcRect b="0" l="0" r="0" t="0"/>
            <a:stretch/>
          </p:blipFill>
          <p:spPr>
            <a:xfrm>
              <a:off x="6153713" y="3346654"/>
              <a:ext cx="446814" cy="629315"/>
            </a:xfrm>
            <a:prstGeom prst="rect">
              <a:avLst/>
            </a:prstGeom>
            <a:noFill/>
            <a:ln>
              <a:noFill/>
            </a:ln>
          </p:spPr>
        </p:pic>
        <p:sp>
          <p:nvSpPr>
            <p:cNvPr id="152" name="Google Shape;152;g221f625324a_0_11"/>
            <p:cNvSpPr txBox="1"/>
            <p:nvPr/>
          </p:nvSpPr>
          <p:spPr>
            <a:xfrm>
              <a:off x="5809340" y="3979888"/>
              <a:ext cx="1247400" cy="3882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200"/>
                <a:buFont typeface="Calibri"/>
                <a:buNone/>
              </a:pPr>
              <a:r>
                <a:rPr b="0" i="0" lang="nl-NL" sz="1800" u="none" cap="none" strike="noStrike">
                  <a:solidFill>
                    <a:srgbClr val="000000"/>
                  </a:solidFill>
                  <a:latin typeface="Calibri"/>
                  <a:ea typeface="Calibri"/>
                  <a:cs typeface="Calibri"/>
                  <a:sym typeface="Calibri"/>
                </a:rPr>
                <a:t>name: Peter</a:t>
              </a:r>
              <a:endParaRPr sz="1800"/>
            </a:p>
            <a:p>
              <a:pPr indent="0" lvl="0" marL="0" marR="0" rtl="0" algn="l">
                <a:lnSpc>
                  <a:spcPct val="100000"/>
                </a:lnSpc>
                <a:spcBef>
                  <a:spcPts val="0"/>
                </a:spcBef>
                <a:spcAft>
                  <a:spcPts val="0"/>
                </a:spcAft>
                <a:buClr>
                  <a:srgbClr val="000000"/>
                </a:buClr>
                <a:buSzPts val="1200"/>
                <a:buFont typeface="Calibri"/>
                <a:buNone/>
              </a:pPr>
              <a:r>
                <a:rPr b="0" i="0" lang="nl-NL" sz="1800" u="none" cap="none" strike="noStrike">
                  <a:solidFill>
                    <a:srgbClr val="000000"/>
                  </a:solidFill>
                  <a:latin typeface="Calibri"/>
                  <a:ea typeface="Calibri"/>
                  <a:cs typeface="Calibri"/>
                  <a:sym typeface="Calibri"/>
                </a:rPr>
                <a:t>residence: Utrecht</a:t>
              </a:r>
              <a:endParaRPr sz="1800"/>
            </a:p>
          </p:txBody>
        </p:sp>
      </p:grpSp>
      <p:grpSp>
        <p:nvGrpSpPr>
          <p:cNvPr id="153" name="Google Shape;153;g221f625324a_0_11"/>
          <p:cNvGrpSpPr/>
          <p:nvPr/>
        </p:nvGrpSpPr>
        <p:grpSpPr>
          <a:xfrm>
            <a:off x="5460923" y="5411424"/>
            <a:ext cx="1775669" cy="1721504"/>
            <a:chOff x="5533988" y="5628832"/>
            <a:chExt cx="1077600" cy="1208158"/>
          </a:xfrm>
        </p:grpSpPr>
        <p:pic>
          <p:nvPicPr>
            <p:cNvPr id="154" name="Google Shape;154;g221f625324a_0_11"/>
            <p:cNvPicPr preferRelativeResize="0"/>
            <p:nvPr/>
          </p:nvPicPr>
          <p:blipFill rotWithShape="1">
            <a:blip r:embed="rId3">
              <a:alphaModFix/>
            </a:blip>
            <a:srcRect b="0" l="0" r="0" t="0"/>
            <a:stretch/>
          </p:blipFill>
          <p:spPr>
            <a:xfrm>
              <a:off x="5821759" y="5628832"/>
              <a:ext cx="502063" cy="707138"/>
            </a:xfrm>
            <a:prstGeom prst="rect">
              <a:avLst/>
            </a:prstGeom>
            <a:noFill/>
            <a:ln>
              <a:noFill/>
            </a:ln>
          </p:spPr>
        </p:pic>
        <p:sp>
          <p:nvSpPr>
            <p:cNvPr id="155" name="Google Shape;155;g221f625324a_0_11"/>
            <p:cNvSpPr txBox="1"/>
            <p:nvPr/>
          </p:nvSpPr>
          <p:spPr>
            <a:xfrm>
              <a:off x="5533988" y="6383389"/>
              <a:ext cx="1077600" cy="4536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200"/>
                <a:buFont typeface="Calibri"/>
                <a:buNone/>
              </a:pPr>
              <a:r>
                <a:rPr b="0" i="0" lang="nl-NL" sz="1800" u="none" cap="none" strike="noStrike">
                  <a:solidFill>
                    <a:srgbClr val="000000"/>
                  </a:solidFill>
                  <a:latin typeface="Calibri"/>
                  <a:ea typeface="Calibri"/>
                  <a:cs typeface="Calibri"/>
                  <a:sym typeface="Calibri"/>
                </a:rPr>
                <a:t>na</a:t>
              </a:r>
              <a:r>
                <a:rPr lang="nl-NL" sz="1800">
                  <a:latin typeface="Calibri"/>
                  <a:ea typeface="Calibri"/>
                  <a:cs typeface="Calibri"/>
                  <a:sym typeface="Calibri"/>
                </a:rPr>
                <a:t>me</a:t>
              </a:r>
              <a:r>
                <a:rPr b="0" i="0" lang="nl-NL" sz="1800" u="none" cap="none" strike="noStrike">
                  <a:solidFill>
                    <a:srgbClr val="000000"/>
                  </a:solidFill>
                  <a:latin typeface="Calibri"/>
                  <a:ea typeface="Calibri"/>
                  <a:cs typeface="Calibri"/>
                  <a:sym typeface="Calibri"/>
                </a:rPr>
                <a:t>: Kim</a:t>
              </a:r>
              <a:endParaRPr sz="1800"/>
            </a:p>
            <a:p>
              <a:pPr indent="0" lvl="0" marL="0" marR="0" rtl="0" algn="l">
                <a:lnSpc>
                  <a:spcPct val="100000"/>
                </a:lnSpc>
                <a:spcBef>
                  <a:spcPts val="0"/>
                </a:spcBef>
                <a:spcAft>
                  <a:spcPts val="0"/>
                </a:spcAft>
                <a:buClr>
                  <a:srgbClr val="000000"/>
                </a:buClr>
                <a:buSzPts val="1200"/>
                <a:buFont typeface="Calibri"/>
                <a:buNone/>
              </a:pPr>
              <a:r>
                <a:rPr b="0" i="0" lang="nl-NL" sz="1800" u="none" cap="none" strike="noStrike">
                  <a:solidFill>
                    <a:srgbClr val="000000"/>
                  </a:solidFill>
                  <a:latin typeface="Calibri"/>
                  <a:ea typeface="Calibri"/>
                  <a:cs typeface="Calibri"/>
                  <a:sym typeface="Calibri"/>
                </a:rPr>
                <a:t>residence: Delft</a:t>
              </a:r>
              <a:endParaRPr sz="1800"/>
            </a:p>
          </p:txBody>
        </p:sp>
      </p:grpSp>
      <p:grpSp>
        <p:nvGrpSpPr>
          <p:cNvPr id="156" name="Google Shape;156;g221f625324a_0_11"/>
          <p:cNvGrpSpPr/>
          <p:nvPr/>
        </p:nvGrpSpPr>
        <p:grpSpPr>
          <a:xfrm>
            <a:off x="7443767" y="4086248"/>
            <a:ext cx="2195239" cy="1691904"/>
            <a:chOff x="7139911" y="4308413"/>
            <a:chExt cx="1500300" cy="1030706"/>
          </a:xfrm>
        </p:grpSpPr>
        <p:pic>
          <p:nvPicPr>
            <p:cNvPr id="157" name="Google Shape;157;g221f625324a_0_11"/>
            <p:cNvPicPr preferRelativeResize="0"/>
            <p:nvPr/>
          </p:nvPicPr>
          <p:blipFill rotWithShape="1">
            <a:blip r:embed="rId3">
              <a:alphaModFix/>
            </a:blip>
            <a:srcRect b="0" l="0" r="0" t="0"/>
            <a:stretch/>
          </p:blipFill>
          <p:spPr>
            <a:xfrm>
              <a:off x="7666652" y="4308413"/>
              <a:ext cx="446814" cy="629315"/>
            </a:xfrm>
            <a:prstGeom prst="rect">
              <a:avLst/>
            </a:prstGeom>
            <a:noFill/>
            <a:ln>
              <a:noFill/>
            </a:ln>
          </p:spPr>
        </p:pic>
        <p:sp>
          <p:nvSpPr>
            <p:cNvPr id="158" name="Google Shape;158;g221f625324a_0_11"/>
            <p:cNvSpPr txBox="1"/>
            <p:nvPr/>
          </p:nvSpPr>
          <p:spPr>
            <a:xfrm>
              <a:off x="7139911" y="4945219"/>
              <a:ext cx="1500300" cy="3939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200"/>
                <a:buFont typeface="Calibri"/>
                <a:buNone/>
              </a:pPr>
              <a:r>
                <a:rPr b="0" i="0" lang="nl-NL" sz="1800" u="none" cap="none" strike="noStrike">
                  <a:solidFill>
                    <a:srgbClr val="000000"/>
                  </a:solidFill>
                  <a:latin typeface="Calibri"/>
                  <a:ea typeface="Calibri"/>
                  <a:cs typeface="Calibri"/>
                  <a:sym typeface="Calibri"/>
                </a:rPr>
                <a:t>name: Janneke</a:t>
              </a:r>
              <a:endParaRPr sz="1800"/>
            </a:p>
            <a:p>
              <a:pPr indent="0" lvl="0" marL="0" marR="0" rtl="0" algn="l">
                <a:lnSpc>
                  <a:spcPct val="100000"/>
                </a:lnSpc>
                <a:spcBef>
                  <a:spcPts val="0"/>
                </a:spcBef>
                <a:spcAft>
                  <a:spcPts val="0"/>
                </a:spcAft>
                <a:buClr>
                  <a:srgbClr val="000000"/>
                </a:buClr>
                <a:buSzPts val="1200"/>
                <a:buFont typeface="Calibri"/>
                <a:buNone/>
              </a:pPr>
              <a:r>
                <a:rPr b="0" i="0" lang="nl-NL" sz="1800" u="none" cap="none" strike="noStrike">
                  <a:solidFill>
                    <a:srgbClr val="000000"/>
                  </a:solidFill>
                  <a:latin typeface="Calibri"/>
                  <a:ea typeface="Calibri"/>
                  <a:cs typeface="Calibri"/>
                  <a:sym typeface="Calibri"/>
                </a:rPr>
                <a:t>residence: Amsterdam</a:t>
              </a:r>
              <a:endParaRPr sz="1800"/>
            </a:p>
          </p:txBody>
        </p:sp>
      </p:grpSp>
      <p:sp>
        <p:nvSpPr>
          <p:cNvPr id="159" name="Google Shape;159;g221f625324a_0_11"/>
          <p:cNvSpPr txBox="1"/>
          <p:nvPr/>
        </p:nvSpPr>
        <p:spPr>
          <a:xfrm>
            <a:off x="6719916" y="2526344"/>
            <a:ext cx="1775700" cy="4002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C00000"/>
              </a:buClr>
              <a:buSzPts val="2000"/>
              <a:buFont typeface="Calibri"/>
              <a:buNone/>
            </a:pPr>
            <a:r>
              <a:rPr b="0" i="0" lang="nl-NL" sz="2000" u="none" cap="none" strike="noStrike">
                <a:solidFill>
                  <a:srgbClr val="C00000"/>
                </a:solidFill>
                <a:latin typeface="Calibri"/>
                <a:ea typeface="Calibri"/>
                <a:cs typeface="Calibri"/>
                <a:sym typeface="Calibri"/>
              </a:rPr>
              <a:t>instances</a:t>
            </a:r>
            <a:endParaRPr b="0" i="0" sz="2000" u="none" cap="none" strike="noStrike">
              <a:solidFill>
                <a:srgbClr val="C00000"/>
              </a:solidFill>
              <a:latin typeface="Calibri"/>
              <a:ea typeface="Calibri"/>
              <a:cs typeface="Calibri"/>
              <a:sym typeface="Calibri"/>
            </a:endParaRPr>
          </a:p>
        </p:txBody>
      </p:sp>
      <p:sp>
        <p:nvSpPr>
          <p:cNvPr id="160" name="Google Shape;160;g221f625324a_0_11"/>
          <p:cNvSpPr txBox="1"/>
          <p:nvPr/>
        </p:nvSpPr>
        <p:spPr>
          <a:xfrm>
            <a:off x="3199965" y="3881247"/>
            <a:ext cx="1123500" cy="3387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C00000"/>
              </a:buClr>
              <a:buSzPts val="1600"/>
              <a:buFont typeface="Calibri"/>
              <a:buNone/>
            </a:pPr>
            <a:r>
              <a:rPr b="0" i="0" lang="nl-NL" sz="1600" u="none" cap="none" strike="noStrike">
                <a:solidFill>
                  <a:srgbClr val="C00000"/>
                </a:solidFill>
                <a:latin typeface="Calibri"/>
                <a:ea typeface="Calibri"/>
                <a:cs typeface="Calibri"/>
                <a:sym typeface="Calibri"/>
              </a:rPr>
              <a:t>attributes</a:t>
            </a:r>
            <a:endParaRPr b="0" i="0" sz="1600" u="none" cap="none" strike="noStrike">
              <a:solidFill>
                <a:srgbClr val="C00000"/>
              </a:solidFill>
              <a:latin typeface="Calibri"/>
              <a:ea typeface="Calibri"/>
              <a:cs typeface="Calibri"/>
              <a:sym typeface="Calibri"/>
            </a:endParaRPr>
          </a:p>
        </p:txBody>
      </p:sp>
      <p:sp>
        <p:nvSpPr>
          <p:cNvPr id="161" name="Google Shape;161;g221f625324a_0_11"/>
          <p:cNvSpPr txBox="1"/>
          <p:nvPr/>
        </p:nvSpPr>
        <p:spPr>
          <a:xfrm>
            <a:off x="3199965" y="4557849"/>
            <a:ext cx="1123500" cy="3387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C00000"/>
              </a:buClr>
              <a:buSzPts val="1600"/>
              <a:buFont typeface="Calibri"/>
              <a:buNone/>
            </a:pPr>
            <a:r>
              <a:rPr b="0" i="0" lang="nl-NL" sz="1600" u="none" cap="none" strike="noStrike">
                <a:solidFill>
                  <a:srgbClr val="C00000"/>
                </a:solidFill>
                <a:latin typeface="Calibri"/>
                <a:ea typeface="Calibri"/>
                <a:cs typeface="Calibri"/>
                <a:sym typeface="Calibri"/>
              </a:rPr>
              <a:t>methods</a:t>
            </a:r>
            <a:endParaRPr b="0" i="0" sz="1600" u="none" cap="none" strike="noStrike">
              <a:solidFill>
                <a:srgbClr val="C00000"/>
              </a:solidFill>
              <a:latin typeface="Calibri"/>
              <a:ea typeface="Calibri"/>
              <a:cs typeface="Calibri"/>
              <a:sym typeface="Calibri"/>
            </a:endParaRPr>
          </a:p>
        </p:txBody>
      </p:sp>
      <p:sp>
        <p:nvSpPr>
          <p:cNvPr id="162" name="Google Shape;162;g221f625324a_0_11"/>
          <p:cNvSpPr txBox="1"/>
          <p:nvPr/>
        </p:nvSpPr>
        <p:spPr>
          <a:xfrm>
            <a:off x="1621666" y="2526344"/>
            <a:ext cx="1775700" cy="4002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C00000"/>
              </a:buClr>
              <a:buSzPts val="2000"/>
              <a:buFont typeface="Calibri"/>
              <a:buNone/>
            </a:pPr>
            <a:r>
              <a:rPr lang="nl-NL" sz="2000">
                <a:solidFill>
                  <a:srgbClr val="C00000"/>
                </a:solidFill>
                <a:latin typeface="Calibri"/>
                <a:ea typeface="Calibri"/>
                <a:cs typeface="Calibri"/>
                <a:sym typeface="Calibri"/>
              </a:rPr>
              <a:t>blueprint</a:t>
            </a:r>
            <a:endParaRPr b="0" i="0" sz="2000" u="none" cap="none" strike="noStrike">
              <a:solidFill>
                <a:srgbClr val="C00000"/>
              </a:solidFill>
              <a:latin typeface="Calibri"/>
              <a:ea typeface="Calibri"/>
              <a:cs typeface="Calibri"/>
              <a:sym typeface="Calibri"/>
            </a:endParaRPr>
          </a:p>
        </p:txBody>
      </p:sp>
      <p:grpSp>
        <p:nvGrpSpPr>
          <p:cNvPr id="163" name="Google Shape;163;g221f625324a_0_11"/>
          <p:cNvGrpSpPr/>
          <p:nvPr/>
        </p:nvGrpSpPr>
        <p:grpSpPr>
          <a:xfrm>
            <a:off x="1004678" y="5451351"/>
            <a:ext cx="2450353" cy="1229796"/>
            <a:chOff x="3301999" y="2960543"/>
            <a:chExt cx="2450353" cy="1229796"/>
          </a:xfrm>
        </p:grpSpPr>
        <p:pic>
          <p:nvPicPr>
            <p:cNvPr id="164" name="Google Shape;164;g221f625324a_0_11"/>
            <p:cNvPicPr preferRelativeResize="0"/>
            <p:nvPr/>
          </p:nvPicPr>
          <p:blipFill rotWithShape="1">
            <a:blip r:embed="rId4">
              <a:alphaModFix/>
            </a:blip>
            <a:srcRect b="0" l="0" r="0" t="0"/>
            <a:stretch/>
          </p:blipFill>
          <p:spPr>
            <a:xfrm>
              <a:off x="3301999" y="2996539"/>
              <a:ext cx="1270000" cy="1193800"/>
            </a:xfrm>
            <a:prstGeom prst="rect">
              <a:avLst/>
            </a:prstGeom>
            <a:noFill/>
            <a:ln>
              <a:noFill/>
            </a:ln>
          </p:spPr>
        </p:pic>
        <p:sp>
          <p:nvSpPr>
            <p:cNvPr id="165" name="Google Shape;165;g221f625324a_0_11"/>
            <p:cNvSpPr txBox="1"/>
            <p:nvPr/>
          </p:nvSpPr>
          <p:spPr>
            <a:xfrm rot="-576524">
              <a:off x="3950546" y="3105501"/>
              <a:ext cx="1775712" cy="461585"/>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400"/>
                <a:buFont typeface="Calibri"/>
                <a:buNone/>
              </a:pPr>
              <a:r>
                <a:rPr b="0" i="0" lang="nl-NL" sz="2400" u="none" cap="none" strike="noStrike">
                  <a:solidFill>
                    <a:srgbClr val="000000"/>
                  </a:solidFill>
                  <a:latin typeface="Calibri"/>
                  <a:ea typeface="Calibri"/>
                  <a:cs typeface="Calibri"/>
                  <a:sym typeface="Calibri"/>
                </a:rPr>
                <a:t>tell()</a:t>
              </a:r>
              <a:endParaRPr/>
            </a:p>
          </p:txBody>
        </p:sp>
      </p:grpSp>
      <p:sp>
        <p:nvSpPr>
          <p:cNvPr id="166" name="Google Shape;166;g221f625324a_0_11"/>
          <p:cNvSpPr txBox="1"/>
          <p:nvPr/>
        </p:nvSpPr>
        <p:spPr>
          <a:xfrm>
            <a:off x="1004682" y="6681150"/>
            <a:ext cx="1862100" cy="3693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C00000"/>
              </a:buClr>
              <a:buSzPts val="1600"/>
              <a:buFont typeface="Calibri"/>
              <a:buNone/>
            </a:pPr>
            <a:r>
              <a:rPr lang="nl-NL" sz="1800">
                <a:solidFill>
                  <a:srgbClr val="C00000"/>
                </a:solidFill>
                <a:latin typeface="Calibri"/>
                <a:ea typeface="Calibri"/>
                <a:cs typeface="Calibri"/>
                <a:sym typeface="Calibri"/>
              </a:rPr>
              <a:t>function call</a:t>
            </a:r>
            <a:endParaRPr b="0" i="0" sz="1800" u="none" cap="none" strike="noStrike">
              <a:solidFill>
                <a:srgbClr val="C00000"/>
              </a:solidFill>
              <a:latin typeface="Calibri"/>
              <a:ea typeface="Calibri"/>
              <a:cs typeface="Calibri"/>
              <a:sym typeface="Calibri"/>
            </a:endParaRPr>
          </a:p>
        </p:txBody>
      </p:sp>
      <p:sp>
        <p:nvSpPr>
          <p:cNvPr id="167" name="Google Shape;167;g221f625324a_0_11"/>
          <p:cNvSpPr/>
          <p:nvPr/>
        </p:nvSpPr>
        <p:spPr>
          <a:xfrm>
            <a:off x="8088425" y="3126274"/>
            <a:ext cx="1622700" cy="681900"/>
          </a:xfrm>
          <a:prstGeom prst="wedgeRectCallout">
            <a:avLst>
              <a:gd fmla="val 2687" name="adj1"/>
              <a:gd fmla="val 90533" name="adj2"/>
            </a:avLst>
          </a:prstGeom>
          <a:solidFill>
            <a:schemeClr val="lt1"/>
          </a:solidFill>
          <a:ln cap="flat" cmpd="sng" w="25400">
            <a:solidFill>
              <a:srgbClr val="A31515"/>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nl-NL" sz="1600" u="none" cap="none" strike="noStrike">
                <a:solidFill>
                  <a:srgbClr val="000000"/>
                </a:solidFill>
                <a:latin typeface="Calibri"/>
                <a:ea typeface="Calibri"/>
                <a:cs typeface="Calibri"/>
                <a:sym typeface="Calibri"/>
              </a:rPr>
              <a:t>I am Janneke and I live in Amsterdam</a:t>
            </a:r>
            <a:endParaRPr sz="1600"/>
          </a:p>
        </p:txBody>
      </p:sp>
      <p:sp>
        <p:nvSpPr>
          <p:cNvPr id="168" name="Google Shape;168;g221f625324a_0_11"/>
          <p:cNvSpPr/>
          <p:nvPr/>
        </p:nvSpPr>
        <p:spPr>
          <a:xfrm>
            <a:off x="4228961" y="3174747"/>
            <a:ext cx="1622700" cy="591600"/>
          </a:xfrm>
          <a:prstGeom prst="wedgeRectCallout">
            <a:avLst>
              <a:gd fmla="val 65310" name="adj1"/>
              <a:gd fmla="val -3896" name="adj2"/>
            </a:avLst>
          </a:prstGeom>
          <a:solidFill>
            <a:schemeClr val="lt1"/>
          </a:solidFill>
          <a:ln cap="flat" cmpd="sng" w="25400">
            <a:solidFill>
              <a:srgbClr val="A31515"/>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nl-NL" sz="1600" u="none" cap="none" strike="noStrike">
                <a:solidFill>
                  <a:srgbClr val="000000"/>
                </a:solidFill>
                <a:latin typeface="Calibri"/>
                <a:ea typeface="Calibri"/>
                <a:cs typeface="Calibri"/>
                <a:sym typeface="Calibri"/>
              </a:rPr>
              <a:t>I am Peter and I live in </a:t>
            </a:r>
            <a:r>
              <a:rPr lang="nl-NL" sz="1600">
                <a:latin typeface="Calibri"/>
                <a:ea typeface="Calibri"/>
                <a:cs typeface="Calibri"/>
                <a:sym typeface="Calibri"/>
              </a:rPr>
              <a:t>Utrecht</a:t>
            </a:r>
            <a:endParaRPr b="0" i="0" sz="1600" u="none" cap="none" strike="noStrike">
              <a:solidFill>
                <a:srgbClr val="000000"/>
              </a:solidFill>
              <a:latin typeface="Calibri"/>
              <a:ea typeface="Calibri"/>
              <a:cs typeface="Calibri"/>
              <a:sym typeface="Calibri"/>
            </a:endParaRPr>
          </a:p>
        </p:txBody>
      </p:sp>
      <p:sp>
        <p:nvSpPr>
          <p:cNvPr id="169" name="Google Shape;169;g221f625324a_0_11"/>
          <p:cNvSpPr/>
          <p:nvPr/>
        </p:nvSpPr>
        <p:spPr>
          <a:xfrm>
            <a:off x="4127424" y="5439448"/>
            <a:ext cx="1724100" cy="591600"/>
          </a:xfrm>
          <a:prstGeom prst="wedgeRectCallout">
            <a:avLst>
              <a:gd fmla="val 62631" name="adj1"/>
              <a:gd fmla="val -14545" name="adj2"/>
            </a:avLst>
          </a:prstGeom>
          <a:solidFill>
            <a:schemeClr val="lt1"/>
          </a:solidFill>
          <a:ln cap="flat" cmpd="sng" w="25400">
            <a:solidFill>
              <a:srgbClr val="A31515"/>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nl-NL" sz="1600" u="none" cap="none" strike="noStrike">
                <a:solidFill>
                  <a:srgbClr val="000000"/>
                </a:solidFill>
                <a:latin typeface="Calibri"/>
                <a:ea typeface="Calibri"/>
                <a:cs typeface="Calibri"/>
                <a:sym typeface="Calibri"/>
              </a:rPr>
              <a:t>I am Kim and </a:t>
            </a:r>
            <a:r>
              <a:rPr lang="nl-NL" sz="1600">
                <a:latin typeface="Calibri"/>
                <a:ea typeface="Calibri"/>
                <a:cs typeface="Calibri"/>
                <a:sym typeface="Calibri"/>
              </a:rPr>
              <a:t>I</a:t>
            </a:r>
            <a:r>
              <a:rPr b="0" i="0" lang="nl-NL" sz="1600" u="none" cap="none" strike="noStrike">
                <a:solidFill>
                  <a:srgbClr val="000000"/>
                </a:solidFill>
                <a:latin typeface="Calibri"/>
                <a:ea typeface="Calibri"/>
                <a:cs typeface="Calibri"/>
                <a:sym typeface="Calibri"/>
              </a:rPr>
              <a:t> live in Delft</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txBox="1"/>
          <p:nvPr>
            <p:ph type="title"/>
          </p:nvPr>
        </p:nvSpPr>
        <p:spPr>
          <a:xfrm>
            <a:off x="575816" y="402483"/>
            <a:ext cx="8928900" cy="146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Object-Oriented</a:t>
            </a:r>
            <a:r>
              <a:rPr lang="nl-NL"/>
              <a:t> Programming</a:t>
            </a:r>
            <a:endParaRPr/>
          </a:p>
        </p:txBody>
      </p:sp>
      <p:sp>
        <p:nvSpPr>
          <p:cNvPr id="175" name="Google Shape;175;p9"/>
          <p:cNvSpPr txBox="1"/>
          <p:nvPr/>
        </p:nvSpPr>
        <p:spPr>
          <a:xfrm>
            <a:off x="1585007" y="2085008"/>
            <a:ext cx="1775700" cy="4617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400"/>
              <a:buFont typeface="Calibri"/>
              <a:buNone/>
            </a:pPr>
            <a:r>
              <a:rPr b="0" i="0" lang="nl-NL" sz="2400" u="none" cap="none" strike="noStrike">
                <a:solidFill>
                  <a:srgbClr val="000000"/>
                </a:solidFill>
                <a:latin typeface="Calibri"/>
                <a:ea typeface="Calibri"/>
                <a:cs typeface="Calibri"/>
                <a:sym typeface="Calibri"/>
              </a:rPr>
              <a:t>Class</a:t>
            </a:r>
            <a:endParaRPr/>
          </a:p>
        </p:txBody>
      </p:sp>
      <p:sp>
        <p:nvSpPr>
          <p:cNvPr id="176" name="Google Shape;176;p9"/>
          <p:cNvSpPr txBox="1"/>
          <p:nvPr/>
        </p:nvSpPr>
        <p:spPr>
          <a:xfrm>
            <a:off x="7088859" y="2084996"/>
            <a:ext cx="1038000" cy="4617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2400"/>
              <a:buFont typeface="Calibri"/>
              <a:buNone/>
            </a:pPr>
            <a:r>
              <a:rPr b="0" i="0" lang="nl-NL" sz="2400" u="none" cap="none" strike="noStrike">
                <a:solidFill>
                  <a:srgbClr val="000000"/>
                </a:solidFill>
                <a:latin typeface="Calibri"/>
                <a:ea typeface="Calibri"/>
                <a:cs typeface="Calibri"/>
                <a:sym typeface="Calibri"/>
              </a:rPr>
              <a:t>Objects</a:t>
            </a:r>
            <a:endParaRPr b="0" i="0" sz="2400" u="none" cap="none" strike="noStrike">
              <a:solidFill>
                <a:srgbClr val="000000"/>
              </a:solidFill>
              <a:latin typeface="Calibri"/>
              <a:ea typeface="Calibri"/>
              <a:cs typeface="Calibri"/>
              <a:sym typeface="Calibri"/>
            </a:endParaRPr>
          </a:p>
        </p:txBody>
      </p:sp>
      <p:sp>
        <p:nvSpPr>
          <p:cNvPr id="177" name="Google Shape;177;p9"/>
          <p:cNvSpPr txBox="1"/>
          <p:nvPr/>
        </p:nvSpPr>
        <p:spPr>
          <a:xfrm>
            <a:off x="952261" y="3283250"/>
            <a:ext cx="2226900" cy="461700"/>
          </a:xfrm>
          <a:prstGeom prst="rect">
            <a:avLst/>
          </a:prstGeom>
          <a:noFill/>
          <a:ln cap="flat" cmpd="sng" w="12700">
            <a:solidFill>
              <a:srgbClr val="757070"/>
            </a:solidFill>
            <a:prstDash val="solid"/>
            <a:miter lim="4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3F3F3F"/>
              </a:buClr>
              <a:buSzPts val="2400"/>
              <a:buFont typeface="Calibri"/>
              <a:buNone/>
            </a:pPr>
            <a:r>
              <a:rPr b="0" i="0" lang="nl-NL" sz="2400" u="none" cap="none" strike="noStrike">
                <a:solidFill>
                  <a:srgbClr val="3F3F3F"/>
                </a:solidFill>
                <a:latin typeface="Calibri"/>
                <a:ea typeface="Calibri"/>
                <a:cs typeface="Calibri"/>
                <a:sym typeface="Calibri"/>
              </a:rPr>
              <a:t>str</a:t>
            </a:r>
            <a:endParaRPr b="0" i="0" sz="2400" u="none" cap="none" strike="noStrike">
              <a:solidFill>
                <a:srgbClr val="3F3F3F"/>
              </a:solidFill>
              <a:latin typeface="Calibri"/>
              <a:ea typeface="Calibri"/>
              <a:cs typeface="Calibri"/>
              <a:sym typeface="Calibri"/>
            </a:endParaRPr>
          </a:p>
        </p:txBody>
      </p:sp>
      <p:sp>
        <p:nvSpPr>
          <p:cNvPr id="178" name="Google Shape;178;p9"/>
          <p:cNvSpPr txBox="1"/>
          <p:nvPr/>
        </p:nvSpPr>
        <p:spPr>
          <a:xfrm>
            <a:off x="952260" y="3744910"/>
            <a:ext cx="2226900" cy="369300"/>
          </a:xfrm>
          <a:prstGeom prst="rect">
            <a:avLst/>
          </a:prstGeom>
          <a:noFill/>
          <a:ln cap="flat" cmpd="sng" w="12700">
            <a:solidFill>
              <a:srgbClr val="757070"/>
            </a:solidFill>
            <a:prstDash val="solid"/>
            <a:miter lim="400000"/>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chemeClr val="lt1"/>
              </a:buClr>
              <a:buSzPts val="1800"/>
              <a:buFont typeface="Arial"/>
              <a:buNone/>
            </a:pPr>
            <a:r>
              <a:t/>
            </a:r>
            <a:endParaRPr sz="1800">
              <a:solidFill>
                <a:srgbClr val="3F3F3F"/>
              </a:solidFill>
              <a:latin typeface="Arial"/>
              <a:ea typeface="Arial"/>
              <a:cs typeface="Arial"/>
              <a:sym typeface="Arial"/>
            </a:endParaRPr>
          </a:p>
        </p:txBody>
      </p:sp>
      <p:sp>
        <p:nvSpPr>
          <p:cNvPr id="179" name="Google Shape;179;p9"/>
          <p:cNvSpPr txBox="1"/>
          <p:nvPr/>
        </p:nvSpPr>
        <p:spPr>
          <a:xfrm>
            <a:off x="952260" y="4114237"/>
            <a:ext cx="2226900" cy="2308800"/>
          </a:xfrm>
          <a:prstGeom prst="rect">
            <a:avLst/>
          </a:prstGeom>
          <a:noFill/>
          <a:ln cap="flat" cmpd="sng" w="12700">
            <a:solidFill>
              <a:srgbClr val="757070"/>
            </a:solidFill>
            <a:prstDash val="solid"/>
            <a:miter lim="400000"/>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upper()</a:t>
            </a:r>
            <a:endParaRPr/>
          </a:p>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lower()</a:t>
            </a:r>
            <a:endParaRPr/>
          </a:p>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split()</a:t>
            </a:r>
            <a:endParaRPr/>
          </a:p>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strip()</a:t>
            </a:r>
            <a:endParaRPr/>
          </a:p>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join()</a:t>
            </a:r>
            <a:endParaRPr/>
          </a:p>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title()</a:t>
            </a:r>
            <a:endParaRPr/>
          </a:p>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capitalize()</a:t>
            </a:r>
            <a:endParaRPr/>
          </a:p>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replace()</a:t>
            </a:r>
            <a:endParaRPr/>
          </a:p>
        </p:txBody>
      </p:sp>
      <p:sp>
        <p:nvSpPr>
          <p:cNvPr id="180" name="Google Shape;180;p9"/>
          <p:cNvSpPr/>
          <p:nvPr/>
        </p:nvSpPr>
        <p:spPr>
          <a:xfrm>
            <a:off x="3647300" y="2322387"/>
            <a:ext cx="2822700" cy="591600"/>
          </a:xfrm>
          <a:prstGeom prst="arc">
            <a:avLst>
              <a:gd fmla="val 11141211" name="adj1"/>
              <a:gd fmla="val 21134300" name="adj2"/>
            </a:avLst>
          </a:prstGeom>
          <a:noFill/>
          <a:ln cap="flat" cmpd="sng" w="25400">
            <a:solidFill>
              <a:srgbClr val="C00000"/>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1" name="Google Shape;181;p9"/>
          <p:cNvSpPr txBox="1"/>
          <p:nvPr/>
        </p:nvSpPr>
        <p:spPr>
          <a:xfrm>
            <a:off x="4169150" y="2386997"/>
            <a:ext cx="1775700" cy="4002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C00000"/>
              </a:buClr>
              <a:buSzPts val="2000"/>
              <a:buFont typeface="Calibri"/>
              <a:buNone/>
            </a:pPr>
            <a:r>
              <a:rPr b="0" i="0" lang="nl-NL" sz="2000" u="none" cap="none" strike="noStrike">
                <a:solidFill>
                  <a:srgbClr val="C00000"/>
                </a:solidFill>
                <a:latin typeface="Calibri"/>
                <a:ea typeface="Calibri"/>
                <a:cs typeface="Calibri"/>
                <a:sym typeface="Calibri"/>
              </a:rPr>
              <a:t>instantiation</a:t>
            </a:r>
            <a:endParaRPr b="0" i="0" sz="2000" u="none" cap="none" strike="noStrike">
              <a:solidFill>
                <a:srgbClr val="C00000"/>
              </a:solidFill>
              <a:latin typeface="Calibri"/>
              <a:ea typeface="Calibri"/>
              <a:cs typeface="Calibri"/>
              <a:sym typeface="Calibri"/>
            </a:endParaRPr>
          </a:p>
        </p:txBody>
      </p:sp>
      <p:grpSp>
        <p:nvGrpSpPr>
          <p:cNvPr id="182" name="Google Shape;182;p9"/>
          <p:cNvGrpSpPr/>
          <p:nvPr/>
        </p:nvGrpSpPr>
        <p:grpSpPr>
          <a:xfrm>
            <a:off x="3700828" y="5491333"/>
            <a:ext cx="2678953" cy="1229796"/>
            <a:chOff x="3301999" y="2960543"/>
            <a:chExt cx="2678953" cy="1229796"/>
          </a:xfrm>
        </p:grpSpPr>
        <p:pic>
          <p:nvPicPr>
            <p:cNvPr id="183" name="Google Shape;183;p9"/>
            <p:cNvPicPr preferRelativeResize="0"/>
            <p:nvPr/>
          </p:nvPicPr>
          <p:blipFill rotWithShape="1">
            <a:blip r:embed="rId3">
              <a:alphaModFix/>
            </a:blip>
            <a:srcRect b="0" l="0" r="0" t="0"/>
            <a:stretch/>
          </p:blipFill>
          <p:spPr>
            <a:xfrm>
              <a:off x="3301999" y="2996539"/>
              <a:ext cx="1270000" cy="1193800"/>
            </a:xfrm>
            <a:prstGeom prst="rect">
              <a:avLst/>
            </a:prstGeom>
            <a:noFill/>
            <a:ln>
              <a:noFill/>
            </a:ln>
          </p:spPr>
        </p:pic>
        <p:sp>
          <p:nvSpPr>
            <p:cNvPr id="184" name="Google Shape;184;p9"/>
            <p:cNvSpPr txBox="1"/>
            <p:nvPr/>
          </p:nvSpPr>
          <p:spPr>
            <a:xfrm rot="-576524">
              <a:off x="4179146" y="3105501"/>
              <a:ext cx="1775712" cy="461585"/>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400"/>
                <a:buFont typeface="Calibri"/>
                <a:buNone/>
              </a:pPr>
              <a:r>
                <a:rPr b="0" i="0" lang="nl-NL" sz="2400" u="none" cap="none" strike="noStrike">
                  <a:solidFill>
                    <a:srgbClr val="000000"/>
                  </a:solidFill>
                  <a:latin typeface="Calibri"/>
                  <a:ea typeface="Calibri"/>
                  <a:cs typeface="Calibri"/>
                  <a:sym typeface="Calibri"/>
                </a:rPr>
                <a:t>upper()</a:t>
              </a:r>
              <a:endParaRPr/>
            </a:p>
          </p:txBody>
        </p:sp>
      </p:grpSp>
      <p:sp>
        <p:nvSpPr>
          <p:cNvPr id="185" name="Google Shape;185;p9"/>
          <p:cNvSpPr txBox="1"/>
          <p:nvPr/>
        </p:nvSpPr>
        <p:spPr>
          <a:xfrm>
            <a:off x="3317090" y="3837022"/>
            <a:ext cx="1123500" cy="3693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C00000"/>
              </a:buClr>
              <a:buSzPts val="1600"/>
              <a:buFont typeface="Calibri"/>
              <a:buNone/>
            </a:pPr>
            <a:r>
              <a:rPr b="0" i="0" lang="nl-NL" sz="1800" u="none" cap="none" strike="noStrike">
                <a:solidFill>
                  <a:srgbClr val="C00000"/>
                </a:solidFill>
                <a:latin typeface="Calibri"/>
                <a:ea typeface="Calibri"/>
                <a:cs typeface="Calibri"/>
                <a:sym typeface="Calibri"/>
              </a:rPr>
              <a:t>attributes</a:t>
            </a:r>
            <a:endParaRPr b="0" i="0" sz="1800" u="none" cap="none" strike="noStrike">
              <a:solidFill>
                <a:srgbClr val="C00000"/>
              </a:solidFill>
              <a:latin typeface="Calibri"/>
              <a:ea typeface="Calibri"/>
              <a:cs typeface="Calibri"/>
              <a:sym typeface="Calibri"/>
            </a:endParaRPr>
          </a:p>
        </p:txBody>
      </p:sp>
      <p:sp>
        <p:nvSpPr>
          <p:cNvPr id="186" name="Google Shape;186;p9"/>
          <p:cNvSpPr txBox="1"/>
          <p:nvPr/>
        </p:nvSpPr>
        <p:spPr>
          <a:xfrm>
            <a:off x="3317090" y="4508799"/>
            <a:ext cx="1123500" cy="3693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C00000"/>
              </a:buClr>
              <a:buSzPts val="1600"/>
              <a:buFont typeface="Calibri"/>
              <a:buNone/>
            </a:pPr>
            <a:r>
              <a:rPr b="0" i="0" lang="nl-NL" sz="1800" u="none" cap="none" strike="noStrike">
                <a:solidFill>
                  <a:srgbClr val="C00000"/>
                </a:solidFill>
                <a:latin typeface="Calibri"/>
                <a:ea typeface="Calibri"/>
                <a:cs typeface="Calibri"/>
                <a:sym typeface="Calibri"/>
              </a:rPr>
              <a:t>methods</a:t>
            </a:r>
            <a:endParaRPr b="0" i="0" sz="1800" u="none" cap="none" strike="noStrike">
              <a:solidFill>
                <a:srgbClr val="C00000"/>
              </a:solidFill>
              <a:latin typeface="Calibri"/>
              <a:ea typeface="Calibri"/>
              <a:cs typeface="Calibri"/>
              <a:sym typeface="Calibri"/>
            </a:endParaRPr>
          </a:p>
        </p:txBody>
      </p:sp>
      <p:sp>
        <p:nvSpPr>
          <p:cNvPr id="187" name="Google Shape;187;p9"/>
          <p:cNvSpPr txBox="1"/>
          <p:nvPr/>
        </p:nvSpPr>
        <p:spPr>
          <a:xfrm>
            <a:off x="6062822" y="3578675"/>
            <a:ext cx="337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chemeClr val="dk1"/>
                </a:solidFill>
                <a:latin typeface="Calibri"/>
                <a:ea typeface="Calibri"/>
                <a:cs typeface="Calibri"/>
                <a:sym typeface="Calibri"/>
              </a:rPr>
              <a:t>'something' → ‘SOMETHING’</a:t>
            </a:r>
            <a:endParaRPr/>
          </a:p>
        </p:txBody>
      </p:sp>
      <p:sp>
        <p:nvSpPr>
          <p:cNvPr id="188" name="Google Shape;188;p9"/>
          <p:cNvSpPr txBox="1"/>
          <p:nvPr/>
        </p:nvSpPr>
        <p:spPr>
          <a:xfrm>
            <a:off x="6027875" y="4229213"/>
            <a:ext cx="3441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chemeClr val="dk1"/>
                </a:solidFill>
                <a:latin typeface="Calibri"/>
                <a:ea typeface="Calibri"/>
                <a:cs typeface="Calibri"/>
                <a:sym typeface="Calibri"/>
              </a:rPr>
              <a:t>'something else' → ‘SOMETHING ELSE’</a:t>
            </a:r>
            <a:endParaRPr/>
          </a:p>
        </p:txBody>
      </p:sp>
      <p:sp>
        <p:nvSpPr>
          <p:cNvPr id="189" name="Google Shape;189;p9"/>
          <p:cNvSpPr txBox="1"/>
          <p:nvPr/>
        </p:nvSpPr>
        <p:spPr>
          <a:xfrm>
            <a:off x="6062833" y="5083975"/>
            <a:ext cx="337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chemeClr val="dk1"/>
                </a:solidFill>
                <a:latin typeface="Calibri"/>
                <a:ea typeface="Calibri"/>
                <a:cs typeface="Calibri"/>
                <a:sym typeface="Calibri"/>
              </a:rPr>
              <a:t>'hello world' → ‘HELLO WORLD’</a:t>
            </a:r>
            <a:endParaRPr/>
          </a:p>
        </p:txBody>
      </p:sp>
      <p:sp>
        <p:nvSpPr>
          <p:cNvPr id="190" name="Google Shape;190;p9"/>
          <p:cNvSpPr txBox="1"/>
          <p:nvPr/>
        </p:nvSpPr>
        <p:spPr>
          <a:xfrm>
            <a:off x="1621666" y="2482831"/>
            <a:ext cx="1775700" cy="4002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C00000"/>
              </a:buClr>
              <a:buSzPts val="2000"/>
              <a:buFont typeface="Calibri"/>
              <a:buNone/>
            </a:pPr>
            <a:r>
              <a:rPr lang="nl-NL" sz="2000">
                <a:solidFill>
                  <a:srgbClr val="C00000"/>
                </a:solidFill>
                <a:latin typeface="Calibri"/>
                <a:ea typeface="Calibri"/>
                <a:cs typeface="Calibri"/>
                <a:sym typeface="Calibri"/>
              </a:rPr>
              <a:t>blueprint</a:t>
            </a:r>
            <a:endParaRPr b="0" i="0" sz="2000" u="none" cap="none" strike="noStrike">
              <a:solidFill>
                <a:srgbClr val="C00000"/>
              </a:solidFill>
              <a:latin typeface="Calibri"/>
              <a:ea typeface="Calibri"/>
              <a:cs typeface="Calibri"/>
              <a:sym typeface="Calibri"/>
            </a:endParaRPr>
          </a:p>
        </p:txBody>
      </p:sp>
      <p:sp>
        <p:nvSpPr>
          <p:cNvPr id="191" name="Google Shape;191;p9"/>
          <p:cNvSpPr txBox="1"/>
          <p:nvPr/>
        </p:nvSpPr>
        <p:spPr>
          <a:xfrm>
            <a:off x="6719916" y="2482831"/>
            <a:ext cx="1775700" cy="4002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C00000"/>
              </a:buClr>
              <a:buSzPts val="2000"/>
              <a:buFont typeface="Calibri"/>
              <a:buNone/>
            </a:pPr>
            <a:r>
              <a:rPr b="0" i="0" lang="nl-NL" sz="2000" u="none" cap="none" strike="noStrike">
                <a:solidFill>
                  <a:srgbClr val="C00000"/>
                </a:solidFill>
                <a:latin typeface="Calibri"/>
                <a:ea typeface="Calibri"/>
                <a:cs typeface="Calibri"/>
                <a:sym typeface="Calibri"/>
              </a:rPr>
              <a:t>instances</a:t>
            </a:r>
            <a:endParaRPr b="0" i="0" sz="2000" u="none" cap="none" strike="noStrike">
              <a:solidFill>
                <a:srgbClr val="C00000"/>
              </a:solidFill>
              <a:latin typeface="Calibri"/>
              <a:ea typeface="Calibri"/>
              <a:cs typeface="Calibri"/>
              <a:sym typeface="Calibri"/>
            </a:endParaRPr>
          </a:p>
        </p:txBody>
      </p:sp>
      <p:sp>
        <p:nvSpPr>
          <p:cNvPr id="192" name="Google Shape;192;p9"/>
          <p:cNvSpPr txBox="1"/>
          <p:nvPr/>
        </p:nvSpPr>
        <p:spPr>
          <a:xfrm>
            <a:off x="3718807" y="6702425"/>
            <a:ext cx="1862100" cy="3693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C00000"/>
              </a:buClr>
              <a:buSzPts val="1600"/>
              <a:buFont typeface="Calibri"/>
              <a:buNone/>
            </a:pPr>
            <a:r>
              <a:rPr lang="nl-NL" sz="1800">
                <a:solidFill>
                  <a:srgbClr val="C00000"/>
                </a:solidFill>
                <a:latin typeface="Calibri"/>
                <a:ea typeface="Calibri"/>
                <a:cs typeface="Calibri"/>
                <a:sym typeface="Calibri"/>
              </a:rPr>
              <a:t>function call</a:t>
            </a:r>
            <a:endParaRPr b="0" i="0" sz="1800" u="none" cap="none" strike="noStrike">
              <a:solidFill>
                <a:srgbClr val="C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Object-Oriented</a:t>
            </a:r>
            <a:r>
              <a:rPr lang="nl-NL"/>
              <a:t> Programming</a:t>
            </a:r>
            <a:endParaRPr/>
          </a:p>
        </p:txBody>
      </p:sp>
      <p:sp>
        <p:nvSpPr>
          <p:cNvPr id="198" name="Google Shape;198;p10"/>
          <p:cNvSpPr txBox="1"/>
          <p:nvPr/>
        </p:nvSpPr>
        <p:spPr>
          <a:xfrm>
            <a:off x="975363" y="3203775"/>
            <a:ext cx="2180700" cy="461700"/>
          </a:xfrm>
          <a:prstGeom prst="rect">
            <a:avLst/>
          </a:prstGeom>
          <a:noFill/>
          <a:ln cap="flat" cmpd="sng" w="12700">
            <a:solidFill>
              <a:srgbClr val="757070"/>
            </a:solidFill>
            <a:prstDash val="solid"/>
            <a:miter lim="4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3F3F3F"/>
              </a:buClr>
              <a:buSzPts val="2400"/>
              <a:buFont typeface="Calibri"/>
              <a:buNone/>
            </a:pPr>
            <a:r>
              <a:rPr b="0" i="0" lang="nl-NL" sz="2400" u="none" cap="none" strike="noStrike">
                <a:solidFill>
                  <a:srgbClr val="3F3F3F"/>
                </a:solidFill>
                <a:latin typeface="Calibri"/>
                <a:ea typeface="Calibri"/>
                <a:cs typeface="Calibri"/>
                <a:sym typeface="Calibri"/>
              </a:rPr>
              <a:t>list</a:t>
            </a:r>
            <a:endParaRPr/>
          </a:p>
        </p:txBody>
      </p:sp>
      <p:sp>
        <p:nvSpPr>
          <p:cNvPr id="199" name="Google Shape;199;p10"/>
          <p:cNvSpPr txBox="1"/>
          <p:nvPr/>
        </p:nvSpPr>
        <p:spPr>
          <a:xfrm>
            <a:off x="975350" y="3679725"/>
            <a:ext cx="2180700" cy="369300"/>
          </a:xfrm>
          <a:prstGeom prst="rect">
            <a:avLst/>
          </a:prstGeom>
          <a:noFill/>
          <a:ln cap="flat" cmpd="sng" w="12700">
            <a:solidFill>
              <a:srgbClr val="757070"/>
            </a:solidFill>
            <a:prstDash val="solid"/>
            <a:miter lim="400000"/>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chemeClr val="lt1"/>
              </a:buClr>
              <a:buSzPts val="1800"/>
              <a:buFont typeface="Arial"/>
              <a:buNone/>
            </a:pPr>
            <a:r>
              <a:t/>
            </a:r>
            <a:endParaRPr sz="1800">
              <a:solidFill>
                <a:srgbClr val="3F3F3F"/>
              </a:solidFill>
              <a:latin typeface="Arial"/>
              <a:ea typeface="Arial"/>
              <a:cs typeface="Arial"/>
              <a:sym typeface="Arial"/>
            </a:endParaRPr>
          </a:p>
        </p:txBody>
      </p:sp>
      <p:sp>
        <p:nvSpPr>
          <p:cNvPr id="200" name="Google Shape;200;p10"/>
          <p:cNvSpPr txBox="1"/>
          <p:nvPr/>
        </p:nvSpPr>
        <p:spPr>
          <a:xfrm>
            <a:off x="975375" y="4079825"/>
            <a:ext cx="2180700" cy="1477500"/>
          </a:xfrm>
          <a:prstGeom prst="rect">
            <a:avLst/>
          </a:prstGeom>
          <a:noFill/>
          <a:ln cap="flat" cmpd="sng" w="12700">
            <a:solidFill>
              <a:srgbClr val="757070"/>
            </a:solidFill>
            <a:prstDash val="solid"/>
            <a:miter lim="400000"/>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append()</a:t>
            </a:r>
            <a:endParaRPr/>
          </a:p>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insert()</a:t>
            </a:r>
            <a:endParaRPr/>
          </a:p>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extend()</a:t>
            </a:r>
            <a:endParaRPr/>
          </a:p>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pop()</a:t>
            </a:r>
            <a:endParaRPr/>
          </a:p>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sort()</a:t>
            </a:r>
            <a:endParaRPr/>
          </a:p>
        </p:txBody>
      </p:sp>
      <p:grpSp>
        <p:nvGrpSpPr>
          <p:cNvPr id="201" name="Google Shape;201;p10"/>
          <p:cNvGrpSpPr/>
          <p:nvPr/>
        </p:nvGrpSpPr>
        <p:grpSpPr>
          <a:xfrm>
            <a:off x="4146016" y="5471905"/>
            <a:ext cx="2450402" cy="1229924"/>
            <a:chOff x="3301999" y="2960415"/>
            <a:chExt cx="2450402" cy="1229924"/>
          </a:xfrm>
        </p:grpSpPr>
        <p:pic>
          <p:nvPicPr>
            <p:cNvPr id="202" name="Google Shape;202;p10"/>
            <p:cNvPicPr preferRelativeResize="0"/>
            <p:nvPr/>
          </p:nvPicPr>
          <p:blipFill rotWithShape="1">
            <a:blip r:embed="rId3">
              <a:alphaModFix/>
            </a:blip>
            <a:srcRect b="0" l="0" r="0" t="0"/>
            <a:stretch/>
          </p:blipFill>
          <p:spPr>
            <a:xfrm>
              <a:off x="3301999" y="2996539"/>
              <a:ext cx="1270000" cy="1193800"/>
            </a:xfrm>
            <a:prstGeom prst="rect">
              <a:avLst/>
            </a:prstGeom>
            <a:noFill/>
            <a:ln>
              <a:noFill/>
            </a:ln>
          </p:spPr>
        </p:pic>
        <p:sp>
          <p:nvSpPr>
            <p:cNvPr id="203" name="Google Shape;203;p10"/>
            <p:cNvSpPr txBox="1"/>
            <p:nvPr/>
          </p:nvSpPr>
          <p:spPr>
            <a:xfrm rot="-576749">
              <a:off x="3950531" y="3105438"/>
              <a:ext cx="1775791" cy="461661"/>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400"/>
                <a:buFont typeface="Calibri"/>
                <a:buNone/>
              </a:pPr>
              <a:r>
                <a:rPr b="0" i="0" lang="nl-NL" sz="2400" u="none" cap="none" strike="noStrike">
                  <a:solidFill>
                    <a:srgbClr val="000000"/>
                  </a:solidFill>
                  <a:latin typeface="Calibri"/>
                  <a:ea typeface="Calibri"/>
                  <a:cs typeface="Calibri"/>
                  <a:sym typeface="Calibri"/>
                </a:rPr>
                <a:t>sort()</a:t>
              </a:r>
              <a:endParaRPr/>
            </a:p>
          </p:txBody>
        </p:sp>
      </p:grpSp>
      <p:sp>
        <p:nvSpPr>
          <p:cNvPr id="204" name="Google Shape;204;p10"/>
          <p:cNvSpPr txBox="1"/>
          <p:nvPr/>
        </p:nvSpPr>
        <p:spPr>
          <a:xfrm>
            <a:off x="3156040" y="3679722"/>
            <a:ext cx="1123500" cy="3693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C00000"/>
              </a:buClr>
              <a:buSzPts val="1600"/>
              <a:buFont typeface="Calibri"/>
              <a:buNone/>
            </a:pPr>
            <a:r>
              <a:rPr b="0" i="0" lang="nl-NL" sz="1800" u="none" cap="none" strike="noStrike">
                <a:solidFill>
                  <a:srgbClr val="C00000"/>
                </a:solidFill>
                <a:latin typeface="Calibri"/>
                <a:ea typeface="Calibri"/>
                <a:cs typeface="Calibri"/>
                <a:sym typeface="Calibri"/>
              </a:rPr>
              <a:t>attributes</a:t>
            </a:r>
            <a:endParaRPr b="0" i="0" sz="1800" u="none" cap="none" strike="noStrike">
              <a:solidFill>
                <a:srgbClr val="C00000"/>
              </a:solidFill>
              <a:latin typeface="Calibri"/>
              <a:ea typeface="Calibri"/>
              <a:cs typeface="Calibri"/>
              <a:sym typeface="Calibri"/>
            </a:endParaRPr>
          </a:p>
        </p:txBody>
      </p:sp>
      <p:sp>
        <p:nvSpPr>
          <p:cNvPr id="205" name="Google Shape;205;p10"/>
          <p:cNvSpPr txBox="1"/>
          <p:nvPr/>
        </p:nvSpPr>
        <p:spPr>
          <a:xfrm>
            <a:off x="3240090" y="4633924"/>
            <a:ext cx="1123500" cy="3693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C00000"/>
              </a:buClr>
              <a:buSzPts val="1600"/>
              <a:buFont typeface="Calibri"/>
              <a:buNone/>
            </a:pPr>
            <a:r>
              <a:rPr b="0" i="0" lang="nl-NL" sz="1800" u="none" cap="none" strike="noStrike">
                <a:solidFill>
                  <a:srgbClr val="C00000"/>
                </a:solidFill>
                <a:latin typeface="Calibri"/>
                <a:ea typeface="Calibri"/>
                <a:cs typeface="Calibri"/>
                <a:sym typeface="Calibri"/>
              </a:rPr>
              <a:t>methods</a:t>
            </a:r>
            <a:endParaRPr b="0" i="0" sz="1800" u="none" cap="none" strike="noStrike">
              <a:solidFill>
                <a:srgbClr val="C00000"/>
              </a:solidFill>
              <a:latin typeface="Calibri"/>
              <a:ea typeface="Calibri"/>
              <a:cs typeface="Calibri"/>
              <a:sym typeface="Calibri"/>
            </a:endParaRPr>
          </a:p>
        </p:txBody>
      </p:sp>
      <p:sp>
        <p:nvSpPr>
          <p:cNvPr id="206" name="Google Shape;206;p10"/>
          <p:cNvSpPr txBox="1"/>
          <p:nvPr/>
        </p:nvSpPr>
        <p:spPr>
          <a:xfrm>
            <a:off x="6062823" y="3203775"/>
            <a:ext cx="26499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2000">
                <a:solidFill>
                  <a:schemeClr val="dk1"/>
                </a:solidFill>
                <a:latin typeface="Calibri"/>
                <a:ea typeface="Calibri"/>
                <a:cs typeface="Calibri"/>
                <a:sym typeface="Calibri"/>
              </a:rPr>
              <a:t>[2, 1, 3] → </a:t>
            </a:r>
            <a:r>
              <a:rPr lang="nl-NL" sz="2000">
                <a:solidFill>
                  <a:schemeClr val="dk1"/>
                </a:solidFill>
                <a:latin typeface="Calibri"/>
                <a:ea typeface="Calibri"/>
                <a:cs typeface="Calibri"/>
                <a:sym typeface="Calibri"/>
              </a:rPr>
              <a:t>[1, 2, 3]</a:t>
            </a:r>
            <a:endParaRPr sz="1600"/>
          </a:p>
        </p:txBody>
      </p:sp>
      <p:sp>
        <p:nvSpPr>
          <p:cNvPr id="207" name="Google Shape;207;p10"/>
          <p:cNvSpPr txBox="1"/>
          <p:nvPr/>
        </p:nvSpPr>
        <p:spPr>
          <a:xfrm>
            <a:off x="5754951" y="4007293"/>
            <a:ext cx="36723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2000">
                <a:solidFill>
                  <a:schemeClr val="dk1"/>
                </a:solidFill>
                <a:latin typeface="Calibri"/>
                <a:ea typeface="Calibri"/>
                <a:cs typeface="Calibri"/>
                <a:sym typeface="Calibri"/>
              </a:rPr>
              <a:t>[‘a’, ‘c’, ‘b’] → [‘a’, ‘b’, ‘c’]</a:t>
            </a:r>
            <a:endParaRPr sz="2000">
              <a:latin typeface="Calibri"/>
              <a:ea typeface="Calibri"/>
              <a:cs typeface="Calibri"/>
              <a:sym typeface="Calibri"/>
            </a:endParaRPr>
          </a:p>
        </p:txBody>
      </p:sp>
      <p:sp>
        <p:nvSpPr>
          <p:cNvPr id="208" name="Google Shape;208;p10"/>
          <p:cNvSpPr txBox="1"/>
          <p:nvPr/>
        </p:nvSpPr>
        <p:spPr>
          <a:xfrm>
            <a:off x="4109269" y="6701825"/>
            <a:ext cx="1862100" cy="3693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C00000"/>
              </a:buClr>
              <a:buSzPts val="1600"/>
              <a:buFont typeface="Calibri"/>
              <a:buNone/>
            </a:pPr>
            <a:r>
              <a:rPr lang="nl-NL" sz="1800">
                <a:solidFill>
                  <a:srgbClr val="C00000"/>
                </a:solidFill>
                <a:latin typeface="Calibri"/>
                <a:ea typeface="Calibri"/>
                <a:cs typeface="Calibri"/>
                <a:sym typeface="Calibri"/>
              </a:rPr>
              <a:t>function call</a:t>
            </a:r>
            <a:endParaRPr b="0" i="0" sz="1800" u="none" cap="none" strike="noStrike">
              <a:solidFill>
                <a:srgbClr val="C00000"/>
              </a:solidFill>
              <a:latin typeface="Calibri"/>
              <a:ea typeface="Calibri"/>
              <a:cs typeface="Calibri"/>
              <a:sym typeface="Calibri"/>
            </a:endParaRPr>
          </a:p>
        </p:txBody>
      </p:sp>
      <p:sp>
        <p:nvSpPr>
          <p:cNvPr id="209" name="Google Shape;209;p10"/>
          <p:cNvSpPr txBox="1"/>
          <p:nvPr/>
        </p:nvSpPr>
        <p:spPr>
          <a:xfrm>
            <a:off x="1585007" y="2085008"/>
            <a:ext cx="1775700" cy="4617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400"/>
              <a:buFont typeface="Calibri"/>
              <a:buNone/>
            </a:pPr>
            <a:r>
              <a:rPr b="0" i="0" lang="nl-NL" sz="2400" u="none" cap="none" strike="noStrike">
                <a:solidFill>
                  <a:srgbClr val="000000"/>
                </a:solidFill>
                <a:latin typeface="Calibri"/>
                <a:ea typeface="Calibri"/>
                <a:cs typeface="Calibri"/>
                <a:sym typeface="Calibri"/>
              </a:rPr>
              <a:t>Class</a:t>
            </a:r>
            <a:endParaRPr/>
          </a:p>
        </p:txBody>
      </p:sp>
      <p:sp>
        <p:nvSpPr>
          <p:cNvPr id="210" name="Google Shape;210;p10"/>
          <p:cNvSpPr txBox="1"/>
          <p:nvPr/>
        </p:nvSpPr>
        <p:spPr>
          <a:xfrm>
            <a:off x="7088859" y="2084996"/>
            <a:ext cx="1038000" cy="4617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2400"/>
              <a:buFont typeface="Calibri"/>
              <a:buNone/>
            </a:pPr>
            <a:r>
              <a:rPr b="0" i="0" lang="nl-NL" sz="2400" u="none" cap="none" strike="noStrike">
                <a:solidFill>
                  <a:srgbClr val="000000"/>
                </a:solidFill>
                <a:latin typeface="Calibri"/>
                <a:ea typeface="Calibri"/>
                <a:cs typeface="Calibri"/>
                <a:sym typeface="Calibri"/>
              </a:rPr>
              <a:t>Objects</a:t>
            </a:r>
            <a:endParaRPr b="0" i="0" sz="2400" u="none" cap="none" strike="noStrike">
              <a:solidFill>
                <a:srgbClr val="000000"/>
              </a:solidFill>
              <a:latin typeface="Calibri"/>
              <a:ea typeface="Calibri"/>
              <a:cs typeface="Calibri"/>
              <a:sym typeface="Calibri"/>
            </a:endParaRPr>
          </a:p>
        </p:txBody>
      </p:sp>
      <p:sp>
        <p:nvSpPr>
          <p:cNvPr id="211" name="Google Shape;211;p10"/>
          <p:cNvSpPr/>
          <p:nvPr/>
        </p:nvSpPr>
        <p:spPr>
          <a:xfrm>
            <a:off x="3647300" y="2322387"/>
            <a:ext cx="2822700" cy="591600"/>
          </a:xfrm>
          <a:prstGeom prst="arc">
            <a:avLst>
              <a:gd fmla="val 11141211" name="adj1"/>
              <a:gd fmla="val 21134300" name="adj2"/>
            </a:avLst>
          </a:prstGeom>
          <a:noFill/>
          <a:ln cap="flat" cmpd="sng" w="25400">
            <a:solidFill>
              <a:srgbClr val="C00000"/>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2" name="Google Shape;212;p10"/>
          <p:cNvSpPr txBox="1"/>
          <p:nvPr/>
        </p:nvSpPr>
        <p:spPr>
          <a:xfrm>
            <a:off x="4169150" y="2386997"/>
            <a:ext cx="1775700" cy="4002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C00000"/>
              </a:buClr>
              <a:buSzPts val="2000"/>
              <a:buFont typeface="Calibri"/>
              <a:buNone/>
            </a:pPr>
            <a:r>
              <a:rPr b="0" i="0" lang="nl-NL" sz="2000" u="none" cap="none" strike="noStrike">
                <a:solidFill>
                  <a:srgbClr val="C00000"/>
                </a:solidFill>
                <a:latin typeface="Calibri"/>
                <a:ea typeface="Calibri"/>
                <a:cs typeface="Calibri"/>
                <a:sym typeface="Calibri"/>
              </a:rPr>
              <a:t>instantiation</a:t>
            </a:r>
            <a:endParaRPr b="0" i="0" sz="2000" u="none" cap="none" strike="noStrike">
              <a:solidFill>
                <a:srgbClr val="C00000"/>
              </a:solidFill>
              <a:latin typeface="Calibri"/>
              <a:ea typeface="Calibri"/>
              <a:cs typeface="Calibri"/>
              <a:sym typeface="Calibri"/>
            </a:endParaRPr>
          </a:p>
        </p:txBody>
      </p:sp>
      <p:sp>
        <p:nvSpPr>
          <p:cNvPr id="213" name="Google Shape;213;p10"/>
          <p:cNvSpPr txBox="1"/>
          <p:nvPr/>
        </p:nvSpPr>
        <p:spPr>
          <a:xfrm>
            <a:off x="1621666" y="2482831"/>
            <a:ext cx="1775700" cy="4002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C00000"/>
              </a:buClr>
              <a:buSzPts val="2000"/>
              <a:buFont typeface="Calibri"/>
              <a:buNone/>
            </a:pPr>
            <a:r>
              <a:rPr lang="nl-NL" sz="2000">
                <a:solidFill>
                  <a:srgbClr val="C00000"/>
                </a:solidFill>
                <a:latin typeface="Calibri"/>
                <a:ea typeface="Calibri"/>
                <a:cs typeface="Calibri"/>
                <a:sym typeface="Calibri"/>
              </a:rPr>
              <a:t>blueprint</a:t>
            </a:r>
            <a:endParaRPr b="0" i="0" sz="2000" u="none" cap="none" strike="noStrike">
              <a:solidFill>
                <a:srgbClr val="C00000"/>
              </a:solidFill>
              <a:latin typeface="Calibri"/>
              <a:ea typeface="Calibri"/>
              <a:cs typeface="Calibri"/>
              <a:sym typeface="Calibri"/>
            </a:endParaRPr>
          </a:p>
        </p:txBody>
      </p:sp>
      <p:sp>
        <p:nvSpPr>
          <p:cNvPr id="214" name="Google Shape;214;p10"/>
          <p:cNvSpPr txBox="1"/>
          <p:nvPr/>
        </p:nvSpPr>
        <p:spPr>
          <a:xfrm>
            <a:off x="6719916" y="2482831"/>
            <a:ext cx="1775700" cy="4002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C00000"/>
              </a:buClr>
              <a:buSzPts val="2000"/>
              <a:buFont typeface="Calibri"/>
              <a:buNone/>
            </a:pPr>
            <a:r>
              <a:rPr b="0" i="0" lang="nl-NL" sz="2000" u="none" cap="none" strike="noStrike">
                <a:solidFill>
                  <a:srgbClr val="C00000"/>
                </a:solidFill>
                <a:latin typeface="Calibri"/>
                <a:ea typeface="Calibri"/>
                <a:cs typeface="Calibri"/>
                <a:sym typeface="Calibri"/>
              </a:rPr>
              <a:t>instances</a:t>
            </a:r>
            <a:endParaRPr b="0" i="0" sz="2000" u="none" cap="none" strike="noStrike">
              <a:solidFill>
                <a:srgbClr val="C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1"/>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Exercise: Turtle</a:t>
            </a:r>
            <a:endParaRPr/>
          </a:p>
        </p:txBody>
      </p:sp>
      <p:sp>
        <p:nvSpPr>
          <p:cNvPr id="220" name="Google Shape;220;p11"/>
          <p:cNvSpPr txBox="1"/>
          <p:nvPr>
            <p:ph idx="1" type="body"/>
          </p:nvPr>
        </p:nvSpPr>
        <p:spPr>
          <a:xfrm>
            <a:off x="471047" y="2012350"/>
            <a:ext cx="5468400" cy="5439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sz="2300"/>
              <a:t>Draw a polygon with turtle.</a:t>
            </a:r>
            <a:endParaRPr sz="2300"/>
          </a:p>
          <a:p>
            <a:pPr indent="-124986" lvl="0" marL="251986" rtl="0" algn="l">
              <a:lnSpc>
                <a:spcPct val="90000"/>
              </a:lnSpc>
              <a:spcBef>
                <a:spcPts val="1102"/>
              </a:spcBef>
              <a:spcAft>
                <a:spcPts val="0"/>
              </a:spcAft>
              <a:buClr>
                <a:srgbClr val="595959"/>
              </a:buClr>
              <a:buSzPts val="2000"/>
              <a:buNone/>
            </a:pPr>
            <a:r>
              <a:t/>
            </a:r>
            <a:endParaRPr sz="2300"/>
          </a:p>
          <a:p>
            <a:pPr indent="-271036" lvl="0" marL="251986" rtl="0" algn="l">
              <a:lnSpc>
                <a:spcPct val="90000"/>
              </a:lnSpc>
              <a:spcBef>
                <a:spcPts val="1102"/>
              </a:spcBef>
              <a:spcAft>
                <a:spcPts val="0"/>
              </a:spcAft>
              <a:buClr>
                <a:srgbClr val="595959"/>
              </a:buClr>
              <a:buSzPts val="2300"/>
              <a:buChar char="•"/>
            </a:pPr>
            <a:r>
              <a:rPr lang="nl-NL" sz="2300"/>
              <a:t>Check out the different methods that you can use with turtle!</a:t>
            </a:r>
            <a:endParaRPr sz="2300"/>
          </a:p>
          <a:p>
            <a:pPr indent="-271036" lvl="1" marL="755957" rtl="0" algn="l">
              <a:lnSpc>
                <a:spcPct val="90000"/>
              </a:lnSpc>
              <a:spcBef>
                <a:spcPts val="551"/>
              </a:spcBef>
              <a:spcAft>
                <a:spcPts val="0"/>
              </a:spcAft>
              <a:buClr>
                <a:srgbClr val="595959"/>
              </a:buClr>
              <a:buSzPts val="2100"/>
              <a:buChar char="•"/>
            </a:pPr>
            <a:r>
              <a:rPr lang="nl-NL" sz="2100"/>
              <a:t>in particular: </a:t>
            </a:r>
            <a:r>
              <a:rPr b="1" lang="nl-NL" sz="2100"/>
              <a:t>forward </a:t>
            </a:r>
            <a:r>
              <a:rPr lang="nl-NL" sz="2100"/>
              <a:t>and </a:t>
            </a:r>
            <a:r>
              <a:rPr b="1" lang="nl-NL" sz="2100"/>
              <a:t>left</a:t>
            </a:r>
            <a:endParaRPr b="1" sz="2100"/>
          </a:p>
          <a:p>
            <a:pPr indent="-271036" lvl="0" marL="251986" rtl="0" algn="l">
              <a:lnSpc>
                <a:spcPct val="90000"/>
              </a:lnSpc>
              <a:spcBef>
                <a:spcPts val="1102"/>
              </a:spcBef>
              <a:spcAft>
                <a:spcPts val="0"/>
              </a:spcAft>
              <a:buClr>
                <a:srgbClr val="595959"/>
              </a:buClr>
              <a:buSzPts val="2300"/>
              <a:buChar char="•"/>
            </a:pPr>
            <a:r>
              <a:rPr lang="nl-NL" sz="2300"/>
              <a:t>Import the turtle library</a:t>
            </a:r>
            <a:endParaRPr sz="2300"/>
          </a:p>
          <a:p>
            <a:pPr indent="-271035" lvl="0" marL="251985" rtl="0" algn="l">
              <a:spcBef>
                <a:spcPts val="1102"/>
              </a:spcBef>
              <a:spcAft>
                <a:spcPts val="0"/>
              </a:spcAft>
              <a:buSzPts val="2300"/>
              <a:buChar char="•"/>
            </a:pPr>
            <a:r>
              <a:rPr lang="nl-NL" sz="2300"/>
              <a:t>Draw a polygon</a:t>
            </a:r>
            <a:endParaRPr sz="2300"/>
          </a:p>
          <a:p>
            <a:pPr indent="-271035" lvl="1" marL="755957" rtl="0" algn="l">
              <a:spcBef>
                <a:spcPts val="551"/>
              </a:spcBef>
              <a:spcAft>
                <a:spcPts val="0"/>
              </a:spcAft>
              <a:buSzPts val="2100"/>
              <a:buChar char="•"/>
            </a:pPr>
            <a:r>
              <a:rPr lang="nl-NL" sz="2100"/>
              <a:t>Calculate the angle of each corner</a:t>
            </a:r>
            <a:endParaRPr sz="2100"/>
          </a:p>
          <a:p>
            <a:pPr indent="-271035" lvl="1" marL="755957" rtl="0" algn="l">
              <a:spcBef>
                <a:spcPts val="551"/>
              </a:spcBef>
              <a:spcAft>
                <a:spcPts val="0"/>
              </a:spcAft>
              <a:buSzPts val="2100"/>
              <a:buChar char="•"/>
            </a:pPr>
            <a:r>
              <a:rPr lang="nl-NL" sz="2100"/>
              <a:t>Hint: https://en.wikipedia.org/wiki/Regular_polygon</a:t>
            </a:r>
            <a:endParaRPr sz="2300"/>
          </a:p>
          <a:p>
            <a:pPr indent="-271036" lvl="0" marL="251986" rtl="0" algn="l">
              <a:lnSpc>
                <a:spcPct val="90000"/>
              </a:lnSpc>
              <a:spcBef>
                <a:spcPts val="1102"/>
              </a:spcBef>
              <a:spcAft>
                <a:spcPts val="0"/>
              </a:spcAft>
              <a:buClr>
                <a:srgbClr val="595959"/>
              </a:buClr>
              <a:buSzPts val="2300"/>
              <a:buChar char="•"/>
            </a:pPr>
            <a:r>
              <a:rPr lang="nl-NL" sz="2300"/>
              <a:t>Draw a square</a:t>
            </a:r>
            <a:endParaRPr sz="2300"/>
          </a:p>
          <a:p>
            <a:pPr indent="-271035" lvl="0" marL="251985" rtl="0" algn="l">
              <a:spcBef>
                <a:spcPts val="1102"/>
              </a:spcBef>
              <a:spcAft>
                <a:spcPts val="0"/>
              </a:spcAft>
              <a:buSzPts val="2300"/>
              <a:buChar char="•"/>
            </a:pPr>
            <a:r>
              <a:rPr lang="nl-NL" sz="2300"/>
              <a:t>End the program with turtle.done()</a:t>
            </a:r>
            <a:endParaRPr sz="2100"/>
          </a:p>
        </p:txBody>
      </p:sp>
      <p:pic>
        <p:nvPicPr>
          <p:cNvPr id="221" name="Google Shape;221;p11"/>
          <p:cNvPicPr preferRelativeResize="0"/>
          <p:nvPr/>
        </p:nvPicPr>
        <p:blipFill rotWithShape="1">
          <a:blip r:embed="rId3">
            <a:alphaModFix/>
          </a:blip>
          <a:srcRect b="0" l="0" r="0" t="0"/>
          <a:stretch/>
        </p:blipFill>
        <p:spPr>
          <a:xfrm>
            <a:off x="5834749" y="3442449"/>
            <a:ext cx="3921950" cy="4009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2"/>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Classes</a:t>
            </a:r>
            <a:endParaRPr/>
          </a:p>
        </p:txBody>
      </p:sp>
      <p:sp>
        <p:nvSpPr>
          <p:cNvPr id="227" name="Google Shape;227;p12"/>
          <p:cNvSpPr txBox="1"/>
          <p:nvPr>
            <p:ph idx="1" type="body"/>
          </p:nvPr>
        </p:nvSpPr>
        <p:spPr>
          <a:xfrm>
            <a:off x="575817" y="1783814"/>
            <a:ext cx="8928900" cy="4215600"/>
          </a:xfrm>
          <a:prstGeom prst="rect">
            <a:avLst/>
          </a:prstGeom>
          <a:noFill/>
          <a:ln>
            <a:noFill/>
          </a:ln>
        </p:spPr>
        <p:txBody>
          <a:bodyPr anchorCtr="0" anchor="t" bIns="45700" lIns="91425" spcFirstLastPara="1" rIns="91425" wrap="square" tIns="45700">
            <a:noAutofit/>
          </a:bodyPr>
          <a:lstStyle/>
          <a:p>
            <a:pPr indent="-264686" lvl="0" marL="251986" rtl="0" algn="l">
              <a:lnSpc>
                <a:spcPct val="90000"/>
              </a:lnSpc>
              <a:spcBef>
                <a:spcPts val="0"/>
              </a:spcBef>
              <a:spcAft>
                <a:spcPts val="0"/>
              </a:spcAft>
              <a:buClr>
                <a:srgbClr val="595959"/>
              </a:buClr>
              <a:buSzPts val="2200"/>
              <a:buChar char="•"/>
            </a:pPr>
            <a:r>
              <a:rPr lang="nl-NL" sz="2200"/>
              <a:t>First define a class with the keyword </a:t>
            </a:r>
            <a:r>
              <a:rPr b="1" lang="nl-NL" sz="2200"/>
              <a:t>class</a:t>
            </a:r>
            <a:endParaRPr sz="2200"/>
          </a:p>
          <a:p>
            <a:pPr indent="-264686" lvl="0" marL="251986" rtl="0" algn="l">
              <a:lnSpc>
                <a:spcPct val="90000"/>
              </a:lnSpc>
              <a:spcBef>
                <a:spcPts val="1102"/>
              </a:spcBef>
              <a:spcAft>
                <a:spcPts val="0"/>
              </a:spcAft>
              <a:buClr>
                <a:srgbClr val="595959"/>
              </a:buClr>
              <a:buSzPts val="2200"/>
              <a:buChar char="•"/>
            </a:pPr>
            <a:r>
              <a:rPr lang="nl-NL" sz="2200"/>
              <a:t>Instantiate an object with the class</a:t>
            </a:r>
            <a:endParaRPr sz="2200"/>
          </a:p>
          <a:p>
            <a:pPr indent="-264686" lvl="0" marL="251986" rtl="0" algn="l">
              <a:lnSpc>
                <a:spcPct val="90000"/>
              </a:lnSpc>
              <a:spcBef>
                <a:spcPts val="1102"/>
              </a:spcBef>
              <a:spcAft>
                <a:spcPts val="0"/>
              </a:spcAft>
              <a:buClr>
                <a:srgbClr val="595959"/>
              </a:buClr>
              <a:buSzPts val="2200"/>
              <a:buChar char="•"/>
            </a:pPr>
            <a:r>
              <a:rPr lang="nl-NL" sz="2200"/>
              <a:t>Set the state of the object by assigning values to the attributes</a:t>
            </a:r>
            <a:endParaRPr sz="2200"/>
          </a:p>
          <a:p>
            <a:pPr indent="-264686" lvl="0" marL="251986" rtl="0" algn="l">
              <a:lnSpc>
                <a:spcPct val="90000"/>
              </a:lnSpc>
              <a:spcBef>
                <a:spcPts val="1102"/>
              </a:spcBef>
              <a:spcAft>
                <a:spcPts val="0"/>
              </a:spcAft>
              <a:buClr>
                <a:srgbClr val="595959"/>
              </a:buClr>
              <a:buSzPts val="2200"/>
              <a:buChar char="•"/>
            </a:pPr>
            <a:r>
              <a:rPr lang="nl-NL" sz="2200"/>
              <a:t>Call the methods of the object</a:t>
            </a:r>
            <a:endParaRPr sz="2200"/>
          </a:p>
          <a:p>
            <a:pPr indent="-264686" lvl="0" marL="251986" rtl="0" algn="l">
              <a:lnSpc>
                <a:spcPct val="90000"/>
              </a:lnSpc>
              <a:spcBef>
                <a:spcPts val="1102"/>
              </a:spcBef>
              <a:spcAft>
                <a:spcPts val="0"/>
              </a:spcAft>
              <a:buClr>
                <a:srgbClr val="595959"/>
              </a:buClr>
              <a:buSzPts val="2200"/>
              <a:buChar char="•"/>
            </a:pPr>
            <a:r>
              <a:rPr lang="nl-NL" sz="2200"/>
              <a:t>Use the object operator </a:t>
            </a:r>
            <a:r>
              <a:rPr b="1" lang="nl-NL" sz="2200"/>
              <a:t>.</a:t>
            </a:r>
            <a:r>
              <a:rPr lang="nl-NL" sz="2200"/>
              <a:t> (a dot) to access attributes and methods</a:t>
            </a:r>
            <a:endParaRPr sz="2200"/>
          </a:p>
        </p:txBody>
      </p:sp>
      <p:sp>
        <p:nvSpPr>
          <p:cNvPr id="228" name="Google Shape;228;p12"/>
          <p:cNvSpPr txBox="1"/>
          <p:nvPr>
            <p:ph idx="2" type="body"/>
          </p:nvPr>
        </p:nvSpPr>
        <p:spPr>
          <a:xfrm>
            <a:off x="575816" y="4584285"/>
            <a:ext cx="8928900" cy="2062500"/>
          </a:xfrm>
          <a:prstGeom prst="rect">
            <a:avLst/>
          </a:prstGeom>
          <a:solidFill>
            <a:srgbClr val="D8D8D8"/>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b" bIns="45700" lIns="91425" spcFirstLastPara="1" rIns="91425" wrap="square" tIns="45700">
            <a:spAutoFit/>
          </a:bodyPr>
          <a:lstStyle/>
          <a:p>
            <a:pPr indent="0" lvl="0" marL="0" rtl="0" algn="l">
              <a:lnSpc>
                <a:spcPct val="100000"/>
              </a:lnSpc>
              <a:spcBef>
                <a:spcPts val="0"/>
              </a:spcBef>
              <a:spcAft>
                <a:spcPts val="0"/>
              </a:spcAft>
              <a:buClr>
                <a:srgbClr val="0000FF"/>
              </a:buClr>
              <a:buSzPts val="1600"/>
              <a:buNone/>
            </a:pPr>
            <a:r>
              <a:rPr lang="nl-NL">
                <a:solidFill>
                  <a:srgbClr val="0000FF"/>
                </a:solidFill>
              </a:rPr>
              <a:t>class</a:t>
            </a:r>
            <a:r>
              <a:rPr lang="nl-NL">
                <a:solidFill>
                  <a:srgbClr val="000000"/>
                </a:solidFill>
              </a:rPr>
              <a:t> Person:</a:t>
            </a:r>
            <a:endParaRPr/>
          </a:p>
          <a:p>
            <a:pPr indent="0" lvl="0" marL="0" rtl="0" algn="l">
              <a:lnSpc>
                <a:spcPct val="100000"/>
              </a:lnSpc>
              <a:spcBef>
                <a:spcPts val="0"/>
              </a:spcBef>
              <a:spcAft>
                <a:spcPts val="0"/>
              </a:spcAft>
              <a:buClr>
                <a:srgbClr val="0000FF"/>
              </a:buClr>
              <a:buSzPts val="1600"/>
              <a:buNone/>
            </a:pPr>
            <a:r>
              <a:rPr lang="nl-NL">
                <a:solidFill>
                  <a:srgbClr val="0000FF"/>
                </a:solidFill>
              </a:rPr>
              <a:t>    pass</a:t>
            </a:r>
            <a:endParaRPr>
              <a:solidFill>
                <a:srgbClr val="000000"/>
              </a:solidFill>
            </a:endParaRPr>
          </a:p>
          <a:p>
            <a:pPr indent="0" lvl="0" marL="0" rtl="0" algn="l">
              <a:lnSpc>
                <a:spcPct val="100000"/>
              </a:lnSpc>
              <a:spcBef>
                <a:spcPts val="0"/>
              </a:spcBef>
              <a:spcAft>
                <a:spcPts val="0"/>
              </a:spcAft>
              <a:buClr>
                <a:srgbClr val="000000"/>
              </a:buClr>
              <a:buSzPts val="1600"/>
              <a:buNone/>
            </a:pPr>
            <a:br>
              <a:rPr lang="nl-NL">
                <a:solidFill>
                  <a:srgbClr val="000000"/>
                </a:solidFill>
              </a:rPr>
            </a:br>
            <a:r>
              <a:rPr lang="nl-NL">
                <a:solidFill>
                  <a:srgbClr val="008000"/>
                </a:solidFill>
              </a:rPr>
              <a:t># --------------------------------</a:t>
            </a:r>
            <a:endParaRPr>
              <a:solidFill>
                <a:srgbClr val="000000"/>
              </a:solidFill>
            </a:endParaRPr>
          </a:p>
          <a:p>
            <a:pPr indent="0" lvl="0" marL="0" rtl="0" algn="l">
              <a:lnSpc>
                <a:spcPct val="100000"/>
              </a:lnSpc>
              <a:spcBef>
                <a:spcPts val="0"/>
              </a:spcBef>
              <a:spcAft>
                <a:spcPts val="0"/>
              </a:spcAft>
              <a:buClr>
                <a:srgbClr val="000000"/>
              </a:buClr>
              <a:buSzPts val="1600"/>
              <a:buNone/>
            </a:pPr>
            <a:br>
              <a:rPr lang="nl-NL">
                <a:solidFill>
                  <a:srgbClr val="000000"/>
                </a:solidFill>
              </a:rPr>
            </a:br>
            <a:r>
              <a:rPr lang="nl-NL">
                <a:solidFill>
                  <a:srgbClr val="000000"/>
                </a:solidFill>
              </a:rPr>
              <a:t>p = Person()</a:t>
            </a:r>
            <a:endParaRPr/>
          </a:p>
          <a:p>
            <a:pPr indent="0" lvl="0" marL="0" rtl="0" algn="l">
              <a:lnSpc>
                <a:spcPct val="100000"/>
              </a:lnSpc>
              <a:spcBef>
                <a:spcPts val="0"/>
              </a:spcBef>
              <a:spcAft>
                <a:spcPts val="0"/>
              </a:spcAft>
              <a:buClr>
                <a:srgbClr val="000000"/>
              </a:buClr>
              <a:buSzPts val="1600"/>
              <a:buNone/>
            </a:pPr>
            <a:r>
              <a:rPr lang="nl-NL">
                <a:solidFill>
                  <a:srgbClr val="000000"/>
                </a:solidFill>
              </a:rPr>
              <a:t>p.name = </a:t>
            </a:r>
            <a:r>
              <a:rPr lang="nl-NL">
                <a:solidFill>
                  <a:srgbClr val="A31515"/>
                </a:solidFill>
              </a:rPr>
              <a:t>'Albert'</a:t>
            </a:r>
            <a:endParaRPr>
              <a:solidFill>
                <a:srgbClr val="000000"/>
              </a:solidFill>
            </a:endParaRPr>
          </a:p>
          <a:p>
            <a:pPr indent="0" lvl="0" marL="0" rtl="0" algn="l">
              <a:lnSpc>
                <a:spcPct val="100000"/>
              </a:lnSpc>
              <a:spcBef>
                <a:spcPts val="0"/>
              </a:spcBef>
              <a:spcAft>
                <a:spcPts val="0"/>
              </a:spcAft>
              <a:buClr>
                <a:srgbClr val="000000"/>
              </a:buClr>
              <a:buSzPts val="1600"/>
              <a:buNone/>
            </a:pPr>
            <a:r>
              <a:rPr lang="nl-NL">
                <a:solidFill>
                  <a:srgbClr val="000000"/>
                </a:solidFill>
              </a:rPr>
              <a:t>p.residence = </a:t>
            </a:r>
            <a:r>
              <a:rPr lang="nl-NL">
                <a:solidFill>
                  <a:srgbClr val="A31515"/>
                </a:solidFill>
              </a:rPr>
              <a:t>'Amsterdam'</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3"/>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Methods</a:t>
            </a:r>
            <a:endParaRPr/>
          </a:p>
        </p:txBody>
      </p:sp>
      <p:sp>
        <p:nvSpPr>
          <p:cNvPr id="234" name="Google Shape;234;p13"/>
          <p:cNvSpPr txBox="1"/>
          <p:nvPr>
            <p:ph idx="1" type="body"/>
          </p:nvPr>
        </p:nvSpPr>
        <p:spPr>
          <a:xfrm>
            <a:off x="575825" y="1860021"/>
            <a:ext cx="8928900" cy="2739900"/>
          </a:xfrm>
          <a:prstGeom prst="rect">
            <a:avLst/>
          </a:prstGeom>
          <a:noFill/>
          <a:ln>
            <a:noFill/>
          </a:ln>
        </p:spPr>
        <p:txBody>
          <a:bodyPr anchorCtr="0" anchor="t" bIns="45700" lIns="91425" spcFirstLastPara="1" rIns="91425" wrap="square" tIns="45700">
            <a:noAutofit/>
          </a:bodyPr>
          <a:lstStyle/>
          <a:p>
            <a:pPr indent="-264686" lvl="0" marL="251986" rtl="0" algn="l">
              <a:lnSpc>
                <a:spcPct val="90000"/>
              </a:lnSpc>
              <a:spcBef>
                <a:spcPts val="0"/>
              </a:spcBef>
              <a:spcAft>
                <a:spcPts val="0"/>
              </a:spcAft>
              <a:buClr>
                <a:srgbClr val="595959"/>
              </a:buClr>
              <a:buSzPts val="2200"/>
              <a:buChar char="•"/>
            </a:pPr>
            <a:r>
              <a:rPr lang="nl-NL" sz="2200"/>
              <a:t>Methods are functions within a class. </a:t>
            </a:r>
            <a:r>
              <a:rPr lang="nl-NL" sz="2200"/>
              <a:t>Methods</a:t>
            </a:r>
            <a:r>
              <a:rPr lang="nl-NL" sz="2200"/>
              <a:t> can have arguments and a return statement just like normal functions.</a:t>
            </a:r>
            <a:endParaRPr sz="2200"/>
          </a:p>
          <a:p>
            <a:pPr indent="-264686" lvl="0" marL="251986" rtl="0" algn="l">
              <a:lnSpc>
                <a:spcPct val="90000"/>
              </a:lnSpc>
              <a:spcBef>
                <a:spcPts val="1102"/>
              </a:spcBef>
              <a:spcAft>
                <a:spcPts val="0"/>
              </a:spcAft>
              <a:buClr>
                <a:srgbClr val="595959"/>
              </a:buClr>
              <a:buSzPts val="2200"/>
              <a:buChar char="•"/>
            </a:pPr>
            <a:r>
              <a:rPr lang="nl-NL" sz="2200"/>
              <a:t>The first argument is automatically set to the 'target' object. This is typically called </a:t>
            </a:r>
            <a:r>
              <a:rPr b="1" lang="nl-NL" sz="2200"/>
              <a:t>self </a:t>
            </a:r>
            <a:r>
              <a:rPr lang="nl-NL" sz="2200"/>
              <a:t>and refers to the object itself</a:t>
            </a:r>
            <a:r>
              <a:rPr lang="nl-NL" sz="2200"/>
              <a:t>.</a:t>
            </a:r>
            <a:endParaRPr sz="2200"/>
          </a:p>
          <a:p>
            <a:pPr indent="-264685" lvl="0" marL="251985" rtl="0" algn="l">
              <a:lnSpc>
                <a:spcPct val="90000"/>
              </a:lnSpc>
              <a:spcBef>
                <a:spcPts val="1102"/>
              </a:spcBef>
              <a:spcAft>
                <a:spcPts val="0"/>
              </a:spcAft>
              <a:buClr>
                <a:srgbClr val="595959"/>
              </a:buClr>
              <a:buSzPts val="2200"/>
              <a:buChar char="•"/>
            </a:pPr>
            <a:r>
              <a:rPr lang="nl-NL" sz="2200"/>
              <a:t>You can access the methods of a class using the object operator, which is the dot.</a:t>
            </a:r>
            <a:endParaRPr sz="2200"/>
          </a:p>
        </p:txBody>
      </p:sp>
      <p:sp>
        <p:nvSpPr>
          <p:cNvPr id="235" name="Google Shape;235;p13"/>
          <p:cNvSpPr txBox="1"/>
          <p:nvPr>
            <p:ph idx="2" type="body"/>
          </p:nvPr>
        </p:nvSpPr>
        <p:spPr>
          <a:xfrm>
            <a:off x="575816" y="4599814"/>
            <a:ext cx="8928900" cy="2308800"/>
          </a:xfrm>
          <a:prstGeom prst="rect">
            <a:avLst/>
          </a:prstGeom>
          <a:solidFill>
            <a:srgbClr val="D8D8D8"/>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b" bIns="45700" lIns="91425" spcFirstLastPara="1" rIns="91425" wrap="square" tIns="45700">
            <a:spAutoFit/>
          </a:bodyPr>
          <a:lstStyle/>
          <a:p>
            <a:pPr indent="0" lvl="0" marL="0" rtl="0" algn="l">
              <a:lnSpc>
                <a:spcPct val="100000"/>
              </a:lnSpc>
              <a:spcBef>
                <a:spcPts val="0"/>
              </a:spcBef>
              <a:spcAft>
                <a:spcPts val="0"/>
              </a:spcAft>
              <a:buClr>
                <a:srgbClr val="0000FF"/>
              </a:buClr>
              <a:buSzPts val="1600"/>
              <a:buNone/>
            </a:pPr>
            <a:r>
              <a:rPr lang="nl-NL">
                <a:solidFill>
                  <a:srgbClr val="0000FF"/>
                </a:solidFill>
              </a:rPr>
              <a:t>class</a:t>
            </a:r>
            <a:r>
              <a:rPr lang="nl-NL">
                <a:solidFill>
                  <a:srgbClr val="000000"/>
                </a:solidFill>
              </a:rPr>
              <a:t> Person:</a:t>
            </a:r>
            <a:endParaRPr/>
          </a:p>
          <a:p>
            <a:pPr indent="0" lvl="0" marL="0" rtl="0" algn="l">
              <a:lnSpc>
                <a:spcPct val="100000"/>
              </a:lnSpc>
              <a:spcBef>
                <a:spcPts val="0"/>
              </a:spcBef>
              <a:spcAft>
                <a:spcPts val="0"/>
              </a:spcAft>
              <a:buClr>
                <a:srgbClr val="0000FF"/>
              </a:buClr>
              <a:buSzPts val="1600"/>
              <a:buNone/>
            </a:pPr>
            <a:r>
              <a:rPr lang="nl-NL">
                <a:solidFill>
                  <a:srgbClr val="0000FF"/>
                </a:solidFill>
              </a:rPr>
              <a:t>    def</a:t>
            </a:r>
            <a:r>
              <a:rPr lang="nl-NL">
                <a:solidFill>
                  <a:srgbClr val="000000"/>
                </a:solidFill>
              </a:rPr>
              <a:t> tell(self):</a:t>
            </a:r>
            <a:endParaRPr/>
          </a:p>
          <a:p>
            <a:pPr indent="0" lvl="0" marL="0" rtl="0" algn="l">
              <a:lnSpc>
                <a:spcPct val="100000"/>
              </a:lnSpc>
              <a:spcBef>
                <a:spcPts val="0"/>
              </a:spcBef>
              <a:spcAft>
                <a:spcPts val="0"/>
              </a:spcAft>
              <a:buClr>
                <a:srgbClr val="0000FF"/>
              </a:buClr>
              <a:buSzPts val="1600"/>
              <a:buNone/>
            </a:pPr>
            <a:r>
              <a:rPr lang="nl-NL">
                <a:solidFill>
                  <a:srgbClr val="0000FF"/>
                </a:solidFill>
              </a:rPr>
              <a:t>        return</a:t>
            </a:r>
            <a:r>
              <a:rPr lang="nl-NL">
                <a:solidFill>
                  <a:srgbClr val="000000"/>
                </a:solidFill>
              </a:rPr>
              <a:t> </a:t>
            </a:r>
            <a:r>
              <a:rPr lang="nl-NL">
                <a:solidFill>
                  <a:srgbClr val="0000FF"/>
                </a:solidFill>
              </a:rPr>
              <a:t>f</a:t>
            </a:r>
            <a:r>
              <a:rPr lang="nl-NL">
                <a:solidFill>
                  <a:srgbClr val="A31515"/>
                </a:solidFill>
              </a:rPr>
              <a:t>'I am f</a:t>
            </a:r>
            <a:r>
              <a:rPr lang="nl-NL">
                <a:solidFill>
                  <a:srgbClr val="000000"/>
                </a:solidFill>
              </a:rPr>
              <a:t>{</a:t>
            </a:r>
            <a:r>
              <a:rPr lang="nl-NL">
                <a:solidFill>
                  <a:srgbClr val="0000FF"/>
                </a:solidFill>
              </a:rPr>
              <a:t>self</a:t>
            </a:r>
            <a:r>
              <a:rPr lang="nl-NL">
                <a:solidFill>
                  <a:srgbClr val="000000"/>
                </a:solidFill>
              </a:rPr>
              <a:t>.name}</a:t>
            </a:r>
            <a:r>
              <a:rPr lang="nl-NL">
                <a:solidFill>
                  <a:srgbClr val="A31515"/>
                </a:solidFill>
              </a:rPr>
              <a:t>'</a:t>
            </a:r>
            <a:endParaRPr>
              <a:solidFill>
                <a:srgbClr val="000000"/>
              </a:solidFill>
            </a:endParaRPr>
          </a:p>
          <a:p>
            <a:pPr indent="0" lvl="0" marL="0" rtl="0" algn="l">
              <a:lnSpc>
                <a:spcPct val="100000"/>
              </a:lnSpc>
              <a:spcBef>
                <a:spcPts val="0"/>
              </a:spcBef>
              <a:spcAft>
                <a:spcPts val="0"/>
              </a:spcAft>
              <a:buClr>
                <a:srgbClr val="000000"/>
              </a:buClr>
              <a:buSzPts val="1600"/>
              <a:buNone/>
            </a:pPr>
            <a:br>
              <a:rPr lang="nl-NL">
                <a:solidFill>
                  <a:srgbClr val="000000"/>
                </a:solidFill>
              </a:rPr>
            </a:br>
            <a:r>
              <a:rPr lang="nl-NL">
                <a:solidFill>
                  <a:srgbClr val="008000"/>
                </a:solidFill>
              </a:rPr>
              <a:t># ------------------------------------------------------------</a:t>
            </a:r>
            <a:endParaRPr>
              <a:solidFill>
                <a:srgbClr val="000000"/>
              </a:solidFill>
            </a:endParaRPr>
          </a:p>
          <a:p>
            <a:pPr indent="0" lvl="0" marL="0" rtl="0" algn="l">
              <a:lnSpc>
                <a:spcPct val="100000"/>
              </a:lnSpc>
              <a:spcBef>
                <a:spcPts val="0"/>
              </a:spcBef>
              <a:spcAft>
                <a:spcPts val="0"/>
              </a:spcAft>
              <a:buClr>
                <a:srgbClr val="000000"/>
              </a:buClr>
              <a:buSzPts val="1600"/>
              <a:buNone/>
            </a:pPr>
            <a:br>
              <a:rPr lang="nl-NL">
                <a:solidFill>
                  <a:srgbClr val="000000"/>
                </a:solidFill>
              </a:rPr>
            </a:br>
            <a:r>
              <a:rPr lang="nl-NL">
                <a:solidFill>
                  <a:srgbClr val="000000"/>
                </a:solidFill>
              </a:rPr>
              <a:t>p = Person()</a:t>
            </a:r>
            <a:endParaRPr/>
          </a:p>
          <a:p>
            <a:pPr indent="0" lvl="0" marL="0" rtl="0" algn="l">
              <a:lnSpc>
                <a:spcPct val="100000"/>
              </a:lnSpc>
              <a:spcBef>
                <a:spcPts val="0"/>
              </a:spcBef>
              <a:spcAft>
                <a:spcPts val="0"/>
              </a:spcAft>
              <a:buClr>
                <a:srgbClr val="000000"/>
              </a:buClr>
              <a:buSzPts val="1600"/>
              <a:buNone/>
            </a:pPr>
            <a:r>
              <a:rPr lang="nl-NL">
                <a:solidFill>
                  <a:srgbClr val="000000"/>
                </a:solidFill>
              </a:rPr>
              <a:t>p.name = </a:t>
            </a:r>
            <a:r>
              <a:rPr lang="nl-NL">
                <a:solidFill>
                  <a:srgbClr val="A31515"/>
                </a:solidFill>
              </a:rPr>
              <a:t>'Albert'</a:t>
            </a:r>
            <a:endParaRPr/>
          </a:p>
          <a:p>
            <a:pPr indent="0" lvl="0" marL="0" rtl="0" algn="l">
              <a:lnSpc>
                <a:spcPct val="100000"/>
              </a:lnSpc>
              <a:spcBef>
                <a:spcPts val="0"/>
              </a:spcBef>
              <a:spcAft>
                <a:spcPts val="0"/>
              </a:spcAft>
              <a:buClr>
                <a:srgbClr val="000000"/>
              </a:buClr>
              <a:buSzPts val="1600"/>
              <a:buNone/>
            </a:pPr>
            <a:r>
              <a:rPr lang="nl-NL">
                <a:solidFill>
                  <a:srgbClr val="000000"/>
                </a:solidFill>
              </a:rPr>
              <a:t>print(p.tell())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4"/>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Object </a:t>
            </a:r>
            <a:r>
              <a:rPr lang="nl-NL"/>
              <a:t>initialization</a:t>
            </a:r>
            <a:endParaRPr/>
          </a:p>
        </p:txBody>
      </p:sp>
      <p:sp>
        <p:nvSpPr>
          <p:cNvPr id="241" name="Google Shape;241;p14"/>
          <p:cNvSpPr txBox="1"/>
          <p:nvPr>
            <p:ph idx="1" type="body"/>
          </p:nvPr>
        </p:nvSpPr>
        <p:spPr>
          <a:xfrm>
            <a:off x="575825" y="2012420"/>
            <a:ext cx="8928900" cy="2265000"/>
          </a:xfrm>
          <a:prstGeom prst="rect">
            <a:avLst/>
          </a:prstGeom>
          <a:noFill/>
          <a:ln>
            <a:noFill/>
          </a:ln>
        </p:spPr>
        <p:txBody>
          <a:bodyPr anchorCtr="0" anchor="t" bIns="45700" lIns="91425" spcFirstLastPara="1" rIns="91425" wrap="square" tIns="45700">
            <a:noAutofit/>
          </a:bodyPr>
          <a:lstStyle/>
          <a:p>
            <a:pPr indent="-264686" lvl="0" marL="251986" rtl="0" algn="l">
              <a:lnSpc>
                <a:spcPct val="90000"/>
              </a:lnSpc>
              <a:spcBef>
                <a:spcPts val="0"/>
              </a:spcBef>
              <a:spcAft>
                <a:spcPts val="0"/>
              </a:spcAft>
              <a:buClr>
                <a:srgbClr val="595959"/>
              </a:buClr>
              <a:buSzPts val="2200"/>
              <a:buChar char="•"/>
            </a:pPr>
            <a:r>
              <a:rPr lang="nl-NL" sz="2200"/>
              <a:t>When an object in created (instantiated) from a class the </a:t>
            </a:r>
            <a:r>
              <a:rPr b="1" lang="nl-NL" sz="2200"/>
              <a:t>__init__</a:t>
            </a:r>
            <a:r>
              <a:rPr lang="nl-NL" sz="2200"/>
              <a:t> method is automatically called</a:t>
            </a:r>
            <a:endParaRPr sz="2200"/>
          </a:p>
          <a:p>
            <a:pPr indent="-264685" lvl="0" marL="251985" rtl="0" algn="l">
              <a:lnSpc>
                <a:spcPct val="90000"/>
              </a:lnSpc>
              <a:spcBef>
                <a:spcPts val="1102"/>
              </a:spcBef>
              <a:spcAft>
                <a:spcPts val="0"/>
              </a:spcAft>
              <a:buClr>
                <a:srgbClr val="595959"/>
              </a:buClr>
              <a:buSzPts val="2200"/>
              <a:buChar char="•"/>
            </a:pPr>
            <a:r>
              <a:rPr b="1" lang="nl-NL" sz="2200"/>
              <a:t>__init__</a:t>
            </a:r>
            <a:r>
              <a:rPr lang="nl-NL" sz="2200"/>
              <a:t> is called a </a:t>
            </a:r>
            <a:r>
              <a:rPr b="1" lang="nl-NL" sz="2200"/>
              <a:t>magic method</a:t>
            </a:r>
            <a:r>
              <a:rPr lang="nl-NL" sz="2200"/>
              <a:t>. They are also called </a:t>
            </a:r>
            <a:r>
              <a:rPr b="1" lang="nl-NL" sz="2200"/>
              <a:t>dunder </a:t>
            </a:r>
            <a:r>
              <a:rPr lang="nl-NL" sz="2200"/>
              <a:t>methods for their double underscores.</a:t>
            </a:r>
            <a:endParaRPr sz="2200"/>
          </a:p>
          <a:p>
            <a:pPr indent="-264686" lvl="0" marL="251986" rtl="0" algn="l">
              <a:lnSpc>
                <a:spcPct val="90000"/>
              </a:lnSpc>
              <a:spcBef>
                <a:spcPts val="1102"/>
              </a:spcBef>
              <a:spcAft>
                <a:spcPts val="0"/>
              </a:spcAft>
              <a:buSzPts val="2200"/>
              <a:buChar char="•"/>
            </a:pPr>
            <a:r>
              <a:rPr lang="nl-NL" sz="2200"/>
              <a:t>There are so many more magic methods!</a:t>
            </a:r>
            <a:endParaRPr sz="2200"/>
          </a:p>
        </p:txBody>
      </p:sp>
      <p:sp>
        <p:nvSpPr>
          <p:cNvPr id="242" name="Google Shape;242;p14"/>
          <p:cNvSpPr txBox="1"/>
          <p:nvPr>
            <p:ph idx="2" type="body"/>
          </p:nvPr>
        </p:nvSpPr>
        <p:spPr>
          <a:xfrm>
            <a:off x="575816" y="4277393"/>
            <a:ext cx="8928900" cy="2555100"/>
          </a:xfrm>
          <a:prstGeom prst="rect">
            <a:avLst/>
          </a:prstGeom>
          <a:solidFill>
            <a:srgbClr val="D8D8D8"/>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b" bIns="45700" lIns="91425" spcFirstLastPara="1" rIns="91425" wrap="square" tIns="45700">
            <a:spAutoFit/>
          </a:bodyPr>
          <a:lstStyle/>
          <a:p>
            <a:pPr indent="0" lvl="0" marL="0" rtl="0" algn="l">
              <a:lnSpc>
                <a:spcPct val="100000"/>
              </a:lnSpc>
              <a:spcBef>
                <a:spcPts val="0"/>
              </a:spcBef>
              <a:spcAft>
                <a:spcPts val="0"/>
              </a:spcAft>
              <a:buClr>
                <a:srgbClr val="0000FF"/>
              </a:buClr>
              <a:buSzPts val="1600"/>
              <a:buNone/>
            </a:pPr>
            <a:r>
              <a:rPr lang="nl-NL">
                <a:solidFill>
                  <a:srgbClr val="0000FF"/>
                </a:solidFill>
              </a:rPr>
              <a:t>class</a:t>
            </a:r>
            <a:r>
              <a:rPr lang="nl-NL">
                <a:solidFill>
                  <a:srgbClr val="000000"/>
                </a:solidFill>
              </a:rPr>
              <a:t> Person:</a:t>
            </a:r>
            <a:endParaRPr/>
          </a:p>
          <a:p>
            <a:pPr indent="0" lvl="0" marL="0" rtl="0" algn="l">
              <a:lnSpc>
                <a:spcPct val="100000"/>
              </a:lnSpc>
              <a:spcBef>
                <a:spcPts val="0"/>
              </a:spcBef>
              <a:spcAft>
                <a:spcPts val="0"/>
              </a:spcAft>
              <a:buClr>
                <a:srgbClr val="0000FF"/>
              </a:buClr>
              <a:buSzPts val="1600"/>
              <a:buNone/>
            </a:pPr>
            <a:r>
              <a:rPr lang="nl-NL">
                <a:solidFill>
                  <a:srgbClr val="0000FF"/>
                </a:solidFill>
              </a:rPr>
              <a:t>    def</a:t>
            </a:r>
            <a:r>
              <a:rPr lang="nl-NL">
                <a:solidFill>
                  <a:srgbClr val="000000"/>
                </a:solidFill>
              </a:rPr>
              <a:t> __init__(self, name):</a:t>
            </a:r>
            <a:endParaRPr/>
          </a:p>
          <a:p>
            <a:pPr indent="0" lvl="0" marL="0" rtl="0" algn="l">
              <a:lnSpc>
                <a:spcPct val="100000"/>
              </a:lnSpc>
              <a:spcBef>
                <a:spcPts val="0"/>
              </a:spcBef>
              <a:spcAft>
                <a:spcPts val="0"/>
              </a:spcAft>
              <a:buClr>
                <a:srgbClr val="0000FF"/>
              </a:buClr>
              <a:buSzPts val="1600"/>
              <a:buNone/>
            </a:pPr>
            <a:r>
              <a:rPr lang="nl-NL">
                <a:solidFill>
                  <a:srgbClr val="0000FF"/>
                </a:solidFill>
              </a:rPr>
              <a:t>        self</a:t>
            </a:r>
            <a:r>
              <a:rPr lang="nl-NL">
                <a:solidFill>
                  <a:srgbClr val="000000"/>
                </a:solidFill>
              </a:rPr>
              <a:t>.name = name</a:t>
            </a:r>
            <a:endParaRPr/>
          </a:p>
          <a:p>
            <a:pPr indent="0" lvl="0" marL="0" rtl="0" algn="l">
              <a:lnSpc>
                <a:spcPct val="100000"/>
              </a:lnSpc>
              <a:spcBef>
                <a:spcPts val="0"/>
              </a:spcBef>
              <a:spcAft>
                <a:spcPts val="0"/>
              </a:spcAft>
              <a:buClr>
                <a:srgbClr val="0000FF"/>
              </a:buClr>
              <a:buSzPts val="1600"/>
              <a:buNone/>
            </a:pPr>
            <a:r>
              <a:rPr lang="nl-NL">
                <a:solidFill>
                  <a:srgbClr val="0000FF"/>
                </a:solidFill>
              </a:rPr>
              <a:t>    def</a:t>
            </a:r>
            <a:r>
              <a:rPr lang="nl-NL">
                <a:solidFill>
                  <a:srgbClr val="000000"/>
                </a:solidFill>
              </a:rPr>
              <a:t> tell(self):</a:t>
            </a:r>
            <a:endParaRPr/>
          </a:p>
          <a:p>
            <a:pPr indent="0" lvl="0" marL="0" rtl="0" algn="l">
              <a:lnSpc>
                <a:spcPct val="100000"/>
              </a:lnSpc>
              <a:spcBef>
                <a:spcPts val="0"/>
              </a:spcBef>
              <a:spcAft>
                <a:spcPts val="0"/>
              </a:spcAft>
              <a:buClr>
                <a:srgbClr val="0000FF"/>
              </a:buClr>
              <a:buSzPts val="1600"/>
              <a:buNone/>
            </a:pPr>
            <a:r>
              <a:rPr lang="nl-NL">
                <a:solidFill>
                  <a:srgbClr val="0000FF"/>
                </a:solidFill>
              </a:rPr>
              <a:t>        return</a:t>
            </a:r>
            <a:r>
              <a:rPr lang="nl-NL">
                <a:solidFill>
                  <a:srgbClr val="000000"/>
                </a:solidFill>
              </a:rPr>
              <a:t>(</a:t>
            </a:r>
            <a:r>
              <a:rPr lang="nl-NL">
                <a:solidFill>
                  <a:srgbClr val="0000FF"/>
                </a:solidFill>
              </a:rPr>
              <a:t>f</a:t>
            </a:r>
            <a:r>
              <a:rPr lang="nl-NL">
                <a:solidFill>
                  <a:srgbClr val="A31515"/>
                </a:solidFill>
              </a:rPr>
              <a:t>'I am </a:t>
            </a:r>
            <a:r>
              <a:rPr lang="nl-NL">
                <a:solidFill>
                  <a:srgbClr val="000000"/>
                </a:solidFill>
              </a:rPr>
              <a:t>{</a:t>
            </a:r>
            <a:r>
              <a:rPr lang="nl-NL">
                <a:solidFill>
                  <a:srgbClr val="0000FF"/>
                </a:solidFill>
              </a:rPr>
              <a:t>self</a:t>
            </a:r>
            <a:r>
              <a:rPr lang="nl-NL">
                <a:solidFill>
                  <a:srgbClr val="000000"/>
                </a:solidFill>
              </a:rPr>
              <a:t>.name}</a:t>
            </a:r>
            <a:r>
              <a:rPr lang="nl-NL">
                <a:solidFill>
                  <a:srgbClr val="A31515"/>
                </a:solidFill>
              </a:rPr>
              <a:t>'</a:t>
            </a:r>
            <a:r>
              <a:rPr lang="nl-NL">
                <a:solidFill>
                  <a:srgbClr val="000000"/>
                </a:solidFill>
              </a:rPr>
              <a:t>)</a:t>
            </a:r>
            <a:endParaRPr/>
          </a:p>
          <a:p>
            <a:pPr indent="0" lvl="0" marL="0" rtl="0" algn="l">
              <a:lnSpc>
                <a:spcPct val="100000"/>
              </a:lnSpc>
              <a:spcBef>
                <a:spcPts val="0"/>
              </a:spcBef>
              <a:spcAft>
                <a:spcPts val="0"/>
              </a:spcAft>
              <a:buClr>
                <a:srgbClr val="000000"/>
              </a:buClr>
              <a:buSzPts val="1600"/>
              <a:buNone/>
            </a:pPr>
            <a:br>
              <a:rPr lang="nl-NL">
                <a:solidFill>
                  <a:srgbClr val="000000"/>
                </a:solidFill>
              </a:rPr>
            </a:br>
            <a:r>
              <a:rPr lang="nl-NL">
                <a:solidFill>
                  <a:srgbClr val="008000"/>
                </a:solidFill>
              </a:rPr>
              <a:t># ------------------------------------------------------------</a:t>
            </a:r>
            <a:endParaRPr>
              <a:solidFill>
                <a:srgbClr val="000000"/>
              </a:solidFill>
            </a:endParaRPr>
          </a:p>
          <a:p>
            <a:pPr indent="0" lvl="0" marL="0" rtl="0" algn="l">
              <a:lnSpc>
                <a:spcPct val="100000"/>
              </a:lnSpc>
              <a:spcBef>
                <a:spcPts val="0"/>
              </a:spcBef>
              <a:spcAft>
                <a:spcPts val="0"/>
              </a:spcAft>
              <a:buClr>
                <a:srgbClr val="000000"/>
              </a:buClr>
              <a:buSzPts val="1600"/>
              <a:buNone/>
            </a:pPr>
            <a:br>
              <a:rPr lang="nl-NL">
                <a:solidFill>
                  <a:srgbClr val="000000"/>
                </a:solidFill>
              </a:rPr>
            </a:br>
            <a:r>
              <a:rPr lang="nl-NL">
                <a:solidFill>
                  <a:srgbClr val="000000"/>
                </a:solidFill>
              </a:rPr>
              <a:t>p = Person(</a:t>
            </a:r>
            <a:r>
              <a:rPr lang="nl-NL">
                <a:solidFill>
                  <a:srgbClr val="A31515"/>
                </a:solidFill>
              </a:rPr>
              <a:t>'Albert'</a:t>
            </a:r>
            <a:r>
              <a:rPr lang="nl-NL">
                <a:solidFill>
                  <a:srgbClr val="000000"/>
                </a:solidFill>
              </a:rPr>
              <a:t>)</a:t>
            </a:r>
            <a:endParaRPr/>
          </a:p>
          <a:p>
            <a:pPr indent="0" lvl="0" marL="0" rtl="0" algn="l">
              <a:lnSpc>
                <a:spcPct val="100000"/>
              </a:lnSpc>
              <a:spcBef>
                <a:spcPts val="0"/>
              </a:spcBef>
              <a:spcAft>
                <a:spcPts val="0"/>
              </a:spcAft>
              <a:buClr>
                <a:srgbClr val="000000"/>
              </a:buClr>
              <a:buSzPts val="1600"/>
              <a:buNone/>
            </a:pPr>
            <a:r>
              <a:rPr lang="nl-NL">
                <a:solidFill>
                  <a:srgbClr val="000000"/>
                </a:solidFill>
              </a:rPr>
              <a:t>print( p.tell()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5"/>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Public or not</a:t>
            </a:r>
            <a:endParaRPr/>
          </a:p>
        </p:txBody>
      </p:sp>
      <p:sp>
        <p:nvSpPr>
          <p:cNvPr id="248" name="Google Shape;248;p15"/>
          <p:cNvSpPr txBox="1"/>
          <p:nvPr>
            <p:ph idx="1" type="body"/>
          </p:nvPr>
        </p:nvSpPr>
        <p:spPr>
          <a:xfrm>
            <a:off x="575817" y="2012414"/>
            <a:ext cx="8928990" cy="4215695"/>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An attribute can be indicated as </a:t>
            </a:r>
            <a:r>
              <a:rPr b="1" lang="nl-NL"/>
              <a:t>non-public</a:t>
            </a:r>
            <a:r>
              <a:rPr lang="nl-NL"/>
              <a:t> by adding _ as a prefix to the name of the attribute.</a:t>
            </a:r>
            <a:endParaRPr/>
          </a:p>
          <a:p>
            <a:pPr indent="-251986" lvl="0" marL="251986" rtl="0" algn="l">
              <a:lnSpc>
                <a:spcPct val="90000"/>
              </a:lnSpc>
              <a:spcBef>
                <a:spcPts val="1102"/>
              </a:spcBef>
              <a:spcAft>
                <a:spcPts val="0"/>
              </a:spcAft>
              <a:buClr>
                <a:srgbClr val="595959"/>
              </a:buClr>
              <a:buSzPts val="2000"/>
              <a:buChar char="•"/>
            </a:pPr>
            <a:r>
              <a:rPr lang="nl-NL"/>
              <a:t>This is more of a a guideline "We are all adults and know what we're doing."</a:t>
            </a:r>
            <a:endParaRPr/>
          </a:p>
          <a:p>
            <a:pPr indent="-251986" lvl="0" marL="251986" rtl="0" algn="l">
              <a:lnSpc>
                <a:spcPct val="90000"/>
              </a:lnSpc>
              <a:spcBef>
                <a:spcPts val="1102"/>
              </a:spcBef>
              <a:spcAft>
                <a:spcPts val="0"/>
              </a:spcAft>
              <a:buClr>
                <a:srgbClr val="595959"/>
              </a:buClr>
              <a:buSzPts val="2000"/>
              <a:buChar char="•"/>
            </a:pPr>
            <a:r>
              <a:rPr lang="nl-NL"/>
              <a:t>You can add a double underscore __ to obstify de name of the attribute outside of the class. This is to prevent naming collissons when inheriting classes.</a:t>
            </a:r>
            <a:endParaRPr/>
          </a:p>
        </p:txBody>
      </p:sp>
      <p:sp>
        <p:nvSpPr>
          <p:cNvPr id="249" name="Google Shape;249;p15"/>
          <p:cNvSpPr txBox="1"/>
          <p:nvPr>
            <p:ph idx="2" type="body"/>
          </p:nvPr>
        </p:nvSpPr>
        <p:spPr>
          <a:xfrm>
            <a:off x="575816" y="4429793"/>
            <a:ext cx="8928900" cy="2555100"/>
          </a:xfrm>
          <a:prstGeom prst="rect">
            <a:avLst/>
          </a:prstGeom>
          <a:solidFill>
            <a:srgbClr val="D8D8D8"/>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b" bIns="45700" lIns="91425" spcFirstLastPara="1" rIns="91425" wrap="square" tIns="45700">
            <a:spAutoFit/>
          </a:bodyPr>
          <a:lstStyle/>
          <a:p>
            <a:pPr indent="0" lvl="0" marL="0" rtl="0" algn="l">
              <a:lnSpc>
                <a:spcPct val="100000"/>
              </a:lnSpc>
              <a:spcBef>
                <a:spcPts val="0"/>
              </a:spcBef>
              <a:spcAft>
                <a:spcPts val="0"/>
              </a:spcAft>
              <a:buClr>
                <a:srgbClr val="0000FF"/>
              </a:buClr>
              <a:buSzPts val="1600"/>
              <a:buNone/>
            </a:pPr>
            <a:r>
              <a:rPr lang="nl-NL">
                <a:solidFill>
                  <a:srgbClr val="0000FF"/>
                </a:solidFill>
              </a:rPr>
              <a:t>class</a:t>
            </a:r>
            <a:r>
              <a:rPr lang="nl-NL">
                <a:solidFill>
                  <a:srgbClr val="000000"/>
                </a:solidFill>
              </a:rPr>
              <a:t> Person:</a:t>
            </a:r>
            <a:endParaRPr/>
          </a:p>
          <a:p>
            <a:pPr indent="0" lvl="0" marL="0" rtl="0" algn="l">
              <a:lnSpc>
                <a:spcPct val="100000"/>
              </a:lnSpc>
              <a:spcBef>
                <a:spcPts val="0"/>
              </a:spcBef>
              <a:spcAft>
                <a:spcPts val="0"/>
              </a:spcAft>
              <a:buClr>
                <a:srgbClr val="0000FF"/>
              </a:buClr>
              <a:buSzPts val="1600"/>
              <a:buNone/>
            </a:pPr>
            <a:r>
              <a:rPr lang="nl-NL">
                <a:solidFill>
                  <a:srgbClr val="0000FF"/>
                </a:solidFill>
              </a:rPr>
              <a:t>    def</a:t>
            </a:r>
            <a:r>
              <a:rPr lang="nl-NL">
                <a:solidFill>
                  <a:srgbClr val="000000"/>
                </a:solidFill>
              </a:rPr>
              <a:t> __init__(self, name):</a:t>
            </a:r>
            <a:endParaRPr/>
          </a:p>
          <a:p>
            <a:pPr indent="0" lvl="0" marL="0" rtl="0" algn="l">
              <a:lnSpc>
                <a:spcPct val="100000"/>
              </a:lnSpc>
              <a:spcBef>
                <a:spcPts val="0"/>
              </a:spcBef>
              <a:spcAft>
                <a:spcPts val="0"/>
              </a:spcAft>
              <a:buClr>
                <a:srgbClr val="0000FF"/>
              </a:buClr>
              <a:buSzPts val="1600"/>
              <a:buNone/>
            </a:pPr>
            <a:r>
              <a:rPr lang="nl-NL">
                <a:solidFill>
                  <a:srgbClr val="0000FF"/>
                </a:solidFill>
              </a:rPr>
              <a:t>        self</a:t>
            </a:r>
            <a:r>
              <a:rPr lang="nl-NL">
                <a:solidFill>
                  <a:srgbClr val="000000"/>
                </a:solidFill>
              </a:rPr>
              <a:t>._name = name</a:t>
            </a:r>
            <a:endParaRPr/>
          </a:p>
          <a:p>
            <a:pPr indent="0" lvl="0" marL="0" rtl="0" algn="l">
              <a:lnSpc>
                <a:spcPct val="100000"/>
              </a:lnSpc>
              <a:spcBef>
                <a:spcPts val="0"/>
              </a:spcBef>
              <a:spcAft>
                <a:spcPts val="0"/>
              </a:spcAft>
              <a:buClr>
                <a:srgbClr val="0000FF"/>
              </a:buClr>
              <a:buSzPts val="1600"/>
              <a:buNone/>
            </a:pPr>
            <a:r>
              <a:rPr lang="nl-NL">
                <a:solidFill>
                  <a:srgbClr val="0000FF"/>
                </a:solidFill>
              </a:rPr>
              <a:t>    def</a:t>
            </a:r>
            <a:r>
              <a:rPr lang="nl-NL">
                <a:solidFill>
                  <a:srgbClr val="000000"/>
                </a:solidFill>
              </a:rPr>
              <a:t> tell(self):</a:t>
            </a:r>
            <a:endParaRPr/>
          </a:p>
          <a:p>
            <a:pPr indent="0" lvl="0" marL="0" rtl="0" algn="l">
              <a:lnSpc>
                <a:spcPct val="100000"/>
              </a:lnSpc>
              <a:spcBef>
                <a:spcPts val="0"/>
              </a:spcBef>
              <a:spcAft>
                <a:spcPts val="0"/>
              </a:spcAft>
              <a:buClr>
                <a:srgbClr val="0000FF"/>
              </a:buClr>
              <a:buSzPts val="1600"/>
              <a:buNone/>
            </a:pPr>
            <a:r>
              <a:rPr lang="nl-NL">
                <a:solidFill>
                  <a:srgbClr val="0000FF"/>
                </a:solidFill>
              </a:rPr>
              <a:t>        return</a:t>
            </a:r>
            <a:r>
              <a:rPr lang="nl-NL">
                <a:solidFill>
                  <a:srgbClr val="000000"/>
                </a:solidFill>
              </a:rPr>
              <a:t>(</a:t>
            </a:r>
            <a:r>
              <a:rPr lang="nl-NL">
                <a:solidFill>
                  <a:srgbClr val="0000FF"/>
                </a:solidFill>
              </a:rPr>
              <a:t>f</a:t>
            </a:r>
            <a:r>
              <a:rPr lang="nl-NL">
                <a:solidFill>
                  <a:srgbClr val="A31515"/>
                </a:solidFill>
              </a:rPr>
              <a:t>'I am </a:t>
            </a:r>
            <a:r>
              <a:rPr lang="nl-NL">
                <a:solidFill>
                  <a:srgbClr val="000000"/>
                </a:solidFill>
              </a:rPr>
              <a:t>{</a:t>
            </a:r>
            <a:r>
              <a:rPr lang="nl-NL">
                <a:solidFill>
                  <a:srgbClr val="0000FF"/>
                </a:solidFill>
              </a:rPr>
              <a:t>self</a:t>
            </a:r>
            <a:r>
              <a:rPr lang="nl-NL">
                <a:solidFill>
                  <a:srgbClr val="000000"/>
                </a:solidFill>
              </a:rPr>
              <a:t>._name}</a:t>
            </a:r>
            <a:r>
              <a:rPr lang="nl-NL">
                <a:solidFill>
                  <a:srgbClr val="A31515"/>
                </a:solidFill>
              </a:rPr>
              <a:t>'</a:t>
            </a:r>
            <a:r>
              <a:rPr lang="nl-NL">
                <a:solidFill>
                  <a:srgbClr val="000000"/>
                </a:solidFill>
              </a:rPr>
              <a:t>)</a:t>
            </a:r>
            <a:endParaRPr/>
          </a:p>
          <a:p>
            <a:pPr indent="0" lvl="0" marL="0" rtl="0" algn="l">
              <a:lnSpc>
                <a:spcPct val="100000"/>
              </a:lnSpc>
              <a:spcBef>
                <a:spcPts val="0"/>
              </a:spcBef>
              <a:spcAft>
                <a:spcPts val="0"/>
              </a:spcAft>
              <a:buClr>
                <a:srgbClr val="000000"/>
              </a:buClr>
              <a:buSzPts val="1600"/>
              <a:buNone/>
            </a:pPr>
            <a:br>
              <a:rPr lang="nl-NL">
                <a:solidFill>
                  <a:srgbClr val="000000"/>
                </a:solidFill>
              </a:rPr>
            </a:br>
            <a:r>
              <a:rPr lang="nl-NL">
                <a:solidFill>
                  <a:srgbClr val="008000"/>
                </a:solidFill>
              </a:rPr>
              <a:t># ------------------------------------------------------------</a:t>
            </a:r>
            <a:endParaRPr>
              <a:solidFill>
                <a:srgbClr val="000000"/>
              </a:solidFill>
            </a:endParaRPr>
          </a:p>
          <a:p>
            <a:pPr indent="0" lvl="0" marL="0" rtl="0" algn="l">
              <a:lnSpc>
                <a:spcPct val="100000"/>
              </a:lnSpc>
              <a:spcBef>
                <a:spcPts val="0"/>
              </a:spcBef>
              <a:spcAft>
                <a:spcPts val="0"/>
              </a:spcAft>
              <a:buClr>
                <a:srgbClr val="000000"/>
              </a:buClr>
              <a:buSzPts val="1600"/>
              <a:buNone/>
            </a:pPr>
            <a:br>
              <a:rPr lang="nl-NL">
                <a:solidFill>
                  <a:srgbClr val="000000"/>
                </a:solidFill>
              </a:rPr>
            </a:br>
            <a:r>
              <a:rPr lang="nl-NL">
                <a:solidFill>
                  <a:srgbClr val="000000"/>
                </a:solidFill>
              </a:rPr>
              <a:t>p = Person(</a:t>
            </a:r>
            <a:r>
              <a:rPr lang="nl-NL">
                <a:solidFill>
                  <a:srgbClr val="A31515"/>
                </a:solidFill>
              </a:rPr>
              <a:t>'Albert'</a:t>
            </a:r>
            <a:r>
              <a:rPr lang="nl-NL">
                <a:solidFill>
                  <a:srgbClr val="000000"/>
                </a:solidFill>
              </a:rPr>
              <a:t>)</a:t>
            </a:r>
            <a:endParaRPr/>
          </a:p>
          <a:p>
            <a:pPr indent="0" lvl="0" marL="0" rtl="0" algn="l">
              <a:lnSpc>
                <a:spcPct val="100000"/>
              </a:lnSpc>
              <a:spcBef>
                <a:spcPts val="0"/>
              </a:spcBef>
              <a:spcAft>
                <a:spcPts val="0"/>
              </a:spcAft>
              <a:buClr>
                <a:srgbClr val="000000"/>
              </a:buClr>
              <a:buSzPts val="1600"/>
              <a:buNone/>
            </a:pPr>
            <a:r>
              <a:rPr lang="nl-NL">
                <a:solidFill>
                  <a:srgbClr val="000000"/>
                </a:solidFill>
              </a:rPr>
              <a:t>print( p.tell()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6"/>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Attributes</a:t>
            </a:r>
            <a:endParaRPr/>
          </a:p>
        </p:txBody>
      </p:sp>
      <p:sp>
        <p:nvSpPr>
          <p:cNvPr id="255" name="Google Shape;255;p16"/>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77386" lvl="0" marL="251986" rtl="0" algn="l">
              <a:lnSpc>
                <a:spcPct val="90000"/>
              </a:lnSpc>
              <a:spcBef>
                <a:spcPts val="0"/>
              </a:spcBef>
              <a:spcAft>
                <a:spcPts val="0"/>
              </a:spcAft>
              <a:buClr>
                <a:srgbClr val="595959"/>
              </a:buClr>
              <a:buSzPts val="2400"/>
              <a:buChar char="•"/>
            </a:pPr>
            <a:r>
              <a:rPr lang="nl-NL" sz="2400"/>
              <a:t>Attributes are typically initialized in the </a:t>
            </a:r>
            <a:r>
              <a:rPr b="1" lang="nl-NL" sz="2400"/>
              <a:t>__init__</a:t>
            </a:r>
            <a:r>
              <a:rPr lang="nl-NL" sz="2400"/>
              <a:t> method</a:t>
            </a:r>
            <a:endParaRPr sz="2400"/>
          </a:p>
          <a:p>
            <a:pPr indent="-277385" lvl="0" marL="251985" rtl="0" algn="l">
              <a:lnSpc>
                <a:spcPct val="90000"/>
              </a:lnSpc>
              <a:spcBef>
                <a:spcPts val="1102"/>
              </a:spcBef>
              <a:spcAft>
                <a:spcPts val="0"/>
              </a:spcAft>
              <a:buClr>
                <a:srgbClr val="595959"/>
              </a:buClr>
              <a:buSzPts val="2400"/>
              <a:buChar char="•"/>
            </a:pPr>
            <a:r>
              <a:rPr lang="nl-NL" sz="2400"/>
              <a:t>Attributes are dynamic and can be assigned a value anywhere</a:t>
            </a:r>
            <a:endParaRPr sz="2400"/>
          </a:p>
          <a:p>
            <a:pPr indent="-277386" lvl="0" marL="251986" rtl="0" algn="l">
              <a:lnSpc>
                <a:spcPct val="90000"/>
              </a:lnSpc>
              <a:spcBef>
                <a:spcPts val="1102"/>
              </a:spcBef>
              <a:spcAft>
                <a:spcPts val="0"/>
              </a:spcAft>
              <a:buSzPts val="2400"/>
              <a:buChar char="•"/>
            </a:pPr>
            <a:r>
              <a:rPr lang="nl-NL" sz="2400"/>
              <a:t>But this is not always the intention! (We’ll get back to that)</a:t>
            </a:r>
            <a:endParaRPr sz="2400"/>
          </a:p>
        </p:txBody>
      </p:sp>
      <p:sp>
        <p:nvSpPr>
          <p:cNvPr id="256" name="Google Shape;256;p16"/>
          <p:cNvSpPr/>
          <p:nvPr/>
        </p:nvSpPr>
        <p:spPr>
          <a:xfrm>
            <a:off x="575825" y="3686876"/>
            <a:ext cx="8928900" cy="3549000"/>
          </a:xfrm>
          <a:prstGeom prst="rect">
            <a:avLst/>
          </a:prstGeom>
          <a:solidFill>
            <a:srgbClr val="D8D8D8"/>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class</a:t>
            </a:r>
            <a:r>
              <a:rPr b="1" lang="nl-NL" sz="1800">
                <a:solidFill>
                  <a:srgbClr val="000000"/>
                </a:solidFill>
                <a:latin typeface="Arial"/>
                <a:ea typeface="Arial"/>
                <a:cs typeface="Arial"/>
                <a:sym typeface="Arial"/>
              </a:rPr>
              <a:t> Person:</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def</a:t>
            </a:r>
            <a:r>
              <a:rPr b="1" lang="nl-NL" sz="1800">
                <a:solidFill>
                  <a:srgbClr val="000000"/>
                </a:solidFill>
                <a:latin typeface="Arial"/>
                <a:ea typeface="Arial"/>
                <a:cs typeface="Arial"/>
                <a:sym typeface="Arial"/>
              </a:rPr>
              <a:t> __init__(self, name, residence = </a:t>
            </a:r>
            <a:r>
              <a:rPr b="1" lang="nl-NL" sz="1800">
                <a:solidFill>
                  <a:srgbClr val="A31515"/>
                </a:solidFill>
                <a:latin typeface="Arial"/>
                <a:ea typeface="Arial"/>
                <a:cs typeface="Arial"/>
                <a:sym typeface="Arial"/>
              </a:rPr>
              <a:t>'unknown'</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self</a:t>
            </a:r>
            <a:r>
              <a:rPr b="1" lang="nl-NL" sz="1800">
                <a:solidFill>
                  <a:srgbClr val="000000"/>
                </a:solidFill>
                <a:latin typeface="Arial"/>
                <a:ea typeface="Arial"/>
                <a:cs typeface="Arial"/>
                <a:sym typeface="Arial"/>
              </a:rPr>
              <a:t>.__name = name</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self</a:t>
            </a:r>
            <a:r>
              <a:rPr b="1" lang="nl-NL" sz="1800">
                <a:solidFill>
                  <a:srgbClr val="000000"/>
                </a:solidFill>
                <a:latin typeface="Arial"/>
                <a:ea typeface="Arial"/>
                <a:cs typeface="Arial"/>
                <a:sym typeface="Arial"/>
              </a:rPr>
              <a:t>.__residence = residence</a:t>
            </a:r>
            <a:endParaRPr b="1" sz="1800">
              <a:solidFill>
                <a:srgbClr val="000000"/>
              </a:solidFill>
              <a:latin typeface="Arial"/>
              <a:ea typeface="Arial"/>
              <a:cs typeface="Arial"/>
              <a:sym typeface="Arial"/>
            </a:endParaRPr>
          </a:p>
          <a:p>
            <a:pPr indent="0" lvl="0" marL="0" marR="0" rtl="0" algn="l">
              <a:spcBef>
                <a:spcPts val="0"/>
              </a:spcBef>
              <a:spcAft>
                <a:spcPts val="0"/>
              </a:spcAft>
              <a:buNone/>
            </a:pPr>
            <a:r>
              <a:t/>
            </a:r>
            <a:endParaRPr b="1" sz="1800"/>
          </a:p>
          <a:p>
            <a:pPr indent="0" lvl="0" marL="0" marR="0" rtl="0" algn="l">
              <a:spcBef>
                <a:spcPts val="0"/>
              </a:spcBef>
              <a:spcAft>
                <a:spcPts val="0"/>
              </a:spcAft>
              <a:buNone/>
            </a:pPr>
            <a:r>
              <a:rPr b="1" lang="nl-NL" sz="1800">
                <a:solidFill>
                  <a:srgbClr val="0000FF"/>
                </a:solidFill>
                <a:latin typeface="Arial"/>
                <a:ea typeface="Arial"/>
                <a:cs typeface="Arial"/>
                <a:sym typeface="Arial"/>
              </a:rPr>
              <a:t>    def</a:t>
            </a:r>
            <a:r>
              <a:rPr b="1" lang="nl-NL" sz="1800">
                <a:solidFill>
                  <a:srgbClr val="000000"/>
                </a:solidFill>
                <a:latin typeface="Arial"/>
                <a:ea typeface="Arial"/>
                <a:cs typeface="Arial"/>
                <a:sym typeface="Arial"/>
              </a:rPr>
              <a:t> tell(self):</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return</a:t>
            </a:r>
            <a:r>
              <a:rPr b="1" lang="nl-NL" sz="1800">
                <a:solidFill>
                  <a:srgbClr val="000000"/>
                </a:solidFill>
                <a:latin typeface="Arial"/>
                <a:ea typeface="Arial"/>
                <a:cs typeface="Arial"/>
                <a:sym typeface="Arial"/>
              </a:rPr>
              <a:t>(</a:t>
            </a:r>
            <a:r>
              <a:rPr b="1" lang="nl-NL" sz="1800">
                <a:solidFill>
                  <a:srgbClr val="0000FF"/>
                </a:solidFill>
                <a:latin typeface="Arial"/>
                <a:ea typeface="Arial"/>
                <a:cs typeface="Arial"/>
                <a:sym typeface="Arial"/>
              </a:rPr>
              <a:t>f</a:t>
            </a:r>
            <a:r>
              <a:rPr b="1" lang="nl-NL" sz="1800">
                <a:solidFill>
                  <a:srgbClr val="A31515"/>
                </a:solidFill>
                <a:latin typeface="Arial"/>
                <a:ea typeface="Arial"/>
                <a:cs typeface="Arial"/>
                <a:sym typeface="Arial"/>
              </a:rPr>
              <a:t>'I am </a:t>
            </a:r>
            <a:r>
              <a:rPr b="1" lang="nl-NL" sz="1800">
                <a:solidFill>
                  <a:srgbClr val="000000"/>
                </a:solidFill>
                <a:latin typeface="Arial"/>
                <a:ea typeface="Arial"/>
                <a:cs typeface="Arial"/>
                <a:sym typeface="Arial"/>
              </a:rPr>
              <a:t>{</a:t>
            </a:r>
            <a:r>
              <a:rPr b="1" lang="nl-NL" sz="1800">
                <a:solidFill>
                  <a:srgbClr val="0000FF"/>
                </a:solidFill>
                <a:latin typeface="Arial"/>
                <a:ea typeface="Arial"/>
                <a:cs typeface="Arial"/>
                <a:sym typeface="Arial"/>
              </a:rPr>
              <a:t>self</a:t>
            </a:r>
            <a:r>
              <a:rPr b="1" lang="nl-NL" sz="1800">
                <a:solidFill>
                  <a:srgbClr val="000000"/>
                </a:solidFill>
                <a:latin typeface="Arial"/>
                <a:ea typeface="Arial"/>
                <a:cs typeface="Arial"/>
                <a:sym typeface="Arial"/>
              </a:rPr>
              <a:t>.</a:t>
            </a:r>
            <a:r>
              <a:rPr b="1" lang="nl-NL" sz="1800"/>
              <a:t>__</a:t>
            </a:r>
            <a:r>
              <a:rPr b="1" lang="nl-NL" sz="1800">
                <a:solidFill>
                  <a:srgbClr val="000000"/>
                </a:solidFill>
                <a:latin typeface="Arial"/>
                <a:ea typeface="Arial"/>
                <a:cs typeface="Arial"/>
                <a:sym typeface="Arial"/>
              </a:rPr>
              <a:t>name}</a:t>
            </a:r>
            <a:r>
              <a:rPr b="1" lang="nl-NL" sz="1800">
                <a:solidFill>
                  <a:srgbClr val="A31515"/>
                </a:solidFill>
                <a:latin typeface="Arial"/>
                <a:ea typeface="Arial"/>
                <a:cs typeface="Arial"/>
                <a:sym typeface="Arial"/>
              </a:rPr>
              <a:t> from </a:t>
            </a:r>
            <a:r>
              <a:rPr b="1" lang="nl-NL" sz="1800">
                <a:solidFill>
                  <a:srgbClr val="000000"/>
                </a:solidFill>
                <a:latin typeface="Arial"/>
                <a:ea typeface="Arial"/>
                <a:cs typeface="Arial"/>
                <a:sym typeface="Arial"/>
              </a:rPr>
              <a:t>{</a:t>
            </a:r>
            <a:r>
              <a:rPr b="1" lang="nl-NL" sz="1800">
                <a:solidFill>
                  <a:srgbClr val="0000FF"/>
                </a:solidFill>
                <a:latin typeface="Arial"/>
                <a:ea typeface="Arial"/>
                <a:cs typeface="Arial"/>
                <a:sym typeface="Arial"/>
              </a:rPr>
              <a:t>self</a:t>
            </a:r>
            <a:r>
              <a:rPr b="1" lang="nl-NL" sz="1800">
                <a:solidFill>
                  <a:srgbClr val="000000"/>
                </a:solidFill>
                <a:latin typeface="Arial"/>
                <a:ea typeface="Arial"/>
                <a:cs typeface="Arial"/>
                <a:sym typeface="Arial"/>
              </a:rPr>
              <a:t>.__residence}')</a:t>
            </a:r>
            <a:br>
              <a:rPr b="1" lang="nl-NL" sz="1800">
                <a:solidFill>
                  <a:srgbClr val="000000"/>
                </a:solidFill>
                <a:latin typeface="Arial"/>
                <a:ea typeface="Arial"/>
                <a:cs typeface="Arial"/>
                <a:sym typeface="Arial"/>
              </a:rPr>
            </a:b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8000"/>
                </a:solidFill>
                <a:latin typeface="Arial"/>
                <a:ea typeface="Arial"/>
                <a:cs typeface="Arial"/>
                <a:sym typeface="Arial"/>
              </a:rPr>
              <a:t># ------------------------------------------------------------</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p = Person(</a:t>
            </a:r>
            <a:r>
              <a:rPr b="1" lang="nl-NL" sz="1800">
                <a:solidFill>
                  <a:srgbClr val="A31515"/>
                </a:solidFill>
                <a:latin typeface="Arial"/>
                <a:ea typeface="Arial"/>
                <a:cs typeface="Arial"/>
                <a:sym typeface="Arial"/>
              </a:rPr>
              <a:t>'Albert', 'Amsterdam'</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print(p.tell())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7"/>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Exercise: Bank account</a:t>
            </a:r>
            <a:endParaRPr/>
          </a:p>
        </p:txBody>
      </p:sp>
      <p:sp>
        <p:nvSpPr>
          <p:cNvPr id="262" name="Google Shape;262;p17"/>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nl-NL" sz="2400"/>
              <a:t>Create a Bank</a:t>
            </a:r>
            <a:r>
              <a:rPr lang="nl-NL" sz="2400"/>
              <a:t>A</a:t>
            </a:r>
            <a:r>
              <a:rPr lang="nl-NL" sz="2400"/>
              <a:t>ccount class, then create several Bank</a:t>
            </a:r>
            <a:r>
              <a:rPr lang="nl-NL" sz="2400"/>
              <a:t>A</a:t>
            </a:r>
            <a:r>
              <a:rPr lang="nl-NL" sz="2400"/>
              <a:t>ccount </a:t>
            </a:r>
            <a:r>
              <a:rPr lang="nl-NL" sz="2400"/>
              <a:t>instantiations</a:t>
            </a:r>
            <a:r>
              <a:rPr lang="nl-NL" sz="2400"/>
              <a:t> and demonstrate that you can deposit and withdraw </a:t>
            </a:r>
            <a:r>
              <a:rPr lang="nl-NL" sz="2400"/>
              <a:t>an amount</a:t>
            </a:r>
            <a:r>
              <a:rPr lang="nl-NL" sz="2400"/>
              <a:t> to the account.</a:t>
            </a:r>
            <a:endParaRPr/>
          </a:p>
          <a:p>
            <a:pPr indent="0" lvl="0" marL="0" rtl="0" algn="l">
              <a:lnSpc>
                <a:spcPct val="90000"/>
              </a:lnSpc>
              <a:spcBef>
                <a:spcPts val="1102"/>
              </a:spcBef>
              <a:spcAft>
                <a:spcPts val="0"/>
              </a:spcAft>
              <a:buClr>
                <a:srgbClr val="595959"/>
              </a:buClr>
              <a:buSzPts val="2400"/>
              <a:buNone/>
            </a:pPr>
            <a:r>
              <a:t/>
            </a:r>
            <a:endParaRPr sz="2400">
              <a:latin typeface="Calibri"/>
              <a:ea typeface="Calibri"/>
              <a:cs typeface="Calibri"/>
              <a:sym typeface="Calibri"/>
            </a:endParaRPr>
          </a:p>
          <a:p>
            <a:pPr indent="0" lvl="0" marL="0" rtl="0" algn="l">
              <a:lnSpc>
                <a:spcPct val="90000"/>
              </a:lnSpc>
              <a:spcBef>
                <a:spcPts val="1102"/>
              </a:spcBef>
              <a:spcAft>
                <a:spcPts val="0"/>
              </a:spcAft>
              <a:buClr>
                <a:srgbClr val="595959"/>
              </a:buClr>
              <a:buSzPts val="2400"/>
              <a:buNone/>
            </a:pPr>
            <a:r>
              <a:rPr lang="nl-NL" sz="2300">
                <a:latin typeface="Calibri"/>
                <a:ea typeface="Calibri"/>
                <a:cs typeface="Calibri"/>
                <a:sym typeface="Calibri"/>
              </a:rPr>
              <a:t>Tips:</a:t>
            </a:r>
            <a:endParaRPr sz="2300">
              <a:latin typeface="Calibri"/>
              <a:ea typeface="Calibri"/>
              <a:cs typeface="Calibri"/>
              <a:sym typeface="Calibri"/>
            </a:endParaRPr>
          </a:p>
          <a:p>
            <a:pPr indent="-245636" lvl="0" marL="251986" rtl="0" algn="l">
              <a:lnSpc>
                <a:spcPct val="90000"/>
              </a:lnSpc>
              <a:spcBef>
                <a:spcPts val="1102"/>
              </a:spcBef>
              <a:spcAft>
                <a:spcPts val="0"/>
              </a:spcAft>
              <a:buClr>
                <a:srgbClr val="595959"/>
              </a:buClr>
              <a:buSzPts val="2300"/>
              <a:buChar char="•"/>
            </a:pPr>
            <a:r>
              <a:rPr lang="nl-NL" sz="2300">
                <a:latin typeface="Calibri"/>
                <a:ea typeface="Calibri"/>
                <a:cs typeface="Calibri"/>
                <a:sym typeface="Calibri"/>
              </a:rPr>
              <a:t>Create a class Bank</a:t>
            </a:r>
            <a:r>
              <a:rPr lang="nl-NL" sz="2300"/>
              <a:t>A</a:t>
            </a:r>
            <a:r>
              <a:rPr lang="nl-NL" sz="2300">
                <a:latin typeface="Calibri"/>
                <a:ea typeface="Calibri"/>
                <a:cs typeface="Calibri"/>
                <a:sym typeface="Calibri"/>
              </a:rPr>
              <a:t>ccount first</a:t>
            </a:r>
            <a:endParaRPr sz="2300"/>
          </a:p>
          <a:p>
            <a:pPr indent="-271036" lvl="0" marL="251986" rtl="0" algn="l">
              <a:lnSpc>
                <a:spcPct val="90000"/>
              </a:lnSpc>
              <a:spcBef>
                <a:spcPts val="1102"/>
              </a:spcBef>
              <a:spcAft>
                <a:spcPts val="0"/>
              </a:spcAft>
              <a:buClr>
                <a:srgbClr val="595959"/>
              </a:buClr>
              <a:buSzPts val="2300"/>
              <a:buChar char="•"/>
            </a:pPr>
            <a:r>
              <a:rPr lang="nl-NL" sz="2300">
                <a:latin typeface="Calibri"/>
                <a:ea typeface="Calibri"/>
                <a:cs typeface="Calibri"/>
                <a:sym typeface="Calibri"/>
              </a:rPr>
              <a:t>Add attributes in the </a:t>
            </a:r>
            <a:r>
              <a:rPr b="1" lang="nl-NL" sz="2300">
                <a:latin typeface="Calibri"/>
                <a:ea typeface="Calibri"/>
                <a:cs typeface="Calibri"/>
                <a:sym typeface="Calibri"/>
              </a:rPr>
              <a:t>__init__</a:t>
            </a:r>
            <a:r>
              <a:rPr lang="nl-NL" sz="2300">
                <a:latin typeface="Calibri"/>
                <a:ea typeface="Calibri"/>
                <a:cs typeface="Calibri"/>
                <a:sym typeface="Calibri"/>
              </a:rPr>
              <a:t> method. Attributes should be </a:t>
            </a:r>
            <a:r>
              <a:rPr b="1" lang="nl-NL" sz="2300"/>
              <a:t>balance</a:t>
            </a:r>
            <a:r>
              <a:rPr lang="nl-NL" sz="2300">
                <a:latin typeface="Calibri"/>
                <a:ea typeface="Calibri"/>
                <a:cs typeface="Calibri"/>
                <a:sym typeface="Calibri"/>
              </a:rPr>
              <a:t> and </a:t>
            </a:r>
            <a:r>
              <a:rPr b="1" lang="nl-NL" sz="2300"/>
              <a:t>holder</a:t>
            </a:r>
            <a:r>
              <a:rPr lang="nl-NL" sz="2300">
                <a:latin typeface="Calibri"/>
                <a:ea typeface="Calibri"/>
                <a:cs typeface="Calibri"/>
                <a:sym typeface="Calibri"/>
              </a:rPr>
              <a:t>.</a:t>
            </a:r>
            <a:endParaRPr sz="2300"/>
          </a:p>
          <a:p>
            <a:pPr indent="-245636" lvl="0" marL="251986" rtl="0" algn="l">
              <a:lnSpc>
                <a:spcPct val="90000"/>
              </a:lnSpc>
              <a:spcBef>
                <a:spcPts val="1102"/>
              </a:spcBef>
              <a:spcAft>
                <a:spcPts val="0"/>
              </a:spcAft>
              <a:buClr>
                <a:srgbClr val="595959"/>
              </a:buClr>
              <a:buSzPts val="2300"/>
              <a:buChar char="•"/>
            </a:pPr>
            <a:r>
              <a:rPr lang="nl-NL" sz="2300">
                <a:latin typeface="Calibri"/>
                <a:ea typeface="Calibri"/>
                <a:cs typeface="Calibri"/>
                <a:sym typeface="Calibri"/>
              </a:rPr>
              <a:t>Add the methods: </a:t>
            </a:r>
            <a:r>
              <a:rPr b="1" lang="nl-NL" sz="2300">
                <a:latin typeface="Calibri"/>
                <a:ea typeface="Calibri"/>
                <a:cs typeface="Calibri"/>
                <a:sym typeface="Calibri"/>
              </a:rPr>
              <a:t>deposit</a:t>
            </a:r>
            <a:r>
              <a:rPr lang="nl-NL" sz="2300">
                <a:latin typeface="Calibri"/>
                <a:ea typeface="Calibri"/>
                <a:cs typeface="Calibri"/>
                <a:sym typeface="Calibri"/>
              </a:rPr>
              <a:t> and </a:t>
            </a:r>
            <a:r>
              <a:rPr b="1" lang="nl-NL" sz="2300">
                <a:latin typeface="Calibri"/>
                <a:ea typeface="Calibri"/>
                <a:cs typeface="Calibri"/>
                <a:sym typeface="Calibri"/>
              </a:rPr>
              <a:t>withdraw</a:t>
            </a:r>
            <a:r>
              <a:rPr lang="nl-NL" sz="2300">
                <a:latin typeface="Calibri"/>
                <a:ea typeface="Calibri"/>
                <a:cs typeface="Calibri"/>
                <a:sym typeface="Calibri"/>
              </a:rPr>
              <a:t> that take an amount (in euros) argument and a third method </a:t>
            </a:r>
            <a:r>
              <a:rPr b="1" lang="nl-NL" sz="2300">
                <a:latin typeface="Calibri"/>
                <a:ea typeface="Calibri"/>
                <a:cs typeface="Calibri"/>
                <a:sym typeface="Calibri"/>
              </a:rPr>
              <a:t>info</a:t>
            </a:r>
            <a:r>
              <a:rPr lang="nl-NL" sz="2300">
                <a:latin typeface="Calibri"/>
                <a:ea typeface="Calibri"/>
                <a:cs typeface="Calibri"/>
                <a:sym typeface="Calibri"/>
              </a:rPr>
              <a:t> that returns information about the account.</a:t>
            </a:r>
            <a:endParaRPr sz="2300"/>
          </a:p>
          <a:p>
            <a:pPr indent="-271036" lvl="0" marL="251986" rtl="0" algn="l">
              <a:lnSpc>
                <a:spcPct val="90000"/>
              </a:lnSpc>
              <a:spcBef>
                <a:spcPts val="1102"/>
              </a:spcBef>
              <a:spcAft>
                <a:spcPts val="0"/>
              </a:spcAft>
              <a:buClr>
                <a:srgbClr val="595959"/>
              </a:buClr>
              <a:buSzPts val="2300"/>
              <a:buChar char="•"/>
            </a:pPr>
            <a:r>
              <a:rPr lang="nl-NL" sz="2300">
                <a:latin typeface="Calibri"/>
                <a:ea typeface="Calibri"/>
                <a:cs typeface="Calibri"/>
                <a:sym typeface="Calibri"/>
              </a:rPr>
              <a:t>Instantiate </a:t>
            </a:r>
            <a:r>
              <a:rPr lang="nl-NL" sz="2300"/>
              <a:t>several</a:t>
            </a:r>
            <a:r>
              <a:rPr lang="nl-NL" sz="2300">
                <a:latin typeface="Calibri"/>
                <a:ea typeface="Calibri"/>
                <a:cs typeface="Calibri"/>
                <a:sym typeface="Calibri"/>
              </a:rPr>
              <a:t> </a:t>
            </a:r>
            <a:r>
              <a:rPr lang="nl-NL" sz="2300"/>
              <a:t>B</a:t>
            </a:r>
            <a:r>
              <a:rPr lang="nl-NL" sz="2300">
                <a:latin typeface="Calibri"/>
                <a:ea typeface="Calibri"/>
                <a:cs typeface="Calibri"/>
                <a:sym typeface="Calibri"/>
              </a:rPr>
              <a:t>ank</a:t>
            </a:r>
            <a:r>
              <a:rPr lang="nl-NL" sz="2300"/>
              <a:t>A</a:t>
            </a:r>
            <a:r>
              <a:rPr lang="nl-NL" sz="2300">
                <a:latin typeface="Calibri"/>
                <a:ea typeface="Calibri"/>
                <a:cs typeface="Calibri"/>
                <a:sym typeface="Calibri"/>
              </a:rPr>
              <a:t>ccount objects and </a:t>
            </a:r>
            <a:r>
              <a:rPr lang="nl-NL" sz="2300"/>
              <a:t>write some code to demonstrate the capabilities of the class!</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2"/>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Program</a:t>
            </a:r>
            <a:endParaRPr/>
          </a:p>
        </p:txBody>
      </p:sp>
      <p:sp>
        <p:nvSpPr>
          <p:cNvPr id="45" name="Google Shape;45;p2"/>
          <p:cNvSpPr txBox="1"/>
          <p:nvPr/>
        </p:nvSpPr>
        <p:spPr>
          <a:xfrm>
            <a:off x="674203" y="4355901"/>
            <a:ext cx="3961134" cy="1221207"/>
          </a:xfrm>
          <a:prstGeom prst="rect">
            <a:avLst/>
          </a:prstGeom>
          <a:solidFill>
            <a:srgbClr val="FBE4D4"/>
          </a:solidFill>
          <a:ln cap="flat" cmpd="sng" w="9525">
            <a:solidFill>
              <a:srgbClr val="D0CECE"/>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nl-NL" sz="1800">
                <a:solidFill>
                  <a:srgbClr val="3F3F3F"/>
                </a:solidFill>
              </a:rPr>
              <a:t>Object-oriented</a:t>
            </a:r>
            <a:r>
              <a:rPr b="0" i="0" lang="nl-NL" sz="1800" u="none" cap="none" strike="noStrike">
                <a:solidFill>
                  <a:srgbClr val="3F3F3F"/>
                </a:solidFill>
                <a:latin typeface="Arial"/>
                <a:ea typeface="Arial"/>
                <a:cs typeface="Arial"/>
                <a:sym typeface="Arial"/>
              </a:rPr>
              <a:t> programming</a:t>
            </a:r>
            <a:endParaRPr sz="1800">
              <a:solidFill>
                <a:srgbClr val="3F3F3F"/>
              </a:solidFill>
              <a:latin typeface="Arial"/>
              <a:ea typeface="Arial"/>
              <a:cs typeface="Arial"/>
              <a:sym typeface="Arial"/>
            </a:endParaRPr>
          </a:p>
          <a:p>
            <a:pPr indent="0" lvl="0" marL="0" marR="0" rtl="0" algn="l">
              <a:spcBef>
                <a:spcPts val="0"/>
              </a:spcBef>
              <a:spcAft>
                <a:spcPts val="0"/>
              </a:spcAft>
              <a:buNone/>
            </a:pPr>
            <a:r>
              <a:rPr lang="nl-NL" sz="1800">
                <a:solidFill>
                  <a:srgbClr val="3F3F3F"/>
                </a:solidFill>
                <a:latin typeface="Arial"/>
                <a:ea typeface="Arial"/>
                <a:cs typeface="Arial"/>
                <a:sym typeface="Arial"/>
              </a:rPr>
              <a:t>Classes, </a:t>
            </a:r>
            <a:r>
              <a:rPr lang="nl-NL" sz="1800">
                <a:solidFill>
                  <a:srgbClr val="3F3F3F"/>
                </a:solidFill>
              </a:rPr>
              <a:t>methods</a:t>
            </a:r>
            <a:r>
              <a:rPr lang="nl-NL" sz="1800">
                <a:solidFill>
                  <a:srgbClr val="3F3F3F"/>
                </a:solidFill>
                <a:latin typeface="Arial"/>
                <a:ea typeface="Arial"/>
                <a:cs typeface="Arial"/>
                <a:sym typeface="Arial"/>
              </a:rPr>
              <a:t> and attributes</a:t>
            </a:r>
            <a:endParaRPr sz="1800">
              <a:solidFill>
                <a:srgbClr val="3F3F3F"/>
              </a:solidFill>
              <a:latin typeface="Arial"/>
              <a:ea typeface="Arial"/>
              <a:cs typeface="Arial"/>
              <a:sym typeface="Arial"/>
            </a:endParaRPr>
          </a:p>
          <a:p>
            <a:pPr indent="0" lvl="0" marL="0" marR="0" rtl="0" algn="l">
              <a:spcBef>
                <a:spcPts val="0"/>
              </a:spcBef>
              <a:spcAft>
                <a:spcPts val="0"/>
              </a:spcAft>
              <a:buNone/>
            </a:pPr>
            <a:r>
              <a:rPr lang="nl-NL" sz="1800">
                <a:solidFill>
                  <a:srgbClr val="3F3F3F"/>
                </a:solidFill>
                <a:latin typeface="Arial"/>
                <a:ea typeface="Arial"/>
                <a:cs typeface="Arial"/>
                <a:sym typeface="Arial"/>
              </a:rPr>
              <a:t>Magic </a:t>
            </a:r>
            <a:r>
              <a:rPr lang="nl-NL" sz="1800">
                <a:solidFill>
                  <a:srgbClr val="3F3F3F"/>
                </a:solidFill>
              </a:rPr>
              <a:t>methods</a:t>
            </a:r>
            <a:endParaRPr/>
          </a:p>
          <a:p>
            <a:pPr indent="0" lvl="0" marL="0" marR="0" rtl="0" algn="l">
              <a:spcBef>
                <a:spcPts val="0"/>
              </a:spcBef>
              <a:spcAft>
                <a:spcPts val="0"/>
              </a:spcAft>
              <a:buNone/>
            </a:pPr>
            <a:r>
              <a:rPr lang="nl-NL" sz="1800">
                <a:solidFill>
                  <a:srgbClr val="3F3F3F"/>
                </a:solidFill>
                <a:latin typeface="Arial"/>
                <a:ea typeface="Arial"/>
                <a:cs typeface="Arial"/>
                <a:sym typeface="Arial"/>
              </a:rPr>
              <a:t>Inheritance</a:t>
            </a:r>
            <a:endParaRPr sz="1800">
              <a:solidFill>
                <a:srgbClr val="3F3F3F"/>
              </a:solidFill>
              <a:latin typeface="Arial"/>
              <a:ea typeface="Arial"/>
              <a:cs typeface="Arial"/>
              <a:sym typeface="Arial"/>
            </a:endParaRPr>
          </a:p>
        </p:txBody>
      </p:sp>
      <p:sp>
        <p:nvSpPr>
          <p:cNvPr id="46" name="Google Shape;46;p2"/>
          <p:cNvSpPr txBox="1"/>
          <p:nvPr/>
        </p:nvSpPr>
        <p:spPr>
          <a:xfrm>
            <a:off x="5543673" y="4355901"/>
            <a:ext cx="3961134" cy="1221207"/>
          </a:xfrm>
          <a:prstGeom prst="rect">
            <a:avLst/>
          </a:prstGeom>
          <a:solidFill>
            <a:srgbClr val="FBE4D4"/>
          </a:solidFill>
          <a:ln cap="flat" cmpd="sng" w="9525">
            <a:solidFill>
              <a:srgbClr val="D0CECE"/>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nl-NL" sz="1800">
                <a:solidFill>
                  <a:srgbClr val="3F3F3F"/>
                </a:solidFill>
                <a:latin typeface="Arial"/>
                <a:ea typeface="Arial"/>
                <a:cs typeface="Arial"/>
                <a:sym typeface="Arial"/>
              </a:rPr>
              <a:t>Python Standard Library</a:t>
            </a:r>
            <a:endParaRPr/>
          </a:p>
          <a:p>
            <a:pPr indent="0" lvl="0" marL="0" marR="0" rtl="0" algn="l">
              <a:spcBef>
                <a:spcPts val="0"/>
              </a:spcBef>
              <a:spcAft>
                <a:spcPts val="0"/>
              </a:spcAft>
              <a:buNone/>
            </a:pPr>
            <a:r>
              <a:rPr lang="nl-NL" sz="1800">
                <a:solidFill>
                  <a:srgbClr val="3F3F3F"/>
                </a:solidFill>
                <a:latin typeface="Arial"/>
                <a:ea typeface="Arial"/>
                <a:cs typeface="Arial"/>
                <a:sym typeface="Arial"/>
              </a:rPr>
              <a:t>Python Package Index</a:t>
            </a:r>
            <a:endParaRPr/>
          </a:p>
        </p:txBody>
      </p:sp>
      <p:pic>
        <p:nvPicPr>
          <p:cNvPr id="47" name="Google Shape;47;p2"/>
          <p:cNvPicPr preferRelativeResize="0"/>
          <p:nvPr/>
        </p:nvPicPr>
        <p:blipFill rotWithShape="1">
          <a:blip r:embed="rId3">
            <a:alphaModFix/>
          </a:blip>
          <a:srcRect b="0" l="0" r="0" t="0"/>
          <a:stretch/>
        </p:blipFill>
        <p:spPr>
          <a:xfrm>
            <a:off x="2168442" y="2874357"/>
            <a:ext cx="932362" cy="965077"/>
          </a:xfrm>
          <a:prstGeom prst="rect">
            <a:avLst/>
          </a:prstGeom>
          <a:noFill/>
          <a:ln>
            <a:noFill/>
          </a:ln>
        </p:spPr>
      </p:pic>
      <p:pic>
        <p:nvPicPr>
          <p:cNvPr id="48" name="Google Shape;48;p2"/>
          <p:cNvPicPr preferRelativeResize="0"/>
          <p:nvPr/>
        </p:nvPicPr>
        <p:blipFill rotWithShape="1">
          <a:blip r:embed="rId4">
            <a:alphaModFix/>
          </a:blip>
          <a:srcRect b="0" l="0" r="0" t="0"/>
          <a:stretch/>
        </p:blipFill>
        <p:spPr>
          <a:xfrm>
            <a:off x="7051032" y="2894713"/>
            <a:ext cx="954390" cy="98787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8"/>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Exercise: Class Car</a:t>
            </a:r>
            <a:endParaRPr/>
          </a:p>
        </p:txBody>
      </p:sp>
      <p:sp>
        <p:nvSpPr>
          <p:cNvPr id="268" name="Google Shape;268;p18"/>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277386" lvl="0" marL="251986" rtl="0" algn="l">
              <a:lnSpc>
                <a:spcPct val="90000"/>
              </a:lnSpc>
              <a:spcBef>
                <a:spcPts val="0"/>
              </a:spcBef>
              <a:spcAft>
                <a:spcPts val="0"/>
              </a:spcAft>
              <a:buClr>
                <a:srgbClr val="595959"/>
              </a:buClr>
              <a:buSzPts val="2400"/>
              <a:buChar char="•"/>
            </a:pPr>
            <a:r>
              <a:rPr lang="nl-NL" sz="2400"/>
              <a:t>Create a class named </a:t>
            </a:r>
            <a:r>
              <a:rPr b="1" lang="nl-NL" sz="2400"/>
              <a:t>Car</a:t>
            </a:r>
            <a:endParaRPr b="1" sz="2400"/>
          </a:p>
          <a:p>
            <a:pPr indent="-277386" lvl="0" marL="251986" rtl="0" algn="l">
              <a:lnSpc>
                <a:spcPct val="90000"/>
              </a:lnSpc>
              <a:spcBef>
                <a:spcPts val="1102"/>
              </a:spcBef>
              <a:spcAft>
                <a:spcPts val="0"/>
              </a:spcAft>
              <a:buClr>
                <a:srgbClr val="595959"/>
              </a:buClr>
              <a:buSzPts val="2400"/>
              <a:buChar char="•"/>
            </a:pPr>
            <a:r>
              <a:rPr lang="nl-NL" sz="2400"/>
              <a:t>Add the __init__ method and set several attributes like </a:t>
            </a:r>
            <a:r>
              <a:rPr b="1" lang="nl-NL" sz="2400"/>
              <a:t>make</a:t>
            </a:r>
            <a:r>
              <a:rPr lang="nl-NL" sz="2400"/>
              <a:t>, </a:t>
            </a:r>
            <a:r>
              <a:rPr b="1" lang="nl-NL" sz="2400"/>
              <a:t>type</a:t>
            </a:r>
            <a:r>
              <a:rPr lang="nl-NL" sz="2400"/>
              <a:t> and </a:t>
            </a:r>
            <a:r>
              <a:rPr b="1" lang="nl-NL" sz="2400"/>
              <a:t>color</a:t>
            </a:r>
            <a:endParaRPr b="1" sz="2400"/>
          </a:p>
          <a:p>
            <a:pPr indent="-277386" lvl="0" marL="251986" rtl="0" algn="l">
              <a:lnSpc>
                <a:spcPct val="90000"/>
              </a:lnSpc>
              <a:spcBef>
                <a:spcPts val="1102"/>
              </a:spcBef>
              <a:spcAft>
                <a:spcPts val="0"/>
              </a:spcAft>
              <a:buClr>
                <a:srgbClr val="595959"/>
              </a:buClr>
              <a:buSzPts val="2400"/>
              <a:buChar char="•"/>
            </a:pPr>
            <a:r>
              <a:rPr lang="nl-NL" sz="2400"/>
              <a:t>Set the </a:t>
            </a:r>
            <a:r>
              <a:rPr b="1" lang="nl-NL" sz="2400"/>
              <a:t>mileage</a:t>
            </a:r>
            <a:r>
              <a:rPr lang="nl-NL" sz="2400"/>
              <a:t> attribute to 0</a:t>
            </a:r>
            <a:endParaRPr sz="2400"/>
          </a:p>
          <a:p>
            <a:pPr indent="-277386" lvl="0" marL="251986" rtl="0" algn="l">
              <a:lnSpc>
                <a:spcPct val="90000"/>
              </a:lnSpc>
              <a:spcBef>
                <a:spcPts val="1102"/>
              </a:spcBef>
              <a:spcAft>
                <a:spcPts val="0"/>
              </a:spcAft>
              <a:buClr>
                <a:srgbClr val="595959"/>
              </a:buClr>
              <a:buSzPts val="2400"/>
              <a:buChar char="•"/>
            </a:pPr>
            <a:r>
              <a:rPr lang="nl-NL" sz="2400"/>
              <a:t>Create a method </a:t>
            </a:r>
            <a:r>
              <a:rPr b="1" lang="nl-NL" sz="2400"/>
              <a:t>info</a:t>
            </a:r>
            <a:r>
              <a:rPr lang="nl-NL" sz="2400"/>
              <a:t> that describes the car and the mileage</a:t>
            </a:r>
            <a:endParaRPr sz="2400"/>
          </a:p>
          <a:p>
            <a:pPr indent="-277386" lvl="0" marL="251986" rtl="0" algn="l">
              <a:lnSpc>
                <a:spcPct val="90000"/>
              </a:lnSpc>
              <a:spcBef>
                <a:spcPts val="1102"/>
              </a:spcBef>
              <a:spcAft>
                <a:spcPts val="0"/>
              </a:spcAft>
              <a:buClr>
                <a:srgbClr val="595959"/>
              </a:buClr>
              <a:buSzPts val="2400"/>
              <a:buChar char="•"/>
            </a:pPr>
            <a:r>
              <a:rPr lang="nl-NL" sz="2400"/>
              <a:t>Create a method </a:t>
            </a:r>
            <a:r>
              <a:rPr b="1" lang="nl-NL" sz="2400"/>
              <a:t>drive</a:t>
            </a:r>
            <a:r>
              <a:rPr lang="nl-NL" sz="2400"/>
              <a:t> that takes an amount of </a:t>
            </a:r>
            <a:r>
              <a:rPr lang="nl-NL" sz="2400"/>
              <a:t>kilometres</a:t>
            </a:r>
            <a:r>
              <a:rPr lang="nl-NL" sz="2400"/>
              <a:t> and adds that to the mileage.</a:t>
            </a:r>
            <a:endParaRPr sz="2400"/>
          </a:p>
          <a:p>
            <a:pPr indent="-277385" lvl="0" marL="251985" rtl="0" algn="l">
              <a:lnSpc>
                <a:spcPct val="90000"/>
              </a:lnSpc>
              <a:spcBef>
                <a:spcPts val="1102"/>
              </a:spcBef>
              <a:spcAft>
                <a:spcPts val="0"/>
              </a:spcAft>
              <a:buClr>
                <a:srgbClr val="595959"/>
              </a:buClr>
              <a:buSzPts val="2400"/>
              <a:buChar char="•"/>
            </a:pPr>
            <a:r>
              <a:rPr lang="nl-NL" sz="2400"/>
              <a:t>Test your class by instantiating a car and calling the methods</a:t>
            </a:r>
            <a:endParaRPr sz="2400"/>
          </a:p>
          <a:p>
            <a:pPr indent="-277386" lvl="0" marL="251986" rtl="0" algn="l">
              <a:lnSpc>
                <a:spcPct val="90000"/>
              </a:lnSpc>
              <a:spcBef>
                <a:spcPts val="1102"/>
              </a:spcBef>
              <a:spcAft>
                <a:spcPts val="0"/>
              </a:spcAft>
              <a:buSzPts val="2400"/>
              <a:buChar char="•"/>
            </a:pPr>
            <a:r>
              <a:rPr lang="nl-NL" sz="2400"/>
              <a:t>What happens when you drive a negative distance?</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9"/>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Class-wide attributes</a:t>
            </a:r>
            <a:endParaRPr/>
          </a:p>
        </p:txBody>
      </p:sp>
      <p:sp>
        <p:nvSpPr>
          <p:cNvPr id="274" name="Google Shape;274;p19"/>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77386" lvl="0" marL="251986" rtl="0" algn="l">
              <a:lnSpc>
                <a:spcPct val="90000"/>
              </a:lnSpc>
              <a:spcBef>
                <a:spcPts val="0"/>
              </a:spcBef>
              <a:spcAft>
                <a:spcPts val="0"/>
              </a:spcAft>
              <a:buClr>
                <a:srgbClr val="595959"/>
              </a:buClr>
              <a:buSzPts val="2400"/>
              <a:buChar char="•"/>
            </a:pPr>
            <a:r>
              <a:rPr lang="nl-NL" sz="2400"/>
              <a:t>Class wide attributes are attributes that are related to the class instead of to an object of that class.</a:t>
            </a:r>
            <a:endParaRPr sz="2400"/>
          </a:p>
          <a:p>
            <a:pPr indent="-277385" lvl="0" marL="251985" rtl="0" algn="l">
              <a:lnSpc>
                <a:spcPct val="90000"/>
              </a:lnSpc>
              <a:spcBef>
                <a:spcPts val="1102"/>
              </a:spcBef>
              <a:spcAft>
                <a:spcPts val="0"/>
              </a:spcAft>
              <a:buClr>
                <a:srgbClr val="595959"/>
              </a:buClr>
              <a:buSzPts val="2400"/>
              <a:buChar char="•"/>
            </a:pPr>
            <a:r>
              <a:rPr lang="nl-NL" sz="2400"/>
              <a:t>Class wide attributes can be accessed by all objects of the class.</a:t>
            </a:r>
            <a:endParaRPr sz="2400"/>
          </a:p>
          <a:p>
            <a:pPr indent="-277386" lvl="0" marL="251986" rtl="0" algn="l">
              <a:lnSpc>
                <a:spcPct val="90000"/>
              </a:lnSpc>
              <a:spcBef>
                <a:spcPts val="1102"/>
              </a:spcBef>
              <a:spcAft>
                <a:spcPts val="0"/>
              </a:spcAft>
              <a:buSzPts val="2400"/>
              <a:buChar char="•"/>
            </a:pPr>
            <a:r>
              <a:rPr lang="nl-NL" sz="2400"/>
              <a:t>They do not use underscores.</a:t>
            </a:r>
            <a:endParaRPr sz="2400"/>
          </a:p>
        </p:txBody>
      </p:sp>
      <p:sp>
        <p:nvSpPr>
          <p:cNvPr id="275" name="Google Shape;275;p19"/>
          <p:cNvSpPr/>
          <p:nvPr/>
        </p:nvSpPr>
        <p:spPr>
          <a:xfrm>
            <a:off x="575816" y="5207421"/>
            <a:ext cx="8928900" cy="1754400"/>
          </a:xfrm>
          <a:prstGeom prst="rect">
            <a:avLst/>
          </a:prstGeom>
          <a:solidFill>
            <a:srgbClr val="D8D8D8"/>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class</a:t>
            </a:r>
            <a:r>
              <a:rPr b="1" lang="nl-NL" sz="1800">
                <a:solidFill>
                  <a:srgbClr val="000000"/>
                </a:solidFill>
                <a:latin typeface="Arial"/>
                <a:ea typeface="Arial"/>
                <a:cs typeface="Arial"/>
                <a:sym typeface="Arial"/>
              </a:rPr>
              <a:t> Mathematics:</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pi = </a:t>
            </a:r>
            <a:r>
              <a:rPr b="1" lang="nl-NL" sz="1800">
                <a:solidFill>
                  <a:srgbClr val="098658"/>
                </a:solidFill>
                <a:latin typeface="Arial"/>
                <a:ea typeface="Arial"/>
                <a:cs typeface="Arial"/>
                <a:sym typeface="Arial"/>
              </a:rPr>
              <a:t>3.14159</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e = </a:t>
            </a:r>
            <a:r>
              <a:rPr b="1" lang="nl-NL" sz="1800">
                <a:solidFill>
                  <a:srgbClr val="098658"/>
                </a:solidFill>
                <a:latin typeface="Arial"/>
                <a:ea typeface="Arial"/>
                <a:cs typeface="Arial"/>
                <a:sym typeface="Arial"/>
              </a:rPr>
              <a:t>2.71828</a:t>
            </a:r>
            <a:endParaRPr/>
          </a:p>
          <a:p>
            <a:pPr indent="0" lvl="0" marL="0" marR="0" rtl="0" algn="l">
              <a:spcBef>
                <a:spcPts val="0"/>
              </a:spcBef>
              <a:spcAft>
                <a:spcPts val="0"/>
              </a:spcAft>
              <a:buNone/>
            </a:pPr>
            <a:r>
              <a:t/>
            </a:r>
            <a:endParaRPr b="1" sz="1800">
              <a:solidFill>
                <a:srgbClr val="098658"/>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print( Mathematics.pi )</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print( Mathematics.e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0"/>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Class-wide methods</a:t>
            </a:r>
            <a:endParaRPr/>
          </a:p>
        </p:txBody>
      </p:sp>
      <p:sp>
        <p:nvSpPr>
          <p:cNvPr id="282" name="Google Shape;282;p20"/>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77386" lvl="0" marL="251986" rtl="0" algn="l">
              <a:lnSpc>
                <a:spcPct val="90000"/>
              </a:lnSpc>
              <a:spcBef>
                <a:spcPts val="0"/>
              </a:spcBef>
              <a:spcAft>
                <a:spcPts val="0"/>
              </a:spcAft>
              <a:buClr>
                <a:srgbClr val="595959"/>
              </a:buClr>
              <a:buSzPts val="2400"/>
              <a:buChar char="•"/>
            </a:pPr>
            <a:r>
              <a:rPr lang="nl-NL" sz="2400"/>
              <a:t>Class-wide methods are methods related to the class.</a:t>
            </a:r>
            <a:endParaRPr sz="2400"/>
          </a:p>
          <a:p>
            <a:pPr indent="-277386" lvl="0" marL="251986" rtl="0" algn="l">
              <a:lnSpc>
                <a:spcPct val="90000"/>
              </a:lnSpc>
              <a:spcBef>
                <a:spcPts val="1102"/>
              </a:spcBef>
              <a:spcAft>
                <a:spcPts val="0"/>
              </a:spcAft>
              <a:buClr>
                <a:srgbClr val="595959"/>
              </a:buClr>
              <a:buSzPts val="2400"/>
              <a:buChar char="•"/>
            </a:pPr>
            <a:r>
              <a:rPr lang="nl-NL" sz="2400"/>
              <a:t>A method can be indicated as a class-wide </a:t>
            </a:r>
            <a:r>
              <a:rPr lang="nl-NL" sz="2400"/>
              <a:t>method</a:t>
            </a:r>
            <a:r>
              <a:rPr lang="nl-NL" sz="2400"/>
              <a:t> with a decorator </a:t>
            </a:r>
            <a:r>
              <a:rPr b="1" lang="nl-NL" sz="2400"/>
              <a:t>@classmethod </a:t>
            </a:r>
            <a:r>
              <a:rPr lang="nl-NL" sz="2400"/>
              <a:t>or </a:t>
            </a:r>
            <a:r>
              <a:rPr b="1" lang="nl-NL" sz="2400"/>
              <a:t>@staticmethod</a:t>
            </a:r>
            <a:r>
              <a:rPr lang="nl-NL" sz="2400"/>
              <a:t>.</a:t>
            </a:r>
            <a:endParaRPr sz="2400"/>
          </a:p>
        </p:txBody>
      </p:sp>
      <p:sp>
        <p:nvSpPr>
          <p:cNvPr id="283" name="Google Shape;283;p20"/>
          <p:cNvSpPr/>
          <p:nvPr/>
        </p:nvSpPr>
        <p:spPr>
          <a:xfrm>
            <a:off x="575825" y="3335227"/>
            <a:ext cx="8928900" cy="4116900"/>
          </a:xfrm>
          <a:prstGeom prst="rect">
            <a:avLst/>
          </a:prstGeom>
          <a:solidFill>
            <a:srgbClr val="D8D8D8"/>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class</a:t>
            </a:r>
            <a:r>
              <a:rPr b="1" lang="nl-NL" sz="1800">
                <a:solidFill>
                  <a:srgbClr val="000000"/>
                </a:solidFill>
                <a:latin typeface="Arial"/>
                <a:ea typeface="Arial"/>
                <a:cs typeface="Arial"/>
                <a:sym typeface="Arial"/>
              </a:rPr>
              <a:t> Mathematics:</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@staticmethod</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def</a:t>
            </a:r>
            <a:r>
              <a:rPr b="1" lang="nl-NL" sz="1800">
                <a:solidFill>
                  <a:srgbClr val="000000"/>
                </a:solidFill>
                <a:latin typeface="Arial"/>
                <a:ea typeface="Arial"/>
                <a:cs typeface="Arial"/>
                <a:sym typeface="Arial"/>
              </a:rPr>
              <a:t> power1(x, n):</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result = </a:t>
            </a:r>
            <a:r>
              <a:rPr b="1" lang="nl-NL" sz="1800">
                <a:solidFill>
                  <a:srgbClr val="098658"/>
                </a:solidFill>
                <a:latin typeface="Arial"/>
                <a:ea typeface="Arial"/>
                <a:cs typeface="Arial"/>
                <a:sym typeface="Arial"/>
              </a:rPr>
              <a:t>1</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for</a:t>
            </a:r>
            <a:r>
              <a:rPr b="1" lang="nl-NL" sz="1800">
                <a:solidFill>
                  <a:srgbClr val="000000"/>
                </a:solidFill>
                <a:latin typeface="Arial"/>
                <a:ea typeface="Arial"/>
                <a:cs typeface="Arial"/>
                <a:sym typeface="Arial"/>
              </a:rPr>
              <a:t> _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range(n):</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result *= x</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return</a:t>
            </a:r>
            <a:r>
              <a:rPr b="1" lang="nl-NL" sz="1800">
                <a:solidFill>
                  <a:srgbClr val="000000"/>
                </a:solidFill>
                <a:latin typeface="Arial"/>
                <a:ea typeface="Arial"/>
                <a:cs typeface="Arial"/>
                <a:sym typeface="Arial"/>
              </a:rPr>
              <a:t> result</a:t>
            </a:r>
            <a:endParaRPr b="1" sz="1800">
              <a:solidFill>
                <a:srgbClr val="000000"/>
              </a:solidFill>
              <a:latin typeface="Arial"/>
              <a:ea typeface="Arial"/>
              <a:cs typeface="Arial"/>
              <a:sym typeface="Arial"/>
            </a:endParaRPr>
          </a:p>
          <a:p>
            <a:pPr indent="0" lvl="0" marL="0" marR="0" rtl="0" algn="l">
              <a:spcBef>
                <a:spcPts val="0"/>
              </a:spcBef>
              <a:spcAft>
                <a:spcPts val="0"/>
              </a:spcAft>
              <a:buNone/>
            </a:pPr>
            <a:r>
              <a:t/>
            </a:r>
            <a:endParaRPr b="1" sz="1800"/>
          </a:p>
          <a:p>
            <a:pPr indent="0" lvl="0" marL="0" marR="0" rtl="0" algn="l">
              <a:spcBef>
                <a:spcPts val="0"/>
              </a:spcBef>
              <a:spcAft>
                <a:spcPts val="0"/>
              </a:spcAft>
              <a:buNone/>
            </a:pPr>
            <a:r>
              <a:rPr b="1" lang="nl-NL" sz="1800">
                <a:solidFill>
                  <a:srgbClr val="000000"/>
                </a:solidFill>
                <a:latin typeface="Arial"/>
                <a:ea typeface="Arial"/>
                <a:cs typeface="Arial"/>
                <a:sym typeface="Arial"/>
              </a:rPr>
              <a:t>    @classmethod</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def</a:t>
            </a:r>
            <a:r>
              <a:rPr b="1" lang="nl-NL" sz="1800">
                <a:solidFill>
                  <a:srgbClr val="000000"/>
                </a:solidFill>
                <a:latin typeface="Arial"/>
                <a:ea typeface="Arial"/>
                <a:cs typeface="Arial"/>
                <a:sym typeface="Arial"/>
              </a:rPr>
              <a:t> power2(cls, x, n):</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return</a:t>
            </a:r>
            <a:r>
              <a:rPr b="1" lang="nl-NL" sz="1800">
                <a:solidFill>
                  <a:srgbClr val="000000"/>
                </a:solidFill>
                <a:latin typeface="Arial"/>
                <a:ea typeface="Arial"/>
                <a:cs typeface="Arial"/>
                <a:sym typeface="Arial"/>
              </a:rPr>
              <a:t> </a:t>
            </a:r>
            <a:r>
              <a:rPr b="1" lang="nl-NL" sz="1800">
                <a:solidFill>
                  <a:srgbClr val="0000FF"/>
                </a:solidFill>
                <a:latin typeface="Arial"/>
                <a:ea typeface="Arial"/>
                <a:cs typeface="Arial"/>
                <a:sym typeface="Arial"/>
              </a:rPr>
              <a:t>cls</a:t>
            </a:r>
            <a:r>
              <a:rPr b="1" lang="nl-NL" sz="1800">
                <a:solidFill>
                  <a:srgbClr val="000000"/>
                </a:solidFill>
                <a:latin typeface="Arial"/>
                <a:ea typeface="Arial"/>
                <a:cs typeface="Arial"/>
                <a:sym typeface="Arial"/>
              </a:rPr>
              <a:t>.power1(x, n</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print(Mathematics.power1(</a:t>
            </a:r>
            <a:r>
              <a:rPr b="1" lang="nl-NL" sz="1800">
                <a:solidFill>
                  <a:srgbClr val="098658"/>
                </a:solidFill>
                <a:latin typeface="Arial"/>
                <a:ea typeface="Arial"/>
                <a:cs typeface="Arial"/>
                <a:sym typeface="Arial"/>
              </a:rPr>
              <a:t>2</a:t>
            </a:r>
            <a:r>
              <a:rPr b="1" lang="nl-NL" sz="1800">
                <a:solidFill>
                  <a:srgbClr val="000000"/>
                </a:solidFill>
                <a:latin typeface="Arial"/>
                <a:ea typeface="Arial"/>
                <a:cs typeface="Arial"/>
                <a:sym typeface="Arial"/>
              </a:rPr>
              <a:t>, </a:t>
            </a:r>
            <a:r>
              <a:rPr b="1" lang="nl-NL" sz="1800">
                <a:solidFill>
                  <a:srgbClr val="098658"/>
                </a:solidFill>
                <a:latin typeface="Arial"/>
                <a:ea typeface="Arial"/>
                <a:cs typeface="Arial"/>
                <a:sym typeface="Arial"/>
              </a:rPr>
              <a:t>4</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print(Mathematics.power2(</a:t>
            </a:r>
            <a:r>
              <a:rPr b="1" lang="nl-NL" sz="1800">
                <a:solidFill>
                  <a:srgbClr val="098658"/>
                </a:solidFill>
                <a:latin typeface="Arial"/>
                <a:ea typeface="Arial"/>
                <a:cs typeface="Arial"/>
                <a:sym typeface="Arial"/>
              </a:rPr>
              <a:t>2</a:t>
            </a:r>
            <a:r>
              <a:rPr b="1" lang="nl-NL" sz="1800">
                <a:solidFill>
                  <a:srgbClr val="000000"/>
                </a:solidFill>
                <a:latin typeface="Arial"/>
                <a:ea typeface="Arial"/>
                <a:cs typeface="Arial"/>
                <a:sym typeface="Arial"/>
              </a:rPr>
              <a:t>, </a:t>
            </a:r>
            <a:r>
              <a:rPr b="1" lang="nl-NL" sz="1800">
                <a:solidFill>
                  <a:srgbClr val="098658"/>
                </a:solidFill>
                <a:latin typeface="Arial"/>
                <a:ea typeface="Arial"/>
                <a:cs typeface="Arial"/>
                <a:sym typeface="Arial"/>
              </a:rPr>
              <a:t>4</a:t>
            </a:r>
            <a:r>
              <a:rPr b="1" lang="nl-NL" sz="1800">
                <a:solidFill>
                  <a:srgbClr val="000000"/>
                </a:solidFill>
                <a:latin typeface="Arial"/>
                <a:ea typeface="Arial"/>
                <a:cs typeface="Arial"/>
                <a:sym typeface="Arial"/>
              </a:rPr>
              <a:t>))</a:t>
            </a:r>
            <a:endParaRPr b="1" sz="180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1"/>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Example</a:t>
            </a:r>
            <a:endParaRPr/>
          </a:p>
        </p:txBody>
      </p:sp>
      <p:sp>
        <p:nvSpPr>
          <p:cNvPr id="289" name="Google Shape;289;p21"/>
          <p:cNvSpPr/>
          <p:nvPr/>
        </p:nvSpPr>
        <p:spPr>
          <a:xfrm>
            <a:off x="575815" y="1619597"/>
            <a:ext cx="8928991" cy="5632311"/>
          </a:xfrm>
          <a:prstGeom prst="rect">
            <a:avLst/>
          </a:prstGeom>
          <a:solidFill>
            <a:srgbClr val="D8D8D8"/>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class</a:t>
            </a:r>
            <a:r>
              <a:rPr b="1" lang="nl-NL" sz="1800">
                <a:solidFill>
                  <a:srgbClr val="000000"/>
                </a:solidFill>
                <a:latin typeface="Arial"/>
                <a:ea typeface="Arial"/>
                <a:cs typeface="Arial"/>
                <a:sym typeface="Arial"/>
              </a:rPr>
              <a:t> Person:</a:t>
            </a:r>
            <a:endParaRPr/>
          </a:p>
          <a:p>
            <a:pPr indent="0" lvl="0" marL="0" marR="0" rtl="0" algn="l">
              <a:spcBef>
                <a:spcPts val="0"/>
              </a:spcBef>
              <a:spcAft>
                <a:spcPts val="0"/>
              </a:spcAft>
              <a:buNone/>
            </a:pPr>
            <a:r>
              <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t>    </a:t>
            </a:r>
            <a:r>
              <a:rPr b="1" lang="nl-NL" sz="1800">
                <a:solidFill>
                  <a:srgbClr val="000000"/>
                </a:solidFill>
                <a:latin typeface="Arial"/>
                <a:ea typeface="Arial"/>
                <a:cs typeface="Arial"/>
                <a:sym typeface="Arial"/>
              </a:rPr>
              <a:t> __slots__ = (</a:t>
            </a:r>
            <a:r>
              <a:rPr b="1" lang="nl-NL" sz="1800">
                <a:solidFill>
                  <a:srgbClr val="A31515"/>
                </a:solidFill>
                <a:latin typeface="Arial"/>
                <a:ea typeface="Arial"/>
                <a:cs typeface="Arial"/>
                <a:sym typeface="Arial"/>
              </a:rPr>
              <a:t>'__name', '__residence'</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    </a:t>
            </a:r>
            <a:r>
              <a:rPr b="1" lang="nl-NL" sz="1800">
                <a:solidFill>
                  <a:srgbClr val="0000FF"/>
                </a:solidFill>
                <a:latin typeface="Arial"/>
                <a:ea typeface="Arial"/>
                <a:cs typeface="Arial"/>
                <a:sym typeface="Arial"/>
              </a:rPr>
              <a:t>def</a:t>
            </a:r>
            <a:r>
              <a:rPr b="1" lang="nl-NL" sz="1800">
                <a:solidFill>
                  <a:srgbClr val="000000"/>
                </a:solidFill>
                <a:latin typeface="Arial"/>
                <a:ea typeface="Arial"/>
                <a:cs typeface="Arial"/>
                <a:sym typeface="Arial"/>
              </a:rPr>
              <a:t> __init__(self, name, residence = </a:t>
            </a:r>
            <a:r>
              <a:rPr b="1" lang="nl-NL" sz="1800">
                <a:solidFill>
                  <a:srgbClr val="A31515"/>
                </a:solidFill>
                <a:latin typeface="Arial"/>
                <a:ea typeface="Arial"/>
                <a:cs typeface="Arial"/>
                <a:sym typeface="Arial"/>
              </a:rPr>
              <a:t>'unknown'</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self</a:t>
            </a:r>
            <a:r>
              <a:rPr b="1" lang="nl-NL" sz="1800">
                <a:solidFill>
                  <a:srgbClr val="000000"/>
                </a:solidFill>
                <a:latin typeface="Arial"/>
                <a:ea typeface="Arial"/>
                <a:cs typeface="Arial"/>
                <a:sym typeface="Arial"/>
              </a:rPr>
              <a:t>.__name = name</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self</a:t>
            </a:r>
            <a:r>
              <a:rPr b="1" lang="nl-NL" sz="1800">
                <a:solidFill>
                  <a:srgbClr val="000000"/>
                </a:solidFill>
                <a:latin typeface="Arial"/>
                <a:ea typeface="Arial"/>
                <a:cs typeface="Arial"/>
                <a:sym typeface="Arial"/>
              </a:rPr>
              <a:t>.__residence = residence</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    </a:t>
            </a:r>
            <a:r>
              <a:rPr b="1" lang="nl-NL" sz="1800">
                <a:solidFill>
                  <a:srgbClr val="0000FF"/>
                </a:solidFill>
                <a:latin typeface="Arial"/>
                <a:ea typeface="Arial"/>
                <a:cs typeface="Arial"/>
                <a:sym typeface="Arial"/>
              </a:rPr>
              <a:t>def</a:t>
            </a:r>
            <a:r>
              <a:rPr b="1" lang="nl-NL" sz="1800">
                <a:solidFill>
                  <a:srgbClr val="000000"/>
                </a:solidFill>
                <a:latin typeface="Arial"/>
                <a:ea typeface="Arial"/>
                <a:cs typeface="Arial"/>
                <a:sym typeface="Arial"/>
              </a:rPr>
              <a:t> tell(self):</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return</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'I am </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 and I live in </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.format(</a:t>
            </a:r>
            <a:r>
              <a:rPr b="1" lang="nl-NL" sz="1800">
                <a:solidFill>
                  <a:srgbClr val="0000FF"/>
                </a:solidFill>
                <a:latin typeface="Arial"/>
                <a:ea typeface="Arial"/>
                <a:cs typeface="Arial"/>
                <a:sym typeface="Arial"/>
              </a:rPr>
              <a:t>self</a:t>
            </a:r>
            <a:r>
              <a:rPr b="1" lang="nl-NL" sz="1800">
                <a:solidFill>
                  <a:srgbClr val="000000"/>
                </a:solidFill>
                <a:latin typeface="Arial"/>
                <a:ea typeface="Arial"/>
                <a:cs typeface="Arial"/>
                <a:sym typeface="Arial"/>
              </a:rPr>
              <a:t>.__name, </a:t>
            </a:r>
            <a:r>
              <a:rPr b="1" lang="nl-NL" sz="1800">
                <a:solidFill>
                  <a:srgbClr val="0000FF"/>
                </a:solidFill>
                <a:latin typeface="Arial"/>
                <a:ea typeface="Arial"/>
                <a:cs typeface="Arial"/>
                <a:sym typeface="Arial"/>
              </a:rPr>
              <a:t>self</a:t>
            </a:r>
            <a:r>
              <a:rPr b="1" lang="nl-NL" sz="1800">
                <a:solidFill>
                  <a:srgbClr val="000000"/>
                </a:solidFill>
                <a:latin typeface="Arial"/>
                <a:ea typeface="Arial"/>
                <a:cs typeface="Arial"/>
                <a:sym typeface="Arial"/>
              </a:rPr>
              <a:t>.__residence))</a:t>
            </a:r>
            <a:br>
              <a:rPr b="1" lang="nl-NL" sz="1800">
                <a:solidFill>
                  <a:srgbClr val="000000"/>
                </a:solidFill>
                <a:latin typeface="Arial"/>
                <a:ea typeface="Arial"/>
                <a:cs typeface="Arial"/>
                <a:sym typeface="Arial"/>
              </a:rPr>
            </a:b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a:t>
            </a:r>
            <a:r>
              <a:rPr b="1" lang="nl-NL" sz="1800">
                <a:solidFill>
                  <a:srgbClr val="0000FF"/>
                </a:solidFill>
                <a:latin typeface="Arial"/>
                <a:ea typeface="Arial"/>
                <a:cs typeface="Arial"/>
                <a:sym typeface="Arial"/>
              </a:rPr>
              <a:t>def</a:t>
            </a:r>
            <a:r>
              <a:rPr b="1" lang="nl-NL" sz="1800">
                <a:solidFill>
                  <a:srgbClr val="000000"/>
                </a:solidFill>
                <a:latin typeface="Arial"/>
                <a:ea typeface="Arial"/>
                <a:cs typeface="Arial"/>
                <a:sym typeface="Arial"/>
              </a:rPr>
              <a:t> move(self, new_residence):</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self</a:t>
            </a:r>
            <a:r>
              <a:rPr b="1" lang="nl-NL" sz="1800">
                <a:solidFill>
                  <a:srgbClr val="000000"/>
                </a:solidFill>
                <a:latin typeface="Arial"/>
                <a:ea typeface="Arial"/>
                <a:cs typeface="Arial"/>
                <a:sym typeface="Arial"/>
              </a:rPr>
              <a:t>.residence = new_residence</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p = Person(</a:t>
            </a:r>
            <a:r>
              <a:rPr b="1" lang="nl-NL" sz="1800">
                <a:solidFill>
                  <a:srgbClr val="A31515"/>
                </a:solidFill>
                <a:latin typeface="Arial"/>
                <a:ea typeface="Arial"/>
                <a:cs typeface="Arial"/>
                <a:sym typeface="Arial"/>
              </a:rPr>
              <a:t>'Albert'</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'Amsterdam'</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print(p.tell())</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p.move(</a:t>
            </a:r>
            <a:r>
              <a:rPr b="1" lang="nl-NL" sz="1800">
                <a:solidFill>
                  <a:srgbClr val="A31515"/>
                </a:solidFill>
                <a:latin typeface="Arial"/>
                <a:ea typeface="Arial"/>
                <a:cs typeface="Arial"/>
                <a:sym typeface="Arial"/>
              </a:rPr>
              <a:t>'Eindhoven'</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print</a:t>
            </a:r>
            <a:r>
              <a:rPr b="1" lang="nl-NL" sz="1800"/>
              <a:t>(</a:t>
            </a:r>
            <a:r>
              <a:rPr b="1" lang="nl-NL" sz="1800">
                <a:solidFill>
                  <a:srgbClr val="000000"/>
                </a:solidFill>
                <a:latin typeface="Arial"/>
                <a:ea typeface="Arial"/>
                <a:cs typeface="Arial"/>
                <a:sym typeface="Arial"/>
              </a:rPr>
              <a:t>p.tell())</a:t>
            </a:r>
            <a:endParaRPr b="1" sz="180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2"/>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Magic Methods/Dunders</a:t>
            </a:r>
            <a:endParaRPr/>
          </a:p>
        </p:txBody>
      </p:sp>
      <p:sp>
        <p:nvSpPr>
          <p:cNvPr id="295" name="Google Shape;295;p22"/>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77386" lvl="0" marL="251986" rtl="0" algn="l">
              <a:lnSpc>
                <a:spcPct val="90000"/>
              </a:lnSpc>
              <a:spcBef>
                <a:spcPts val="0"/>
              </a:spcBef>
              <a:spcAft>
                <a:spcPts val="0"/>
              </a:spcAft>
              <a:buClr>
                <a:srgbClr val="595959"/>
              </a:buClr>
              <a:buSzPts val="2400"/>
              <a:buChar char="•"/>
            </a:pPr>
            <a:r>
              <a:rPr lang="nl-NL" sz="2400"/>
              <a:t>A class can have many different special methods.</a:t>
            </a:r>
            <a:endParaRPr sz="2400"/>
          </a:p>
          <a:p>
            <a:pPr indent="-277386" lvl="0" marL="251986" rtl="0" algn="l">
              <a:lnSpc>
                <a:spcPct val="90000"/>
              </a:lnSpc>
              <a:spcBef>
                <a:spcPts val="1102"/>
              </a:spcBef>
              <a:spcAft>
                <a:spcPts val="0"/>
              </a:spcAft>
              <a:buClr>
                <a:srgbClr val="595959"/>
              </a:buClr>
              <a:buSzPts val="2400"/>
              <a:buChar char="•"/>
            </a:pPr>
            <a:r>
              <a:rPr lang="nl-NL" sz="2400"/>
              <a:t>Also called special methods.</a:t>
            </a:r>
            <a:endParaRPr sz="2400"/>
          </a:p>
          <a:p>
            <a:pPr indent="-277386" lvl="0" marL="251986" rtl="0" algn="l">
              <a:lnSpc>
                <a:spcPct val="90000"/>
              </a:lnSpc>
              <a:spcBef>
                <a:spcPts val="1102"/>
              </a:spcBef>
              <a:spcAft>
                <a:spcPts val="0"/>
              </a:spcAft>
              <a:buClr>
                <a:srgbClr val="595959"/>
              </a:buClr>
              <a:buSzPts val="2400"/>
              <a:buChar char="•"/>
            </a:pPr>
            <a:r>
              <a:rPr lang="nl-NL" sz="2400"/>
              <a:t>A magic method is called by Python in all kind of situations, typically when operators &amp; casting are used </a:t>
            </a:r>
            <a:endParaRPr sz="2400"/>
          </a:p>
        </p:txBody>
      </p:sp>
      <p:sp>
        <p:nvSpPr>
          <p:cNvPr id="296" name="Google Shape;296;p22"/>
          <p:cNvSpPr/>
          <p:nvPr/>
        </p:nvSpPr>
        <p:spPr>
          <a:xfrm>
            <a:off x="575825" y="3876200"/>
            <a:ext cx="4455900" cy="3359700"/>
          </a:xfrm>
          <a:prstGeom prst="rect">
            <a:avLst/>
          </a:prstGeom>
          <a:solidFill>
            <a:srgbClr val="D0DEEF"/>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216000" spcFirstLastPara="1" rIns="91425" wrap="square" tIns="72000">
            <a:noAutofit/>
          </a:bodyPr>
          <a:lstStyle/>
          <a:p>
            <a:pPr indent="0" lvl="0" marL="0" marR="0" rtl="0" algn="l">
              <a:spcBef>
                <a:spcPts val="0"/>
              </a:spcBef>
              <a:spcAft>
                <a:spcPts val="0"/>
              </a:spcAft>
              <a:buNone/>
            </a:pPr>
            <a:r>
              <a:rPr lang="nl-NL" sz="2400">
                <a:solidFill>
                  <a:schemeClr val="dk1"/>
                </a:solidFill>
                <a:latin typeface="Calibri"/>
                <a:ea typeface="Calibri"/>
                <a:cs typeface="Calibri"/>
                <a:sym typeface="Calibri"/>
              </a:rPr>
              <a:t>__init__</a:t>
            </a:r>
            <a:endParaRPr sz="2400">
              <a:latin typeface="Calibri"/>
              <a:ea typeface="Calibri"/>
              <a:cs typeface="Calibri"/>
              <a:sym typeface="Calibri"/>
            </a:endParaRPr>
          </a:p>
          <a:p>
            <a:pPr indent="0" lvl="0" marL="0" marR="0" rtl="0" algn="l">
              <a:spcBef>
                <a:spcPts val="0"/>
              </a:spcBef>
              <a:spcAft>
                <a:spcPts val="0"/>
              </a:spcAft>
              <a:buNone/>
            </a:pPr>
            <a:r>
              <a:rPr lang="nl-NL" sz="2400">
                <a:solidFill>
                  <a:schemeClr val="dk1"/>
                </a:solidFill>
                <a:latin typeface="Calibri"/>
                <a:ea typeface="Calibri"/>
                <a:cs typeface="Calibri"/>
                <a:sym typeface="Calibri"/>
              </a:rPr>
              <a:t>__del__</a:t>
            </a:r>
            <a:br>
              <a:rPr lang="nl-NL" sz="2400">
                <a:solidFill>
                  <a:schemeClr val="dk1"/>
                </a:solidFill>
                <a:latin typeface="Calibri"/>
                <a:ea typeface="Calibri"/>
                <a:cs typeface="Calibri"/>
                <a:sym typeface="Calibri"/>
              </a:rPr>
            </a:br>
            <a:endParaRPr sz="2400">
              <a:latin typeface="Calibri"/>
              <a:ea typeface="Calibri"/>
              <a:cs typeface="Calibri"/>
              <a:sym typeface="Calibri"/>
            </a:endParaRPr>
          </a:p>
          <a:p>
            <a:pPr indent="0" lvl="0" marL="0" marR="0" rtl="0" algn="l">
              <a:spcBef>
                <a:spcPts val="0"/>
              </a:spcBef>
              <a:spcAft>
                <a:spcPts val="0"/>
              </a:spcAft>
              <a:buNone/>
            </a:pPr>
            <a:r>
              <a:rPr lang="nl-NL" sz="2400">
                <a:solidFill>
                  <a:schemeClr val="dk1"/>
                </a:solidFill>
                <a:latin typeface="Calibri"/>
                <a:ea typeface="Calibri"/>
                <a:cs typeface="Calibri"/>
                <a:sym typeface="Calibri"/>
              </a:rPr>
              <a:t>__str__</a:t>
            </a:r>
            <a:endParaRPr sz="2400">
              <a:latin typeface="Calibri"/>
              <a:ea typeface="Calibri"/>
              <a:cs typeface="Calibri"/>
              <a:sym typeface="Calibri"/>
            </a:endParaRPr>
          </a:p>
          <a:p>
            <a:pPr indent="0" lvl="0" marL="0" marR="0" rtl="0" algn="l">
              <a:spcBef>
                <a:spcPts val="0"/>
              </a:spcBef>
              <a:spcAft>
                <a:spcPts val="0"/>
              </a:spcAft>
              <a:buNone/>
            </a:pPr>
            <a:r>
              <a:rPr lang="nl-NL" sz="2400">
                <a:solidFill>
                  <a:schemeClr val="dk1"/>
                </a:solidFill>
                <a:latin typeface="Calibri"/>
                <a:ea typeface="Calibri"/>
                <a:cs typeface="Calibri"/>
                <a:sym typeface="Calibri"/>
              </a:rPr>
              <a:t>__repr__</a:t>
            </a:r>
            <a:br>
              <a:rPr lang="nl-NL" sz="2400">
                <a:solidFill>
                  <a:schemeClr val="dk1"/>
                </a:solidFill>
                <a:latin typeface="Calibri"/>
                <a:ea typeface="Calibri"/>
                <a:cs typeface="Calibri"/>
                <a:sym typeface="Calibri"/>
              </a:rPr>
            </a:br>
            <a:r>
              <a:rPr lang="nl-NL" sz="2400">
                <a:solidFill>
                  <a:schemeClr val="dk1"/>
                </a:solidFill>
                <a:latin typeface="Calibri"/>
                <a:ea typeface="Calibri"/>
                <a:cs typeface="Calibri"/>
                <a:sym typeface="Calibri"/>
              </a:rPr>
              <a:t>__int__</a:t>
            </a:r>
            <a:br>
              <a:rPr lang="nl-NL" sz="2400">
                <a:solidFill>
                  <a:schemeClr val="dk1"/>
                </a:solidFill>
                <a:latin typeface="Calibri"/>
                <a:ea typeface="Calibri"/>
                <a:cs typeface="Calibri"/>
                <a:sym typeface="Calibri"/>
              </a:rPr>
            </a:br>
            <a:r>
              <a:rPr lang="nl-NL" sz="2400">
                <a:solidFill>
                  <a:schemeClr val="dk1"/>
                </a:solidFill>
                <a:latin typeface="Calibri"/>
                <a:ea typeface="Calibri"/>
                <a:cs typeface="Calibri"/>
                <a:sym typeface="Calibri"/>
              </a:rPr>
              <a:t>__float__</a:t>
            </a:r>
            <a:endParaRPr sz="2400">
              <a:latin typeface="Calibri"/>
              <a:ea typeface="Calibri"/>
              <a:cs typeface="Calibri"/>
              <a:sym typeface="Calibri"/>
            </a:endParaRPr>
          </a:p>
          <a:p>
            <a:pPr indent="0" lvl="0" marL="0" marR="0" rtl="0" algn="l">
              <a:spcBef>
                <a:spcPts val="0"/>
              </a:spcBef>
              <a:spcAft>
                <a:spcPts val="0"/>
              </a:spcAft>
              <a:buNone/>
            </a:pPr>
            <a:r>
              <a:t/>
            </a:r>
            <a:endParaRPr>
              <a:latin typeface="Calibri"/>
              <a:ea typeface="Calibri"/>
              <a:cs typeface="Calibri"/>
              <a:sym typeface="Calibri"/>
            </a:endParaRPr>
          </a:p>
          <a:p>
            <a:pPr indent="0" lvl="0" marL="0" marR="0" rtl="0" algn="l">
              <a:spcBef>
                <a:spcPts val="0"/>
              </a:spcBef>
              <a:spcAft>
                <a:spcPts val="0"/>
              </a:spcAft>
              <a:buNone/>
            </a:pPr>
            <a:r>
              <a:t/>
            </a:r>
            <a:endParaRPr>
              <a:latin typeface="Calibri"/>
              <a:ea typeface="Calibri"/>
              <a:cs typeface="Calibri"/>
              <a:sym typeface="Calibri"/>
            </a:endParaRPr>
          </a:p>
        </p:txBody>
      </p:sp>
      <p:sp>
        <p:nvSpPr>
          <p:cNvPr id="297" name="Google Shape;297;p22"/>
          <p:cNvSpPr/>
          <p:nvPr/>
        </p:nvSpPr>
        <p:spPr>
          <a:xfrm>
            <a:off x="5031725" y="3876200"/>
            <a:ext cx="4455900" cy="3359700"/>
          </a:xfrm>
          <a:prstGeom prst="rect">
            <a:avLst/>
          </a:prstGeom>
          <a:solidFill>
            <a:srgbClr val="D0DEEF"/>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216000" spcFirstLastPara="1" rIns="91425" wrap="square" tIns="72000">
            <a:noAutofit/>
          </a:bodyPr>
          <a:lstStyle/>
          <a:p>
            <a:pPr indent="0" lvl="0" marL="0" rtl="0" algn="l">
              <a:spcBef>
                <a:spcPts val="0"/>
              </a:spcBef>
              <a:spcAft>
                <a:spcPts val="0"/>
              </a:spcAft>
              <a:buNone/>
            </a:pPr>
            <a:r>
              <a:rPr lang="nl-NL" sz="2400">
                <a:solidFill>
                  <a:schemeClr val="dk1"/>
                </a:solidFill>
                <a:latin typeface="Calibri"/>
                <a:ea typeface="Calibri"/>
                <a:cs typeface="Calibri"/>
                <a:sym typeface="Calibri"/>
              </a:rPr>
              <a:t>__eq__</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nl-NL" sz="2400">
                <a:solidFill>
                  <a:schemeClr val="dk1"/>
                </a:solidFill>
                <a:latin typeface="Calibri"/>
                <a:ea typeface="Calibri"/>
                <a:cs typeface="Calibri"/>
                <a:sym typeface="Calibri"/>
              </a:rPr>
              <a:t>__ne__</a:t>
            </a:r>
            <a:br>
              <a:rPr lang="nl-NL" sz="2400">
                <a:solidFill>
                  <a:schemeClr val="dk1"/>
                </a:solidFill>
                <a:latin typeface="Calibri"/>
                <a:ea typeface="Calibri"/>
                <a:cs typeface="Calibri"/>
                <a:sym typeface="Calibri"/>
              </a:rPr>
            </a:br>
            <a:r>
              <a:rPr lang="nl-NL" sz="2400">
                <a:solidFill>
                  <a:schemeClr val="dk1"/>
                </a:solidFill>
                <a:latin typeface="Calibri"/>
                <a:ea typeface="Calibri"/>
                <a:cs typeface="Calibri"/>
                <a:sym typeface="Calibri"/>
              </a:rPr>
              <a:t>__lt__</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nl-NL" sz="2400">
                <a:solidFill>
                  <a:schemeClr val="dk1"/>
                </a:solidFill>
                <a:latin typeface="Calibri"/>
                <a:ea typeface="Calibri"/>
                <a:cs typeface="Calibri"/>
                <a:sym typeface="Calibri"/>
              </a:rPr>
              <a:t>__le__</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nl-NL" sz="2400">
                <a:solidFill>
                  <a:schemeClr val="dk1"/>
                </a:solidFill>
                <a:latin typeface="Calibri"/>
                <a:ea typeface="Calibri"/>
                <a:cs typeface="Calibri"/>
                <a:sym typeface="Calibri"/>
              </a:rPr>
              <a:t>__gt__</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nl-NL" sz="2400">
                <a:solidFill>
                  <a:schemeClr val="dk1"/>
                </a:solidFill>
                <a:latin typeface="Calibri"/>
                <a:ea typeface="Calibri"/>
                <a:cs typeface="Calibri"/>
                <a:sym typeface="Calibri"/>
              </a:rPr>
              <a:t>__ge__</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nl-NL" sz="2400">
                <a:solidFill>
                  <a:schemeClr val="dk1"/>
                </a:solidFill>
                <a:latin typeface="Calibri"/>
                <a:ea typeface="Calibri"/>
                <a:cs typeface="Calibri"/>
                <a:sym typeface="Calibri"/>
              </a:rPr>
              <a:t>__add__</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nl-NL" sz="2400">
                <a:solidFill>
                  <a:schemeClr val="dk1"/>
                </a:solidFill>
                <a:latin typeface="Calibri"/>
                <a:ea typeface="Calibri"/>
                <a:cs typeface="Calibri"/>
                <a:sym typeface="Calibri"/>
              </a:rPr>
              <a:t>__sub__</a:t>
            </a:r>
            <a:endParaRPr sz="2400">
              <a:solidFill>
                <a:schemeClr val="dk1"/>
              </a:solidFill>
              <a:latin typeface="Calibri"/>
              <a:ea typeface="Calibri"/>
              <a:cs typeface="Calibri"/>
              <a:sym typeface="Calibri"/>
            </a:endParaRPr>
          </a:p>
        </p:txBody>
      </p:sp>
      <p:sp>
        <p:nvSpPr>
          <p:cNvPr id="298" name="Google Shape;298;p22"/>
          <p:cNvSpPr txBox="1"/>
          <p:nvPr/>
        </p:nvSpPr>
        <p:spPr>
          <a:xfrm>
            <a:off x="2209030" y="3876200"/>
            <a:ext cx="2746500" cy="4002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C00000"/>
              </a:buClr>
              <a:buSzPts val="2000"/>
              <a:buFont typeface="Calibri"/>
              <a:buNone/>
            </a:pPr>
            <a:r>
              <a:rPr lang="nl-NL" sz="2000">
                <a:solidFill>
                  <a:srgbClr val="0033B3"/>
                </a:solidFill>
                <a:latin typeface="Calibri"/>
                <a:ea typeface="Calibri"/>
                <a:cs typeface="Calibri"/>
                <a:sym typeface="Calibri"/>
              </a:rPr>
              <a:t>Objects</a:t>
            </a:r>
            <a:endParaRPr b="0" i="0" sz="2000" u="none" cap="none" strike="noStrike">
              <a:solidFill>
                <a:srgbClr val="0033B3"/>
              </a:solidFill>
              <a:latin typeface="Calibri"/>
              <a:ea typeface="Calibri"/>
              <a:cs typeface="Calibri"/>
              <a:sym typeface="Calibri"/>
            </a:endParaRPr>
          </a:p>
        </p:txBody>
      </p:sp>
      <p:sp>
        <p:nvSpPr>
          <p:cNvPr id="299" name="Google Shape;299;p22"/>
          <p:cNvSpPr txBox="1"/>
          <p:nvPr/>
        </p:nvSpPr>
        <p:spPr>
          <a:xfrm>
            <a:off x="2209030" y="5128525"/>
            <a:ext cx="2746500" cy="4002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C00000"/>
              </a:buClr>
              <a:buSzPts val="2000"/>
              <a:buFont typeface="Calibri"/>
              <a:buNone/>
            </a:pPr>
            <a:r>
              <a:rPr lang="nl-NL" sz="2000">
                <a:solidFill>
                  <a:srgbClr val="0033B3"/>
                </a:solidFill>
                <a:latin typeface="Calibri"/>
                <a:ea typeface="Calibri"/>
                <a:cs typeface="Calibri"/>
                <a:sym typeface="Calibri"/>
              </a:rPr>
              <a:t>Casting</a:t>
            </a:r>
            <a:endParaRPr b="0" i="0" sz="2000" u="none" cap="none" strike="noStrike">
              <a:solidFill>
                <a:srgbClr val="0033B3"/>
              </a:solidFill>
              <a:latin typeface="Calibri"/>
              <a:ea typeface="Calibri"/>
              <a:cs typeface="Calibri"/>
              <a:sym typeface="Calibri"/>
            </a:endParaRPr>
          </a:p>
        </p:txBody>
      </p:sp>
      <p:sp>
        <p:nvSpPr>
          <p:cNvPr id="300" name="Google Shape;300;p22"/>
          <p:cNvSpPr txBox="1"/>
          <p:nvPr/>
        </p:nvSpPr>
        <p:spPr>
          <a:xfrm>
            <a:off x="8028202" y="3876200"/>
            <a:ext cx="1383300" cy="4002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C00000"/>
              </a:buClr>
              <a:buSzPts val="2000"/>
              <a:buFont typeface="Calibri"/>
              <a:buNone/>
            </a:pPr>
            <a:r>
              <a:rPr lang="nl-NL" sz="2000">
                <a:solidFill>
                  <a:srgbClr val="0033B3"/>
                </a:solidFill>
                <a:latin typeface="Calibri"/>
                <a:ea typeface="Calibri"/>
                <a:cs typeface="Calibri"/>
                <a:sym typeface="Calibri"/>
              </a:rPr>
              <a:t>Operators</a:t>
            </a:r>
            <a:endParaRPr b="0" i="0" sz="2000" u="none" cap="none" strike="noStrike">
              <a:solidFill>
                <a:srgbClr val="0033B3"/>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3"/>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Exercise: Vector class</a:t>
            </a:r>
            <a:endParaRPr/>
          </a:p>
        </p:txBody>
      </p:sp>
      <p:sp>
        <p:nvSpPr>
          <p:cNvPr id="306" name="Google Shape;306;p23"/>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sz="2400"/>
              <a:t>Create a 2D-Vector class. Also add operator overloading for the + sign to add two vectors together and to create a string representation.</a:t>
            </a:r>
            <a:endParaRPr sz="2400"/>
          </a:p>
          <a:p>
            <a:pPr indent="-124986" lvl="0" marL="251986" rtl="0" algn="l">
              <a:lnSpc>
                <a:spcPct val="90000"/>
              </a:lnSpc>
              <a:spcBef>
                <a:spcPts val="1102"/>
              </a:spcBef>
              <a:spcAft>
                <a:spcPts val="0"/>
              </a:spcAft>
              <a:buClr>
                <a:srgbClr val="595959"/>
              </a:buClr>
              <a:buSzPts val="2000"/>
              <a:buNone/>
            </a:pPr>
            <a:r>
              <a:t/>
            </a:r>
            <a:endParaRPr/>
          </a:p>
          <a:p>
            <a:pPr indent="0" lvl="0" marL="0" rtl="0" algn="l">
              <a:lnSpc>
                <a:spcPct val="90000"/>
              </a:lnSpc>
              <a:spcBef>
                <a:spcPts val="1102"/>
              </a:spcBef>
              <a:spcAft>
                <a:spcPts val="0"/>
              </a:spcAft>
              <a:buClr>
                <a:srgbClr val="595959"/>
              </a:buClr>
              <a:buSzPts val="2000"/>
              <a:buNone/>
            </a:pPr>
            <a:r>
              <a:rPr lang="nl-NL" sz="2400"/>
              <a:t>Tips:</a:t>
            </a:r>
            <a:endParaRPr sz="2400"/>
          </a:p>
          <a:p>
            <a:pPr indent="-277386" lvl="0" marL="251986" rtl="0" algn="l">
              <a:lnSpc>
                <a:spcPct val="90000"/>
              </a:lnSpc>
              <a:spcBef>
                <a:spcPts val="1102"/>
              </a:spcBef>
              <a:spcAft>
                <a:spcPts val="0"/>
              </a:spcAft>
              <a:buClr>
                <a:srgbClr val="595959"/>
              </a:buClr>
              <a:buSzPts val="2400"/>
              <a:buChar char="•"/>
            </a:pPr>
            <a:r>
              <a:rPr lang="nl-NL" sz="2400"/>
              <a:t>Build a class called Vector</a:t>
            </a:r>
            <a:endParaRPr sz="2400"/>
          </a:p>
          <a:p>
            <a:pPr indent="-277386" lvl="0" marL="251986" rtl="0" algn="l">
              <a:lnSpc>
                <a:spcPct val="90000"/>
              </a:lnSpc>
              <a:spcBef>
                <a:spcPts val="1102"/>
              </a:spcBef>
              <a:spcAft>
                <a:spcPts val="0"/>
              </a:spcAft>
              <a:buClr>
                <a:srgbClr val="595959"/>
              </a:buClr>
              <a:buSzPts val="2400"/>
              <a:buChar char="•"/>
            </a:pPr>
            <a:r>
              <a:rPr lang="nl-NL" sz="2400"/>
              <a:t>Add two attributes: x and y</a:t>
            </a:r>
            <a:endParaRPr sz="2400"/>
          </a:p>
          <a:p>
            <a:pPr indent="-277386" lvl="0" marL="251986" rtl="0" algn="l">
              <a:lnSpc>
                <a:spcPct val="90000"/>
              </a:lnSpc>
              <a:spcBef>
                <a:spcPts val="1102"/>
              </a:spcBef>
              <a:spcAft>
                <a:spcPts val="0"/>
              </a:spcAft>
              <a:buClr>
                <a:srgbClr val="595959"/>
              </a:buClr>
              <a:buSzPts val="2400"/>
              <a:buChar char="•"/>
            </a:pPr>
            <a:r>
              <a:rPr lang="nl-NL" sz="2400"/>
              <a:t>Implement the </a:t>
            </a:r>
            <a:r>
              <a:rPr b="1" lang="nl-NL" sz="2400"/>
              <a:t>__init__</a:t>
            </a:r>
            <a:r>
              <a:rPr lang="nl-NL" sz="2400"/>
              <a:t> method that takes two arguments: x and y</a:t>
            </a:r>
            <a:endParaRPr sz="2400"/>
          </a:p>
          <a:p>
            <a:pPr indent="-277386" lvl="0" marL="251986" rtl="0" algn="l">
              <a:lnSpc>
                <a:spcPct val="90000"/>
              </a:lnSpc>
              <a:spcBef>
                <a:spcPts val="1102"/>
              </a:spcBef>
              <a:spcAft>
                <a:spcPts val="0"/>
              </a:spcAft>
              <a:buClr>
                <a:srgbClr val="595959"/>
              </a:buClr>
              <a:buSzPts val="2400"/>
              <a:buChar char="•"/>
            </a:pPr>
            <a:r>
              <a:rPr lang="nl-NL" sz="2400"/>
              <a:t>Implement the </a:t>
            </a:r>
            <a:r>
              <a:rPr b="1" lang="nl-NL" sz="2400"/>
              <a:t>__str__</a:t>
            </a:r>
            <a:r>
              <a:rPr lang="nl-NL" sz="2400"/>
              <a:t> method.</a:t>
            </a:r>
            <a:endParaRPr sz="2400"/>
          </a:p>
          <a:p>
            <a:pPr indent="-277386" lvl="0" marL="251986" rtl="0" algn="l">
              <a:lnSpc>
                <a:spcPct val="90000"/>
              </a:lnSpc>
              <a:spcBef>
                <a:spcPts val="1102"/>
              </a:spcBef>
              <a:spcAft>
                <a:spcPts val="0"/>
              </a:spcAft>
              <a:buClr>
                <a:srgbClr val="595959"/>
              </a:buClr>
              <a:buSzPts val="2400"/>
              <a:buChar char="•"/>
            </a:pPr>
            <a:r>
              <a:rPr lang="nl-NL" sz="2400"/>
              <a:t>Implement the </a:t>
            </a:r>
            <a:r>
              <a:rPr b="1" lang="nl-NL" sz="2400"/>
              <a:t>__add__</a:t>
            </a:r>
            <a:r>
              <a:rPr lang="nl-NL" sz="2400"/>
              <a:t> method the define the adding of two vectors.</a:t>
            </a:r>
            <a:endParaRPr sz="2400"/>
          </a:p>
          <a:p>
            <a:pPr indent="-277386" lvl="0" marL="251986" rtl="0" algn="l">
              <a:lnSpc>
                <a:spcPct val="90000"/>
              </a:lnSpc>
              <a:spcBef>
                <a:spcPts val="1102"/>
              </a:spcBef>
              <a:spcAft>
                <a:spcPts val="0"/>
              </a:spcAft>
              <a:buClr>
                <a:srgbClr val="595959"/>
              </a:buClr>
              <a:buSzPts val="2400"/>
              <a:buChar char="•"/>
            </a:pPr>
            <a:r>
              <a:rPr lang="nl-NL" sz="2400"/>
              <a:t>Test your class by creating two vectors and adding these together.</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4"/>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Inheritance</a:t>
            </a:r>
            <a:endParaRPr/>
          </a:p>
        </p:txBody>
      </p:sp>
      <p:sp>
        <p:nvSpPr>
          <p:cNvPr id="312" name="Google Shape;312;p24"/>
          <p:cNvSpPr txBox="1"/>
          <p:nvPr>
            <p:ph idx="1" type="body"/>
          </p:nvPr>
        </p:nvSpPr>
        <p:spPr>
          <a:xfrm>
            <a:off x="575825" y="1721450"/>
            <a:ext cx="8928900" cy="5730900"/>
          </a:xfrm>
          <a:prstGeom prst="rect">
            <a:avLst/>
          </a:prstGeom>
          <a:noFill/>
          <a:ln>
            <a:noFill/>
          </a:ln>
        </p:spPr>
        <p:txBody>
          <a:bodyPr anchorCtr="0" anchor="t" bIns="45700" lIns="91425" spcFirstLastPara="1" rIns="91425" wrap="square" tIns="45700">
            <a:noAutofit/>
          </a:bodyPr>
          <a:lstStyle/>
          <a:p>
            <a:pPr indent="-277386" lvl="0" marL="251986" rtl="0" algn="l">
              <a:lnSpc>
                <a:spcPct val="90000"/>
              </a:lnSpc>
              <a:spcBef>
                <a:spcPts val="0"/>
              </a:spcBef>
              <a:spcAft>
                <a:spcPts val="0"/>
              </a:spcAft>
              <a:buClr>
                <a:srgbClr val="595959"/>
              </a:buClr>
              <a:buSzPts val="2400"/>
              <a:buChar char="•"/>
            </a:pPr>
            <a:r>
              <a:rPr lang="nl-NL" sz="2400"/>
              <a:t>Classes and functionality can be reused by using </a:t>
            </a:r>
            <a:r>
              <a:rPr b="1" lang="nl-NL" sz="2400"/>
              <a:t>inheritance</a:t>
            </a:r>
            <a:endParaRPr b="1" sz="2400"/>
          </a:p>
          <a:p>
            <a:pPr indent="-277386" lvl="0" marL="251986" rtl="0" algn="l">
              <a:lnSpc>
                <a:spcPct val="90000"/>
              </a:lnSpc>
              <a:spcBef>
                <a:spcPts val="1102"/>
              </a:spcBef>
              <a:spcAft>
                <a:spcPts val="0"/>
              </a:spcAft>
              <a:buClr>
                <a:srgbClr val="595959"/>
              </a:buClr>
              <a:buSzPts val="2400"/>
              <a:buChar char="•"/>
            </a:pPr>
            <a:r>
              <a:rPr lang="nl-NL" sz="2400"/>
              <a:t>The original class is called the parent class, the superclass or the base class</a:t>
            </a:r>
            <a:endParaRPr sz="2400"/>
          </a:p>
          <a:p>
            <a:pPr indent="-277386" lvl="0" marL="251986" rtl="0" algn="l">
              <a:lnSpc>
                <a:spcPct val="90000"/>
              </a:lnSpc>
              <a:spcBef>
                <a:spcPts val="1102"/>
              </a:spcBef>
              <a:spcAft>
                <a:spcPts val="0"/>
              </a:spcAft>
              <a:buClr>
                <a:srgbClr val="595959"/>
              </a:buClr>
              <a:buSzPts val="2400"/>
              <a:buChar char="•"/>
            </a:pPr>
            <a:r>
              <a:rPr lang="nl-NL" sz="2400"/>
              <a:t>The new class is called the child class, the subclass or the derived class</a:t>
            </a:r>
            <a:endParaRPr sz="2400"/>
          </a:p>
          <a:p>
            <a:pPr indent="-277386" lvl="0" marL="251986" rtl="0" algn="l">
              <a:lnSpc>
                <a:spcPct val="90000"/>
              </a:lnSpc>
              <a:spcBef>
                <a:spcPts val="1102"/>
              </a:spcBef>
              <a:spcAft>
                <a:spcPts val="0"/>
              </a:spcAft>
              <a:buClr>
                <a:srgbClr val="595959"/>
              </a:buClr>
              <a:buSzPts val="2400"/>
              <a:buChar char="•"/>
            </a:pPr>
            <a:r>
              <a:rPr lang="nl-NL" sz="2400"/>
              <a:t>Enclose the parent in parentheses after the new class name</a:t>
            </a:r>
            <a:endParaRPr sz="2400"/>
          </a:p>
          <a:p>
            <a:pPr indent="-277386" lvl="0" marL="251986" rtl="0" algn="l">
              <a:lnSpc>
                <a:spcPct val="90000"/>
              </a:lnSpc>
              <a:spcBef>
                <a:spcPts val="1102"/>
              </a:spcBef>
              <a:spcAft>
                <a:spcPts val="0"/>
              </a:spcAft>
              <a:buClr>
                <a:srgbClr val="595959"/>
              </a:buClr>
              <a:buSzPts val="2400"/>
              <a:buChar char="•"/>
            </a:pPr>
            <a:r>
              <a:rPr lang="nl-NL" sz="2400"/>
              <a:t>All the attributes and methods of the parent class are available in the child class</a:t>
            </a:r>
            <a:endParaRPr sz="2400"/>
          </a:p>
          <a:p>
            <a:pPr indent="-277386" lvl="0" marL="251986" rtl="0" algn="l">
              <a:lnSpc>
                <a:spcPct val="90000"/>
              </a:lnSpc>
              <a:spcBef>
                <a:spcPts val="1102"/>
              </a:spcBef>
              <a:spcAft>
                <a:spcPts val="0"/>
              </a:spcAft>
              <a:buClr>
                <a:srgbClr val="595959"/>
              </a:buClr>
              <a:buSzPts val="2400"/>
              <a:buChar char="•"/>
            </a:pPr>
            <a:r>
              <a:rPr lang="nl-NL" sz="2400"/>
              <a:t>In the </a:t>
            </a:r>
            <a:r>
              <a:rPr b="1" lang="nl-NL" sz="2400"/>
              <a:t>__init__</a:t>
            </a:r>
            <a:r>
              <a:rPr lang="nl-NL" sz="2400"/>
              <a:t> method of the child class we always call the </a:t>
            </a:r>
            <a:r>
              <a:rPr b="1" lang="nl-NL" sz="2400"/>
              <a:t>__init__</a:t>
            </a:r>
            <a:r>
              <a:rPr lang="nl-NL" sz="2400"/>
              <a:t> method of the parent class with the </a:t>
            </a:r>
            <a:r>
              <a:rPr b="1" lang="nl-NL" sz="2400"/>
              <a:t>super</a:t>
            </a:r>
            <a:r>
              <a:rPr lang="nl-NL" sz="2400"/>
              <a:t> method</a:t>
            </a:r>
            <a:endParaRPr sz="2400"/>
          </a:p>
        </p:txBody>
      </p:sp>
      <p:sp>
        <p:nvSpPr>
          <p:cNvPr id="313" name="Google Shape;313;p24"/>
          <p:cNvSpPr/>
          <p:nvPr/>
        </p:nvSpPr>
        <p:spPr>
          <a:xfrm>
            <a:off x="576275" y="6428000"/>
            <a:ext cx="4104000" cy="923400"/>
          </a:xfrm>
          <a:prstGeom prst="rect">
            <a:avLst/>
          </a:prstGeom>
          <a:solidFill>
            <a:srgbClr val="D8D8D8"/>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class</a:t>
            </a:r>
            <a:r>
              <a:rPr b="1" lang="nl-NL" sz="1800">
                <a:solidFill>
                  <a:srgbClr val="000000"/>
                </a:solidFill>
                <a:latin typeface="Arial"/>
                <a:ea typeface="Arial"/>
                <a:cs typeface="Arial"/>
                <a:sym typeface="Arial"/>
              </a:rPr>
              <a:t> Vector(object):</a:t>
            </a:r>
            <a:endParaRPr b="1" sz="1800">
              <a:solidFill>
                <a:srgbClr val="000000"/>
              </a:solidFill>
              <a:latin typeface="Arial"/>
              <a:ea typeface="Arial"/>
              <a:cs typeface="Arial"/>
              <a:sym typeface="Arial"/>
            </a:endParaRPr>
          </a:p>
        </p:txBody>
      </p:sp>
      <p:sp>
        <p:nvSpPr>
          <p:cNvPr id="314" name="Google Shape;314;p24"/>
          <p:cNvSpPr/>
          <p:nvPr/>
        </p:nvSpPr>
        <p:spPr>
          <a:xfrm>
            <a:off x="4680272" y="6428000"/>
            <a:ext cx="5058300" cy="923400"/>
          </a:xfrm>
          <a:prstGeom prst="rect">
            <a:avLst/>
          </a:prstGeom>
          <a:solidFill>
            <a:srgbClr val="D8D8D8"/>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class</a:t>
            </a:r>
            <a:r>
              <a:rPr b="1" lang="nl-NL" sz="1800">
                <a:solidFill>
                  <a:srgbClr val="000000"/>
                </a:solidFill>
                <a:latin typeface="Arial"/>
                <a:ea typeface="Arial"/>
                <a:cs typeface="Arial"/>
                <a:sym typeface="Arial"/>
              </a:rPr>
              <a:t> ChildClass(ParentClass):</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def</a:t>
            </a:r>
            <a:r>
              <a:rPr b="1" lang="nl-NL" sz="1800">
                <a:solidFill>
                  <a:srgbClr val="000000"/>
                </a:solidFill>
                <a:latin typeface="Arial"/>
                <a:ea typeface="Arial"/>
                <a:cs typeface="Arial"/>
                <a:sym typeface="Arial"/>
              </a:rPr>
              <a:t> __init__(self, name):</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super().__init__(name)</a:t>
            </a:r>
            <a:endParaRPr b="1" sz="1800">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c4acff3156_0_0"/>
          <p:cNvSpPr txBox="1"/>
          <p:nvPr>
            <p:ph type="title"/>
          </p:nvPr>
        </p:nvSpPr>
        <p:spPr>
          <a:xfrm>
            <a:off x="1943967" y="402483"/>
            <a:ext cx="7560900" cy="146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Exercise: Shapes</a:t>
            </a:r>
            <a:endParaRPr/>
          </a:p>
        </p:txBody>
      </p:sp>
      <p:sp>
        <p:nvSpPr>
          <p:cNvPr id="320" name="Google Shape;320;g2c4acff3156_0_0"/>
          <p:cNvSpPr txBox="1"/>
          <p:nvPr>
            <p:ph idx="1" type="body"/>
          </p:nvPr>
        </p:nvSpPr>
        <p:spPr>
          <a:xfrm>
            <a:off x="575816" y="2012414"/>
            <a:ext cx="8928900" cy="5439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sz="2400"/>
              <a:t>Create 3 classes, a parent class </a:t>
            </a:r>
            <a:r>
              <a:rPr b="1" lang="nl-NL" sz="2400"/>
              <a:t>shape </a:t>
            </a:r>
            <a:r>
              <a:rPr lang="nl-NL" sz="2400"/>
              <a:t>and two child classes </a:t>
            </a:r>
            <a:r>
              <a:rPr b="1" lang="nl-NL" sz="2400"/>
              <a:t>circle </a:t>
            </a:r>
            <a:r>
              <a:rPr lang="nl-NL" sz="2400"/>
              <a:t>and </a:t>
            </a:r>
            <a:r>
              <a:rPr b="1" lang="nl-NL" sz="2400"/>
              <a:t>square</a:t>
            </a:r>
            <a:endParaRPr sz="2400"/>
          </a:p>
          <a:p>
            <a:pPr indent="-124985" lvl="0" marL="251985" rtl="0" algn="l">
              <a:lnSpc>
                <a:spcPct val="90000"/>
              </a:lnSpc>
              <a:spcBef>
                <a:spcPts val="1102"/>
              </a:spcBef>
              <a:spcAft>
                <a:spcPts val="0"/>
              </a:spcAft>
              <a:buClr>
                <a:srgbClr val="595959"/>
              </a:buClr>
              <a:buSzPts val="2000"/>
              <a:buNone/>
            </a:pPr>
            <a:r>
              <a:t/>
            </a:r>
            <a:endParaRPr/>
          </a:p>
          <a:p>
            <a:pPr indent="0" lvl="0" marL="0" rtl="0" algn="l">
              <a:lnSpc>
                <a:spcPct val="90000"/>
              </a:lnSpc>
              <a:spcBef>
                <a:spcPts val="1102"/>
              </a:spcBef>
              <a:spcAft>
                <a:spcPts val="0"/>
              </a:spcAft>
              <a:buClr>
                <a:srgbClr val="595959"/>
              </a:buClr>
              <a:buSzPts val="2000"/>
              <a:buNone/>
            </a:pPr>
            <a:r>
              <a:rPr lang="nl-NL" sz="2400"/>
              <a:t>Tips:</a:t>
            </a:r>
            <a:endParaRPr sz="2400"/>
          </a:p>
          <a:p>
            <a:pPr indent="-277385" lvl="0" marL="251985" rtl="0" algn="l">
              <a:lnSpc>
                <a:spcPct val="90000"/>
              </a:lnSpc>
              <a:spcBef>
                <a:spcPts val="1102"/>
              </a:spcBef>
              <a:spcAft>
                <a:spcPts val="0"/>
              </a:spcAft>
              <a:buClr>
                <a:srgbClr val="595959"/>
              </a:buClr>
              <a:buSzPts val="2400"/>
              <a:buChar char="•"/>
            </a:pPr>
            <a:r>
              <a:rPr lang="nl-NL" sz="2400"/>
              <a:t>Implement the </a:t>
            </a:r>
            <a:r>
              <a:rPr b="1" lang="nl-NL" sz="2400"/>
              <a:t>__init__</a:t>
            </a:r>
            <a:r>
              <a:rPr lang="nl-NL" sz="2400"/>
              <a:t> method that takes the argument w and </a:t>
            </a:r>
            <a:r>
              <a:rPr lang="nl-NL" sz="2400"/>
              <a:t>initialize</a:t>
            </a:r>
            <a:r>
              <a:rPr lang="nl-NL" sz="2400"/>
              <a:t> attributes </a:t>
            </a:r>
            <a:r>
              <a:rPr b="1" lang="nl-NL" sz="2400"/>
              <a:t>perimeter </a:t>
            </a:r>
            <a:r>
              <a:rPr lang="nl-NL" sz="2400"/>
              <a:t>and </a:t>
            </a:r>
            <a:r>
              <a:rPr b="1" lang="nl-NL" sz="2400"/>
              <a:t>surface</a:t>
            </a:r>
            <a:endParaRPr sz="2400"/>
          </a:p>
          <a:p>
            <a:pPr indent="-277385" lvl="0" marL="251985" rtl="0" algn="l">
              <a:lnSpc>
                <a:spcPct val="90000"/>
              </a:lnSpc>
              <a:spcBef>
                <a:spcPts val="1102"/>
              </a:spcBef>
              <a:spcAft>
                <a:spcPts val="0"/>
              </a:spcAft>
              <a:buClr>
                <a:srgbClr val="595959"/>
              </a:buClr>
              <a:buSzPts val="2400"/>
              <a:buChar char="•"/>
            </a:pPr>
            <a:r>
              <a:rPr lang="nl-NL" sz="2400"/>
              <a:t>Implement the </a:t>
            </a:r>
            <a:r>
              <a:rPr b="1" lang="nl-NL" sz="2400"/>
              <a:t>__str__</a:t>
            </a:r>
            <a:r>
              <a:rPr lang="nl-NL" sz="2400"/>
              <a:t> method.</a:t>
            </a:r>
            <a:endParaRPr sz="2400"/>
          </a:p>
          <a:p>
            <a:pPr indent="-277385" lvl="0" marL="251985" rtl="0" algn="l">
              <a:lnSpc>
                <a:spcPct val="90000"/>
              </a:lnSpc>
              <a:spcBef>
                <a:spcPts val="1102"/>
              </a:spcBef>
              <a:spcAft>
                <a:spcPts val="0"/>
              </a:spcAft>
              <a:buClr>
                <a:srgbClr val="595959"/>
              </a:buClr>
              <a:buSzPts val="2400"/>
              <a:buChar char="•"/>
            </a:pPr>
            <a:r>
              <a:rPr lang="nl-NL" sz="2400"/>
              <a:t>Implement the method </a:t>
            </a:r>
            <a:r>
              <a:rPr b="1" lang="nl-NL" sz="2400"/>
              <a:t>calc_</a:t>
            </a:r>
            <a:r>
              <a:rPr b="1" lang="nl-NL" sz="2400"/>
              <a:t>perimeter </a:t>
            </a:r>
            <a:r>
              <a:rPr lang="nl-NL" sz="2400"/>
              <a:t>and </a:t>
            </a:r>
            <a:r>
              <a:rPr b="1" lang="nl-NL" sz="2400"/>
              <a:t>calc_surface</a:t>
            </a:r>
            <a:r>
              <a:rPr lang="nl-NL" sz="2400"/>
              <a:t> that calculates those</a:t>
            </a:r>
            <a:r>
              <a:rPr lang="nl-NL" sz="2400"/>
              <a:t>.</a:t>
            </a:r>
            <a:endParaRPr sz="2400"/>
          </a:p>
          <a:p>
            <a:pPr indent="-277385" lvl="0" marL="251985" rtl="0" algn="l">
              <a:lnSpc>
                <a:spcPct val="90000"/>
              </a:lnSpc>
              <a:spcBef>
                <a:spcPts val="1102"/>
              </a:spcBef>
              <a:spcAft>
                <a:spcPts val="0"/>
              </a:spcAft>
              <a:buSzPts val="2400"/>
              <a:buChar char="•"/>
            </a:pPr>
            <a:r>
              <a:rPr lang="nl-NL" sz="2400"/>
              <a:t>Implement the </a:t>
            </a:r>
            <a:r>
              <a:rPr b="1" lang="nl-NL" sz="2400"/>
              <a:t>__eq__</a:t>
            </a:r>
            <a:r>
              <a:rPr lang="nl-NL" sz="2400"/>
              <a:t> and </a:t>
            </a:r>
            <a:r>
              <a:rPr b="1" lang="nl-NL" sz="2400"/>
              <a:t>__lt__</a:t>
            </a:r>
            <a:r>
              <a:rPr lang="nl-NL" sz="2400"/>
              <a:t> methods to compare two shapes</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5"/>
          <p:cNvSpPr txBox="1"/>
          <p:nvPr>
            <p:ph idx="1" type="body"/>
          </p:nvPr>
        </p:nvSpPr>
        <p:spPr>
          <a:xfrm>
            <a:off x="579311" y="2067383"/>
            <a:ext cx="8928991" cy="4952814"/>
          </a:xfrm>
          <a:prstGeom prst="rect">
            <a:avLst/>
          </a:prstGeom>
          <a:noFill/>
          <a:ln>
            <a:noFill/>
          </a:ln>
        </p:spPr>
        <p:txBody>
          <a:bodyPr anchorCtr="0" anchor="t" bIns="45700" lIns="91425" spcFirstLastPara="1" rIns="91425" wrap="square" tIns="45700">
            <a:noAutofit/>
          </a:bodyPr>
          <a:lstStyle/>
          <a:p>
            <a:pPr indent="-277386" lvl="0" marL="251986" rtl="0" algn="l">
              <a:lnSpc>
                <a:spcPct val="90000"/>
              </a:lnSpc>
              <a:spcBef>
                <a:spcPts val="0"/>
              </a:spcBef>
              <a:spcAft>
                <a:spcPts val="0"/>
              </a:spcAft>
              <a:buClr>
                <a:srgbClr val="595959"/>
              </a:buClr>
              <a:buSzPts val="2400"/>
              <a:buChar char="•"/>
            </a:pPr>
            <a:r>
              <a:rPr lang="nl-NL" sz="2400">
                <a:latin typeface="Calibri"/>
                <a:ea typeface="Calibri"/>
                <a:cs typeface="Calibri"/>
                <a:sym typeface="Calibri"/>
              </a:rPr>
              <a:t>The Python Standard Library consists of more than 200 modules and packages</a:t>
            </a:r>
            <a:endParaRPr sz="2400"/>
          </a:p>
          <a:p>
            <a:pPr indent="-277386" lvl="0" marL="251986" rtl="0" algn="l">
              <a:lnSpc>
                <a:spcPct val="90000"/>
              </a:lnSpc>
              <a:spcBef>
                <a:spcPts val="1102"/>
              </a:spcBef>
              <a:spcAft>
                <a:spcPts val="0"/>
              </a:spcAft>
              <a:buClr>
                <a:srgbClr val="595959"/>
              </a:buClr>
              <a:buSzPts val="2400"/>
              <a:buChar char="•"/>
            </a:pPr>
            <a:r>
              <a:rPr lang="nl-NL" sz="2400">
                <a:latin typeface="Calibri"/>
                <a:ea typeface="Calibri"/>
                <a:cs typeface="Calibri"/>
                <a:sym typeface="Calibri"/>
              </a:rPr>
              <a:t>The Python has "batteries included"</a:t>
            </a:r>
            <a:endParaRPr sz="2400"/>
          </a:p>
          <a:p>
            <a:pPr indent="-124986" lvl="0" marL="251986" rtl="0" algn="l">
              <a:lnSpc>
                <a:spcPct val="90000"/>
              </a:lnSpc>
              <a:spcBef>
                <a:spcPts val="1102"/>
              </a:spcBef>
              <a:spcAft>
                <a:spcPts val="0"/>
              </a:spcAft>
              <a:buClr>
                <a:srgbClr val="595959"/>
              </a:buClr>
              <a:buSzPts val="2000"/>
              <a:buNone/>
            </a:pPr>
            <a:r>
              <a:t/>
            </a:r>
            <a:endParaRPr>
              <a:latin typeface="Calibri"/>
              <a:ea typeface="Calibri"/>
              <a:cs typeface="Calibri"/>
              <a:sym typeface="Calibri"/>
            </a:endParaRPr>
          </a:p>
        </p:txBody>
      </p:sp>
      <p:sp>
        <p:nvSpPr>
          <p:cNvPr id="326" name="Google Shape;326;p25"/>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Python Standard Library</a:t>
            </a:r>
            <a:endParaRPr/>
          </a:p>
        </p:txBody>
      </p:sp>
      <p:sp>
        <p:nvSpPr>
          <p:cNvPr id="327" name="Google Shape;327;p25"/>
          <p:cNvSpPr txBox="1"/>
          <p:nvPr/>
        </p:nvSpPr>
        <p:spPr>
          <a:xfrm>
            <a:off x="575816" y="3419797"/>
            <a:ext cx="8928990" cy="3851846"/>
          </a:xfrm>
          <a:prstGeom prst="rect">
            <a:avLst/>
          </a:prstGeom>
          <a:solidFill>
            <a:srgbClr val="DDEAF6"/>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180000" lIns="360000" spcFirstLastPara="1" rIns="0" wrap="square" tIns="180000">
            <a:noAutofit/>
          </a:bodyPr>
          <a:lstStyle/>
          <a:p>
            <a:pPr indent="0" lvl="0" marL="0" marR="0" rtl="0" algn="l">
              <a:lnSpc>
                <a:spcPct val="90000"/>
              </a:lnSpc>
              <a:spcBef>
                <a:spcPts val="0"/>
              </a:spcBef>
              <a:spcAft>
                <a:spcPts val="0"/>
              </a:spcAft>
              <a:buClr>
                <a:srgbClr val="595959"/>
              </a:buClr>
              <a:buSzPts val="2000"/>
              <a:buFont typeface="Arial"/>
              <a:buNone/>
            </a:pPr>
            <a:r>
              <a:rPr b="1" lang="nl-NL" sz="2000">
                <a:solidFill>
                  <a:srgbClr val="595959"/>
                </a:solidFill>
                <a:latin typeface="Calibri"/>
                <a:ea typeface="Calibri"/>
                <a:cs typeface="Calibri"/>
                <a:sym typeface="Calibri"/>
              </a:rPr>
              <a:t>os</a:t>
            </a:r>
            <a:endParaRPr/>
          </a:p>
          <a:p>
            <a:pPr indent="0" lvl="0" marL="0" marR="0" rtl="0" algn="l">
              <a:lnSpc>
                <a:spcPct val="90000"/>
              </a:lnSpc>
              <a:spcBef>
                <a:spcPts val="1102"/>
              </a:spcBef>
              <a:spcAft>
                <a:spcPts val="0"/>
              </a:spcAft>
              <a:buClr>
                <a:srgbClr val="595959"/>
              </a:buClr>
              <a:buSzPts val="2000"/>
              <a:buFont typeface="Arial"/>
              <a:buNone/>
            </a:pPr>
            <a:r>
              <a:rPr b="1" lang="nl-NL" sz="2000">
                <a:solidFill>
                  <a:srgbClr val="595959"/>
                </a:solidFill>
                <a:latin typeface="Calibri"/>
                <a:ea typeface="Calibri"/>
                <a:cs typeface="Calibri"/>
                <a:sym typeface="Calibri"/>
              </a:rPr>
              <a:t>os.path</a:t>
            </a:r>
            <a:endParaRPr b="1" sz="2000">
              <a:solidFill>
                <a:srgbClr val="595959"/>
              </a:solidFill>
              <a:latin typeface="Calibri"/>
              <a:ea typeface="Calibri"/>
              <a:cs typeface="Calibri"/>
              <a:sym typeface="Calibri"/>
            </a:endParaRPr>
          </a:p>
          <a:p>
            <a:pPr indent="0" lvl="0" marL="0" marR="0" rtl="0" algn="l">
              <a:lnSpc>
                <a:spcPct val="90000"/>
              </a:lnSpc>
              <a:spcBef>
                <a:spcPts val="1102"/>
              </a:spcBef>
              <a:spcAft>
                <a:spcPts val="0"/>
              </a:spcAft>
              <a:buClr>
                <a:srgbClr val="595959"/>
              </a:buClr>
              <a:buSzPts val="2000"/>
              <a:buFont typeface="Arial"/>
              <a:buNone/>
            </a:pPr>
            <a:r>
              <a:rPr b="1" lang="nl-NL" sz="2000">
                <a:solidFill>
                  <a:srgbClr val="595959"/>
                </a:solidFill>
                <a:latin typeface="Calibri"/>
                <a:ea typeface="Calibri"/>
                <a:cs typeface="Calibri"/>
                <a:sym typeface="Calibri"/>
              </a:rPr>
              <a:t>sys</a:t>
            </a:r>
            <a:endParaRPr b="1" sz="2000">
              <a:solidFill>
                <a:srgbClr val="595959"/>
              </a:solidFill>
              <a:latin typeface="Calibri"/>
              <a:ea typeface="Calibri"/>
              <a:cs typeface="Calibri"/>
              <a:sym typeface="Calibri"/>
            </a:endParaRPr>
          </a:p>
          <a:p>
            <a:pPr indent="0" lvl="0" marL="0" marR="0" rtl="0" algn="l">
              <a:lnSpc>
                <a:spcPct val="90000"/>
              </a:lnSpc>
              <a:spcBef>
                <a:spcPts val="1102"/>
              </a:spcBef>
              <a:spcAft>
                <a:spcPts val="0"/>
              </a:spcAft>
              <a:buClr>
                <a:srgbClr val="595959"/>
              </a:buClr>
              <a:buSzPts val="2000"/>
              <a:buFont typeface="Arial"/>
              <a:buNone/>
            </a:pPr>
            <a:r>
              <a:rPr b="1" lang="nl-NL" sz="2000">
                <a:solidFill>
                  <a:srgbClr val="595959"/>
                </a:solidFill>
                <a:latin typeface="Calibri"/>
                <a:ea typeface="Calibri"/>
                <a:cs typeface="Calibri"/>
                <a:sym typeface="Calibri"/>
              </a:rPr>
              <a:t>string</a:t>
            </a:r>
            <a:endParaRPr/>
          </a:p>
          <a:p>
            <a:pPr indent="0" lvl="0" marL="0" marR="0" rtl="0" algn="l">
              <a:lnSpc>
                <a:spcPct val="90000"/>
              </a:lnSpc>
              <a:spcBef>
                <a:spcPts val="1102"/>
              </a:spcBef>
              <a:spcAft>
                <a:spcPts val="0"/>
              </a:spcAft>
              <a:buClr>
                <a:srgbClr val="595959"/>
              </a:buClr>
              <a:buSzPts val="2000"/>
              <a:buFont typeface="Arial"/>
              <a:buNone/>
            </a:pPr>
            <a:r>
              <a:rPr b="1" lang="nl-NL" sz="2000">
                <a:solidFill>
                  <a:srgbClr val="595959"/>
                </a:solidFill>
                <a:latin typeface="Calibri"/>
                <a:ea typeface="Calibri"/>
                <a:cs typeface="Calibri"/>
                <a:sym typeface="Calibri"/>
              </a:rPr>
              <a:t>re</a:t>
            </a:r>
            <a:endParaRPr/>
          </a:p>
          <a:p>
            <a:pPr indent="0" lvl="0" marL="0" marR="0" rtl="0" algn="l">
              <a:lnSpc>
                <a:spcPct val="90000"/>
              </a:lnSpc>
              <a:spcBef>
                <a:spcPts val="1102"/>
              </a:spcBef>
              <a:spcAft>
                <a:spcPts val="0"/>
              </a:spcAft>
              <a:buClr>
                <a:srgbClr val="595959"/>
              </a:buClr>
              <a:buSzPts val="2000"/>
              <a:buFont typeface="Arial"/>
              <a:buNone/>
            </a:pPr>
            <a:r>
              <a:rPr b="1" lang="nl-NL" sz="2000">
                <a:solidFill>
                  <a:srgbClr val="595959"/>
                </a:solidFill>
                <a:latin typeface="Calibri"/>
                <a:ea typeface="Calibri"/>
                <a:cs typeface="Calibri"/>
                <a:sym typeface="Calibri"/>
              </a:rPr>
              <a:t>math</a:t>
            </a:r>
            <a:endParaRPr b="1" sz="2000">
              <a:solidFill>
                <a:srgbClr val="595959"/>
              </a:solidFill>
              <a:latin typeface="Calibri"/>
              <a:ea typeface="Calibri"/>
              <a:cs typeface="Calibri"/>
              <a:sym typeface="Calibri"/>
            </a:endParaRPr>
          </a:p>
          <a:p>
            <a:pPr indent="0" lvl="0" marL="0" marR="0" rtl="0" algn="l">
              <a:lnSpc>
                <a:spcPct val="90000"/>
              </a:lnSpc>
              <a:spcBef>
                <a:spcPts val="1102"/>
              </a:spcBef>
              <a:spcAft>
                <a:spcPts val="0"/>
              </a:spcAft>
              <a:buClr>
                <a:srgbClr val="595959"/>
              </a:buClr>
              <a:buSzPts val="2000"/>
              <a:buFont typeface="Arial"/>
              <a:buNone/>
            </a:pPr>
            <a:r>
              <a:rPr b="1" lang="nl-NL" sz="2000">
                <a:solidFill>
                  <a:srgbClr val="595959"/>
                </a:solidFill>
                <a:latin typeface="Calibri"/>
                <a:ea typeface="Calibri"/>
                <a:cs typeface="Calibri"/>
                <a:sym typeface="Calibri"/>
              </a:rPr>
              <a:t>random</a:t>
            </a:r>
            <a:endParaRPr/>
          </a:p>
          <a:p>
            <a:pPr indent="0" lvl="0" marL="0" marR="0" rtl="0" algn="l">
              <a:lnSpc>
                <a:spcPct val="90000"/>
              </a:lnSpc>
              <a:spcBef>
                <a:spcPts val="1102"/>
              </a:spcBef>
              <a:spcAft>
                <a:spcPts val="0"/>
              </a:spcAft>
              <a:buClr>
                <a:srgbClr val="595959"/>
              </a:buClr>
              <a:buSzPts val="2000"/>
              <a:buFont typeface="Arial"/>
              <a:buNone/>
            </a:pPr>
            <a:r>
              <a:rPr b="1" lang="nl-NL" sz="2000">
                <a:solidFill>
                  <a:srgbClr val="595959"/>
                </a:solidFill>
                <a:latin typeface="Calibri"/>
                <a:ea typeface="Calibri"/>
                <a:cs typeface="Calibri"/>
                <a:sym typeface="Calibri"/>
              </a:rPr>
              <a:t>datetime</a:t>
            </a:r>
            <a:endParaRPr b="1" sz="2000">
              <a:solidFill>
                <a:srgbClr val="595959"/>
              </a:solidFill>
              <a:latin typeface="Calibri"/>
              <a:ea typeface="Calibri"/>
              <a:cs typeface="Calibri"/>
              <a:sym typeface="Calibri"/>
            </a:endParaRPr>
          </a:p>
          <a:p>
            <a:pPr indent="0" lvl="0" marL="0" marR="0" rtl="0" algn="l">
              <a:lnSpc>
                <a:spcPct val="90000"/>
              </a:lnSpc>
              <a:spcBef>
                <a:spcPts val="1102"/>
              </a:spcBef>
              <a:spcAft>
                <a:spcPts val="0"/>
              </a:spcAft>
              <a:buClr>
                <a:srgbClr val="595959"/>
              </a:buClr>
              <a:buSzPts val="2000"/>
              <a:buFont typeface="Arial"/>
              <a:buNone/>
            </a:pPr>
            <a:r>
              <a:rPr b="1" lang="nl-NL" sz="2000">
                <a:solidFill>
                  <a:srgbClr val="595959"/>
                </a:solidFill>
                <a:latin typeface="Calibri"/>
                <a:ea typeface="Calibri"/>
                <a:cs typeface="Calibri"/>
                <a:sym typeface="Calibri"/>
              </a:rPr>
              <a:t>calendar</a:t>
            </a:r>
            <a:endParaRPr b="1" sz="2000">
              <a:solidFill>
                <a:srgbClr val="595959"/>
              </a:solidFill>
              <a:latin typeface="Calibri"/>
              <a:ea typeface="Calibri"/>
              <a:cs typeface="Calibri"/>
              <a:sym typeface="Calibri"/>
            </a:endParaRPr>
          </a:p>
        </p:txBody>
      </p:sp>
      <p:sp>
        <p:nvSpPr>
          <p:cNvPr id="328" name="Google Shape;328;p25"/>
          <p:cNvSpPr txBox="1"/>
          <p:nvPr/>
        </p:nvSpPr>
        <p:spPr>
          <a:xfrm>
            <a:off x="2424200" y="3524650"/>
            <a:ext cx="3000000" cy="4227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csv</a:t>
            </a:r>
            <a:endParaRPr b="1" sz="2000">
              <a:solidFill>
                <a:srgbClr val="595959"/>
              </a:solidFill>
              <a:latin typeface="Calibri"/>
              <a:ea typeface="Calibri"/>
              <a:cs typeface="Calibri"/>
              <a:sym typeface="Calibri"/>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collections</a:t>
            </a:r>
            <a:endParaRPr b="1" sz="2000">
              <a:solidFill>
                <a:srgbClr val="595959"/>
              </a:solidFill>
              <a:latin typeface="Calibri"/>
              <a:ea typeface="Calibri"/>
              <a:cs typeface="Calibri"/>
              <a:sym typeface="Calibri"/>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array</a:t>
            </a:r>
            <a:endParaRPr>
              <a:solidFill>
                <a:schemeClr val="dk1"/>
              </a:solidFill>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decimal</a:t>
            </a:r>
            <a:endParaRPr b="1" sz="2000">
              <a:solidFill>
                <a:srgbClr val="595959"/>
              </a:solidFill>
              <a:latin typeface="Calibri"/>
              <a:ea typeface="Calibri"/>
              <a:cs typeface="Calibri"/>
              <a:sym typeface="Calibri"/>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fractions</a:t>
            </a:r>
            <a:endParaRPr b="1" sz="2000">
              <a:solidFill>
                <a:srgbClr val="595959"/>
              </a:solidFill>
              <a:latin typeface="Calibri"/>
              <a:ea typeface="Calibri"/>
              <a:cs typeface="Calibri"/>
              <a:sym typeface="Calibri"/>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statistics</a:t>
            </a:r>
            <a:endParaRPr b="1" sz="2000">
              <a:solidFill>
                <a:srgbClr val="595959"/>
              </a:solidFill>
              <a:latin typeface="Calibri"/>
              <a:ea typeface="Calibri"/>
              <a:cs typeface="Calibri"/>
              <a:sym typeface="Calibri"/>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pathlib</a:t>
            </a:r>
            <a:endParaRPr b="1" sz="2000">
              <a:solidFill>
                <a:srgbClr val="595959"/>
              </a:solidFill>
              <a:latin typeface="Calibri"/>
              <a:ea typeface="Calibri"/>
              <a:cs typeface="Calibri"/>
              <a:sym typeface="Calibri"/>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pickle</a:t>
            </a:r>
            <a:endParaRPr b="1" sz="2000">
              <a:solidFill>
                <a:srgbClr val="595959"/>
              </a:solidFill>
              <a:latin typeface="Calibri"/>
              <a:ea typeface="Calibri"/>
              <a:cs typeface="Calibri"/>
              <a:sym typeface="Calibri"/>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shelve</a:t>
            </a:r>
            <a:endParaRPr b="1" sz="2000">
              <a:solidFill>
                <a:srgbClr val="595959"/>
              </a:solidFill>
              <a:latin typeface="Calibri"/>
              <a:ea typeface="Calibri"/>
              <a:cs typeface="Calibri"/>
              <a:sym typeface="Calibri"/>
            </a:endParaRPr>
          </a:p>
          <a:p>
            <a:pPr indent="0" lvl="0" marL="0" rtl="0" algn="l">
              <a:lnSpc>
                <a:spcPct val="90000"/>
              </a:lnSpc>
              <a:spcBef>
                <a:spcPts val="1102"/>
              </a:spcBef>
              <a:spcAft>
                <a:spcPts val="0"/>
              </a:spcAft>
              <a:buNone/>
            </a:pPr>
            <a:r>
              <a:t/>
            </a:r>
            <a:endParaRPr b="1" sz="2000">
              <a:solidFill>
                <a:srgbClr val="595959"/>
              </a:solidFill>
              <a:latin typeface="Calibri"/>
              <a:ea typeface="Calibri"/>
              <a:cs typeface="Calibri"/>
              <a:sym typeface="Calibri"/>
            </a:endParaRPr>
          </a:p>
        </p:txBody>
      </p:sp>
      <p:sp>
        <p:nvSpPr>
          <p:cNvPr id="329" name="Google Shape;329;p25"/>
          <p:cNvSpPr txBox="1"/>
          <p:nvPr/>
        </p:nvSpPr>
        <p:spPr>
          <a:xfrm>
            <a:off x="4114775" y="3448475"/>
            <a:ext cx="3000000" cy="4227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json</a:t>
            </a:r>
            <a:endParaRPr b="1" sz="2000">
              <a:solidFill>
                <a:srgbClr val="595959"/>
              </a:solidFill>
              <a:latin typeface="Calibri"/>
              <a:ea typeface="Calibri"/>
              <a:cs typeface="Calibri"/>
              <a:sym typeface="Calibri"/>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xml</a:t>
            </a:r>
            <a:endParaRPr b="1" sz="2000">
              <a:solidFill>
                <a:srgbClr val="595959"/>
              </a:solidFill>
              <a:latin typeface="Calibri"/>
              <a:ea typeface="Calibri"/>
              <a:cs typeface="Calibri"/>
              <a:sym typeface="Calibri"/>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sqlite3</a:t>
            </a:r>
            <a:endParaRPr>
              <a:solidFill>
                <a:schemeClr val="dk1"/>
              </a:solidFill>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zipfile</a:t>
            </a:r>
            <a:endParaRPr>
              <a:solidFill>
                <a:schemeClr val="dk1"/>
              </a:solidFill>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time</a:t>
            </a:r>
            <a:endParaRPr>
              <a:solidFill>
                <a:schemeClr val="dk1"/>
              </a:solidFill>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argparse</a:t>
            </a:r>
            <a:endParaRPr b="1" sz="2000">
              <a:solidFill>
                <a:srgbClr val="595959"/>
              </a:solidFill>
              <a:latin typeface="Calibri"/>
              <a:ea typeface="Calibri"/>
              <a:cs typeface="Calibri"/>
              <a:sym typeface="Calibri"/>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logging</a:t>
            </a:r>
            <a:endParaRPr b="1" sz="2000">
              <a:solidFill>
                <a:srgbClr val="595959"/>
              </a:solidFill>
              <a:latin typeface="Calibri"/>
              <a:ea typeface="Calibri"/>
              <a:cs typeface="Calibri"/>
              <a:sym typeface="Calibri"/>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threading</a:t>
            </a:r>
            <a:endParaRPr b="1" sz="2000">
              <a:solidFill>
                <a:srgbClr val="595959"/>
              </a:solidFill>
              <a:latin typeface="Calibri"/>
              <a:ea typeface="Calibri"/>
              <a:cs typeface="Calibri"/>
              <a:sym typeface="Calibri"/>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multiprocessing</a:t>
            </a:r>
            <a:endParaRPr>
              <a:solidFill>
                <a:schemeClr val="dk1"/>
              </a:solidFill>
            </a:endParaRPr>
          </a:p>
          <a:p>
            <a:pPr indent="0" lvl="0" marL="0" rtl="0" algn="l">
              <a:lnSpc>
                <a:spcPct val="90000"/>
              </a:lnSpc>
              <a:spcBef>
                <a:spcPts val="1102"/>
              </a:spcBef>
              <a:spcAft>
                <a:spcPts val="0"/>
              </a:spcAft>
              <a:buNone/>
            </a:pPr>
            <a:r>
              <a:t/>
            </a:r>
            <a:endParaRPr b="1" sz="2000">
              <a:solidFill>
                <a:srgbClr val="595959"/>
              </a:solidFill>
              <a:latin typeface="Calibri"/>
              <a:ea typeface="Calibri"/>
              <a:cs typeface="Calibri"/>
              <a:sym typeface="Calibri"/>
            </a:endParaRPr>
          </a:p>
        </p:txBody>
      </p:sp>
      <p:sp>
        <p:nvSpPr>
          <p:cNvPr id="330" name="Google Shape;330;p25"/>
          <p:cNvSpPr txBox="1"/>
          <p:nvPr/>
        </p:nvSpPr>
        <p:spPr>
          <a:xfrm>
            <a:off x="6363525" y="3441175"/>
            <a:ext cx="3000000" cy="3809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subprocess</a:t>
            </a:r>
            <a:endParaRPr b="1" sz="2000">
              <a:solidFill>
                <a:srgbClr val="595959"/>
              </a:solidFill>
              <a:latin typeface="Calibri"/>
              <a:ea typeface="Calibri"/>
              <a:cs typeface="Calibri"/>
              <a:sym typeface="Calibri"/>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socket</a:t>
            </a:r>
            <a:endParaRPr>
              <a:solidFill>
                <a:schemeClr val="dk1"/>
              </a:solidFill>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asyncio</a:t>
            </a:r>
            <a:endParaRPr b="1" sz="2000">
              <a:solidFill>
                <a:srgbClr val="595959"/>
              </a:solidFill>
              <a:latin typeface="Calibri"/>
              <a:ea typeface="Calibri"/>
              <a:cs typeface="Calibri"/>
              <a:sym typeface="Calibri"/>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urllib</a:t>
            </a:r>
            <a:endParaRPr b="1" sz="2000">
              <a:solidFill>
                <a:srgbClr val="595959"/>
              </a:solidFill>
              <a:latin typeface="Calibri"/>
              <a:ea typeface="Calibri"/>
              <a:cs typeface="Calibri"/>
              <a:sym typeface="Calibri"/>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http</a:t>
            </a:r>
            <a:endParaRPr>
              <a:solidFill>
                <a:schemeClr val="dk1"/>
              </a:solidFill>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tkinter</a:t>
            </a:r>
            <a:endParaRPr b="1" sz="2000">
              <a:solidFill>
                <a:srgbClr val="595959"/>
              </a:solidFill>
              <a:latin typeface="Calibri"/>
              <a:ea typeface="Calibri"/>
              <a:cs typeface="Calibri"/>
              <a:sym typeface="Calibri"/>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doctest</a:t>
            </a:r>
            <a:endParaRPr b="1" sz="2000">
              <a:solidFill>
                <a:srgbClr val="595959"/>
              </a:solidFill>
              <a:latin typeface="Calibri"/>
              <a:ea typeface="Calibri"/>
              <a:cs typeface="Calibri"/>
              <a:sym typeface="Calibri"/>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unittest</a:t>
            </a:r>
            <a:endParaRPr>
              <a:solidFill>
                <a:schemeClr val="dk1"/>
              </a:solidFill>
            </a:endParaRPr>
          </a:p>
          <a:p>
            <a:pPr indent="0" lvl="0" marL="0" rtl="0" algn="l">
              <a:lnSpc>
                <a:spcPct val="90000"/>
              </a:lnSpc>
              <a:spcBef>
                <a:spcPts val="1102"/>
              </a:spcBef>
              <a:spcAft>
                <a:spcPts val="0"/>
              </a:spcAft>
              <a:buNone/>
            </a:pPr>
            <a:r>
              <a:rPr b="1" lang="nl-NL" sz="2000">
                <a:solidFill>
                  <a:srgbClr val="595959"/>
                </a:solidFill>
                <a:latin typeface="Calibri"/>
                <a:ea typeface="Calibri"/>
                <a:cs typeface="Calibri"/>
                <a:sym typeface="Calibri"/>
              </a:rPr>
              <a:t>timeit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6"/>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sys - System-specific</a:t>
            </a:r>
            <a:endParaRPr/>
          </a:p>
        </p:txBody>
      </p:sp>
      <p:sp>
        <p:nvSpPr>
          <p:cNvPr id="336" name="Google Shape;336;p26"/>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System-specific parameters and functions</a:t>
            </a:r>
            <a:endParaRPr/>
          </a:p>
          <a:p>
            <a:pPr indent="0" lvl="0" marL="0" rtl="0" algn="l">
              <a:lnSpc>
                <a:spcPct val="90000"/>
              </a:lnSpc>
              <a:spcBef>
                <a:spcPts val="1102"/>
              </a:spcBef>
              <a:spcAft>
                <a:spcPts val="0"/>
              </a:spcAft>
              <a:buClr>
                <a:srgbClr val="595959"/>
              </a:buClr>
              <a:buSzPts val="2000"/>
              <a:buNone/>
            </a:pPr>
            <a:r>
              <a:t/>
            </a:r>
            <a:endParaRPr/>
          </a:p>
        </p:txBody>
      </p:sp>
      <p:sp>
        <p:nvSpPr>
          <p:cNvPr id="337" name="Google Shape;337;p26"/>
          <p:cNvSpPr/>
          <p:nvPr/>
        </p:nvSpPr>
        <p:spPr>
          <a:xfrm>
            <a:off x="574149" y="2932130"/>
            <a:ext cx="8908200" cy="1368152"/>
          </a:xfrm>
          <a:prstGeom prst="rect">
            <a:avLst/>
          </a:prstGeom>
          <a:solidFill>
            <a:srgbClr val="DDEAF6"/>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216000" spcFirstLastPara="1" rIns="91425" wrap="square" tIns="72000">
            <a:noAutofit/>
          </a:bodyPr>
          <a:lstStyle/>
          <a:p>
            <a:pPr indent="0" lvl="0" marL="0" marR="0" rtl="0" algn="l">
              <a:spcBef>
                <a:spcPts val="0"/>
              </a:spcBef>
              <a:spcAft>
                <a:spcPts val="0"/>
              </a:spcAft>
              <a:buNone/>
            </a:pPr>
            <a:r>
              <a:rPr b="1" lang="nl-NL" sz="2400">
                <a:solidFill>
                  <a:srgbClr val="3F3F3F"/>
                </a:solidFill>
                <a:latin typeface="Calibri"/>
                <a:ea typeface="Calibri"/>
                <a:cs typeface="Calibri"/>
                <a:sym typeface="Calibri"/>
              </a:rPr>
              <a:t>version</a:t>
            </a:r>
            <a:endParaRPr b="1" sz="24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400">
                <a:solidFill>
                  <a:srgbClr val="3F3F3F"/>
                </a:solidFill>
                <a:latin typeface="Calibri"/>
                <a:ea typeface="Calibri"/>
                <a:cs typeface="Calibri"/>
                <a:sym typeface="Calibri"/>
              </a:rPr>
              <a:t>version_info</a:t>
            </a:r>
            <a:endParaRPr b="1" sz="24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400">
                <a:solidFill>
                  <a:srgbClr val="3F3F3F"/>
                </a:solidFill>
                <a:latin typeface="Calibri"/>
                <a:ea typeface="Calibri"/>
                <a:cs typeface="Calibri"/>
                <a:sym typeface="Calibri"/>
              </a:rPr>
              <a:t>path</a:t>
            </a:r>
            <a:endParaRPr b="1" sz="24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400">
                <a:solidFill>
                  <a:srgbClr val="3F3F3F"/>
                </a:solidFill>
                <a:latin typeface="Calibri"/>
                <a:ea typeface="Calibri"/>
                <a:cs typeface="Calibri"/>
                <a:sym typeface="Calibri"/>
              </a:rPr>
              <a:t>argv</a:t>
            </a:r>
            <a:endParaRPr b="1" sz="24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400">
                <a:solidFill>
                  <a:srgbClr val="3F3F3F"/>
                </a:solidFill>
                <a:latin typeface="Calibri"/>
                <a:ea typeface="Calibri"/>
                <a:cs typeface="Calibri"/>
                <a:sym typeface="Calibri"/>
              </a:rPr>
              <a:t>exit</a:t>
            </a:r>
            <a:endParaRPr/>
          </a:p>
          <a:p>
            <a:pPr indent="0" lvl="0" marL="0" marR="0" rtl="0" algn="l">
              <a:spcBef>
                <a:spcPts val="0"/>
              </a:spcBef>
              <a:spcAft>
                <a:spcPts val="0"/>
              </a:spcAft>
              <a:buNone/>
            </a:pPr>
            <a:r>
              <a:rPr b="1" lang="nl-NL" sz="2400">
                <a:solidFill>
                  <a:srgbClr val="3F3F3F"/>
                </a:solidFill>
                <a:latin typeface="Calibri"/>
                <a:ea typeface="Calibri"/>
                <a:cs typeface="Calibri"/>
                <a:sym typeface="Calibri"/>
              </a:rPr>
              <a:t>stdin / stdout / stderr</a:t>
            </a:r>
            <a:endParaRPr b="1" sz="2400">
              <a:solidFill>
                <a:srgbClr val="3F3F3F"/>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3F3F3F"/>
              </a:solidFill>
              <a:latin typeface="Calibri"/>
              <a:ea typeface="Calibri"/>
              <a:cs typeface="Calibri"/>
              <a:sym typeface="Calibri"/>
            </a:endParaRPr>
          </a:p>
        </p:txBody>
      </p:sp>
      <p:sp>
        <p:nvSpPr>
          <p:cNvPr id="338" name="Google Shape;338;p26"/>
          <p:cNvSpPr/>
          <p:nvPr/>
        </p:nvSpPr>
        <p:spPr>
          <a:xfrm>
            <a:off x="574149" y="5204500"/>
            <a:ext cx="8908200" cy="2031325"/>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sys</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8000"/>
                </a:solidFill>
                <a:latin typeface="Arial"/>
                <a:ea typeface="Arial"/>
                <a:cs typeface="Arial"/>
                <a:sym typeface="Arial"/>
              </a:rPr>
              <a:t># get Python version</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print(sys.version)</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8000"/>
                </a:solidFill>
                <a:latin typeface="Arial"/>
                <a:ea typeface="Arial"/>
                <a:cs typeface="Arial"/>
                <a:sym typeface="Arial"/>
              </a:rPr>
              <a:t># add directory to sys.path</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sys.path.append(</a:t>
            </a:r>
            <a:r>
              <a:rPr b="1" lang="nl-NL" sz="1800">
                <a:solidFill>
                  <a:srgbClr val="0000FF"/>
                </a:solidFill>
                <a:latin typeface="Arial"/>
                <a:ea typeface="Arial"/>
                <a:cs typeface="Arial"/>
                <a:sym typeface="Arial"/>
              </a:rPr>
              <a:t>r</a:t>
            </a:r>
            <a:r>
              <a:rPr b="1" lang="nl-NL" sz="1800">
                <a:solidFill>
                  <a:srgbClr val="811F3F"/>
                </a:solidFill>
                <a:latin typeface="Arial"/>
                <a:ea typeface="Arial"/>
                <a:cs typeface="Arial"/>
                <a:sym typeface="Arial"/>
              </a:rPr>
              <a:t>'c:\pythondev'</a:t>
            </a:r>
            <a:r>
              <a:rPr b="1" lang="nl-NL" sz="1800">
                <a:solidFill>
                  <a:srgbClr val="000000"/>
                </a:solidFill>
                <a:latin typeface="Arial"/>
                <a:ea typeface="Arial"/>
                <a:cs typeface="Arial"/>
                <a:sym typeface="Arial"/>
              </a:rPr>
              <a:t>)</a:t>
            </a:r>
            <a:endParaRPr b="1" sz="18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3"/>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Recap</a:t>
            </a:r>
            <a:endParaRPr/>
          </a:p>
        </p:txBody>
      </p:sp>
      <p:sp>
        <p:nvSpPr>
          <p:cNvPr id="54" name="Google Shape;54;p3"/>
          <p:cNvSpPr txBox="1"/>
          <p:nvPr>
            <p:ph idx="1" type="body"/>
          </p:nvPr>
        </p:nvSpPr>
        <p:spPr>
          <a:xfrm>
            <a:off x="575821" y="1863675"/>
            <a:ext cx="4449300" cy="5439900"/>
          </a:xfrm>
          <a:prstGeom prst="rect">
            <a:avLst/>
          </a:prstGeom>
          <a:noFill/>
          <a:ln>
            <a:noFill/>
          </a:ln>
        </p:spPr>
        <p:txBody>
          <a:bodyPr anchorCtr="0" anchor="t" bIns="45700" lIns="91425" spcFirstLastPara="1" rIns="91425" wrap="square" tIns="45700">
            <a:noAutofit/>
          </a:bodyPr>
          <a:lstStyle/>
          <a:p>
            <a:pPr indent="-290086" lvl="0" marL="251986" rtl="0" algn="l">
              <a:lnSpc>
                <a:spcPct val="90000"/>
              </a:lnSpc>
              <a:spcBef>
                <a:spcPts val="0"/>
              </a:spcBef>
              <a:spcAft>
                <a:spcPts val="0"/>
              </a:spcAft>
              <a:buClr>
                <a:srgbClr val="595959"/>
              </a:buClr>
              <a:buSzPts val="2400"/>
              <a:buFont typeface="Calibri"/>
              <a:buChar char="•"/>
            </a:pPr>
            <a:r>
              <a:rPr lang="nl-NL" sz="2400"/>
              <a:t>Python prompt</a:t>
            </a:r>
            <a:endParaRPr sz="2400"/>
          </a:p>
          <a:p>
            <a:pPr indent="-290086" lvl="0" marL="251986" rtl="0" algn="l">
              <a:lnSpc>
                <a:spcPct val="90000"/>
              </a:lnSpc>
              <a:spcBef>
                <a:spcPts val="1102"/>
              </a:spcBef>
              <a:spcAft>
                <a:spcPts val="0"/>
              </a:spcAft>
              <a:buClr>
                <a:srgbClr val="595959"/>
              </a:buClr>
              <a:buSzPts val="2400"/>
              <a:buFont typeface="Calibri"/>
              <a:buChar char="•"/>
            </a:pPr>
            <a:r>
              <a:rPr lang="nl-NL" sz="2400"/>
              <a:t>Executing a Python module </a:t>
            </a:r>
            <a:endParaRPr sz="2400"/>
          </a:p>
          <a:p>
            <a:pPr indent="-290086" lvl="0" marL="251986" rtl="0" algn="l">
              <a:lnSpc>
                <a:spcPct val="90000"/>
              </a:lnSpc>
              <a:spcBef>
                <a:spcPts val="1102"/>
              </a:spcBef>
              <a:spcAft>
                <a:spcPts val="0"/>
              </a:spcAft>
              <a:buClr>
                <a:srgbClr val="595959"/>
              </a:buClr>
              <a:buSzPts val="2400"/>
              <a:buFont typeface="Calibri"/>
              <a:buChar char="•"/>
            </a:pPr>
            <a:r>
              <a:rPr lang="nl-NL" sz="2400"/>
              <a:t>Variables</a:t>
            </a:r>
            <a:endParaRPr sz="2400"/>
          </a:p>
          <a:p>
            <a:pPr indent="-290086" lvl="0" marL="251986" rtl="0" algn="l">
              <a:lnSpc>
                <a:spcPct val="90000"/>
              </a:lnSpc>
              <a:spcBef>
                <a:spcPts val="1102"/>
              </a:spcBef>
              <a:spcAft>
                <a:spcPts val="0"/>
              </a:spcAft>
              <a:buClr>
                <a:srgbClr val="595959"/>
              </a:buClr>
              <a:buSzPts val="2400"/>
              <a:buFont typeface="Calibri"/>
              <a:buChar char="•"/>
            </a:pPr>
            <a:r>
              <a:rPr lang="nl-NL" sz="2400"/>
              <a:t>Operators</a:t>
            </a:r>
            <a:endParaRPr sz="2400"/>
          </a:p>
          <a:p>
            <a:pPr indent="-290086" lvl="0" marL="251986" rtl="0" algn="l">
              <a:lnSpc>
                <a:spcPct val="90000"/>
              </a:lnSpc>
              <a:spcBef>
                <a:spcPts val="1102"/>
              </a:spcBef>
              <a:spcAft>
                <a:spcPts val="0"/>
              </a:spcAft>
              <a:buClr>
                <a:srgbClr val="595959"/>
              </a:buClr>
              <a:buSzPts val="2400"/>
              <a:buFont typeface="Calibri"/>
              <a:buChar char="•"/>
            </a:pPr>
            <a:r>
              <a:rPr lang="nl-NL" sz="2400"/>
              <a:t>Built-in functions</a:t>
            </a:r>
            <a:endParaRPr sz="2400"/>
          </a:p>
          <a:p>
            <a:pPr indent="-290086" lvl="0" marL="251986" rtl="0" algn="l">
              <a:lnSpc>
                <a:spcPct val="90000"/>
              </a:lnSpc>
              <a:spcBef>
                <a:spcPts val="1102"/>
              </a:spcBef>
              <a:spcAft>
                <a:spcPts val="0"/>
              </a:spcAft>
              <a:buClr>
                <a:srgbClr val="595959"/>
              </a:buClr>
              <a:buSzPts val="2400"/>
              <a:buFont typeface="Calibri"/>
              <a:buChar char="•"/>
            </a:pPr>
            <a:r>
              <a:rPr lang="nl-NL" sz="2400"/>
              <a:t>Strings</a:t>
            </a:r>
            <a:endParaRPr sz="2400"/>
          </a:p>
          <a:p>
            <a:pPr indent="-290085" lvl="0" marL="251985" rtl="0" algn="l">
              <a:lnSpc>
                <a:spcPct val="90000"/>
              </a:lnSpc>
              <a:spcBef>
                <a:spcPts val="1102"/>
              </a:spcBef>
              <a:spcAft>
                <a:spcPts val="0"/>
              </a:spcAft>
              <a:buClr>
                <a:srgbClr val="595959"/>
              </a:buClr>
              <a:buSzPts val="2400"/>
              <a:buFont typeface="Calibri"/>
              <a:buChar char="•"/>
            </a:pPr>
            <a:r>
              <a:rPr lang="nl-NL" sz="2400"/>
              <a:t>Conditional statements</a:t>
            </a:r>
            <a:endParaRPr sz="2400"/>
          </a:p>
        </p:txBody>
      </p:sp>
      <p:sp>
        <p:nvSpPr>
          <p:cNvPr id="55" name="Google Shape;55;p3"/>
          <p:cNvSpPr txBox="1"/>
          <p:nvPr>
            <p:ph idx="1" type="body"/>
          </p:nvPr>
        </p:nvSpPr>
        <p:spPr>
          <a:xfrm>
            <a:off x="5025121" y="1863675"/>
            <a:ext cx="4449300" cy="5439900"/>
          </a:xfrm>
          <a:prstGeom prst="rect">
            <a:avLst/>
          </a:prstGeom>
          <a:noFill/>
          <a:ln>
            <a:noFill/>
          </a:ln>
        </p:spPr>
        <p:txBody>
          <a:bodyPr anchorCtr="0" anchor="t" bIns="45700" lIns="91425" spcFirstLastPara="1" rIns="91425" wrap="square" tIns="45700">
            <a:noAutofit/>
          </a:bodyPr>
          <a:lstStyle/>
          <a:p>
            <a:pPr indent="-290085" lvl="0" marL="251985" rtl="0" algn="l">
              <a:lnSpc>
                <a:spcPct val="90000"/>
              </a:lnSpc>
              <a:spcBef>
                <a:spcPts val="1102"/>
              </a:spcBef>
              <a:spcAft>
                <a:spcPts val="0"/>
              </a:spcAft>
              <a:buClr>
                <a:srgbClr val="595959"/>
              </a:buClr>
              <a:buSzPts val="2400"/>
              <a:buChar char="•"/>
            </a:pPr>
            <a:r>
              <a:rPr lang="nl-NL" sz="2400"/>
              <a:t>Loop statements</a:t>
            </a:r>
            <a:endParaRPr sz="2400"/>
          </a:p>
          <a:p>
            <a:pPr indent="-290085" lvl="0" marL="251985" rtl="0" algn="l">
              <a:lnSpc>
                <a:spcPct val="90000"/>
              </a:lnSpc>
              <a:spcBef>
                <a:spcPts val="1102"/>
              </a:spcBef>
              <a:spcAft>
                <a:spcPts val="0"/>
              </a:spcAft>
              <a:buClr>
                <a:srgbClr val="595959"/>
              </a:buClr>
              <a:buSzPts val="2400"/>
              <a:buChar char="•"/>
            </a:pPr>
            <a:r>
              <a:rPr lang="nl-NL" sz="2400"/>
              <a:t>Data structures</a:t>
            </a:r>
            <a:r>
              <a:rPr lang="nl-NL" sz="2400"/>
              <a:t> – Lists, Sets, Dicts</a:t>
            </a:r>
            <a:endParaRPr sz="2400"/>
          </a:p>
          <a:p>
            <a:pPr indent="-290085" lvl="0" marL="251985" rtl="0" algn="l">
              <a:lnSpc>
                <a:spcPct val="90000"/>
              </a:lnSpc>
              <a:spcBef>
                <a:spcPts val="1102"/>
              </a:spcBef>
              <a:spcAft>
                <a:spcPts val="0"/>
              </a:spcAft>
              <a:buClr>
                <a:srgbClr val="595959"/>
              </a:buClr>
              <a:buSzPts val="2400"/>
              <a:buChar char="•"/>
            </a:pPr>
            <a:r>
              <a:rPr lang="nl-NL" sz="2400"/>
              <a:t>Comprehension</a:t>
            </a:r>
            <a:endParaRPr sz="2400"/>
          </a:p>
          <a:p>
            <a:pPr indent="-290085" lvl="0" marL="251985" rtl="0" algn="l">
              <a:lnSpc>
                <a:spcPct val="90000"/>
              </a:lnSpc>
              <a:spcBef>
                <a:spcPts val="1102"/>
              </a:spcBef>
              <a:spcAft>
                <a:spcPts val="0"/>
              </a:spcAft>
              <a:buClr>
                <a:srgbClr val="595959"/>
              </a:buClr>
              <a:buSzPts val="2400"/>
              <a:buChar char="•"/>
            </a:pPr>
            <a:r>
              <a:rPr lang="nl-NL" sz="2400"/>
              <a:t>Functions – definition, arguments, return</a:t>
            </a:r>
            <a:endParaRPr sz="2400"/>
          </a:p>
          <a:p>
            <a:pPr indent="-290085" lvl="0" marL="251985" rtl="0" algn="l">
              <a:lnSpc>
                <a:spcPct val="90000"/>
              </a:lnSpc>
              <a:spcBef>
                <a:spcPts val="1102"/>
              </a:spcBef>
              <a:spcAft>
                <a:spcPts val="0"/>
              </a:spcAft>
              <a:buClr>
                <a:srgbClr val="595959"/>
              </a:buClr>
              <a:buSzPts val="2400"/>
              <a:buChar char="•"/>
            </a:pPr>
            <a:r>
              <a:rPr lang="nl-NL" sz="2400"/>
              <a:t>Generators</a:t>
            </a:r>
            <a:endParaRPr sz="2400"/>
          </a:p>
          <a:p>
            <a:pPr indent="-290085" lvl="0" marL="251985" rtl="0" algn="l">
              <a:lnSpc>
                <a:spcPct val="90000"/>
              </a:lnSpc>
              <a:spcBef>
                <a:spcPts val="1102"/>
              </a:spcBef>
              <a:spcAft>
                <a:spcPts val="0"/>
              </a:spcAft>
              <a:buClr>
                <a:srgbClr val="595959"/>
              </a:buClr>
              <a:buSzPts val="2400"/>
              <a:buChar char="•"/>
            </a:pPr>
            <a:r>
              <a:rPr lang="nl-NL" sz="2400"/>
              <a:t>Reading and writing files </a:t>
            </a:r>
            <a:endParaRPr sz="2400"/>
          </a:p>
          <a:p>
            <a:pPr indent="-290085" lvl="0" marL="251985" rtl="0" algn="l">
              <a:lnSpc>
                <a:spcPct val="90000"/>
              </a:lnSpc>
              <a:spcBef>
                <a:spcPts val="1102"/>
              </a:spcBef>
              <a:spcAft>
                <a:spcPts val="0"/>
              </a:spcAft>
              <a:buClr>
                <a:srgbClr val="595959"/>
              </a:buClr>
              <a:buSzPts val="2400"/>
              <a:buChar char="•"/>
            </a:pPr>
            <a:r>
              <a:rPr lang="nl-NL" sz="2400"/>
              <a:t>Exceptions</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7"/>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sys</a:t>
            </a:r>
            <a:endParaRPr/>
          </a:p>
        </p:txBody>
      </p:sp>
      <p:sp>
        <p:nvSpPr>
          <p:cNvPr id="344" name="Google Shape;344;p27"/>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Get the current version of Python</a:t>
            </a:r>
            <a:endParaRPr/>
          </a:p>
          <a:p>
            <a:pPr indent="-251986" lvl="0" marL="251986" rtl="0" algn="l">
              <a:lnSpc>
                <a:spcPct val="90000"/>
              </a:lnSpc>
              <a:spcBef>
                <a:spcPts val="1102"/>
              </a:spcBef>
              <a:spcAft>
                <a:spcPts val="0"/>
              </a:spcAft>
              <a:buClr>
                <a:srgbClr val="595959"/>
              </a:buClr>
              <a:buSzPts val="2000"/>
              <a:buChar char="•"/>
            </a:pPr>
            <a:r>
              <a:rPr lang="nl-NL"/>
              <a:t>Return the message you are currently running Python version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8"/>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os - Operating system interfaces</a:t>
            </a:r>
            <a:endParaRPr/>
          </a:p>
        </p:txBody>
      </p:sp>
      <p:sp>
        <p:nvSpPr>
          <p:cNvPr id="350" name="Google Shape;350;p28"/>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The </a:t>
            </a:r>
            <a:r>
              <a:rPr b="1" lang="nl-NL"/>
              <a:t>os.path</a:t>
            </a:r>
            <a:r>
              <a:rPr lang="nl-NL"/>
              <a:t> module provides a portable way of using operating system dependent functionality.</a:t>
            </a:r>
            <a:endParaRPr/>
          </a:p>
        </p:txBody>
      </p:sp>
      <p:sp>
        <p:nvSpPr>
          <p:cNvPr id="351" name="Google Shape;351;p28"/>
          <p:cNvSpPr/>
          <p:nvPr/>
        </p:nvSpPr>
        <p:spPr>
          <a:xfrm>
            <a:off x="569831" y="3203773"/>
            <a:ext cx="8908200" cy="2338304"/>
          </a:xfrm>
          <a:prstGeom prst="rect">
            <a:avLst/>
          </a:prstGeom>
          <a:solidFill>
            <a:srgbClr val="DDEAF6"/>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216000" spcFirstLastPara="1" rIns="91425" wrap="square" tIns="72000">
            <a:noAutofit/>
          </a:bodyPr>
          <a:lstStyle/>
          <a:p>
            <a:pPr indent="0" lvl="0" marL="0" marR="0" rtl="0" algn="l">
              <a:spcBef>
                <a:spcPts val="0"/>
              </a:spcBef>
              <a:spcAft>
                <a:spcPts val="0"/>
              </a:spcAft>
              <a:buNone/>
            </a:pPr>
            <a:r>
              <a:rPr b="1" lang="nl-NL" sz="2000">
                <a:solidFill>
                  <a:srgbClr val="3F3F3F"/>
                </a:solidFill>
                <a:latin typeface="Calibri"/>
                <a:ea typeface="Calibri"/>
                <a:cs typeface="Calibri"/>
                <a:sym typeface="Calibri"/>
              </a:rPr>
              <a:t>rename</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remove</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mkdir</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makedirs</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chdir</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getcwd</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rmdir</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listdir</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path</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pipe</a:t>
            </a:r>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scandir</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walk</a:t>
            </a:r>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fork</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exec</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system</a:t>
            </a:r>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getenv</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getpid</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getppid</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kill</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wait</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nice</a:t>
            </a:r>
            <a:endParaRPr b="1" sz="2000">
              <a:solidFill>
                <a:srgbClr val="3F3F3F"/>
              </a:solidFill>
              <a:latin typeface="Calibri"/>
              <a:ea typeface="Calibri"/>
              <a:cs typeface="Calibri"/>
              <a:sym typeface="Calibri"/>
            </a:endParaRPr>
          </a:p>
        </p:txBody>
      </p:sp>
      <p:sp>
        <p:nvSpPr>
          <p:cNvPr id="352" name="Google Shape;352;p28"/>
          <p:cNvSpPr/>
          <p:nvPr/>
        </p:nvSpPr>
        <p:spPr>
          <a:xfrm>
            <a:off x="576263" y="5758497"/>
            <a:ext cx="8928991" cy="1477328"/>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os</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8000"/>
                </a:solidFill>
                <a:latin typeface="Arial"/>
                <a:ea typeface="Arial"/>
                <a:cs typeface="Arial"/>
                <a:sym typeface="Arial"/>
              </a:rPr>
              <a:t># set current working directory</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os.chdir(</a:t>
            </a:r>
            <a:r>
              <a:rPr b="1" lang="nl-NL" sz="1800">
                <a:solidFill>
                  <a:srgbClr val="0000FF"/>
                </a:solidFill>
                <a:latin typeface="Arial"/>
                <a:ea typeface="Arial"/>
                <a:cs typeface="Arial"/>
                <a:sym typeface="Arial"/>
              </a:rPr>
              <a:t>r</a:t>
            </a:r>
            <a:r>
              <a:rPr b="1" lang="nl-NL" sz="1800">
                <a:solidFill>
                  <a:srgbClr val="811F3F"/>
                </a:solidFill>
                <a:latin typeface="Arial"/>
                <a:ea typeface="Arial"/>
                <a:cs typeface="Arial"/>
                <a:sym typeface="Arial"/>
              </a:rPr>
              <a:t>'c:\pythondev'</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print(os.getcwd())</a:t>
            </a:r>
            <a:endParaRPr b="1" sz="1800">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9"/>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3600"/>
              <a:buFont typeface="Arial"/>
              <a:buNone/>
            </a:pPr>
            <a:r>
              <a:rPr lang="nl-NL" sz="3600"/>
              <a:t>pathlib - Object-oriented filesystem paths</a:t>
            </a:r>
            <a:endParaRPr/>
          </a:p>
        </p:txBody>
      </p:sp>
      <p:sp>
        <p:nvSpPr>
          <p:cNvPr id="358" name="Google Shape;358;p29"/>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a:t>This module offers classes representing filesystem paths with semantics appropriate for different operating systems. </a:t>
            </a:r>
            <a:endParaRPr/>
          </a:p>
        </p:txBody>
      </p:sp>
      <p:sp>
        <p:nvSpPr>
          <p:cNvPr id="359" name="Google Shape;359;p29"/>
          <p:cNvSpPr/>
          <p:nvPr/>
        </p:nvSpPr>
        <p:spPr>
          <a:xfrm>
            <a:off x="576263" y="5758497"/>
            <a:ext cx="8928991" cy="1477328"/>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from</a:t>
            </a:r>
            <a:r>
              <a:rPr b="1" lang="nl-NL" sz="1800">
                <a:solidFill>
                  <a:srgbClr val="000000"/>
                </a:solidFill>
                <a:latin typeface="Arial"/>
                <a:ea typeface="Arial"/>
                <a:cs typeface="Arial"/>
                <a:sym typeface="Arial"/>
              </a:rPr>
              <a:t> pathlib </a:t>
            </a: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Path</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p = Path(</a:t>
            </a:r>
            <a:r>
              <a:rPr b="1" lang="nl-NL" sz="1800">
                <a:solidFill>
                  <a:srgbClr val="A31515"/>
                </a:solidFill>
                <a:latin typeface="Arial"/>
                <a:ea typeface="Arial"/>
                <a:cs typeface="Arial"/>
                <a:sym typeface="Arial"/>
              </a:rPr>
              <a:t>'.'</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list(p.glob(</a:t>
            </a:r>
            <a:r>
              <a:rPr b="1" lang="nl-NL" sz="1800">
                <a:solidFill>
                  <a:srgbClr val="A31515"/>
                </a:solidFill>
                <a:latin typeface="Arial"/>
                <a:ea typeface="Arial"/>
                <a:cs typeface="Arial"/>
                <a:sym typeface="Arial"/>
              </a:rPr>
              <a:t>'**/*.py'</a:t>
            </a:r>
            <a:r>
              <a:rPr b="1" lang="nl-NL" sz="1800">
                <a:solidFill>
                  <a:srgbClr val="000000"/>
                </a:solidFill>
                <a:latin typeface="Arial"/>
                <a:ea typeface="Arial"/>
                <a:cs typeface="Arial"/>
                <a:sym typeface="Arial"/>
              </a:rPr>
              <a:t>))</a:t>
            </a:r>
            <a:endParaRPr/>
          </a:p>
        </p:txBody>
      </p:sp>
      <p:sp>
        <p:nvSpPr>
          <p:cNvPr id="360" name="Google Shape;360;p29"/>
          <p:cNvSpPr/>
          <p:nvPr/>
        </p:nvSpPr>
        <p:spPr>
          <a:xfrm>
            <a:off x="569831" y="3203773"/>
            <a:ext cx="8908200" cy="2338304"/>
          </a:xfrm>
          <a:prstGeom prst="rect">
            <a:avLst/>
          </a:prstGeom>
          <a:solidFill>
            <a:srgbClr val="DDEAF6"/>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216000" spcFirstLastPara="1" rIns="91425" wrap="square" tIns="72000">
            <a:noAutofit/>
          </a:bodyPr>
          <a:lstStyle/>
          <a:p>
            <a:pPr indent="0" lvl="0" marL="0" marR="0" rtl="0" algn="l">
              <a:spcBef>
                <a:spcPts val="0"/>
              </a:spcBef>
              <a:spcAft>
                <a:spcPts val="0"/>
              </a:spcAft>
              <a:buNone/>
            </a:pPr>
            <a:r>
              <a:rPr b="1" lang="nl-NL" sz="2000">
                <a:solidFill>
                  <a:srgbClr val="3F3F3F"/>
                </a:solidFill>
                <a:latin typeface="Calibri"/>
                <a:ea typeface="Calibri"/>
                <a:cs typeface="Calibri"/>
                <a:sym typeface="Calibri"/>
              </a:rPr>
              <a:t>Path</a:t>
            </a:r>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PurePath</a:t>
            </a:r>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WindowsPath</a:t>
            </a:r>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PureWindowsPath</a:t>
            </a:r>
            <a:endParaRPr/>
          </a:p>
          <a:p>
            <a:pPr indent="0" lvl="0" marL="0" marR="0" rtl="0" algn="l">
              <a:spcBef>
                <a:spcPts val="0"/>
              </a:spcBef>
              <a:spcAft>
                <a:spcPts val="0"/>
              </a:spcAft>
              <a:buNone/>
            </a:pPr>
            <a:r>
              <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operator /</a:t>
            </a:r>
            <a:endParaRPr/>
          </a:p>
          <a:p>
            <a:pPr indent="0" lvl="0" marL="0" marR="0" rtl="0" algn="l">
              <a:spcBef>
                <a:spcPts val="0"/>
              </a:spcBef>
              <a:spcAft>
                <a:spcPts val="0"/>
              </a:spcAft>
              <a:buNone/>
            </a:pPr>
            <a:r>
              <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0"/>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shutil</a:t>
            </a:r>
            <a:endParaRPr/>
          </a:p>
        </p:txBody>
      </p:sp>
      <p:sp>
        <p:nvSpPr>
          <p:cNvPr id="366" name="Google Shape;366;p30"/>
          <p:cNvSpPr txBox="1"/>
          <p:nvPr>
            <p:ph idx="1" type="body"/>
          </p:nvPr>
        </p:nvSpPr>
        <p:spPr>
          <a:xfrm>
            <a:off x="575817" y="2012414"/>
            <a:ext cx="8928990" cy="522341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a:t>High-level file operations</a:t>
            </a:r>
            <a:endParaRPr/>
          </a:p>
          <a:p>
            <a:pPr indent="0" lvl="0" marL="0"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b="1" lang="nl-NL"/>
              <a:t>copy</a:t>
            </a:r>
            <a:endParaRPr/>
          </a:p>
          <a:p>
            <a:pPr indent="-251986" lvl="0" marL="251986" rtl="0" algn="l">
              <a:lnSpc>
                <a:spcPct val="90000"/>
              </a:lnSpc>
              <a:spcBef>
                <a:spcPts val="1102"/>
              </a:spcBef>
              <a:spcAft>
                <a:spcPts val="0"/>
              </a:spcAft>
              <a:buClr>
                <a:srgbClr val="595959"/>
              </a:buClr>
              <a:buSzPts val="2000"/>
              <a:buChar char="•"/>
            </a:pPr>
            <a:r>
              <a:rPr b="1" lang="nl-NL"/>
              <a:t>copytree</a:t>
            </a:r>
            <a:endParaRPr b="1"/>
          </a:p>
          <a:p>
            <a:pPr indent="-251986" lvl="0" marL="251986" rtl="0" algn="l">
              <a:lnSpc>
                <a:spcPct val="90000"/>
              </a:lnSpc>
              <a:spcBef>
                <a:spcPts val="1102"/>
              </a:spcBef>
              <a:spcAft>
                <a:spcPts val="0"/>
              </a:spcAft>
              <a:buClr>
                <a:srgbClr val="595959"/>
              </a:buClr>
              <a:buSzPts val="2000"/>
              <a:buChar char="•"/>
            </a:pPr>
            <a:r>
              <a:rPr b="1" lang="nl-NL"/>
              <a:t>rmtree</a:t>
            </a:r>
            <a:endParaRPr b="1"/>
          </a:p>
          <a:p>
            <a:pPr indent="-251986" lvl="0" marL="251986" rtl="0" algn="l">
              <a:lnSpc>
                <a:spcPct val="90000"/>
              </a:lnSpc>
              <a:spcBef>
                <a:spcPts val="1102"/>
              </a:spcBef>
              <a:spcAft>
                <a:spcPts val="0"/>
              </a:spcAft>
              <a:buClr>
                <a:srgbClr val="595959"/>
              </a:buClr>
              <a:buSzPts val="2000"/>
              <a:buChar char="•"/>
            </a:pPr>
            <a:r>
              <a:rPr b="1" lang="nl-NL"/>
              <a:t>move</a:t>
            </a:r>
            <a:endParaRPr/>
          </a:p>
          <a:p>
            <a:pPr indent="-251986" lvl="0" marL="251986" rtl="0" algn="l">
              <a:lnSpc>
                <a:spcPct val="90000"/>
              </a:lnSpc>
              <a:spcBef>
                <a:spcPts val="1102"/>
              </a:spcBef>
              <a:spcAft>
                <a:spcPts val="0"/>
              </a:spcAft>
              <a:buClr>
                <a:srgbClr val="595959"/>
              </a:buClr>
              <a:buSzPts val="2000"/>
              <a:buChar char="•"/>
            </a:pPr>
            <a:r>
              <a:rPr b="1" lang="nl-NL"/>
              <a:t>disk_usage</a:t>
            </a:r>
            <a:endParaRPr b="1"/>
          </a:p>
          <a:p>
            <a:pPr indent="-251986" lvl="0" marL="251986" rtl="0" algn="l">
              <a:lnSpc>
                <a:spcPct val="90000"/>
              </a:lnSpc>
              <a:spcBef>
                <a:spcPts val="1102"/>
              </a:spcBef>
              <a:spcAft>
                <a:spcPts val="0"/>
              </a:spcAft>
              <a:buClr>
                <a:srgbClr val="595959"/>
              </a:buClr>
              <a:buSzPts val="2000"/>
              <a:buChar char="•"/>
            </a:pPr>
            <a:r>
              <a:rPr b="1" lang="nl-NL"/>
              <a:t>chown</a:t>
            </a:r>
            <a:endParaRPr b="1"/>
          </a:p>
          <a:p>
            <a:pPr indent="-124986" lvl="0" marL="251986" rtl="0" algn="l">
              <a:lnSpc>
                <a:spcPct val="90000"/>
              </a:lnSpc>
              <a:spcBef>
                <a:spcPts val="1102"/>
              </a:spcBef>
              <a:spcAft>
                <a:spcPts val="0"/>
              </a:spcAft>
              <a:buClr>
                <a:srgbClr val="595959"/>
              </a:buClr>
              <a:buSzPts val="20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1"/>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glob</a:t>
            </a:r>
            <a:endParaRPr/>
          </a:p>
        </p:txBody>
      </p:sp>
      <p:sp>
        <p:nvSpPr>
          <p:cNvPr id="372" name="Google Shape;372;p31"/>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The glob module finds all the pathnames matching a specified pattern according to the rules used by the Unix shell.</a:t>
            </a:r>
            <a:endParaRPr/>
          </a:p>
        </p:txBody>
      </p:sp>
      <p:sp>
        <p:nvSpPr>
          <p:cNvPr id="373" name="Google Shape;373;p31"/>
          <p:cNvSpPr/>
          <p:nvPr/>
        </p:nvSpPr>
        <p:spPr>
          <a:xfrm>
            <a:off x="597129" y="6588149"/>
            <a:ext cx="8907678" cy="646331"/>
          </a:xfrm>
          <a:prstGeom prst="rect">
            <a:avLst/>
          </a:prstGeom>
          <a:solidFill>
            <a:srgbClr val="D8D8D8"/>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glob</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glob.glob(</a:t>
            </a:r>
            <a:r>
              <a:rPr b="1" lang="nl-NL" sz="1800">
                <a:solidFill>
                  <a:srgbClr val="A31515"/>
                </a:solidFill>
                <a:latin typeface="Arial"/>
                <a:ea typeface="Arial"/>
                <a:cs typeface="Arial"/>
                <a:sym typeface="Arial"/>
              </a:rPr>
              <a:t>'./file[0-9].*'</a:t>
            </a:r>
            <a:r>
              <a:rPr b="1" lang="nl-NL" sz="1800">
                <a:solidFill>
                  <a:srgbClr val="000000"/>
                </a:solidFill>
                <a:latin typeface="Arial"/>
                <a:ea typeface="Arial"/>
                <a:cs typeface="Arial"/>
                <a:sym typeface="Arial"/>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2"/>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subprocess</a:t>
            </a:r>
            <a:endParaRPr/>
          </a:p>
        </p:txBody>
      </p:sp>
      <p:sp>
        <p:nvSpPr>
          <p:cNvPr id="379" name="Google Shape;379;p32"/>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The subprocess module allows you to spawn new processes, connect to their input/output/error pipes, and obtain their return codes.</a:t>
            </a:r>
            <a:endParaRPr/>
          </a:p>
          <a:p>
            <a:pPr indent="0" lvl="0" marL="0" rtl="0" algn="l">
              <a:lnSpc>
                <a:spcPct val="90000"/>
              </a:lnSpc>
              <a:spcBef>
                <a:spcPts val="1102"/>
              </a:spcBef>
              <a:spcAft>
                <a:spcPts val="0"/>
              </a:spcAft>
              <a:buClr>
                <a:srgbClr val="595959"/>
              </a:buClr>
              <a:buSzPts val="2000"/>
              <a:buNone/>
            </a:pPr>
            <a:r>
              <a:t/>
            </a:r>
            <a:endParaRPr/>
          </a:p>
        </p:txBody>
      </p:sp>
      <p:sp>
        <p:nvSpPr>
          <p:cNvPr id="380" name="Google Shape;380;p32"/>
          <p:cNvSpPr/>
          <p:nvPr/>
        </p:nvSpPr>
        <p:spPr>
          <a:xfrm>
            <a:off x="575816" y="5724053"/>
            <a:ext cx="8928991" cy="1477328"/>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subprocess</a:t>
            </a:r>
            <a:endParaRPr b="1" sz="1800">
              <a:solidFill>
                <a:srgbClr val="000000"/>
              </a:solidFill>
              <a:latin typeface="Arial"/>
              <a:ea typeface="Arial"/>
              <a:cs typeface="Arial"/>
              <a:sym typeface="Arial"/>
            </a:endParaRPr>
          </a:p>
          <a:p>
            <a:pPr indent="0" lvl="0" marL="0" marR="0" rtl="0" algn="l">
              <a:spcBef>
                <a:spcPts val="0"/>
              </a:spcBef>
              <a:spcAft>
                <a:spcPts val="0"/>
              </a:spcAft>
              <a:buNone/>
            </a:pPr>
            <a:r>
              <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subprocess.run([</a:t>
            </a:r>
            <a:r>
              <a:rPr b="1" lang="nl-NL" sz="1800">
                <a:solidFill>
                  <a:srgbClr val="A31515"/>
                </a:solidFill>
                <a:latin typeface="Arial"/>
                <a:ea typeface="Arial"/>
                <a:cs typeface="Arial"/>
                <a:sym typeface="Arial"/>
              </a:rPr>
              <a:t>"ls"</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"-l"</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subprocess.run([</a:t>
            </a:r>
            <a:r>
              <a:rPr b="1" lang="nl-NL" sz="1800">
                <a:solidFill>
                  <a:srgbClr val="A31515"/>
                </a:solidFill>
                <a:latin typeface="Arial"/>
                <a:ea typeface="Arial"/>
                <a:cs typeface="Arial"/>
                <a:sym typeface="Arial"/>
              </a:rPr>
              <a:t>"ls"</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"-l"</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"/dev/null"</a:t>
            </a:r>
            <a:r>
              <a:rPr b="1" lang="nl-NL" sz="1800">
                <a:solidFill>
                  <a:srgbClr val="000000"/>
                </a:solidFill>
                <a:latin typeface="Arial"/>
                <a:ea typeface="Arial"/>
                <a:cs typeface="Arial"/>
                <a:sym typeface="Arial"/>
              </a:rPr>
              <a:t>], capture_output=</a:t>
            </a:r>
            <a:r>
              <a:rPr b="1" lang="nl-NL" sz="1800">
                <a:solidFill>
                  <a:srgbClr val="0000FF"/>
                </a:solidFill>
                <a:latin typeface="Arial"/>
                <a:ea typeface="Arial"/>
                <a:cs typeface="Arial"/>
                <a:sym typeface="Arial"/>
              </a:rPr>
              <a:t>True</a:t>
            </a:r>
            <a:r>
              <a:rPr b="1" lang="nl-NL" sz="1800">
                <a:solidFill>
                  <a:srgbClr val="000000"/>
                </a:solidFill>
                <a:latin typeface="Arial"/>
                <a:ea typeface="Arial"/>
                <a:cs typeface="Arial"/>
                <a:sym typeface="Arial"/>
              </a:rPr>
              <a:t>)</a:t>
            </a:r>
            <a:endParaRPr/>
          </a:p>
        </p:txBody>
      </p:sp>
      <p:sp>
        <p:nvSpPr>
          <p:cNvPr id="381" name="Google Shape;381;p32"/>
          <p:cNvSpPr/>
          <p:nvPr/>
        </p:nvSpPr>
        <p:spPr>
          <a:xfrm>
            <a:off x="575816" y="3332342"/>
            <a:ext cx="8928991" cy="461519"/>
          </a:xfrm>
          <a:prstGeom prst="rect">
            <a:avLst/>
          </a:prstGeom>
          <a:solidFill>
            <a:srgbClr val="DDEAF6"/>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nl-NL" sz="2400">
                <a:solidFill>
                  <a:srgbClr val="3F3F3F"/>
                </a:solidFill>
                <a:latin typeface="Calibri"/>
                <a:ea typeface="Calibri"/>
                <a:cs typeface="Calibri"/>
                <a:sym typeface="Calibri"/>
              </a:rPr>
              <a:t>run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3"/>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tempfile</a:t>
            </a:r>
            <a:endParaRPr/>
          </a:p>
        </p:txBody>
      </p:sp>
      <p:sp>
        <p:nvSpPr>
          <p:cNvPr id="387" name="Google Shape;387;p33"/>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a:t>This module generates temporary files and directories. </a:t>
            </a:r>
            <a:endParaRPr/>
          </a:p>
          <a:p>
            <a:pPr indent="0" lvl="0" marL="0" rtl="0" algn="l">
              <a:lnSpc>
                <a:spcPct val="90000"/>
              </a:lnSpc>
              <a:spcBef>
                <a:spcPts val="1102"/>
              </a:spcBef>
              <a:spcAft>
                <a:spcPts val="0"/>
              </a:spcAft>
              <a:buClr>
                <a:srgbClr val="595959"/>
              </a:buClr>
              <a:buSzPts val="2000"/>
              <a:buNone/>
            </a:pPr>
            <a:r>
              <a:rPr lang="nl-NL"/>
              <a:t>It works on all supported platforms.</a:t>
            </a:r>
            <a:endParaRPr/>
          </a:p>
          <a:p>
            <a:pPr indent="0" lvl="0" marL="0"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b="1" lang="nl-NL"/>
              <a:t>TemporaryFile</a:t>
            </a:r>
            <a:endParaRPr b="1"/>
          </a:p>
          <a:p>
            <a:pPr indent="-251986" lvl="0" marL="251986" rtl="0" algn="l">
              <a:lnSpc>
                <a:spcPct val="90000"/>
              </a:lnSpc>
              <a:spcBef>
                <a:spcPts val="1102"/>
              </a:spcBef>
              <a:spcAft>
                <a:spcPts val="0"/>
              </a:spcAft>
              <a:buClr>
                <a:srgbClr val="595959"/>
              </a:buClr>
              <a:buSzPts val="2000"/>
              <a:buChar char="•"/>
            </a:pPr>
            <a:r>
              <a:rPr b="1" lang="nl-NL"/>
              <a:t>NamedTemporaryFile</a:t>
            </a:r>
            <a:endParaRPr b="1"/>
          </a:p>
          <a:p>
            <a:pPr indent="-251986" lvl="0" marL="251986" rtl="0" algn="l">
              <a:lnSpc>
                <a:spcPct val="90000"/>
              </a:lnSpc>
              <a:spcBef>
                <a:spcPts val="1102"/>
              </a:spcBef>
              <a:spcAft>
                <a:spcPts val="0"/>
              </a:spcAft>
              <a:buClr>
                <a:srgbClr val="595959"/>
              </a:buClr>
              <a:buSzPts val="2000"/>
              <a:buChar char="•"/>
            </a:pPr>
            <a:r>
              <a:rPr b="1" lang="nl-NL"/>
              <a:t>TemporaryDirectory</a:t>
            </a:r>
            <a:endParaRPr b="1"/>
          </a:p>
          <a:p>
            <a:pPr indent="-124986" lvl="0" marL="251986" rtl="0" algn="l">
              <a:lnSpc>
                <a:spcPct val="90000"/>
              </a:lnSpc>
              <a:spcBef>
                <a:spcPts val="1102"/>
              </a:spcBef>
              <a:spcAft>
                <a:spcPts val="0"/>
              </a:spcAft>
              <a:buClr>
                <a:srgbClr val="595959"/>
              </a:buClr>
              <a:buSzPts val="2000"/>
              <a:buNone/>
            </a:pPr>
            <a:r>
              <a:t/>
            </a:r>
            <a:endParaRPr/>
          </a:p>
        </p:txBody>
      </p:sp>
      <p:sp>
        <p:nvSpPr>
          <p:cNvPr id="388" name="Google Shape;388;p33"/>
          <p:cNvSpPr/>
          <p:nvPr/>
        </p:nvSpPr>
        <p:spPr>
          <a:xfrm>
            <a:off x="575815" y="5436021"/>
            <a:ext cx="8928991" cy="1754326"/>
          </a:xfrm>
          <a:prstGeom prst="rect">
            <a:avLst/>
          </a:prstGeom>
          <a:solidFill>
            <a:srgbClr val="D8D8D8"/>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tempfile</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FF"/>
                </a:solidFill>
                <a:latin typeface="Arial"/>
                <a:ea typeface="Arial"/>
                <a:cs typeface="Arial"/>
                <a:sym typeface="Arial"/>
              </a:rPr>
              <a:t>with</a:t>
            </a:r>
            <a:r>
              <a:rPr b="1" lang="nl-NL" sz="1800">
                <a:solidFill>
                  <a:srgbClr val="000000"/>
                </a:solidFill>
                <a:latin typeface="Arial"/>
                <a:ea typeface="Arial"/>
                <a:cs typeface="Arial"/>
                <a:sym typeface="Arial"/>
              </a:rPr>
              <a:t> tempfile.TemporaryFile() </a:t>
            </a:r>
            <a:r>
              <a:rPr b="1" lang="nl-NL" sz="1800">
                <a:solidFill>
                  <a:srgbClr val="0000FF"/>
                </a:solidFill>
                <a:latin typeface="Arial"/>
                <a:ea typeface="Arial"/>
                <a:cs typeface="Arial"/>
                <a:sym typeface="Arial"/>
              </a:rPr>
              <a:t>as</a:t>
            </a:r>
            <a:r>
              <a:rPr b="1" lang="nl-NL" sz="1800">
                <a:solidFill>
                  <a:srgbClr val="000000"/>
                </a:solidFill>
                <a:latin typeface="Arial"/>
                <a:ea typeface="Arial"/>
                <a:cs typeface="Arial"/>
                <a:sym typeface="Arial"/>
              </a:rPr>
              <a:t> fp:</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fp.write(</a:t>
            </a:r>
            <a:r>
              <a:rPr b="1" lang="nl-NL" sz="1800">
                <a:solidFill>
                  <a:srgbClr val="0000FF"/>
                </a:solidFill>
                <a:latin typeface="Arial"/>
                <a:ea typeface="Arial"/>
                <a:cs typeface="Arial"/>
                <a:sym typeface="Arial"/>
              </a:rPr>
              <a:t>b</a:t>
            </a:r>
            <a:r>
              <a:rPr b="1" lang="nl-NL" sz="1800">
                <a:solidFill>
                  <a:srgbClr val="A31515"/>
                </a:solidFill>
                <a:latin typeface="Arial"/>
                <a:ea typeface="Arial"/>
                <a:cs typeface="Arial"/>
                <a:sym typeface="Arial"/>
              </a:rPr>
              <a:t>'Hello world!'</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fp.seek(</a:t>
            </a:r>
            <a:r>
              <a:rPr b="1" lang="nl-NL" sz="1800">
                <a:solidFill>
                  <a:srgbClr val="098658"/>
                </a:solidFill>
                <a:latin typeface="Arial"/>
                <a:ea typeface="Arial"/>
                <a:cs typeface="Arial"/>
                <a:sym typeface="Arial"/>
              </a:rPr>
              <a:t>0</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fp.read()</a:t>
            </a:r>
            <a:endParaRPr b="1" sz="1800">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4"/>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os</a:t>
            </a:r>
            <a:endParaRPr/>
          </a:p>
        </p:txBody>
      </p:sp>
      <p:sp>
        <p:nvSpPr>
          <p:cNvPr id="394" name="Google Shape;394;p34"/>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Use the os library to get the contents of a directory in a list.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5"/>
          <p:cNvSpPr txBox="1"/>
          <p:nvPr>
            <p:ph idx="1" type="body"/>
          </p:nvPr>
        </p:nvSpPr>
        <p:spPr>
          <a:xfrm>
            <a:off x="579311" y="2067383"/>
            <a:ext cx="8928991" cy="4952814"/>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The datetime module supplies </a:t>
            </a:r>
            <a:br>
              <a:rPr lang="nl-NL"/>
            </a:br>
            <a:r>
              <a:rPr lang="nl-NL"/>
              <a:t>classes for manipulating </a:t>
            </a:r>
            <a:br>
              <a:rPr lang="nl-NL"/>
            </a:br>
            <a:r>
              <a:rPr lang="nl-NL"/>
              <a:t>dates and times.</a:t>
            </a:r>
            <a:endParaRPr/>
          </a:p>
        </p:txBody>
      </p:sp>
      <p:sp>
        <p:nvSpPr>
          <p:cNvPr id="400" name="Google Shape;400;p35"/>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datetime - Basic date and time types</a:t>
            </a:r>
            <a:endParaRPr/>
          </a:p>
        </p:txBody>
      </p:sp>
      <p:sp>
        <p:nvSpPr>
          <p:cNvPr id="401" name="Google Shape;401;p35"/>
          <p:cNvSpPr/>
          <p:nvPr/>
        </p:nvSpPr>
        <p:spPr>
          <a:xfrm>
            <a:off x="575816" y="4514492"/>
            <a:ext cx="8908200" cy="864096"/>
          </a:xfrm>
          <a:prstGeom prst="rect">
            <a:avLst/>
          </a:prstGeom>
          <a:solidFill>
            <a:srgbClr val="DDEAF6"/>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216000" spcFirstLastPara="1" rIns="91425" wrap="square" tIns="72000">
            <a:noAutofit/>
          </a:bodyPr>
          <a:lstStyle/>
          <a:p>
            <a:pPr indent="0" lvl="0" marL="0" marR="0" rtl="0" algn="l">
              <a:spcBef>
                <a:spcPts val="0"/>
              </a:spcBef>
              <a:spcAft>
                <a:spcPts val="0"/>
              </a:spcAft>
              <a:buNone/>
            </a:pPr>
            <a:r>
              <a:rPr b="1" lang="nl-NL" sz="2400">
                <a:solidFill>
                  <a:srgbClr val="3F3F3F"/>
                </a:solidFill>
                <a:latin typeface="Calibri"/>
                <a:ea typeface="Calibri"/>
                <a:cs typeface="Calibri"/>
                <a:sym typeface="Calibri"/>
              </a:rPr>
              <a:t>strftime</a:t>
            </a:r>
            <a:endParaRPr b="1" sz="24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400">
                <a:solidFill>
                  <a:srgbClr val="3F3F3F"/>
                </a:solidFill>
                <a:latin typeface="Calibri"/>
                <a:ea typeface="Calibri"/>
                <a:cs typeface="Calibri"/>
                <a:sym typeface="Calibri"/>
              </a:rPr>
              <a:t>strptime</a:t>
            </a:r>
            <a:endParaRPr b="1" sz="2400">
              <a:solidFill>
                <a:srgbClr val="3F3F3F"/>
              </a:solidFill>
              <a:latin typeface="Calibri"/>
              <a:ea typeface="Calibri"/>
              <a:cs typeface="Calibri"/>
              <a:sym typeface="Calibri"/>
            </a:endParaRPr>
          </a:p>
        </p:txBody>
      </p:sp>
      <p:sp>
        <p:nvSpPr>
          <p:cNvPr id="402" name="Google Shape;402;p35"/>
          <p:cNvSpPr/>
          <p:nvPr/>
        </p:nvSpPr>
        <p:spPr>
          <a:xfrm>
            <a:off x="589483" y="5758497"/>
            <a:ext cx="8930049" cy="1477328"/>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rPr>
              <a:t>from datetime import</a:t>
            </a:r>
            <a:r>
              <a:rPr b="1" lang="nl-NL" sz="1800">
                <a:solidFill>
                  <a:srgbClr val="000000"/>
                </a:solidFill>
                <a:latin typeface="Arial"/>
                <a:ea typeface="Arial"/>
                <a:cs typeface="Arial"/>
                <a:sym typeface="Arial"/>
              </a:rPr>
              <a:t> datetime, date</a:t>
            </a:r>
            <a:endParaRPr b="1" sz="1800"/>
          </a:p>
          <a:p>
            <a:pPr indent="0" lvl="0" marL="0" marR="0" rtl="0" algn="l">
              <a:spcBef>
                <a:spcPts val="0"/>
              </a:spcBef>
              <a:spcAft>
                <a:spcPts val="0"/>
              </a:spcAft>
              <a:buNone/>
            </a:pPr>
            <a:r>
              <a:rPr b="1" lang="nl-NL" sz="1800"/>
              <a:t>datetime.strptime(s)</a:t>
            </a: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d = date(</a:t>
            </a:r>
            <a:r>
              <a:rPr b="1" lang="nl-NL" sz="1800">
                <a:solidFill>
                  <a:srgbClr val="098658"/>
                </a:solidFill>
                <a:latin typeface="Arial"/>
                <a:ea typeface="Arial"/>
                <a:cs typeface="Arial"/>
                <a:sym typeface="Arial"/>
              </a:rPr>
              <a:t>2020</a:t>
            </a:r>
            <a:r>
              <a:rPr b="1" lang="nl-NL" sz="1800">
                <a:solidFill>
                  <a:srgbClr val="000000"/>
                </a:solidFill>
                <a:latin typeface="Arial"/>
                <a:ea typeface="Arial"/>
                <a:cs typeface="Arial"/>
                <a:sym typeface="Arial"/>
              </a:rPr>
              <a:t>, </a:t>
            </a:r>
            <a:r>
              <a:rPr b="1" lang="nl-NL" sz="1800">
                <a:solidFill>
                  <a:srgbClr val="098658"/>
                </a:solidFill>
                <a:latin typeface="Arial"/>
                <a:ea typeface="Arial"/>
                <a:cs typeface="Arial"/>
                <a:sym typeface="Arial"/>
              </a:rPr>
              <a:t>2</a:t>
            </a:r>
            <a:r>
              <a:rPr b="1" lang="nl-NL" sz="1800">
                <a:solidFill>
                  <a:srgbClr val="000000"/>
                </a:solidFill>
                <a:latin typeface="Arial"/>
                <a:ea typeface="Arial"/>
                <a:cs typeface="Arial"/>
                <a:sym typeface="Arial"/>
              </a:rPr>
              <a:t>, </a:t>
            </a:r>
            <a:r>
              <a:rPr b="1" lang="nl-NL" sz="1800">
                <a:solidFill>
                  <a:srgbClr val="098658"/>
                </a:solidFill>
                <a:latin typeface="Arial"/>
                <a:ea typeface="Arial"/>
                <a:cs typeface="Arial"/>
                <a:sym typeface="Arial"/>
              </a:rPr>
              <a:t>28</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print(d.strftime(</a:t>
            </a:r>
            <a:r>
              <a:rPr b="1" lang="nl-NL" sz="1800">
                <a:solidFill>
                  <a:srgbClr val="A31515"/>
                </a:solidFill>
                <a:latin typeface="Arial"/>
                <a:ea typeface="Arial"/>
                <a:cs typeface="Arial"/>
                <a:sym typeface="Arial"/>
              </a:rPr>
              <a:t>'%Y-%m-%d'</a:t>
            </a:r>
            <a:r>
              <a:rPr b="1" lang="nl-NL" sz="1800">
                <a:solidFill>
                  <a:srgbClr val="000000"/>
                </a:solidFill>
                <a:latin typeface="Arial"/>
                <a:ea typeface="Arial"/>
                <a:cs typeface="Arial"/>
                <a:sym typeface="Arial"/>
              </a:rPr>
              <a:t>))</a:t>
            </a:r>
            <a:endParaRPr b="1" sz="1800">
              <a:solidFill>
                <a:srgbClr val="000000"/>
              </a:solidFill>
              <a:latin typeface="Arial"/>
              <a:ea typeface="Arial"/>
              <a:cs typeface="Arial"/>
              <a:sym typeface="Arial"/>
            </a:endParaRPr>
          </a:p>
        </p:txBody>
      </p:sp>
      <p:sp>
        <p:nvSpPr>
          <p:cNvPr id="403" name="Google Shape;403;p35"/>
          <p:cNvSpPr/>
          <p:nvPr/>
        </p:nvSpPr>
        <p:spPr>
          <a:xfrm>
            <a:off x="5511991" y="2067383"/>
            <a:ext cx="3960440" cy="2067200"/>
          </a:xfrm>
          <a:prstGeom prst="rect">
            <a:avLst/>
          </a:prstGeom>
          <a:solidFill>
            <a:srgbClr val="C4E0B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216000" spcFirstLastPara="1" rIns="91425" wrap="square" tIns="72000">
            <a:noAutofit/>
          </a:bodyPr>
          <a:lstStyle/>
          <a:p>
            <a:pPr indent="0" lvl="0" marL="0" marR="0" rtl="0" algn="l">
              <a:spcBef>
                <a:spcPts val="0"/>
              </a:spcBef>
              <a:spcAft>
                <a:spcPts val="0"/>
              </a:spcAft>
              <a:buNone/>
            </a:pPr>
            <a:r>
              <a:rPr b="1" lang="nl-NL" sz="2000">
                <a:solidFill>
                  <a:srgbClr val="3F3F3F"/>
                </a:solidFill>
                <a:latin typeface="Calibri"/>
                <a:ea typeface="Calibri"/>
                <a:cs typeface="Calibri"/>
                <a:sym typeface="Calibri"/>
              </a:rPr>
              <a:t>class datetime.date</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class datetime.time</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class datetime.datetime</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class datetime.timedelta</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class datetime.tzinfo</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class datetime.timezone</a:t>
            </a:r>
            <a:endParaRPr b="1" sz="2000">
              <a:solidFill>
                <a:srgbClr val="3F3F3F"/>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6"/>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datetime</a:t>
            </a:r>
            <a:endParaRPr/>
          </a:p>
        </p:txBody>
      </p:sp>
      <p:sp>
        <p:nvSpPr>
          <p:cNvPr id="409" name="Google Shape;409;p36"/>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input a date and print the date in another format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221f625324a_0_76"/>
          <p:cNvSpPr txBox="1"/>
          <p:nvPr>
            <p:ph type="title"/>
          </p:nvPr>
        </p:nvSpPr>
        <p:spPr>
          <a:xfrm>
            <a:off x="575816" y="402483"/>
            <a:ext cx="8928900" cy="146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PyCharm</a:t>
            </a:r>
            <a:endParaRPr/>
          </a:p>
        </p:txBody>
      </p:sp>
      <p:pic>
        <p:nvPicPr>
          <p:cNvPr id="61" name="Google Shape;61;g221f625324a_0_76"/>
          <p:cNvPicPr preferRelativeResize="0"/>
          <p:nvPr/>
        </p:nvPicPr>
        <p:blipFill>
          <a:blip r:embed="rId3">
            <a:alphaModFix/>
          </a:blip>
          <a:stretch>
            <a:fillRect/>
          </a:stretch>
        </p:blipFill>
        <p:spPr>
          <a:xfrm>
            <a:off x="0" y="1935875"/>
            <a:ext cx="10080627" cy="5311424"/>
          </a:xfrm>
          <a:prstGeom prst="rect">
            <a:avLst/>
          </a:prstGeom>
          <a:noFill/>
          <a:ln>
            <a:noFill/>
          </a:ln>
        </p:spPr>
      </p:pic>
      <p:sp>
        <p:nvSpPr>
          <p:cNvPr id="62" name="Google Shape;62;g221f625324a_0_76"/>
          <p:cNvSpPr/>
          <p:nvPr/>
        </p:nvSpPr>
        <p:spPr>
          <a:xfrm>
            <a:off x="172450" y="2488075"/>
            <a:ext cx="2740500" cy="4449600"/>
          </a:xfrm>
          <a:prstGeom prst="rect">
            <a:avLst/>
          </a:prstGeom>
          <a:noFill/>
          <a:ln cap="flat" cmpd="sng" w="381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221f625324a_0_76"/>
          <p:cNvSpPr/>
          <p:nvPr/>
        </p:nvSpPr>
        <p:spPr>
          <a:xfrm>
            <a:off x="2943800" y="2488075"/>
            <a:ext cx="6867000" cy="4449600"/>
          </a:xfrm>
          <a:prstGeom prst="rect">
            <a:avLst/>
          </a:prstGeom>
          <a:noFill/>
          <a:ln cap="flat" cmpd="sng" w="381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221f625324a_0_76"/>
          <p:cNvSpPr txBox="1"/>
          <p:nvPr/>
        </p:nvSpPr>
        <p:spPr>
          <a:xfrm>
            <a:off x="172450" y="6383375"/>
            <a:ext cx="2740500" cy="461700"/>
          </a:xfrm>
          <a:prstGeom prst="rect">
            <a:avLst/>
          </a:prstGeom>
          <a:solidFill>
            <a:srgbClr val="D8D8D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NL" sz="1800">
                <a:solidFill>
                  <a:schemeClr val="dk1"/>
                </a:solidFill>
                <a:latin typeface="Calibri"/>
                <a:ea typeface="Calibri"/>
                <a:cs typeface="Calibri"/>
                <a:sym typeface="Calibri"/>
              </a:rPr>
              <a:t>Project files</a:t>
            </a:r>
            <a:endParaRPr sz="1800">
              <a:solidFill>
                <a:schemeClr val="dk1"/>
              </a:solidFill>
              <a:latin typeface="Calibri"/>
              <a:ea typeface="Calibri"/>
              <a:cs typeface="Calibri"/>
              <a:sym typeface="Calibri"/>
            </a:endParaRPr>
          </a:p>
        </p:txBody>
      </p:sp>
      <p:sp>
        <p:nvSpPr>
          <p:cNvPr id="65" name="Google Shape;65;g221f625324a_0_76"/>
          <p:cNvSpPr txBox="1"/>
          <p:nvPr/>
        </p:nvSpPr>
        <p:spPr>
          <a:xfrm>
            <a:off x="3143975" y="6383375"/>
            <a:ext cx="2740500" cy="461700"/>
          </a:xfrm>
          <a:prstGeom prst="rect">
            <a:avLst/>
          </a:prstGeom>
          <a:solidFill>
            <a:srgbClr val="D8D8D8"/>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nl-NL" sz="1800">
                <a:solidFill>
                  <a:schemeClr val="dk1"/>
                </a:solidFill>
                <a:latin typeface="Calibri"/>
                <a:ea typeface="Calibri"/>
                <a:cs typeface="Calibri"/>
                <a:sym typeface="Calibri"/>
              </a:rPr>
              <a:t>Editor</a:t>
            </a:r>
            <a:endParaRPr sz="1800">
              <a:solidFill>
                <a:schemeClr val="dk1"/>
              </a:solidFill>
              <a:latin typeface="Calibri"/>
              <a:ea typeface="Calibri"/>
              <a:cs typeface="Calibri"/>
              <a:sym typeface="Calibri"/>
            </a:endParaRPr>
          </a:p>
        </p:txBody>
      </p:sp>
      <p:sp>
        <p:nvSpPr>
          <p:cNvPr id="66" name="Google Shape;66;g221f625324a_0_76"/>
          <p:cNvSpPr txBox="1"/>
          <p:nvPr/>
        </p:nvSpPr>
        <p:spPr>
          <a:xfrm>
            <a:off x="834500" y="2332525"/>
            <a:ext cx="2109300" cy="461700"/>
          </a:xfrm>
          <a:prstGeom prst="rect">
            <a:avLst/>
          </a:prstGeom>
          <a:solidFill>
            <a:srgbClr val="D8D8D8"/>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nl-NL" sz="1800">
                <a:solidFill>
                  <a:schemeClr val="dk1"/>
                </a:solidFill>
                <a:latin typeface="Calibri"/>
                <a:ea typeface="Calibri"/>
                <a:cs typeface="Calibri"/>
                <a:sym typeface="Calibri"/>
              </a:rPr>
              <a:t>VCS integration</a:t>
            </a:r>
            <a:endParaRPr sz="1800">
              <a:solidFill>
                <a:schemeClr val="dk1"/>
              </a:solidFill>
              <a:latin typeface="Calibri"/>
              <a:ea typeface="Calibri"/>
              <a:cs typeface="Calibri"/>
              <a:sym typeface="Calibri"/>
            </a:endParaRPr>
          </a:p>
        </p:txBody>
      </p:sp>
      <p:sp>
        <p:nvSpPr>
          <p:cNvPr id="67" name="Google Shape;67;g221f625324a_0_76"/>
          <p:cNvSpPr/>
          <p:nvPr/>
        </p:nvSpPr>
        <p:spPr>
          <a:xfrm>
            <a:off x="2372525" y="2195550"/>
            <a:ext cx="277200" cy="461700"/>
          </a:xfrm>
          <a:prstGeom prst="upArrow">
            <a:avLst>
              <a:gd fmla="val 50000" name="adj1"/>
              <a:gd fmla="val 50000" name="adj2"/>
            </a:avLst>
          </a:prstGeom>
          <a:solidFill>
            <a:srgbClr val="C00000"/>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221f625324a_0_76"/>
          <p:cNvSpPr txBox="1"/>
          <p:nvPr/>
        </p:nvSpPr>
        <p:spPr>
          <a:xfrm>
            <a:off x="6546575" y="2469500"/>
            <a:ext cx="1554900" cy="461700"/>
          </a:xfrm>
          <a:prstGeom prst="rect">
            <a:avLst/>
          </a:prstGeom>
          <a:solidFill>
            <a:srgbClr val="D8D8D8"/>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nl-NL" sz="1800">
                <a:solidFill>
                  <a:schemeClr val="dk1"/>
                </a:solidFill>
                <a:latin typeface="Calibri"/>
                <a:ea typeface="Calibri"/>
                <a:cs typeface="Calibri"/>
                <a:sym typeface="Calibri"/>
              </a:rPr>
              <a:t>Execution</a:t>
            </a:r>
            <a:endParaRPr sz="1800">
              <a:solidFill>
                <a:schemeClr val="dk1"/>
              </a:solidFill>
              <a:latin typeface="Calibri"/>
              <a:ea typeface="Calibri"/>
              <a:cs typeface="Calibri"/>
              <a:sym typeface="Calibri"/>
            </a:endParaRPr>
          </a:p>
        </p:txBody>
      </p:sp>
      <p:sp>
        <p:nvSpPr>
          <p:cNvPr id="69" name="Google Shape;69;g221f625324a_0_76"/>
          <p:cNvSpPr/>
          <p:nvPr/>
        </p:nvSpPr>
        <p:spPr>
          <a:xfrm>
            <a:off x="7668800" y="2332513"/>
            <a:ext cx="277200" cy="461700"/>
          </a:xfrm>
          <a:prstGeom prst="upArrow">
            <a:avLst>
              <a:gd fmla="val 50000" name="adj1"/>
              <a:gd fmla="val 50000" name="adj2"/>
            </a:avLst>
          </a:prstGeom>
          <a:solidFill>
            <a:srgbClr val="C00000"/>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7"/>
          <p:cNvSpPr txBox="1"/>
          <p:nvPr>
            <p:ph idx="1" type="body"/>
          </p:nvPr>
        </p:nvSpPr>
        <p:spPr>
          <a:xfrm>
            <a:off x="579311" y="2067383"/>
            <a:ext cx="8928991" cy="4952814"/>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String methods</a:t>
            </a:r>
            <a:endParaRPr/>
          </a:p>
        </p:txBody>
      </p:sp>
      <p:sp>
        <p:nvSpPr>
          <p:cNvPr id="415" name="Google Shape;415;p37"/>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string - Common string operations</a:t>
            </a:r>
            <a:endParaRPr/>
          </a:p>
        </p:txBody>
      </p:sp>
      <p:sp>
        <p:nvSpPr>
          <p:cNvPr id="416" name="Google Shape;416;p37"/>
          <p:cNvSpPr/>
          <p:nvPr/>
        </p:nvSpPr>
        <p:spPr>
          <a:xfrm>
            <a:off x="570316" y="3170216"/>
            <a:ext cx="8908200" cy="1656184"/>
          </a:xfrm>
          <a:prstGeom prst="rect">
            <a:avLst/>
          </a:prstGeom>
          <a:solidFill>
            <a:srgbClr val="DDEAF6"/>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216000" spcFirstLastPara="1" rIns="91425" wrap="square" tIns="72000">
            <a:noAutofit/>
          </a:bodyPr>
          <a:lstStyle/>
          <a:p>
            <a:pPr indent="0" lvl="0" marL="0" marR="0" rtl="0" algn="l">
              <a:spcBef>
                <a:spcPts val="0"/>
              </a:spcBef>
              <a:spcAft>
                <a:spcPts val="0"/>
              </a:spcAft>
              <a:buClr>
                <a:srgbClr val="3F3F3F"/>
              </a:buClr>
              <a:buSzPts val="2400"/>
              <a:buFont typeface="Calibri"/>
              <a:buNone/>
            </a:pPr>
            <a:r>
              <a:rPr b="1" lang="nl-NL" sz="2400">
                <a:solidFill>
                  <a:srgbClr val="3F3F3F"/>
                </a:solidFill>
                <a:latin typeface="Calibri"/>
                <a:ea typeface="Calibri"/>
                <a:cs typeface="Calibri"/>
                <a:sym typeface="Calibri"/>
              </a:rPr>
              <a:t>count</a:t>
            </a:r>
            <a:endParaRPr b="1" sz="2400">
              <a:solidFill>
                <a:srgbClr val="3F3F3F"/>
              </a:solidFill>
              <a:latin typeface="Calibri"/>
              <a:ea typeface="Calibri"/>
              <a:cs typeface="Calibri"/>
              <a:sym typeface="Calibri"/>
            </a:endParaRPr>
          </a:p>
          <a:p>
            <a:pPr indent="0" lvl="0" marL="0" marR="0" rtl="0" algn="l">
              <a:spcBef>
                <a:spcPts val="0"/>
              </a:spcBef>
              <a:spcAft>
                <a:spcPts val="0"/>
              </a:spcAft>
              <a:buClr>
                <a:srgbClr val="3F3F3F"/>
              </a:buClr>
              <a:buSzPts val="2400"/>
              <a:buFont typeface="Calibri"/>
              <a:buNone/>
            </a:pPr>
            <a:r>
              <a:rPr b="1" lang="nl-NL" sz="2400">
                <a:solidFill>
                  <a:srgbClr val="3F3F3F"/>
                </a:solidFill>
                <a:latin typeface="Calibri"/>
                <a:ea typeface="Calibri"/>
                <a:cs typeface="Calibri"/>
                <a:sym typeface="Calibri"/>
              </a:rPr>
              <a:t>find</a:t>
            </a:r>
            <a:endParaRPr b="1" sz="2400">
              <a:solidFill>
                <a:srgbClr val="3F3F3F"/>
              </a:solidFill>
              <a:latin typeface="Calibri"/>
              <a:ea typeface="Calibri"/>
              <a:cs typeface="Calibri"/>
              <a:sym typeface="Calibri"/>
            </a:endParaRPr>
          </a:p>
          <a:p>
            <a:pPr indent="0" lvl="0" marL="0" marR="0" rtl="0" algn="l">
              <a:spcBef>
                <a:spcPts val="0"/>
              </a:spcBef>
              <a:spcAft>
                <a:spcPts val="0"/>
              </a:spcAft>
              <a:buClr>
                <a:srgbClr val="3F3F3F"/>
              </a:buClr>
              <a:buSzPts val="2400"/>
              <a:buFont typeface="Calibri"/>
              <a:buNone/>
            </a:pPr>
            <a:r>
              <a:rPr b="1" lang="nl-NL" sz="2400">
                <a:solidFill>
                  <a:srgbClr val="3F3F3F"/>
                </a:solidFill>
                <a:latin typeface="Calibri"/>
                <a:ea typeface="Calibri"/>
                <a:cs typeface="Calibri"/>
                <a:sym typeface="Calibri"/>
              </a:rPr>
              <a:t>format</a:t>
            </a:r>
            <a:endParaRPr/>
          </a:p>
          <a:p>
            <a:pPr indent="0" lvl="0" marL="0" marR="0" rtl="0" algn="l">
              <a:spcBef>
                <a:spcPts val="0"/>
              </a:spcBef>
              <a:spcAft>
                <a:spcPts val="0"/>
              </a:spcAft>
              <a:buClr>
                <a:srgbClr val="3F3F3F"/>
              </a:buClr>
              <a:buSzPts val="2400"/>
              <a:buFont typeface="Calibri"/>
              <a:buNone/>
            </a:pPr>
            <a:r>
              <a:rPr b="1" lang="nl-NL" sz="2400">
                <a:solidFill>
                  <a:srgbClr val="3F3F3F"/>
                </a:solidFill>
                <a:latin typeface="Calibri"/>
                <a:ea typeface="Calibri"/>
                <a:cs typeface="Calibri"/>
                <a:sym typeface="Calibri"/>
              </a:rPr>
              <a:t>index</a:t>
            </a:r>
            <a:endParaRPr b="1" sz="2400">
              <a:solidFill>
                <a:srgbClr val="3F3F3F"/>
              </a:solidFill>
              <a:latin typeface="Calibri"/>
              <a:ea typeface="Calibri"/>
              <a:cs typeface="Calibri"/>
              <a:sym typeface="Calibri"/>
            </a:endParaRPr>
          </a:p>
        </p:txBody>
      </p:sp>
      <p:sp>
        <p:nvSpPr>
          <p:cNvPr id="417" name="Google Shape;417;p37"/>
          <p:cNvSpPr/>
          <p:nvPr/>
        </p:nvSpPr>
        <p:spPr>
          <a:xfrm>
            <a:off x="570316" y="5756348"/>
            <a:ext cx="8934491" cy="1477328"/>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8000"/>
                </a:solidFill>
                <a:latin typeface="Arial"/>
                <a:ea typeface="Arial"/>
                <a:cs typeface="Arial"/>
                <a:sym typeface="Arial"/>
              </a:rPr>
              <a:t># remove vowels</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s = </a:t>
            </a:r>
            <a:r>
              <a:rPr b="1" lang="nl-NL" sz="1800">
                <a:solidFill>
                  <a:srgbClr val="A31515"/>
                </a:solidFill>
                <a:latin typeface="Arial"/>
                <a:ea typeface="Arial"/>
                <a:cs typeface="Arial"/>
                <a:sym typeface="Arial"/>
              </a:rPr>
              <a:t>'an example text'</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vowels = </a:t>
            </a:r>
            <a:r>
              <a:rPr b="1" lang="nl-NL" sz="1800">
                <a:solidFill>
                  <a:srgbClr val="A31515"/>
                </a:solidFill>
                <a:latin typeface="Arial"/>
                <a:ea typeface="Arial"/>
                <a:cs typeface="Arial"/>
                <a:sym typeface="Arial"/>
              </a:rPr>
              <a:t>"aeiou"</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trans = str.maketrans(</a:t>
            </a:r>
            <a:r>
              <a:rPr b="1" lang="nl-NL" sz="1800">
                <a:solidFill>
                  <a:srgbClr val="A31515"/>
                </a:solidFill>
                <a:latin typeface="Arial"/>
                <a:ea typeface="Arial"/>
                <a:cs typeface="Arial"/>
                <a:sym typeface="Arial"/>
              </a:rPr>
              <a:t>""</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a:t>
            </a:r>
            <a:r>
              <a:rPr b="1" lang="nl-NL" sz="1800">
                <a:solidFill>
                  <a:srgbClr val="000000"/>
                </a:solidFill>
                <a:latin typeface="Arial"/>
                <a:ea typeface="Arial"/>
                <a:cs typeface="Arial"/>
                <a:sym typeface="Arial"/>
              </a:rPr>
              <a:t>, vowels)</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result = s.translate(trans)</a:t>
            </a:r>
            <a:endParaRPr b="1" sz="1800">
              <a:solidFill>
                <a:srgbClr val="000000"/>
              </a:solidFill>
              <a:latin typeface="Arial"/>
              <a:ea typeface="Arial"/>
              <a:cs typeface="Arial"/>
              <a:sym typeface="Arial"/>
            </a:endParaRPr>
          </a:p>
        </p:txBody>
      </p:sp>
      <p:sp>
        <p:nvSpPr>
          <p:cNvPr id="418" name="Google Shape;418;p37"/>
          <p:cNvSpPr txBox="1"/>
          <p:nvPr/>
        </p:nvSpPr>
        <p:spPr>
          <a:xfrm>
            <a:off x="2200925" y="3167175"/>
            <a:ext cx="300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nl-NL" sz="2400">
                <a:solidFill>
                  <a:srgbClr val="3F3F3F"/>
                </a:solidFill>
                <a:latin typeface="Calibri"/>
                <a:ea typeface="Calibri"/>
                <a:cs typeface="Calibri"/>
                <a:sym typeface="Calibri"/>
              </a:rPr>
              <a:t>isnumeric</a:t>
            </a:r>
            <a:endParaRPr b="1" sz="2400">
              <a:solidFill>
                <a:srgbClr val="3F3F3F"/>
              </a:solidFill>
              <a:latin typeface="Calibri"/>
              <a:ea typeface="Calibri"/>
              <a:cs typeface="Calibri"/>
              <a:sym typeface="Calibri"/>
            </a:endParaRPr>
          </a:p>
          <a:p>
            <a:pPr indent="0" lvl="0" marL="0" rtl="0" algn="l">
              <a:spcBef>
                <a:spcPts val="0"/>
              </a:spcBef>
              <a:spcAft>
                <a:spcPts val="0"/>
              </a:spcAft>
              <a:buNone/>
            </a:pPr>
            <a:r>
              <a:rPr b="1" lang="nl-NL" sz="2400">
                <a:solidFill>
                  <a:srgbClr val="3F3F3F"/>
                </a:solidFill>
                <a:latin typeface="Calibri"/>
                <a:ea typeface="Calibri"/>
                <a:cs typeface="Calibri"/>
                <a:sym typeface="Calibri"/>
              </a:rPr>
              <a:t>join</a:t>
            </a:r>
            <a:endParaRPr b="1" sz="2400">
              <a:solidFill>
                <a:srgbClr val="3F3F3F"/>
              </a:solidFill>
              <a:latin typeface="Calibri"/>
              <a:ea typeface="Calibri"/>
              <a:cs typeface="Calibri"/>
              <a:sym typeface="Calibri"/>
            </a:endParaRPr>
          </a:p>
          <a:p>
            <a:pPr indent="0" lvl="0" marL="0" rtl="0" algn="l">
              <a:spcBef>
                <a:spcPts val="0"/>
              </a:spcBef>
              <a:spcAft>
                <a:spcPts val="0"/>
              </a:spcAft>
              <a:buNone/>
            </a:pPr>
            <a:r>
              <a:rPr b="1" lang="nl-NL" sz="2400">
                <a:solidFill>
                  <a:srgbClr val="3F3F3F"/>
                </a:solidFill>
                <a:latin typeface="Calibri"/>
                <a:ea typeface="Calibri"/>
                <a:cs typeface="Calibri"/>
                <a:sym typeface="Calibri"/>
              </a:rPr>
              <a:t>lower</a:t>
            </a:r>
            <a:endParaRPr b="1" sz="2400">
              <a:solidFill>
                <a:srgbClr val="3F3F3F"/>
              </a:solidFill>
              <a:latin typeface="Calibri"/>
              <a:ea typeface="Calibri"/>
              <a:cs typeface="Calibri"/>
              <a:sym typeface="Calibri"/>
            </a:endParaRPr>
          </a:p>
          <a:p>
            <a:pPr indent="0" lvl="0" marL="0" rtl="0" algn="l">
              <a:spcBef>
                <a:spcPts val="0"/>
              </a:spcBef>
              <a:spcAft>
                <a:spcPts val="0"/>
              </a:spcAft>
              <a:buNone/>
            </a:pPr>
            <a:r>
              <a:rPr b="1" lang="nl-NL" sz="2400">
                <a:solidFill>
                  <a:srgbClr val="3F3F3F"/>
                </a:solidFill>
                <a:latin typeface="Calibri"/>
                <a:ea typeface="Calibri"/>
                <a:cs typeface="Calibri"/>
                <a:sym typeface="Calibri"/>
              </a:rPr>
              <a:t>replace</a:t>
            </a:r>
            <a:endParaRPr b="1" sz="2400">
              <a:solidFill>
                <a:srgbClr val="3F3F3F"/>
              </a:solidFill>
              <a:latin typeface="Calibri"/>
              <a:ea typeface="Calibri"/>
              <a:cs typeface="Calibri"/>
              <a:sym typeface="Calibri"/>
            </a:endParaRPr>
          </a:p>
        </p:txBody>
      </p:sp>
      <p:sp>
        <p:nvSpPr>
          <p:cNvPr id="419" name="Google Shape;419;p37"/>
          <p:cNvSpPr txBox="1"/>
          <p:nvPr/>
        </p:nvSpPr>
        <p:spPr>
          <a:xfrm>
            <a:off x="4322075" y="3351813"/>
            <a:ext cx="3000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nl-NL" sz="2400">
                <a:solidFill>
                  <a:srgbClr val="3F3F3F"/>
                </a:solidFill>
                <a:latin typeface="Calibri"/>
                <a:ea typeface="Calibri"/>
                <a:cs typeface="Calibri"/>
                <a:sym typeface="Calibri"/>
              </a:rPr>
              <a:t>split</a:t>
            </a:r>
            <a:endParaRPr>
              <a:solidFill>
                <a:schemeClr val="dk1"/>
              </a:solidFill>
            </a:endParaRPr>
          </a:p>
          <a:p>
            <a:pPr indent="0" lvl="0" marL="0" rtl="0" algn="l">
              <a:spcBef>
                <a:spcPts val="0"/>
              </a:spcBef>
              <a:spcAft>
                <a:spcPts val="0"/>
              </a:spcAft>
              <a:buNone/>
            </a:pPr>
            <a:r>
              <a:rPr b="1" lang="nl-NL" sz="2400">
                <a:solidFill>
                  <a:srgbClr val="3F3F3F"/>
                </a:solidFill>
                <a:latin typeface="Calibri"/>
                <a:ea typeface="Calibri"/>
                <a:cs typeface="Calibri"/>
                <a:sym typeface="Calibri"/>
              </a:rPr>
              <a:t>strip</a:t>
            </a:r>
            <a:endParaRPr>
              <a:solidFill>
                <a:schemeClr val="dk1"/>
              </a:solidFill>
            </a:endParaRPr>
          </a:p>
          <a:p>
            <a:pPr indent="0" lvl="0" marL="0" rtl="0" algn="l">
              <a:spcBef>
                <a:spcPts val="0"/>
              </a:spcBef>
              <a:spcAft>
                <a:spcPts val="0"/>
              </a:spcAft>
              <a:buNone/>
            </a:pPr>
            <a:r>
              <a:rPr b="1" lang="nl-NL" sz="2400">
                <a:solidFill>
                  <a:srgbClr val="3F3F3F"/>
                </a:solidFill>
                <a:latin typeface="Calibri"/>
                <a:ea typeface="Calibri"/>
                <a:cs typeface="Calibri"/>
                <a:sym typeface="Calibri"/>
              </a:rPr>
              <a:t>title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8"/>
          <p:cNvSpPr txBox="1"/>
          <p:nvPr>
            <p:ph idx="1" type="body"/>
          </p:nvPr>
        </p:nvSpPr>
        <p:spPr>
          <a:xfrm>
            <a:off x="579311" y="2067383"/>
            <a:ext cx="8928991" cy="4952814"/>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3F3F3F"/>
              </a:buClr>
              <a:buSzPts val="2000"/>
              <a:buChar char="•"/>
            </a:pPr>
            <a:r>
              <a:rPr lang="nl-NL">
                <a:solidFill>
                  <a:srgbClr val="3F3F3F"/>
                </a:solidFill>
              </a:rPr>
              <a:t>Online: https://www.regex101.com/#python</a:t>
            </a:r>
            <a:endParaRPr/>
          </a:p>
        </p:txBody>
      </p:sp>
      <p:sp>
        <p:nvSpPr>
          <p:cNvPr id="425" name="Google Shape;425;p38"/>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re - Regular expression operations</a:t>
            </a:r>
            <a:endParaRPr/>
          </a:p>
        </p:txBody>
      </p:sp>
      <p:sp>
        <p:nvSpPr>
          <p:cNvPr id="426" name="Google Shape;426;p38"/>
          <p:cNvSpPr txBox="1"/>
          <p:nvPr/>
        </p:nvSpPr>
        <p:spPr>
          <a:xfrm>
            <a:off x="542358" y="3197919"/>
            <a:ext cx="8928991" cy="2035135"/>
          </a:xfrm>
          <a:prstGeom prst="rect">
            <a:avLst/>
          </a:prstGeom>
          <a:solidFill>
            <a:srgbClr val="DDEAF6"/>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216000" spcFirstLastPara="1" rIns="91425" wrap="square" tIns="72000">
            <a:noAutofit/>
          </a:bodyPr>
          <a:lstStyle/>
          <a:p>
            <a:pPr indent="0" lvl="0" marL="0" marR="0" rtl="0" algn="l">
              <a:spcBef>
                <a:spcPts val="0"/>
              </a:spcBef>
              <a:spcAft>
                <a:spcPts val="0"/>
              </a:spcAft>
              <a:buClr>
                <a:srgbClr val="3F3F3F"/>
              </a:buClr>
              <a:buSzPts val="2400"/>
              <a:buFont typeface="Calibri"/>
              <a:buNone/>
            </a:pPr>
            <a:r>
              <a:rPr b="1" lang="nl-NL" sz="2400">
                <a:solidFill>
                  <a:srgbClr val="3F3F3F"/>
                </a:solidFill>
                <a:latin typeface="Calibri"/>
                <a:ea typeface="Calibri"/>
                <a:cs typeface="Calibri"/>
                <a:sym typeface="Calibri"/>
              </a:rPr>
              <a:t>search(pattern, string, flags)</a:t>
            </a:r>
            <a:endParaRPr/>
          </a:p>
          <a:p>
            <a:pPr indent="0" lvl="0" marL="0" marR="0" rtl="0" algn="l">
              <a:spcBef>
                <a:spcPts val="0"/>
              </a:spcBef>
              <a:spcAft>
                <a:spcPts val="0"/>
              </a:spcAft>
              <a:buClr>
                <a:srgbClr val="3F3F3F"/>
              </a:buClr>
              <a:buSzPts val="2400"/>
              <a:buFont typeface="Calibri"/>
              <a:buNone/>
            </a:pPr>
            <a:r>
              <a:rPr b="1" lang="nl-NL" sz="2400">
                <a:solidFill>
                  <a:srgbClr val="3F3F3F"/>
                </a:solidFill>
                <a:latin typeface="Calibri"/>
                <a:ea typeface="Calibri"/>
                <a:cs typeface="Calibri"/>
                <a:sym typeface="Calibri"/>
              </a:rPr>
              <a:t>match(pattern, string, flags)</a:t>
            </a:r>
            <a:endParaRPr/>
          </a:p>
          <a:p>
            <a:pPr indent="0" lvl="0" marL="0" marR="0" rtl="0" algn="l">
              <a:spcBef>
                <a:spcPts val="0"/>
              </a:spcBef>
              <a:spcAft>
                <a:spcPts val="0"/>
              </a:spcAft>
              <a:buClr>
                <a:srgbClr val="3F3F3F"/>
              </a:buClr>
              <a:buSzPts val="2400"/>
              <a:buFont typeface="Calibri"/>
              <a:buNone/>
            </a:pPr>
            <a:r>
              <a:rPr b="1" lang="nl-NL" sz="2400">
                <a:solidFill>
                  <a:srgbClr val="3F3F3F"/>
                </a:solidFill>
                <a:latin typeface="Calibri"/>
                <a:ea typeface="Calibri"/>
                <a:cs typeface="Calibri"/>
                <a:sym typeface="Calibri"/>
              </a:rPr>
              <a:t>findall(pattern, string, flags)</a:t>
            </a:r>
            <a:endParaRPr/>
          </a:p>
          <a:p>
            <a:pPr indent="0" lvl="0" marL="0" marR="0" rtl="0" algn="l">
              <a:spcBef>
                <a:spcPts val="0"/>
              </a:spcBef>
              <a:spcAft>
                <a:spcPts val="0"/>
              </a:spcAft>
              <a:buClr>
                <a:srgbClr val="3F3F3F"/>
              </a:buClr>
              <a:buSzPts val="2400"/>
              <a:buFont typeface="Calibri"/>
              <a:buNone/>
            </a:pPr>
            <a:r>
              <a:rPr b="1" lang="nl-NL" sz="2400">
                <a:solidFill>
                  <a:srgbClr val="3F3F3F"/>
                </a:solidFill>
                <a:latin typeface="Calibri"/>
                <a:ea typeface="Calibri"/>
                <a:cs typeface="Calibri"/>
                <a:sym typeface="Calibri"/>
              </a:rPr>
              <a:t>sub(pattern, repl, string, max=0, flags)</a:t>
            </a:r>
            <a:endParaRPr/>
          </a:p>
          <a:p>
            <a:pPr indent="0" lvl="0" marL="0" marR="0" rtl="0" algn="l">
              <a:spcBef>
                <a:spcPts val="0"/>
              </a:spcBef>
              <a:spcAft>
                <a:spcPts val="0"/>
              </a:spcAft>
              <a:buClr>
                <a:srgbClr val="3F3F3F"/>
              </a:buClr>
              <a:buSzPts val="2400"/>
              <a:buFont typeface="Calibri"/>
              <a:buNone/>
            </a:pPr>
            <a:r>
              <a:rPr b="1" lang="nl-NL" sz="2400">
                <a:solidFill>
                  <a:srgbClr val="3F3F3F"/>
                </a:solidFill>
                <a:latin typeface="Calibri"/>
                <a:ea typeface="Calibri"/>
                <a:cs typeface="Calibri"/>
                <a:sym typeface="Calibri"/>
              </a:rPr>
              <a:t>compile(pattern)</a:t>
            </a:r>
            <a:endParaRPr/>
          </a:p>
        </p:txBody>
      </p:sp>
      <p:sp>
        <p:nvSpPr>
          <p:cNvPr id="427" name="Google Shape;427;p38"/>
          <p:cNvSpPr/>
          <p:nvPr/>
        </p:nvSpPr>
        <p:spPr>
          <a:xfrm>
            <a:off x="556661" y="5758497"/>
            <a:ext cx="8915154" cy="1477328"/>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re</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match = re.search(</a:t>
            </a:r>
            <a:r>
              <a:rPr b="1" lang="nl-NL" sz="1800">
                <a:solidFill>
                  <a:srgbClr val="0000FF"/>
                </a:solidFill>
                <a:latin typeface="Arial"/>
                <a:ea typeface="Arial"/>
                <a:cs typeface="Arial"/>
                <a:sym typeface="Arial"/>
              </a:rPr>
              <a:t>r</a:t>
            </a:r>
            <a:r>
              <a:rPr b="1" lang="nl-NL" sz="1800">
                <a:solidFill>
                  <a:srgbClr val="811F3F"/>
                </a:solidFill>
                <a:latin typeface="Arial"/>
                <a:ea typeface="Arial"/>
                <a:cs typeface="Arial"/>
                <a:sym typeface="Arial"/>
              </a:rPr>
              <a:t>'@([\w\.]</a:t>
            </a:r>
            <a:r>
              <a:rPr b="1" lang="nl-NL" sz="1800">
                <a:solidFill>
                  <a:srgbClr val="000000"/>
                </a:solidFill>
                <a:latin typeface="Arial"/>
                <a:ea typeface="Arial"/>
                <a:cs typeface="Arial"/>
                <a:sym typeface="Arial"/>
              </a:rPr>
              <a:t>+</a:t>
            </a:r>
            <a:r>
              <a:rPr b="1" lang="nl-NL" sz="1800">
                <a:solidFill>
                  <a:srgbClr val="811F3F"/>
                </a:solidFill>
                <a:latin typeface="Arial"/>
                <a:ea typeface="Arial"/>
                <a:cs typeface="Arial"/>
                <a:sym typeface="Arial"/>
              </a:rPr>
              <a:t>)\b'</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'albert@gmail.com'</a:t>
            </a:r>
            <a:r>
              <a:rPr b="1" lang="nl-NL" sz="1800">
                <a:solidFill>
                  <a:srgbClr val="000000"/>
                </a:solidFill>
                <a:latin typeface="Arial"/>
                <a:ea typeface="Arial"/>
                <a:cs typeface="Arial"/>
                <a:sym typeface="Arial"/>
              </a:rPr>
              <a:t>, re.I)</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if</a:t>
            </a:r>
            <a:r>
              <a:rPr b="1" lang="nl-NL" sz="1800">
                <a:solidFill>
                  <a:srgbClr val="000000"/>
                </a:solidFill>
                <a:latin typeface="Arial"/>
                <a:ea typeface="Arial"/>
                <a:cs typeface="Arial"/>
                <a:sym typeface="Arial"/>
              </a:rPr>
              <a:t> match:</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for</a:t>
            </a:r>
            <a:r>
              <a:rPr b="1" lang="nl-NL" sz="1800">
                <a:solidFill>
                  <a:srgbClr val="000000"/>
                </a:solidFill>
                <a:latin typeface="Arial"/>
                <a:ea typeface="Arial"/>
                <a:cs typeface="Arial"/>
                <a:sym typeface="Arial"/>
              </a:rPr>
              <a:t> group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match.groups():</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print(</a:t>
            </a:r>
            <a:r>
              <a:rPr b="1" lang="nl-NL" sz="1800">
                <a:solidFill>
                  <a:srgbClr val="A31515"/>
                </a:solidFill>
                <a:latin typeface="Arial"/>
                <a:ea typeface="Arial"/>
                <a:cs typeface="Arial"/>
                <a:sym typeface="Arial"/>
              </a:rPr>
              <a:t>'Domain: '</a:t>
            </a:r>
            <a:r>
              <a:rPr b="1" lang="nl-NL" sz="1800">
                <a:solidFill>
                  <a:srgbClr val="000000"/>
                </a:solidFill>
                <a:latin typeface="Arial"/>
                <a:ea typeface="Arial"/>
                <a:cs typeface="Arial"/>
                <a:sym typeface="Arial"/>
              </a:rPr>
              <a:t>, group)</a:t>
            </a:r>
            <a:endParaRPr b="1" sz="1800">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9"/>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re</a:t>
            </a:r>
            <a:endParaRPr/>
          </a:p>
        </p:txBody>
      </p:sp>
      <p:sp>
        <p:nvSpPr>
          <p:cNvPr id="433" name="Google Shape;433;p39"/>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Go to the website </a:t>
            </a:r>
            <a:r>
              <a:rPr lang="nl-NL" u="sng">
                <a:solidFill>
                  <a:schemeClr val="hlink"/>
                </a:solidFill>
                <a:hlinkClick r:id="rId3"/>
              </a:rPr>
              <a:t>https://rubular.com</a:t>
            </a:r>
            <a:endParaRPr/>
          </a:p>
          <a:p>
            <a:pPr indent="-251986" lvl="0" marL="251986" rtl="0" algn="l">
              <a:lnSpc>
                <a:spcPct val="90000"/>
              </a:lnSpc>
              <a:spcBef>
                <a:spcPts val="1102"/>
              </a:spcBef>
              <a:spcAft>
                <a:spcPts val="0"/>
              </a:spcAft>
              <a:buClr>
                <a:srgbClr val="595959"/>
              </a:buClr>
              <a:buSzPts val="2000"/>
              <a:buChar char="•"/>
            </a:pPr>
            <a:r>
              <a:rPr lang="nl-NL"/>
              <a:t>Build and test a regular expression to match an e-mail address</a:t>
            </a:r>
            <a:endParaRPr/>
          </a:p>
          <a:p>
            <a:pPr indent="-251986" lvl="0" marL="251986" rtl="0" algn="l">
              <a:lnSpc>
                <a:spcPct val="90000"/>
              </a:lnSpc>
              <a:spcBef>
                <a:spcPts val="1102"/>
              </a:spcBef>
              <a:spcAft>
                <a:spcPts val="0"/>
              </a:spcAft>
              <a:buClr>
                <a:srgbClr val="595959"/>
              </a:buClr>
              <a:buSzPts val="2000"/>
              <a:buChar char="•"/>
            </a:pPr>
            <a:r>
              <a:rPr lang="nl-NL"/>
              <a:t>Use the same regular expression in python with the search method in the re library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0"/>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math - Mathematical functions</a:t>
            </a:r>
            <a:endParaRPr/>
          </a:p>
        </p:txBody>
      </p:sp>
      <p:sp>
        <p:nvSpPr>
          <p:cNvPr id="439" name="Google Shape;439;p40"/>
          <p:cNvSpPr/>
          <p:nvPr/>
        </p:nvSpPr>
        <p:spPr>
          <a:xfrm>
            <a:off x="568679" y="2352875"/>
            <a:ext cx="9090900" cy="4883100"/>
          </a:xfrm>
          <a:prstGeom prst="rect">
            <a:avLst/>
          </a:prstGeom>
          <a:solidFill>
            <a:srgbClr val="DDEAF6"/>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nl-NL" sz="2400">
                <a:solidFill>
                  <a:srgbClr val="3F3F3F"/>
                </a:solidFill>
                <a:latin typeface="Calibri"/>
                <a:ea typeface="Calibri"/>
                <a:cs typeface="Calibri"/>
                <a:sym typeface="Calibri"/>
              </a:rPr>
              <a:t>pi</a:t>
            </a:r>
            <a:endParaRPr/>
          </a:p>
          <a:p>
            <a:pPr indent="0" lvl="0" marL="0" marR="0" rtl="0" algn="l">
              <a:spcBef>
                <a:spcPts val="0"/>
              </a:spcBef>
              <a:spcAft>
                <a:spcPts val="0"/>
              </a:spcAft>
              <a:buNone/>
            </a:pPr>
            <a:r>
              <a:rPr b="1" lang="nl-NL" sz="2400">
                <a:solidFill>
                  <a:srgbClr val="3F3F3F"/>
                </a:solidFill>
                <a:latin typeface="Calibri"/>
                <a:ea typeface="Calibri"/>
                <a:cs typeface="Calibri"/>
                <a:sym typeface="Calibri"/>
              </a:rPr>
              <a:t>e</a:t>
            </a:r>
            <a:endParaRPr/>
          </a:p>
          <a:p>
            <a:pPr indent="0" lvl="0" marL="0" marR="0" rtl="0" algn="l">
              <a:spcBef>
                <a:spcPts val="0"/>
              </a:spcBef>
              <a:spcAft>
                <a:spcPts val="0"/>
              </a:spcAft>
              <a:buNone/>
            </a:pPr>
            <a:r>
              <a:t/>
            </a:r>
            <a:endParaRPr b="1" sz="24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400">
                <a:solidFill>
                  <a:srgbClr val="3F3F3F"/>
                </a:solidFill>
                <a:latin typeface="Calibri"/>
                <a:ea typeface="Calibri"/>
                <a:cs typeface="Calibri"/>
                <a:sym typeface="Calibri"/>
              </a:rPr>
              <a:t>acos</a:t>
            </a:r>
            <a:endParaRPr b="1" sz="24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400">
                <a:solidFill>
                  <a:srgbClr val="3F3F3F"/>
                </a:solidFill>
                <a:latin typeface="Calibri"/>
                <a:ea typeface="Calibri"/>
                <a:cs typeface="Calibri"/>
                <a:sym typeface="Calibri"/>
              </a:rPr>
              <a:t>acosh</a:t>
            </a:r>
            <a:endParaRPr b="1" sz="24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400">
                <a:solidFill>
                  <a:srgbClr val="3F3F3F"/>
                </a:solidFill>
                <a:latin typeface="Calibri"/>
                <a:ea typeface="Calibri"/>
                <a:cs typeface="Calibri"/>
                <a:sym typeface="Calibri"/>
              </a:rPr>
              <a:t>asin</a:t>
            </a:r>
            <a:endParaRPr/>
          </a:p>
          <a:p>
            <a:pPr indent="0" lvl="0" marL="0" marR="0" rtl="0" algn="l">
              <a:spcBef>
                <a:spcPts val="0"/>
              </a:spcBef>
              <a:spcAft>
                <a:spcPts val="0"/>
              </a:spcAft>
              <a:buNone/>
            </a:pPr>
            <a:r>
              <a:rPr b="1" lang="nl-NL" sz="2400">
                <a:solidFill>
                  <a:srgbClr val="3F3F3F"/>
                </a:solidFill>
                <a:latin typeface="Calibri"/>
                <a:ea typeface="Calibri"/>
                <a:cs typeface="Calibri"/>
                <a:sym typeface="Calibri"/>
              </a:rPr>
              <a:t>asinh</a:t>
            </a:r>
            <a:endParaRPr b="1" sz="24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400">
                <a:solidFill>
                  <a:srgbClr val="3F3F3F"/>
                </a:solidFill>
                <a:latin typeface="Calibri"/>
                <a:ea typeface="Calibri"/>
                <a:cs typeface="Calibri"/>
                <a:sym typeface="Calibri"/>
              </a:rPr>
              <a:t>atan</a:t>
            </a:r>
            <a:endParaRPr b="1" sz="24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400">
                <a:solidFill>
                  <a:srgbClr val="3F3F3F"/>
                </a:solidFill>
                <a:latin typeface="Calibri"/>
                <a:ea typeface="Calibri"/>
                <a:cs typeface="Calibri"/>
                <a:sym typeface="Calibri"/>
              </a:rPr>
              <a:t>atan2</a:t>
            </a:r>
            <a:endParaRPr/>
          </a:p>
          <a:p>
            <a:pPr indent="0" lvl="0" marL="0" marR="0" rtl="0" algn="l">
              <a:spcBef>
                <a:spcPts val="0"/>
              </a:spcBef>
              <a:spcAft>
                <a:spcPts val="0"/>
              </a:spcAft>
              <a:buNone/>
            </a:pPr>
            <a:r>
              <a:rPr b="1" lang="nl-NL" sz="2400">
                <a:solidFill>
                  <a:srgbClr val="3F3F3F"/>
                </a:solidFill>
                <a:latin typeface="Calibri"/>
                <a:ea typeface="Calibri"/>
                <a:cs typeface="Calibri"/>
                <a:sym typeface="Calibri"/>
              </a:rPr>
              <a:t>atanh</a:t>
            </a:r>
            <a:endParaRPr b="1" sz="24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400">
                <a:solidFill>
                  <a:srgbClr val="3F3F3F"/>
                </a:solidFill>
                <a:latin typeface="Calibri"/>
                <a:ea typeface="Calibri"/>
                <a:cs typeface="Calibri"/>
                <a:sym typeface="Calibri"/>
              </a:rPr>
              <a:t>ceil</a:t>
            </a:r>
            <a:endParaRPr b="1" sz="24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400">
                <a:solidFill>
                  <a:srgbClr val="3F3F3F"/>
                </a:solidFill>
                <a:latin typeface="Calibri"/>
                <a:ea typeface="Calibri"/>
                <a:cs typeface="Calibri"/>
                <a:sym typeface="Calibri"/>
              </a:rPr>
              <a:t>copysign</a:t>
            </a:r>
            <a:endParaRPr b="1" sz="24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400">
                <a:solidFill>
                  <a:srgbClr val="3F3F3F"/>
                </a:solidFill>
                <a:latin typeface="Calibri"/>
                <a:ea typeface="Calibri"/>
                <a:cs typeface="Calibri"/>
                <a:sym typeface="Calibri"/>
              </a:rPr>
              <a:t>cos</a:t>
            </a:r>
            <a:endParaRPr b="1" sz="2400">
              <a:solidFill>
                <a:srgbClr val="3F3F3F"/>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3F3F3F"/>
              </a:solidFill>
              <a:latin typeface="Calibri"/>
              <a:ea typeface="Calibri"/>
              <a:cs typeface="Calibri"/>
              <a:sym typeface="Calibri"/>
            </a:endParaRPr>
          </a:p>
        </p:txBody>
      </p:sp>
      <p:sp>
        <p:nvSpPr>
          <p:cNvPr id="440" name="Google Shape;440;p40"/>
          <p:cNvSpPr txBox="1"/>
          <p:nvPr/>
        </p:nvSpPr>
        <p:spPr>
          <a:xfrm>
            <a:off x="2592200" y="2352875"/>
            <a:ext cx="2679300" cy="19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nl-NL" sz="2400">
                <a:solidFill>
                  <a:srgbClr val="3F3F3F"/>
                </a:solidFill>
                <a:latin typeface="Calibri"/>
                <a:ea typeface="Calibri"/>
                <a:cs typeface="Calibri"/>
                <a:sym typeface="Calibri"/>
              </a:rPr>
              <a:t>cosh</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b="1" lang="nl-NL" sz="2400">
                <a:solidFill>
                  <a:srgbClr val="3F3F3F"/>
                </a:solidFill>
                <a:latin typeface="Calibri"/>
                <a:ea typeface="Calibri"/>
                <a:cs typeface="Calibri"/>
                <a:sym typeface="Calibri"/>
              </a:rPr>
              <a:t>degrees</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b="1" lang="nl-NL" sz="2400">
                <a:solidFill>
                  <a:srgbClr val="3F3F3F"/>
                </a:solidFill>
                <a:latin typeface="Calibri"/>
                <a:ea typeface="Calibri"/>
                <a:cs typeface="Calibri"/>
                <a:sym typeface="Calibri"/>
              </a:rPr>
              <a:t>erf</a:t>
            </a:r>
            <a:endParaRPr>
              <a:solidFill>
                <a:schemeClr val="dk1"/>
              </a:solidFill>
            </a:endParaRPr>
          </a:p>
          <a:p>
            <a:pPr indent="0" lvl="0" marL="0" rtl="0" algn="l">
              <a:spcBef>
                <a:spcPts val="0"/>
              </a:spcBef>
              <a:spcAft>
                <a:spcPts val="0"/>
              </a:spcAft>
              <a:buClr>
                <a:schemeClr val="dk1"/>
              </a:buClr>
              <a:buFont typeface="Arial"/>
              <a:buNone/>
            </a:pPr>
            <a:r>
              <a:rPr b="1" lang="nl-NL" sz="2400">
                <a:solidFill>
                  <a:srgbClr val="3F3F3F"/>
                </a:solidFill>
                <a:latin typeface="Calibri"/>
                <a:ea typeface="Calibri"/>
                <a:cs typeface="Calibri"/>
                <a:sym typeface="Calibri"/>
              </a:rPr>
              <a:t>erfc</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b="1" lang="nl-NL" sz="2400">
                <a:solidFill>
                  <a:srgbClr val="3F3F3F"/>
                </a:solidFill>
                <a:latin typeface="Calibri"/>
                <a:ea typeface="Calibri"/>
                <a:cs typeface="Calibri"/>
                <a:sym typeface="Calibri"/>
              </a:rPr>
              <a:t>exp</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b="1" lang="nl-NL" sz="2400">
                <a:solidFill>
                  <a:srgbClr val="3F3F3F"/>
                </a:solidFill>
                <a:latin typeface="Calibri"/>
                <a:ea typeface="Calibri"/>
                <a:cs typeface="Calibri"/>
                <a:sym typeface="Calibri"/>
              </a:rPr>
              <a:t>expm1</a:t>
            </a:r>
            <a:endParaRPr>
              <a:solidFill>
                <a:schemeClr val="dk1"/>
              </a:solidFill>
            </a:endParaRPr>
          </a:p>
          <a:p>
            <a:pPr indent="0" lvl="0" marL="0" rtl="0" algn="l">
              <a:spcBef>
                <a:spcPts val="0"/>
              </a:spcBef>
              <a:spcAft>
                <a:spcPts val="0"/>
              </a:spcAft>
              <a:buClr>
                <a:schemeClr val="dk1"/>
              </a:buClr>
              <a:buFont typeface="Arial"/>
              <a:buNone/>
            </a:pPr>
            <a:r>
              <a:rPr b="1" lang="nl-NL" sz="2400">
                <a:solidFill>
                  <a:srgbClr val="3F3F3F"/>
                </a:solidFill>
                <a:latin typeface="Calibri"/>
                <a:ea typeface="Calibri"/>
                <a:cs typeface="Calibri"/>
                <a:sym typeface="Calibri"/>
              </a:rPr>
              <a:t>fabs</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b="1" lang="nl-NL" sz="2400">
                <a:solidFill>
                  <a:srgbClr val="3F3F3F"/>
                </a:solidFill>
                <a:latin typeface="Calibri"/>
                <a:ea typeface="Calibri"/>
                <a:cs typeface="Calibri"/>
                <a:sym typeface="Calibri"/>
              </a:rPr>
              <a:t>factorial</a:t>
            </a:r>
            <a:endParaRPr>
              <a:solidFill>
                <a:schemeClr val="dk1"/>
              </a:solidFill>
            </a:endParaRPr>
          </a:p>
          <a:p>
            <a:pPr indent="0" lvl="0" marL="0" rtl="0" algn="l">
              <a:spcBef>
                <a:spcPts val="0"/>
              </a:spcBef>
              <a:spcAft>
                <a:spcPts val="0"/>
              </a:spcAft>
              <a:buClr>
                <a:schemeClr val="dk1"/>
              </a:buClr>
              <a:buFont typeface="Arial"/>
              <a:buNone/>
            </a:pPr>
            <a:r>
              <a:rPr b="1" lang="nl-NL" sz="2400">
                <a:solidFill>
                  <a:srgbClr val="3F3F3F"/>
                </a:solidFill>
                <a:latin typeface="Calibri"/>
                <a:ea typeface="Calibri"/>
                <a:cs typeface="Calibri"/>
                <a:sym typeface="Calibri"/>
              </a:rPr>
              <a:t>floor</a:t>
            </a:r>
            <a:endParaRPr>
              <a:solidFill>
                <a:schemeClr val="dk1"/>
              </a:solidFill>
            </a:endParaRPr>
          </a:p>
          <a:p>
            <a:pPr indent="0" lvl="0" marL="0" rtl="0" algn="l">
              <a:spcBef>
                <a:spcPts val="0"/>
              </a:spcBef>
              <a:spcAft>
                <a:spcPts val="0"/>
              </a:spcAft>
              <a:buClr>
                <a:schemeClr val="dk1"/>
              </a:buClr>
              <a:buFont typeface="Arial"/>
              <a:buNone/>
            </a:pPr>
            <a:r>
              <a:rPr b="1" lang="nl-NL" sz="2400">
                <a:solidFill>
                  <a:srgbClr val="3F3F3F"/>
                </a:solidFill>
                <a:latin typeface="Calibri"/>
                <a:ea typeface="Calibri"/>
                <a:cs typeface="Calibri"/>
                <a:sym typeface="Calibri"/>
              </a:rPr>
              <a:t>fmod</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b="1" lang="nl-NL" sz="2400">
                <a:solidFill>
                  <a:srgbClr val="3F3F3F"/>
                </a:solidFill>
                <a:latin typeface="Calibri"/>
                <a:ea typeface="Calibri"/>
                <a:cs typeface="Calibri"/>
                <a:sym typeface="Calibri"/>
              </a:rPr>
              <a:t>frexp</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b="1" lang="nl-NL" sz="2400">
                <a:solidFill>
                  <a:srgbClr val="3F3F3F"/>
                </a:solidFill>
                <a:latin typeface="Calibri"/>
                <a:ea typeface="Calibri"/>
                <a:cs typeface="Calibri"/>
                <a:sym typeface="Calibri"/>
              </a:rPr>
              <a:t>fsum</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b="1" lang="nl-NL" sz="2400">
                <a:solidFill>
                  <a:srgbClr val="3F3F3F"/>
                </a:solidFill>
                <a:latin typeface="Calibri"/>
                <a:ea typeface="Calibri"/>
                <a:cs typeface="Calibri"/>
                <a:sym typeface="Calibri"/>
              </a:rPr>
              <a:t>gamma</a:t>
            </a:r>
            <a:endParaRPr>
              <a:solidFill>
                <a:schemeClr val="dk1"/>
              </a:solidFill>
            </a:endParaRPr>
          </a:p>
          <a:p>
            <a:pPr indent="0" lvl="0" marL="0" rtl="0" algn="l">
              <a:spcBef>
                <a:spcPts val="0"/>
              </a:spcBef>
              <a:spcAft>
                <a:spcPts val="0"/>
              </a:spcAft>
              <a:buNone/>
            </a:pPr>
            <a:r>
              <a:t/>
            </a:r>
            <a:endParaRPr sz="2000">
              <a:solidFill>
                <a:srgbClr val="595959"/>
              </a:solidFill>
              <a:latin typeface="Calibri"/>
              <a:ea typeface="Calibri"/>
              <a:cs typeface="Calibri"/>
              <a:sym typeface="Calibri"/>
            </a:endParaRPr>
          </a:p>
        </p:txBody>
      </p:sp>
      <p:sp>
        <p:nvSpPr>
          <p:cNvPr id="441" name="Google Shape;441;p40"/>
          <p:cNvSpPr txBox="1"/>
          <p:nvPr/>
        </p:nvSpPr>
        <p:spPr>
          <a:xfrm>
            <a:off x="5271500" y="2461950"/>
            <a:ext cx="1549500" cy="12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gcd</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hypot</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inf</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isclose</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isfinite</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isinf</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isnan</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ldexp</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lgamma</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log</a:t>
            </a:r>
            <a:endParaRPr>
              <a:solidFill>
                <a:schemeClr val="dk1"/>
              </a:solidFill>
            </a:endParaRPr>
          </a:p>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log10</a:t>
            </a:r>
            <a:endParaRPr>
              <a:solidFill>
                <a:schemeClr val="dk1"/>
              </a:solidFill>
            </a:endParaRPr>
          </a:p>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log1p</a:t>
            </a:r>
            <a:endParaRPr>
              <a:solidFill>
                <a:schemeClr val="dk1"/>
              </a:solidFill>
            </a:endParaRPr>
          </a:p>
          <a:p>
            <a:pPr indent="0" lvl="0" marL="0" rtl="0" algn="l">
              <a:spcBef>
                <a:spcPts val="0"/>
              </a:spcBef>
              <a:spcAft>
                <a:spcPts val="0"/>
              </a:spcAft>
              <a:buNone/>
            </a:pPr>
            <a:r>
              <a:t/>
            </a:r>
            <a:endParaRPr sz="2000">
              <a:solidFill>
                <a:srgbClr val="595959"/>
              </a:solidFill>
              <a:latin typeface="Calibri"/>
              <a:ea typeface="Calibri"/>
              <a:cs typeface="Calibri"/>
              <a:sym typeface="Calibri"/>
            </a:endParaRPr>
          </a:p>
        </p:txBody>
      </p:sp>
      <p:sp>
        <p:nvSpPr>
          <p:cNvPr id="442" name="Google Shape;442;p40"/>
          <p:cNvSpPr txBox="1"/>
          <p:nvPr/>
        </p:nvSpPr>
        <p:spPr>
          <a:xfrm>
            <a:off x="7632100" y="2352875"/>
            <a:ext cx="1607400" cy="21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log2</a:t>
            </a:r>
            <a:endParaRPr>
              <a:solidFill>
                <a:schemeClr val="dk1"/>
              </a:solidFill>
            </a:endParaRPr>
          </a:p>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modf</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nan</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pow</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radians</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remainder</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sin</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sinh</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sqrt</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tan</a:t>
            </a:r>
            <a:endParaRPr>
              <a:solidFill>
                <a:schemeClr val="dk1"/>
              </a:solidFill>
            </a:endParaRPr>
          </a:p>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tanh</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tau</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nl-NL" sz="2400">
                <a:solidFill>
                  <a:srgbClr val="3F3F3F"/>
                </a:solidFill>
                <a:latin typeface="Calibri"/>
                <a:ea typeface="Calibri"/>
                <a:cs typeface="Calibri"/>
                <a:sym typeface="Calibri"/>
              </a:rPr>
              <a:t>trunc</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solidFill>
                <a:srgbClr val="595959"/>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solidFill>
                <a:srgbClr val="595959"/>
              </a:solidFill>
              <a:latin typeface="Calibri"/>
              <a:ea typeface="Calibri"/>
              <a:cs typeface="Calibri"/>
              <a:sym typeface="Calibri"/>
            </a:endParaRPr>
          </a:p>
          <a:p>
            <a:pPr indent="0" lvl="0" marL="0" rtl="0" algn="l">
              <a:spcBef>
                <a:spcPts val="0"/>
              </a:spcBef>
              <a:spcAft>
                <a:spcPts val="0"/>
              </a:spcAft>
              <a:buNone/>
            </a:pPr>
            <a:r>
              <a:t/>
            </a:r>
            <a:endParaRPr sz="2000">
              <a:solidFill>
                <a:srgbClr val="595959"/>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1"/>
          <p:cNvSpPr txBox="1"/>
          <p:nvPr>
            <p:ph idx="1" type="body"/>
          </p:nvPr>
        </p:nvSpPr>
        <p:spPr>
          <a:xfrm>
            <a:off x="579311" y="2067383"/>
            <a:ext cx="8928991" cy="4952814"/>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Generate pseudo-random numbers</a:t>
            </a:r>
            <a:endParaRPr/>
          </a:p>
        </p:txBody>
      </p:sp>
      <p:sp>
        <p:nvSpPr>
          <p:cNvPr id="448" name="Google Shape;448;p41"/>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random - Pseudo-random numbers</a:t>
            </a:r>
            <a:endParaRPr/>
          </a:p>
        </p:txBody>
      </p:sp>
      <p:sp>
        <p:nvSpPr>
          <p:cNvPr id="449" name="Google Shape;449;p41"/>
          <p:cNvSpPr txBox="1"/>
          <p:nvPr/>
        </p:nvSpPr>
        <p:spPr>
          <a:xfrm>
            <a:off x="565181" y="2843733"/>
            <a:ext cx="8928991" cy="2985433"/>
          </a:xfrm>
          <a:prstGeom prst="rect">
            <a:avLst/>
          </a:prstGeom>
          <a:solidFill>
            <a:srgbClr val="DDEAF6"/>
          </a:solidFill>
          <a:ln cap="flat" cmpd="sng" w="9525">
            <a:solidFill>
              <a:srgbClr val="00B0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random.seed()</a:t>
            </a:r>
            <a:endParaRPr/>
          </a:p>
          <a:p>
            <a:pPr indent="0" lvl="0" marL="0" marR="0" rtl="0" algn="l">
              <a:spcBef>
                <a:spcPts val="40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random.randrange(start, stop)</a:t>
            </a:r>
            <a:endParaRPr/>
          </a:p>
          <a:p>
            <a:pPr indent="0" lvl="0" marL="0" marR="0" rtl="0" algn="l">
              <a:spcBef>
                <a:spcPts val="40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random.randint(a, b)</a:t>
            </a:r>
            <a:endParaRPr/>
          </a:p>
          <a:p>
            <a:pPr indent="0" lvl="0" marL="0" marR="0" rtl="0" algn="l">
              <a:spcBef>
                <a:spcPts val="40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random.choice(sequence)</a:t>
            </a:r>
            <a:endParaRPr/>
          </a:p>
          <a:p>
            <a:pPr indent="0" lvl="0" marL="0" marR="0" rtl="0" algn="l">
              <a:spcBef>
                <a:spcPts val="40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random.choices(sequence, k=1)</a:t>
            </a:r>
            <a:endParaRPr/>
          </a:p>
          <a:p>
            <a:pPr indent="0" lvl="0" marL="0" marR="0" rtl="0" algn="l">
              <a:spcBef>
                <a:spcPts val="40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random.shuffle(sequence)</a:t>
            </a:r>
            <a:endParaRPr/>
          </a:p>
          <a:p>
            <a:pPr indent="0" lvl="0" marL="0" marR="0" rtl="0" algn="l">
              <a:spcBef>
                <a:spcPts val="40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random.sample(sequence, n)</a:t>
            </a:r>
            <a:endParaRPr/>
          </a:p>
          <a:p>
            <a:pPr indent="0" lvl="0" marL="0" marR="0" rtl="0" algn="l">
              <a:spcBef>
                <a:spcPts val="40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random.random()</a:t>
            </a:r>
            <a:endParaRPr/>
          </a:p>
        </p:txBody>
      </p:sp>
      <p:sp>
        <p:nvSpPr>
          <p:cNvPr id="450" name="Google Shape;450;p41"/>
          <p:cNvSpPr/>
          <p:nvPr/>
        </p:nvSpPr>
        <p:spPr>
          <a:xfrm>
            <a:off x="575815" y="6287867"/>
            <a:ext cx="8928991" cy="923330"/>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random</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items = </a:t>
            </a:r>
            <a:r>
              <a:rPr b="1" lang="nl-NL" sz="1800">
                <a:solidFill>
                  <a:srgbClr val="A31515"/>
                </a:solidFill>
                <a:latin typeface="Arial"/>
                <a:ea typeface="Arial"/>
                <a:cs typeface="Arial"/>
                <a:sym typeface="Arial"/>
              </a:rPr>
              <a:t>'abcdefghiklmnopqrstuwvxyz0123456789'</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sample = random.sample(items, </a:t>
            </a:r>
            <a:r>
              <a:rPr b="1" lang="nl-NL" sz="1800">
                <a:solidFill>
                  <a:srgbClr val="098658"/>
                </a:solidFill>
                <a:latin typeface="Arial"/>
                <a:ea typeface="Arial"/>
                <a:cs typeface="Arial"/>
                <a:sym typeface="Arial"/>
              </a:rPr>
              <a:t>3</a:t>
            </a:r>
            <a:r>
              <a:rPr b="1" lang="nl-NL" sz="1800">
                <a:solidFill>
                  <a:srgbClr val="000000"/>
                </a:solidFill>
                <a:latin typeface="Arial"/>
                <a:ea typeface="Arial"/>
                <a:cs typeface="Arial"/>
                <a:sym typeface="Arial"/>
              </a:rPr>
              <a:t>)</a:t>
            </a:r>
            <a:endParaRPr b="1" sz="1800">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2"/>
          <p:cNvSpPr txBox="1"/>
          <p:nvPr>
            <p:ph idx="1" type="body"/>
          </p:nvPr>
        </p:nvSpPr>
        <p:spPr>
          <a:xfrm>
            <a:off x="579311" y="2067383"/>
            <a:ext cx="8928991" cy="4952814"/>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JSON encoder and decoder</a:t>
            </a:r>
            <a:endParaRPr/>
          </a:p>
          <a:p>
            <a:pPr indent="-124986" lvl="0" marL="251986" rtl="0" algn="l">
              <a:lnSpc>
                <a:spcPct val="90000"/>
              </a:lnSpc>
              <a:spcBef>
                <a:spcPts val="1102"/>
              </a:spcBef>
              <a:spcAft>
                <a:spcPts val="0"/>
              </a:spcAft>
              <a:buClr>
                <a:srgbClr val="595959"/>
              </a:buClr>
              <a:buSzPts val="2000"/>
              <a:buNone/>
            </a:pPr>
            <a:r>
              <a:t/>
            </a:r>
            <a:endParaRPr/>
          </a:p>
        </p:txBody>
      </p:sp>
      <p:sp>
        <p:nvSpPr>
          <p:cNvPr id="456" name="Google Shape;456;p42"/>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json - JavaScript Object Notation</a:t>
            </a:r>
            <a:endParaRPr/>
          </a:p>
        </p:txBody>
      </p:sp>
      <p:sp>
        <p:nvSpPr>
          <p:cNvPr id="457" name="Google Shape;457;p42"/>
          <p:cNvSpPr txBox="1"/>
          <p:nvPr/>
        </p:nvSpPr>
        <p:spPr>
          <a:xfrm>
            <a:off x="5472359" y="1976446"/>
            <a:ext cx="4032447" cy="1791260"/>
          </a:xfrm>
          <a:prstGeom prst="rect">
            <a:avLst/>
          </a:prstGeom>
          <a:solidFill>
            <a:srgbClr val="DDEAF6"/>
          </a:solidFill>
          <a:ln cap="flat" cmpd="sng" w="9525">
            <a:solidFill>
              <a:srgbClr val="00B0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180000" spcFirstLastPara="1" rIns="91425" wrap="square" tIns="45700">
            <a:spAutoFit/>
          </a:bodyPr>
          <a:lstStyle/>
          <a:p>
            <a:pPr indent="0" lvl="0" marL="0" marR="0" rtl="0" algn="l">
              <a:spcBef>
                <a:spcPts val="0"/>
              </a:spcBef>
              <a:spcAft>
                <a:spcPts val="0"/>
              </a:spcAft>
              <a:buClr>
                <a:schemeClr val="dk1"/>
              </a:buClr>
              <a:buSzPts val="2400"/>
              <a:buFont typeface="Arial"/>
              <a:buNone/>
            </a:pPr>
            <a:r>
              <a:rPr b="1" lang="nl-NL" sz="2400">
                <a:solidFill>
                  <a:schemeClr val="dk1"/>
                </a:solidFill>
                <a:latin typeface="Calibri"/>
                <a:ea typeface="Calibri"/>
                <a:cs typeface="Calibri"/>
                <a:sym typeface="Calibri"/>
              </a:rPr>
              <a:t>json.dump(object, file)</a:t>
            </a:r>
            <a:endParaRPr/>
          </a:p>
          <a:p>
            <a:pPr indent="0" lvl="0" marL="0" marR="0" rtl="0" algn="l">
              <a:spcBef>
                <a:spcPts val="480"/>
              </a:spcBef>
              <a:spcAft>
                <a:spcPts val="0"/>
              </a:spcAft>
              <a:buClr>
                <a:schemeClr val="dk1"/>
              </a:buClr>
              <a:buSzPts val="2400"/>
              <a:buFont typeface="Arial"/>
              <a:buNone/>
            </a:pPr>
            <a:r>
              <a:rPr b="1" lang="nl-NL" sz="2400">
                <a:solidFill>
                  <a:schemeClr val="dk1"/>
                </a:solidFill>
                <a:latin typeface="Calibri"/>
                <a:ea typeface="Calibri"/>
                <a:cs typeface="Calibri"/>
                <a:sym typeface="Calibri"/>
              </a:rPr>
              <a:t>json.dumps(object)</a:t>
            </a:r>
            <a:endParaRPr/>
          </a:p>
          <a:p>
            <a:pPr indent="0" lvl="0" marL="0" marR="0" rtl="0" algn="l">
              <a:spcBef>
                <a:spcPts val="480"/>
              </a:spcBef>
              <a:spcAft>
                <a:spcPts val="0"/>
              </a:spcAft>
              <a:buClr>
                <a:schemeClr val="dk1"/>
              </a:buClr>
              <a:buSzPts val="2400"/>
              <a:buFont typeface="Arial"/>
              <a:buNone/>
            </a:pPr>
            <a:r>
              <a:rPr b="1" lang="nl-NL" sz="2400">
                <a:solidFill>
                  <a:schemeClr val="dk1"/>
                </a:solidFill>
                <a:latin typeface="Calibri"/>
                <a:ea typeface="Calibri"/>
                <a:cs typeface="Calibri"/>
                <a:sym typeface="Calibri"/>
              </a:rPr>
              <a:t>json.load(file)</a:t>
            </a:r>
            <a:endParaRPr/>
          </a:p>
          <a:p>
            <a:pPr indent="0" lvl="0" marL="0" marR="0" rtl="0" algn="l">
              <a:spcBef>
                <a:spcPts val="480"/>
              </a:spcBef>
              <a:spcAft>
                <a:spcPts val="0"/>
              </a:spcAft>
              <a:buClr>
                <a:schemeClr val="dk1"/>
              </a:buClr>
              <a:buSzPts val="2400"/>
              <a:buFont typeface="Arial"/>
              <a:buNone/>
            </a:pPr>
            <a:r>
              <a:rPr b="1" lang="nl-NL" sz="2400">
                <a:solidFill>
                  <a:schemeClr val="dk1"/>
                </a:solidFill>
                <a:latin typeface="Calibri"/>
                <a:ea typeface="Calibri"/>
                <a:cs typeface="Calibri"/>
                <a:sym typeface="Calibri"/>
              </a:rPr>
              <a:t>json.loads(string)</a:t>
            </a:r>
            <a:endParaRPr/>
          </a:p>
        </p:txBody>
      </p:sp>
      <p:sp>
        <p:nvSpPr>
          <p:cNvPr id="458" name="Google Shape;458;p42"/>
          <p:cNvSpPr/>
          <p:nvPr/>
        </p:nvSpPr>
        <p:spPr>
          <a:xfrm>
            <a:off x="576263" y="4935774"/>
            <a:ext cx="8928990" cy="2308324"/>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json</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s = json.dumps([</a:t>
            </a:r>
            <a:r>
              <a:rPr b="1" lang="nl-NL" sz="1800">
                <a:solidFill>
                  <a:srgbClr val="098658"/>
                </a:solidFill>
                <a:latin typeface="Arial"/>
                <a:ea typeface="Arial"/>
                <a:cs typeface="Arial"/>
                <a:sym typeface="Arial"/>
              </a:rPr>
              <a:t>1</a:t>
            </a:r>
            <a:r>
              <a:rPr b="1" lang="nl-NL" sz="1800">
                <a:solidFill>
                  <a:srgbClr val="000000"/>
                </a:solidFill>
                <a:latin typeface="Arial"/>
                <a:ea typeface="Arial"/>
                <a:cs typeface="Arial"/>
                <a:sym typeface="Arial"/>
              </a:rPr>
              <a:t>,</a:t>
            </a:r>
            <a:r>
              <a:rPr b="1" lang="nl-NL" sz="1800">
                <a:solidFill>
                  <a:srgbClr val="098658"/>
                </a:solidFill>
                <a:latin typeface="Arial"/>
                <a:ea typeface="Arial"/>
                <a:cs typeface="Arial"/>
                <a:sym typeface="Arial"/>
              </a:rPr>
              <a:t>2</a:t>
            </a:r>
            <a:r>
              <a:rPr b="1" lang="nl-NL" sz="1800">
                <a:solidFill>
                  <a:srgbClr val="000000"/>
                </a:solidFill>
                <a:latin typeface="Arial"/>
                <a:ea typeface="Arial"/>
                <a:cs typeface="Arial"/>
                <a:sym typeface="Arial"/>
              </a:rPr>
              <a:t>,</a:t>
            </a:r>
            <a:r>
              <a:rPr b="1" lang="nl-NL" sz="1800">
                <a:solidFill>
                  <a:srgbClr val="098658"/>
                </a:solidFill>
                <a:latin typeface="Arial"/>
                <a:ea typeface="Arial"/>
                <a:cs typeface="Arial"/>
                <a:sym typeface="Arial"/>
              </a:rPr>
              <a:t>3</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'4'</a:t>
            </a:r>
            <a:r>
              <a:rPr b="1" lang="nl-NL" sz="1800">
                <a:solidFill>
                  <a:srgbClr val="000000"/>
                </a:solidFill>
                <a:latin typeface="Arial"/>
                <a:ea typeface="Arial"/>
                <a:cs typeface="Arial"/>
                <a:sym typeface="Arial"/>
              </a:rPr>
              <a:t>: </a:t>
            </a:r>
            <a:r>
              <a:rPr b="1" lang="nl-NL" sz="1800">
                <a:solidFill>
                  <a:srgbClr val="098658"/>
                </a:solidFill>
                <a:latin typeface="Arial"/>
                <a:ea typeface="Arial"/>
                <a:cs typeface="Arial"/>
                <a:sym typeface="Arial"/>
              </a:rPr>
              <a:t>5</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'6'</a:t>
            </a:r>
            <a:r>
              <a:rPr b="1" lang="nl-NL" sz="1800">
                <a:solidFill>
                  <a:srgbClr val="000000"/>
                </a:solidFill>
                <a:latin typeface="Arial"/>
                <a:ea typeface="Arial"/>
                <a:cs typeface="Arial"/>
                <a:sym typeface="Arial"/>
              </a:rPr>
              <a:t>: </a:t>
            </a:r>
            <a:r>
              <a:rPr b="1" lang="nl-NL" sz="1800">
                <a:solidFill>
                  <a:srgbClr val="098658"/>
                </a:solidFill>
                <a:latin typeface="Arial"/>
                <a:ea typeface="Arial"/>
                <a:cs typeface="Arial"/>
                <a:sym typeface="Arial"/>
              </a:rPr>
              <a:t>7</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FF"/>
                </a:solidFill>
                <a:latin typeface="Arial"/>
                <a:ea typeface="Arial"/>
                <a:cs typeface="Arial"/>
                <a:sym typeface="Arial"/>
              </a:rPr>
              <a:t>with</a:t>
            </a:r>
            <a:r>
              <a:rPr b="1" lang="nl-NL" sz="1800">
                <a:solidFill>
                  <a:srgbClr val="000000"/>
                </a:solidFill>
                <a:latin typeface="Arial"/>
                <a:ea typeface="Arial"/>
                <a:cs typeface="Arial"/>
                <a:sym typeface="Arial"/>
              </a:rPr>
              <a:t> open(</a:t>
            </a:r>
            <a:r>
              <a:rPr b="1" lang="nl-NL" sz="1800">
                <a:solidFill>
                  <a:srgbClr val="A31515"/>
                </a:solidFill>
                <a:latin typeface="Arial"/>
                <a:ea typeface="Arial"/>
                <a:cs typeface="Arial"/>
                <a:sym typeface="Arial"/>
              </a:rPr>
              <a:t>'bestand.json'</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'w'</a:t>
            </a:r>
            <a:r>
              <a:rPr b="1" lang="nl-NL" sz="1800">
                <a:solidFill>
                  <a:srgbClr val="000000"/>
                </a:solidFill>
                <a:latin typeface="Arial"/>
                <a:ea typeface="Arial"/>
                <a:cs typeface="Arial"/>
                <a:sym typeface="Arial"/>
              </a:rPr>
              <a:t>) </a:t>
            </a:r>
            <a:r>
              <a:rPr b="1" lang="nl-NL" sz="1800">
                <a:solidFill>
                  <a:srgbClr val="0000FF"/>
                </a:solidFill>
                <a:latin typeface="Arial"/>
                <a:ea typeface="Arial"/>
                <a:cs typeface="Arial"/>
                <a:sym typeface="Arial"/>
              </a:rPr>
              <a:t>as</a:t>
            </a:r>
            <a:r>
              <a:rPr b="1" lang="nl-NL" sz="1800">
                <a:solidFill>
                  <a:srgbClr val="000000"/>
                </a:solidFill>
                <a:latin typeface="Arial"/>
                <a:ea typeface="Arial"/>
                <a:cs typeface="Arial"/>
                <a:sym typeface="Arial"/>
              </a:rPr>
              <a:t> f:</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json.dump([</a:t>
            </a:r>
            <a:r>
              <a:rPr b="1" lang="nl-NL" sz="1800">
                <a:solidFill>
                  <a:srgbClr val="098658"/>
                </a:solidFill>
                <a:latin typeface="Arial"/>
                <a:ea typeface="Arial"/>
                <a:cs typeface="Arial"/>
                <a:sym typeface="Arial"/>
              </a:rPr>
              <a:t>1</a:t>
            </a:r>
            <a:r>
              <a:rPr b="1" lang="nl-NL" sz="1800">
                <a:solidFill>
                  <a:srgbClr val="000000"/>
                </a:solidFill>
                <a:latin typeface="Arial"/>
                <a:ea typeface="Arial"/>
                <a:cs typeface="Arial"/>
                <a:sym typeface="Arial"/>
              </a:rPr>
              <a:t>,</a:t>
            </a:r>
            <a:r>
              <a:rPr b="1" lang="nl-NL" sz="1800">
                <a:solidFill>
                  <a:srgbClr val="098658"/>
                </a:solidFill>
                <a:latin typeface="Arial"/>
                <a:ea typeface="Arial"/>
                <a:cs typeface="Arial"/>
                <a:sym typeface="Arial"/>
              </a:rPr>
              <a:t>2</a:t>
            </a:r>
            <a:r>
              <a:rPr b="1" lang="nl-NL" sz="1800">
                <a:solidFill>
                  <a:srgbClr val="000000"/>
                </a:solidFill>
                <a:latin typeface="Arial"/>
                <a:ea typeface="Arial"/>
                <a:cs typeface="Arial"/>
                <a:sym typeface="Arial"/>
              </a:rPr>
              <a:t>,</a:t>
            </a:r>
            <a:r>
              <a:rPr b="1" lang="nl-NL" sz="1800">
                <a:solidFill>
                  <a:srgbClr val="098658"/>
                </a:solidFill>
                <a:latin typeface="Arial"/>
                <a:ea typeface="Arial"/>
                <a:cs typeface="Arial"/>
                <a:sym typeface="Arial"/>
              </a:rPr>
              <a:t>3</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'4'</a:t>
            </a:r>
            <a:r>
              <a:rPr b="1" lang="nl-NL" sz="1800">
                <a:solidFill>
                  <a:srgbClr val="000000"/>
                </a:solidFill>
                <a:latin typeface="Arial"/>
                <a:ea typeface="Arial"/>
                <a:cs typeface="Arial"/>
                <a:sym typeface="Arial"/>
              </a:rPr>
              <a:t>: </a:t>
            </a:r>
            <a:r>
              <a:rPr b="1" lang="nl-NL" sz="1800">
                <a:solidFill>
                  <a:srgbClr val="098658"/>
                </a:solidFill>
                <a:latin typeface="Arial"/>
                <a:ea typeface="Arial"/>
                <a:cs typeface="Arial"/>
                <a:sym typeface="Arial"/>
              </a:rPr>
              <a:t>5</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'6'</a:t>
            </a:r>
            <a:r>
              <a:rPr b="1" lang="nl-NL" sz="1800">
                <a:solidFill>
                  <a:srgbClr val="000000"/>
                </a:solidFill>
                <a:latin typeface="Arial"/>
                <a:ea typeface="Arial"/>
                <a:cs typeface="Arial"/>
                <a:sym typeface="Arial"/>
              </a:rPr>
              <a:t>: </a:t>
            </a:r>
            <a:r>
              <a:rPr b="1" lang="nl-NL" sz="1800">
                <a:solidFill>
                  <a:srgbClr val="098658"/>
                </a:solidFill>
                <a:latin typeface="Arial"/>
                <a:ea typeface="Arial"/>
                <a:cs typeface="Arial"/>
                <a:sym typeface="Arial"/>
              </a:rPr>
              <a:t>7</a:t>
            </a:r>
            <a:r>
              <a:rPr b="1" lang="nl-NL" sz="1800">
                <a:solidFill>
                  <a:srgbClr val="000000"/>
                </a:solidFill>
                <a:latin typeface="Arial"/>
                <a:ea typeface="Arial"/>
                <a:cs typeface="Arial"/>
                <a:sym typeface="Arial"/>
              </a:rPr>
              <a:t>}], f)</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json.loads(</a:t>
            </a:r>
            <a:r>
              <a:rPr b="1" lang="nl-NL" sz="1800">
                <a:solidFill>
                  <a:srgbClr val="A31515"/>
                </a:solidFill>
                <a:latin typeface="Arial"/>
                <a:ea typeface="Arial"/>
                <a:cs typeface="Arial"/>
                <a:sym typeface="Arial"/>
              </a:rPr>
              <a:t>'[1,2,3,{"4":5,"6":7}]'</a:t>
            </a:r>
            <a:r>
              <a:rPr b="1" lang="nl-NL" sz="1800">
                <a:solidFill>
                  <a:srgbClr val="000000"/>
                </a:solidFill>
                <a:latin typeface="Arial"/>
                <a:ea typeface="Arial"/>
                <a:cs typeface="Arial"/>
                <a:sym typeface="Arial"/>
              </a:rPr>
              <a:t>)</a:t>
            </a:r>
            <a:endParaRPr b="1" sz="1800">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3"/>
          <p:cNvSpPr/>
          <p:nvPr/>
        </p:nvSpPr>
        <p:spPr>
          <a:xfrm>
            <a:off x="571309" y="3942616"/>
            <a:ext cx="8933251" cy="3293209"/>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600">
                <a:solidFill>
                  <a:srgbClr val="0000FF"/>
                </a:solidFill>
                <a:latin typeface="Arial"/>
                <a:ea typeface="Arial"/>
                <a:cs typeface="Arial"/>
                <a:sym typeface="Arial"/>
              </a:rPr>
              <a:t>import</a:t>
            </a:r>
            <a:r>
              <a:rPr b="1" lang="nl-NL" sz="1600">
                <a:solidFill>
                  <a:srgbClr val="000000"/>
                </a:solidFill>
                <a:latin typeface="Arial"/>
                <a:ea typeface="Arial"/>
                <a:cs typeface="Arial"/>
                <a:sym typeface="Arial"/>
              </a:rPr>
              <a:t> pickle</a:t>
            </a:r>
            <a:endParaRPr b="1" sz="1600">
              <a:solidFill>
                <a:srgbClr val="000000"/>
              </a:solidFill>
              <a:latin typeface="Arial"/>
              <a:ea typeface="Arial"/>
              <a:cs typeface="Arial"/>
              <a:sym typeface="Arial"/>
            </a:endParaRPr>
          </a:p>
          <a:p>
            <a:pPr indent="0" lvl="0" marL="0" marR="0" rtl="0" algn="l">
              <a:spcBef>
                <a:spcPts val="0"/>
              </a:spcBef>
              <a:spcAft>
                <a:spcPts val="0"/>
              </a:spcAft>
              <a:buNone/>
            </a:pPr>
            <a:br>
              <a:rPr b="1" lang="nl-NL" sz="1600">
                <a:solidFill>
                  <a:srgbClr val="000000"/>
                </a:solidFill>
                <a:latin typeface="Arial"/>
                <a:ea typeface="Arial"/>
                <a:cs typeface="Arial"/>
                <a:sym typeface="Arial"/>
              </a:rPr>
            </a:br>
            <a:r>
              <a:rPr b="1" lang="nl-NL" sz="1600">
                <a:solidFill>
                  <a:srgbClr val="0000FF"/>
                </a:solidFill>
                <a:latin typeface="Arial"/>
                <a:ea typeface="Arial"/>
                <a:cs typeface="Arial"/>
                <a:sym typeface="Arial"/>
              </a:rPr>
              <a:t>class</a:t>
            </a:r>
            <a:r>
              <a:rPr b="1" lang="nl-NL" sz="1600">
                <a:solidFill>
                  <a:srgbClr val="000000"/>
                </a:solidFill>
                <a:latin typeface="Arial"/>
                <a:ea typeface="Arial"/>
                <a:cs typeface="Arial"/>
                <a:sym typeface="Arial"/>
              </a:rPr>
              <a:t> User:</a:t>
            </a:r>
            <a:br>
              <a:rPr b="1" lang="nl-NL" sz="1600">
                <a:solidFill>
                  <a:srgbClr val="000000"/>
                </a:solidFill>
                <a:latin typeface="Arial"/>
                <a:ea typeface="Arial"/>
                <a:cs typeface="Arial"/>
                <a:sym typeface="Arial"/>
              </a:rPr>
            </a:br>
            <a:r>
              <a:rPr b="1" lang="nl-NL" sz="1600">
                <a:solidFill>
                  <a:srgbClr val="000000"/>
                </a:solidFill>
                <a:latin typeface="Arial"/>
                <a:ea typeface="Arial"/>
                <a:cs typeface="Arial"/>
                <a:sym typeface="Arial"/>
              </a:rPr>
              <a:t>    </a:t>
            </a:r>
            <a:r>
              <a:rPr b="1" lang="nl-NL" sz="1600">
                <a:solidFill>
                  <a:srgbClr val="0000FF"/>
                </a:solidFill>
                <a:latin typeface="Arial"/>
                <a:ea typeface="Arial"/>
                <a:cs typeface="Arial"/>
                <a:sym typeface="Arial"/>
              </a:rPr>
              <a:t>def</a:t>
            </a:r>
            <a:r>
              <a:rPr b="1" lang="nl-NL" sz="1600">
                <a:solidFill>
                  <a:srgbClr val="000000"/>
                </a:solidFill>
                <a:latin typeface="Arial"/>
                <a:ea typeface="Arial"/>
                <a:cs typeface="Arial"/>
                <a:sym typeface="Arial"/>
              </a:rPr>
              <a:t> saveToPickle(self): </a:t>
            </a:r>
            <a:endParaRPr/>
          </a:p>
          <a:p>
            <a:pPr indent="0" lvl="0" marL="0" marR="0" rtl="0" algn="l">
              <a:spcBef>
                <a:spcPts val="0"/>
              </a:spcBef>
              <a:spcAft>
                <a:spcPts val="0"/>
              </a:spcAft>
              <a:buNone/>
            </a:pPr>
            <a:r>
              <a:rPr b="1" lang="nl-NL" sz="1600">
                <a:solidFill>
                  <a:srgbClr val="0000FF"/>
                </a:solidFill>
                <a:latin typeface="Arial"/>
                <a:ea typeface="Arial"/>
                <a:cs typeface="Arial"/>
                <a:sym typeface="Arial"/>
              </a:rPr>
              <a:t>        with</a:t>
            </a:r>
            <a:r>
              <a:rPr b="1" lang="nl-NL" sz="1600">
                <a:solidFill>
                  <a:srgbClr val="000000"/>
                </a:solidFill>
                <a:latin typeface="Arial"/>
                <a:ea typeface="Arial"/>
                <a:cs typeface="Arial"/>
                <a:sym typeface="Arial"/>
              </a:rPr>
              <a:t> open(</a:t>
            </a:r>
            <a:r>
              <a:rPr b="1" lang="nl-NL" sz="1600">
                <a:solidFill>
                  <a:srgbClr val="A31515"/>
                </a:solidFill>
                <a:latin typeface="Arial"/>
                <a:ea typeface="Arial"/>
                <a:cs typeface="Arial"/>
                <a:sym typeface="Arial"/>
              </a:rPr>
              <a:t>'user.pickle'</a:t>
            </a:r>
            <a:r>
              <a:rPr b="1" lang="nl-NL" sz="1600">
                <a:solidFill>
                  <a:srgbClr val="000000"/>
                </a:solidFill>
                <a:latin typeface="Arial"/>
                <a:ea typeface="Arial"/>
                <a:cs typeface="Arial"/>
                <a:sym typeface="Arial"/>
              </a:rPr>
              <a:t>,</a:t>
            </a:r>
            <a:r>
              <a:rPr b="1" lang="nl-NL" sz="1600">
                <a:solidFill>
                  <a:srgbClr val="A31515"/>
                </a:solidFill>
                <a:latin typeface="Arial"/>
                <a:ea typeface="Arial"/>
                <a:cs typeface="Arial"/>
                <a:sym typeface="Arial"/>
              </a:rPr>
              <a:t>'wb'</a:t>
            </a:r>
            <a:r>
              <a:rPr b="1" lang="nl-NL" sz="1600">
                <a:solidFill>
                  <a:srgbClr val="000000"/>
                </a:solidFill>
                <a:latin typeface="Arial"/>
                <a:ea typeface="Arial"/>
                <a:cs typeface="Arial"/>
                <a:sym typeface="Arial"/>
              </a:rPr>
              <a:t>) </a:t>
            </a:r>
            <a:r>
              <a:rPr b="1" lang="nl-NL" sz="1600">
                <a:solidFill>
                  <a:srgbClr val="0000FF"/>
                </a:solidFill>
                <a:latin typeface="Arial"/>
                <a:ea typeface="Arial"/>
                <a:cs typeface="Arial"/>
                <a:sym typeface="Arial"/>
              </a:rPr>
              <a:t>as</a:t>
            </a:r>
            <a:r>
              <a:rPr b="1" lang="nl-NL" sz="1600">
                <a:solidFill>
                  <a:srgbClr val="000000"/>
                </a:solidFill>
                <a:latin typeface="Arial"/>
                <a:ea typeface="Arial"/>
                <a:cs typeface="Arial"/>
                <a:sym typeface="Arial"/>
              </a:rPr>
              <a:t> f:</a:t>
            </a:r>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            pickle.dump(</a:t>
            </a:r>
            <a:r>
              <a:rPr b="1" lang="nl-NL" sz="1600">
                <a:solidFill>
                  <a:srgbClr val="0000FF"/>
                </a:solidFill>
                <a:latin typeface="Arial"/>
                <a:ea typeface="Arial"/>
                <a:cs typeface="Arial"/>
                <a:sym typeface="Arial"/>
              </a:rPr>
              <a:t>self</a:t>
            </a:r>
            <a:r>
              <a:rPr b="1" lang="nl-NL" sz="1600">
                <a:solidFill>
                  <a:srgbClr val="000000"/>
                </a:solidFill>
                <a:latin typeface="Arial"/>
                <a:ea typeface="Arial"/>
                <a:cs typeface="Arial"/>
                <a:sym typeface="Arial"/>
              </a:rPr>
              <a:t>, f)</a:t>
            </a:r>
            <a:endParaRPr b="1" sz="1600">
              <a:solidFill>
                <a:srgbClr val="0000FF"/>
              </a:solidFill>
              <a:latin typeface="Arial"/>
              <a:ea typeface="Arial"/>
              <a:cs typeface="Arial"/>
              <a:sym typeface="Arial"/>
            </a:endParaRPr>
          </a:p>
          <a:p>
            <a:pPr indent="0" lvl="0" marL="0" marR="0" rtl="0" algn="l">
              <a:spcBef>
                <a:spcPts val="0"/>
              </a:spcBef>
              <a:spcAft>
                <a:spcPts val="0"/>
              </a:spcAft>
              <a:buNone/>
            </a:pPr>
            <a:r>
              <a:rPr b="1" lang="nl-NL" sz="1600">
                <a:solidFill>
                  <a:srgbClr val="0000FF"/>
                </a:solidFill>
                <a:latin typeface="Arial"/>
                <a:ea typeface="Arial"/>
                <a:cs typeface="Arial"/>
                <a:sym typeface="Arial"/>
              </a:rPr>
              <a:t>    def</a:t>
            </a:r>
            <a:r>
              <a:rPr b="1" lang="nl-NL" sz="1600">
                <a:solidFill>
                  <a:srgbClr val="000000"/>
                </a:solidFill>
                <a:latin typeface="Arial"/>
                <a:ea typeface="Arial"/>
                <a:cs typeface="Arial"/>
                <a:sym typeface="Arial"/>
              </a:rPr>
              <a:t> loadFromPickle(self):</a:t>
            </a:r>
            <a:endParaRPr/>
          </a:p>
          <a:p>
            <a:pPr indent="0" lvl="0" marL="0" marR="0" rtl="0" algn="l">
              <a:spcBef>
                <a:spcPts val="0"/>
              </a:spcBef>
              <a:spcAft>
                <a:spcPts val="0"/>
              </a:spcAft>
              <a:buNone/>
            </a:pPr>
            <a:r>
              <a:rPr b="1" lang="nl-NL" sz="1600">
                <a:solidFill>
                  <a:srgbClr val="0000FF"/>
                </a:solidFill>
                <a:latin typeface="Arial"/>
                <a:ea typeface="Arial"/>
                <a:cs typeface="Arial"/>
                <a:sym typeface="Arial"/>
              </a:rPr>
              <a:t>        with</a:t>
            </a:r>
            <a:r>
              <a:rPr b="1" lang="nl-NL" sz="1600">
                <a:solidFill>
                  <a:srgbClr val="000000"/>
                </a:solidFill>
                <a:latin typeface="Arial"/>
                <a:ea typeface="Arial"/>
                <a:cs typeface="Arial"/>
                <a:sym typeface="Arial"/>
              </a:rPr>
              <a:t> open(</a:t>
            </a:r>
            <a:r>
              <a:rPr b="1" lang="nl-NL" sz="1600">
                <a:solidFill>
                  <a:srgbClr val="A31515"/>
                </a:solidFill>
                <a:latin typeface="Arial"/>
                <a:ea typeface="Arial"/>
                <a:cs typeface="Arial"/>
                <a:sym typeface="Arial"/>
              </a:rPr>
              <a:t>'user.pickle'</a:t>
            </a:r>
            <a:r>
              <a:rPr b="1" lang="nl-NL" sz="1600">
                <a:solidFill>
                  <a:srgbClr val="000000"/>
                </a:solidFill>
                <a:latin typeface="Arial"/>
                <a:ea typeface="Arial"/>
                <a:cs typeface="Arial"/>
                <a:sym typeface="Arial"/>
              </a:rPr>
              <a:t>,</a:t>
            </a:r>
            <a:r>
              <a:rPr b="1" lang="nl-NL" sz="1600">
                <a:solidFill>
                  <a:srgbClr val="A31515"/>
                </a:solidFill>
                <a:latin typeface="Arial"/>
                <a:ea typeface="Arial"/>
                <a:cs typeface="Arial"/>
                <a:sym typeface="Arial"/>
              </a:rPr>
              <a:t>'rb'</a:t>
            </a:r>
            <a:r>
              <a:rPr b="1" lang="nl-NL" sz="1600">
                <a:solidFill>
                  <a:srgbClr val="000000"/>
                </a:solidFill>
                <a:latin typeface="Arial"/>
                <a:ea typeface="Arial"/>
                <a:cs typeface="Arial"/>
                <a:sym typeface="Arial"/>
              </a:rPr>
              <a:t>) </a:t>
            </a:r>
            <a:r>
              <a:rPr b="1" lang="nl-NL" sz="1600">
                <a:solidFill>
                  <a:srgbClr val="0000FF"/>
                </a:solidFill>
                <a:latin typeface="Arial"/>
                <a:ea typeface="Arial"/>
                <a:cs typeface="Arial"/>
                <a:sym typeface="Arial"/>
              </a:rPr>
              <a:t>as</a:t>
            </a:r>
            <a:r>
              <a:rPr b="1" lang="nl-NL" sz="1600">
                <a:solidFill>
                  <a:srgbClr val="000000"/>
                </a:solidFill>
                <a:latin typeface="Arial"/>
                <a:ea typeface="Arial"/>
                <a:cs typeface="Arial"/>
                <a:sym typeface="Arial"/>
              </a:rPr>
              <a:t> f:</a:t>
            </a:r>
            <a:endParaRPr/>
          </a:p>
          <a:p>
            <a:pPr indent="0" lvl="0" marL="0" marR="0" rtl="0" algn="l">
              <a:spcBef>
                <a:spcPts val="0"/>
              </a:spcBef>
              <a:spcAft>
                <a:spcPts val="0"/>
              </a:spcAft>
              <a:buNone/>
            </a:pPr>
            <a:r>
              <a:rPr b="1" lang="nl-NL" sz="1600">
                <a:solidFill>
                  <a:srgbClr val="0000FF"/>
                </a:solidFill>
                <a:latin typeface="Arial"/>
                <a:ea typeface="Arial"/>
                <a:cs typeface="Arial"/>
                <a:sym typeface="Arial"/>
              </a:rPr>
              <a:t>            self</a:t>
            </a:r>
            <a:r>
              <a:rPr b="1" lang="nl-NL" sz="1600">
                <a:solidFill>
                  <a:srgbClr val="000000"/>
                </a:solidFill>
                <a:latin typeface="Arial"/>
                <a:ea typeface="Arial"/>
                <a:cs typeface="Arial"/>
                <a:sym typeface="Arial"/>
              </a:rPr>
              <a:t>.__dict__.update(pickle.load(f).__dict__)</a:t>
            </a:r>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    @classmethod</a:t>
            </a:r>
            <a:endParaRPr b="1" sz="1600">
              <a:solidFill>
                <a:srgbClr val="000000"/>
              </a:solidFill>
              <a:latin typeface="Arial"/>
              <a:ea typeface="Arial"/>
              <a:cs typeface="Arial"/>
              <a:sym typeface="Arial"/>
            </a:endParaRPr>
          </a:p>
          <a:p>
            <a:pPr indent="0" lvl="0" marL="0" marR="0" rtl="0" algn="l">
              <a:spcBef>
                <a:spcPts val="0"/>
              </a:spcBef>
              <a:spcAft>
                <a:spcPts val="0"/>
              </a:spcAft>
              <a:buNone/>
            </a:pPr>
            <a:r>
              <a:rPr b="1" lang="nl-NL" sz="1600">
                <a:solidFill>
                  <a:srgbClr val="0000FF"/>
                </a:solidFill>
                <a:latin typeface="Arial"/>
                <a:ea typeface="Arial"/>
                <a:cs typeface="Arial"/>
                <a:sym typeface="Arial"/>
              </a:rPr>
              <a:t>    def</a:t>
            </a:r>
            <a:r>
              <a:rPr b="1" lang="nl-NL" sz="1600">
                <a:solidFill>
                  <a:srgbClr val="000000"/>
                </a:solidFill>
                <a:latin typeface="Arial"/>
                <a:ea typeface="Arial"/>
                <a:cs typeface="Arial"/>
                <a:sym typeface="Arial"/>
              </a:rPr>
              <a:t> createFromPickle(cls):</a:t>
            </a:r>
            <a:endParaRPr/>
          </a:p>
          <a:p>
            <a:pPr indent="0" lvl="0" marL="0" marR="0" rtl="0" algn="l">
              <a:spcBef>
                <a:spcPts val="0"/>
              </a:spcBef>
              <a:spcAft>
                <a:spcPts val="0"/>
              </a:spcAft>
              <a:buNone/>
            </a:pPr>
            <a:r>
              <a:rPr b="1" lang="nl-NL" sz="1600">
                <a:solidFill>
                  <a:srgbClr val="0000FF"/>
                </a:solidFill>
                <a:latin typeface="Arial"/>
                <a:ea typeface="Arial"/>
                <a:cs typeface="Arial"/>
                <a:sym typeface="Arial"/>
              </a:rPr>
              <a:t>        with</a:t>
            </a:r>
            <a:r>
              <a:rPr b="1" lang="nl-NL" sz="1600">
                <a:solidFill>
                  <a:srgbClr val="000000"/>
                </a:solidFill>
                <a:latin typeface="Arial"/>
                <a:ea typeface="Arial"/>
                <a:cs typeface="Arial"/>
                <a:sym typeface="Arial"/>
              </a:rPr>
              <a:t> open(</a:t>
            </a:r>
            <a:r>
              <a:rPr b="1" lang="nl-NL" sz="1600">
                <a:solidFill>
                  <a:srgbClr val="A31515"/>
                </a:solidFill>
                <a:latin typeface="Arial"/>
                <a:ea typeface="Arial"/>
                <a:cs typeface="Arial"/>
                <a:sym typeface="Arial"/>
              </a:rPr>
              <a:t>'user.pickle'</a:t>
            </a:r>
            <a:r>
              <a:rPr b="1" lang="nl-NL" sz="1600">
                <a:solidFill>
                  <a:srgbClr val="000000"/>
                </a:solidFill>
                <a:latin typeface="Arial"/>
                <a:ea typeface="Arial"/>
                <a:cs typeface="Arial"/>
                <a:sym typeface="Arial"/>
              </a:rPr>
              <a:t>,</a:t>
            </a:r>
            <a:r>
              <a:rPr b="1" lang="nl-NL" sz="1600">
                <a:solidFill>
                  <a:srgbClr val="A31515"/>
                </a:solidFill>
                <a:latin typeface="Arial"/>
                <a:ea typeface="Arial"/>
                <a:cs typeface="Arial"/>
                <a:sym typeface="Arial"/>
              </a:rPr>
              <a:t>'rb'</a:t>
            </a:r>
            <a:r>
              <a:rPr b="1" lang="nl-NL" sz="1600">
                <a:solidFill>
                  <a:srgbClr val="000000"/>
                </a:solidFill>
                <a:latin typeface="Arial"/>
                <a:ea typeface="Arial"/>
                <a:cs typeface="Arial"/>
                <a:sym typeface="Arial"/>
              </a:rPr>
              <a:t>) </a:t>
            </a:r>
            <a:r>
              <a:rPr b="1" lang="nl-NL" sz="1600">
                <a:solidFill>
                  <a:srgbClr val="0000FF"/>
                </a:solidFill>
                <a:latin typeface="Arial"/>
                <a:ea typeface="Arial"/>
                <a:cs typeface="Arial"/>
                <a:sym typeface="Arial"/>
              </a:rPr>
              <a:t>as</a:t>
            </a:r>
            <a:r>
              <a:rPr b="1" lang="nl-NL" sz="1600">
                <a:solidFill>
                  <a:srgbClr val="000000"/>
                </a:solidFill>
                <a:latin typeface="Arial"/>
                <a:ea typeface="Arial"/>
                <a:cs typeface="Arial"/>
                <a:sym typeface="Arial"/>
              </a:rPr>
              <a:t> f:</a:t>
            </a:r>
            <a:endParaRPr/>
          </a:p>
          <a:p>
            <a:pPr indent="0" lvl="0" marL="0" marR="0" rtl="0" algn="l">
              <a:spcBef>
                <a:spcPts val="0"/>
              </a:spcBef>
              <a:spcAft>
                <a:spcPts val="0"/>
              </a:spcAft>
              <a:buNone/>
            </a:pPr>
            <a:r>
              <a:rPr b="1" lang="nl-NL" sz="1600">
                <a:solidFill>
                  <a:srgbClr val="0000FF"/>
                </a:solidFill>
                <a:latin typeface="Arial"/>
                <a:ea typeface="Arial"/>
                <a:cs typeface="Arial"/>
                <a:sym typeface="Arial"/>
              </a:rPr>
              <a:t>            return</a:t>
            </a:r>
            <a:r>
              <a:rPr b="1" lang="nl-NL" sz="1600">
                <a:solidFill>
                  <a:srgbClr val="000000"/>
                </a:solidFill>
                <a:latin typeface="Arial"/>
                <a:ea typeface="Arial"/>
                <a:cs typeface="Arial"/>
                <a:sym typeface="Arial"/>
              </a:rPr>
              <a:t> pickle.load(f)</a:t>
            </a:r>
            <a:endParaRPr/>
          </a:p>
        </p:txBody>
      </p:sp>
      <p:sp>
        <p:nvSpPr>
          <p:cNvPr id="464" name="Google Shape;464;p43"/>
          <p:cNvSpPr txBox="1"/>
          <p:nvPr>
            <p:ph idx="1" type="body"/>
          </p:nvPr>
        </p:nvSpPr>
        <p:spPr>
          <a:xfrm>
            <a:off x="579311" y="2067383"/>
            <a:ext cx="5541121" cy="4296209"/>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A </a:t>
            </a:r>
            <a:r>
              <a:rPr b="1" lang="nl-NL"/>
              <a:t>shelf</a:t>
            </a:r>
            <a:r>
              <a:rPr lang="nl-NL"/>
              <a:t> is a persistent, dictionary-like object that stores any arbitrary Python  that can be pickled.</a:t>
            </a:r>
            <a:endParaRPr/>
          </a:p>
        </p:txBody>
      </p:sp>
      <p:sp>
        <p:nvSpPr>
          <p:cNvPr id="465" name="Google Shape;465;p43"/>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pickle - Python object serialization</a:t>
            </a:r>
            <a:endParaRPr/>
          </a:p>
        </p:txBody>
      </p:sp>
      <p:sp>
        <p:nvSpPr>
          <p:cNvPr id="466" name="Google Shape;466;p43"/>
          <p:cNvSpPr txBox="1"/>
          <p:nvPr/>
        </p:nvSpPr>
        <p:spPr>
          <a:xfrm>
            <a:off x="6408216" y="2067383"/>
            <a:ext cx="3096344" cy="1508105"/>
          </a:xfrm>
          <a:prstGeom prst="rect">
            <a:avLst/>
          </a:prstGeom>
          <a:solidFill>
            <a:srgbClr val="DDEAF6"/>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pickle.dump(object, file)</a:t>
            </a:r>
            <a:endParaRPr/>
          </a:p>
          <a:p>
            <a:pPr indent="0" lvl="0" marL="0" marR="0" rtl="0" algn="l">
              <a:spcBef>
                <a:spcPts val="40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pickle.dumps(object)</a:t>
            </a:r>
            <a:endParaRPr/>
          </a:p>
          <a:p>
            <a:pPr indent="0" lvl="0" marL="0" marR="0" rtl="0" algn="l">
              <a:spcBef>
                <a:spcPts val="40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pickle.load(file)</a:t>
            </a:r>
            <a:endParaRPr/>
          </a:p>
          <a:p>
            <a:pPr indent="0" lvl="0" marL="0" marR="0" rtl="0" algn="l">
              <a:spcBef>
                <a:spcPts val="40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pickle.loads(string)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4"/>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pickle</a:t>
            </a:r>
            <a:endParaRPr/>
          </a:p>
        </p:txBody>
      </p:sp>
      <p:sp>
        <p:nvSpPr>
          <p:cNvPr id="472" name="Google Shape;472;p44"/>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Create a datastructure and store this in a pickle file. Create a second python script that reads pickle file and restores the data in the data structure.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5"/>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xml</a:t>
            </a:r>
            <a:endParaRPr/>
          </a:p>
        </p:txBody>
      </p:sp>
      <p:sp>
        <p:nvSpPr>
          <p:cNvPr id="478" name="Google Shape;478;p45"/>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The </a:t>
            </a:r>
            <a:r>
              <a:rPr b="1" lang="nl-NL"/>
              <a:t>xml.etree.ElementTree</a:t>
            </a:r>
            <a:r>
              <a:rPr lang="nl-NL"/>
              <a:t> module implements a simple and efficient API for parsing and creating XML data.</a:t>
            </a:r>
            <a:endParaRPr/>
          </a:p>
          <a:p>
            <a:pPr indent="-251986" lvl="0" marL="251986" rtl="0" algn="l">
              <a:lnSpc>
                <a:spcPct val="90000"/>
              </a:lnSpc>
              <a:spcBef>
                <a:spcPts val="1102"/>
              </a:spcBef>
              <a:spcAft>
                <a:spcPts val="0"/>
              </a:spcAft>
              <a:buClr>
                <a:srgbClr val="595959"/>
              </a:buClr>
              <a:buSzPts val="2000"/>
              <a:buChar char="•"/>
            </a:pPr>
            <a:r>
              <a:rPr lang="nl-NL"/>
              <a:t>This module provides limited support for </a:t>
            </a:r>
            <a:r>
              <a:rPr b="1" lang="nl-NL"/>
              <a:t>XPath</a:t>
            </a:r>
            <a:r>
              <a:rPr lang="nl-NL"/>
              <a:t> expressions for locating elements in a tree. </a:t>
            </a:r>
            <a:r>
              <a:rPr lang="nl-NL" u="sng">
                <a:solidFill>
                  <a:schemeClr val="hlink"/>
                </a:solidFill>
                <a:hlinkClick r:id="rId3"/>
              </a:rPr>
              <a:t>https://www.w3schools.com/xml/xpath_intro.asp</a:t>
            </a:r>
            <a:endParaRPr/>
          </a:p>
          <a:p>
            <a:pPr indent="-251986" lvl="0" marL="251986" rtl="0" algn="l">
              <a:lnSpc>
                <a:spcPct val="90000"/>
              </a:lnSpc>
              <a:spcBef>
                <a:spcPts val="1102"/>
              </a:spcBef>
              <a:spcAft>
                <a:spcPts val="0"/>
              </a:spcAft>
              <a:buClr>
                <a:srgbClr val="595959"/>
              </a:buClr>
              <a:buSzPts val="2000"/>
              <a:buChar char="•"/>
            </a:pPr>
            <a:r>
              <a:rPr lang="nl-NL"/>
              <a:t>ElementTree provides a simple way to build XML documents and write them to files.</a:t>
            </a:r>
            <a:endParaRPr/>
          </a:p>
        </p:txBody>
      </p:sp>
      <p:sp>
        <p:nvSpPr>
          <p:cNvPr id="479" name="Google Shape;479;p45"/>
          <p:cNvSpPr/>
          <p:nvPr/>
        </p:nvSpPr>
        <p:spPr>
          <a:xfrm>
            <a:off x="575816" y="4650502"/>
            <a:ext cx="8928991" cy="2585323"/>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xml.etree.ElementTree </a:t>
            </a:r>
            <a:r>
              <a:rPr b="1" lang="nl-NL" sz="1800">
                <a:solidFill>
                  <a:srgbClr val="0000FF"/>
                </a:solidFill>
                <a:latin typeface="Arial"/>
                <a:ea typeface="Arial"/>
                <a:cs typeface="Arial"/>
                <a:sym typeface="Arial"/>
              </a:rPr>
              <a:t>as</a:t>
            </a:r>
            <a:r>
              <a:rPr b="1" lang="nl-NL" sz="1800">
                <a:solidFill>
                  <a:srgbClr val="000000"/>
                </a:solidFill>
                <a:latin typeface="Arial"/>
                <a:ea typeface="Arial"/>
                <a:cs typeface="Arial"/>
                <a:sym typeface="Arial"/>
              </a:rPr>
              <a:t> ET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tree = ET.parse(</a:t>
            </a:r>
            <a:r>
              <a:rPr b="1" lang="nl-NL" sz="1800">
                <a:solidFill>
                  <a:srgbClr val="A31515"/>
                </a:solidFill>
                <a:latin typeface="Arial"/>
                <a:ea typeface="Arial"/>
                <a:cs typeface="Arial"/>
                <a:sym typeface="Arial"/>
              </a:rPr>
              <a:t>'data.xml'</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root = tree.getroot()</a:t>
            </a:r>
            <a:endParaRPr/>
          </a:p>
          <a:p>
            <a:pPr indent="0" lvl="0" marL="0" marR="0" rtl="0" algn="l">
              <a:spcBef>
                <a:spcPts val="0"/>
              </a:spcBef>
              <a:spcAft>
                <a:spcPts val="0"/>
              </a:spcAft>
              <a:buNone/>
            </a:pPr>
            <a:r>
              <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print(root.attrib)</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FF"/>
                </a:solidFill>
                <a:latin typeface="Arial"/>
                <a:ea typeface="Arial"/>
                <a:cs typeface="Arial"/>
                <a:sym typeface="Arial"/>
              </a:rPr>
              <a:t>for</a:t>
            </a:r>
            <a:r>
              <a:rPr b="1" lang="nl-NL" sz="1800">
                <a:solidFill>
                  <a:srgbClr val="000000"/>
                </a:solidFill>
                <a:latin typeface="Arial"/>
                <a:ea typeface="Arial"/>
                <a:cs typeface="Arial"/>
                <a:sym typeface="Arial"/>
              </a:rPr>
              <a:t> element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root.findall(</a:t>
            </a:r>
            <a:r>
              <a:rPr b="1" lang="nl-NL" sz="1800">
                <a:solidFill>
                  <a:srgbClr val="A31515"/>
                </a:solidFill>
                <a:latin typeface="Arial"/>
                <a:ea typeface="Arial"/>
                <a:cs typeface="Arial"/>
                <a:sym typeface="Arial"/>
              </a:rPr>
              <a:t>'//name'</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print(element.text)</a:t>
            </a:r>
            <a:endParaRPr b="1" sz="1800">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xml</a:t>
            </a:r>
            <a:endParaRPr/>
          </a:p>
        </p:txBody>
      </p:sp>
      <p:sp>
        <p:nvSpPr>
          <p:cNvPr id="485" name="Google Shape;485;p46"/>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Read the Macbeth xml file and generate several overviews.</a:t>
            </a:r>
            <a:endParaRPr/>
          </a:p>
          <a:p>
            <a:pPr indent="-124986" lvl="0" marL="251986" rtl="0" algn="l">
              <a:lnSpc>
                <a:spcPct val="90000"/>
              </a:lnSpc>
              <a:spcBef>
                <a:spcPts val="1102"/>
              </a:spcBef>
              <a:spcAft>
                <a:spcPts val="0"/>
              </a:spcAft>
              <a:buClr>
                <a:srgbClr val="595959"/>
              </a:buClr>
              <a:buSzPts val="2000"/>
              <a:buNone/>
            </a:pPr>
            <a:r>
              <a:t/>
            </a:r>
            <a:endParaRPr/>
          </a:p>
          <a:p>
            <a:pPr indent="-251986" lvl="1" marL="755957" rtl="0" algn="l">
              <a:lnSpc>
                <a:spcPct val="90000"/>
              </a:lnSpc>
              <a:spcBef>
                <a:spcPts val="551"/>
              </a:spcBef>
              <a:spcAft>
                <a:spcPts val="0"/>
              </a:spcAft>
              <a:buClr>
                <a:srgbClr val="595959"/>
              </a:buClr>
              <a:buSzPts val="1800"/>
              <a:buChar char="•"/>
            </a:pPr>
            <a:r>
              <a:rPr lang="nl-NL"/>
              <a:t>The name of the play</a:t>
            </a:r>
            <a:endParaRPr/>
          </a:p>
          <a:p>
            <a:pPr indent="-251986" lvl="1" marL="755957" rtl="0" algn="l">
              <a:lnSpc>
                <a:spcPct val="90000"/>
              </a:lnSpc>
              <a:spcBef>
                <a:spcPts val="551"/>
              </a:spcBef>
              <a:spcAft>
                <a:spcPts val="0"/>
              </a:spcAft>
              <a:buClr>
                <a:srgbClr val="595959"/>
              </a:buClr>
              <a:buSzPts val="1800"/>
              <a:buChar char="•"/>
            </a:pPr>
            <a:r>
              <a:rPr lang="nl-NL"/>
              <a:t>The names of all the personas</a:t>
            </a:r>
            <a:endParaRPr/>
          </a:p>
          <a:p>
            <a:pPr indent="-251986" lvl="1" marL="755957" rtl="0" algn="l">
              <a:lnSpc>
                <a:spcPct val="90000"/>
              </a:lnSpc>
              <a:spcBef>
                <a:spcPts val="551"/>
              </a:spcBef>
              <a:spcAft>
                <a:spcPts val="0"/>
              </a:spcAft>
              <a:buClr>
                <a:srgbClr val="595959"/>
              </a:buClr>
              <a:buSzPts val="1800"/>
              <a:buChar char="•"/>
            </a:pPr>
            <a:r>
              <a:rPr lang="nl-NL"/>
              <a:t>The names of all the scenes</a:t>
            </a:r>
            <a:endParaRPr/>
          </a:p>
          <a:p>
            <a:pPr indent="-137686" lvl="1" marL="755957" rtl="0" algn="l">
              <a:lnSpc>
                <a:spcPct val="90000"/>
              </a:lnSpc>
              <a:spcBef>
                <a:spcPts val="551"/>
              </a:spcBef>
              <a:spcAft>
                <a:spcPts val="0"/>
              </a:spcAft>
              <a:buClr>
                <a:srgbClr val="595959"/>
              </a:buClr>
              <a:buSzPts val="1800"/>
              <a:buNone/>
            </a:pPr>
            <a:r>
              <a:t/>
            </a:r>
            <a:endParaRPr/>
          </a:p>
        </p:txBody>
      </p:sp>
      <p:sp>
        <p:nvSpPr>
          <p:cNvPr id="486" name="Google Shape;486;p46"/>
          <p:cNvSpPr/>
          <p:nvPr/>
        </p:nvSpPr>
        <p:spPr>
          <a:xfrm>
            <a:off x="575816" y="4650502"/>
            <a:ext cx="8928900" cy="2585400"/>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xml.etree.ElementTree </a:t>
            </a:r>
            <a:r>
              <a:rPr b="1" lang="nl-NL" sz="1800">
                <a:solidFill>
                  <a:srgbClr val="0000FF"/>
                </a:solidFill>
                <a:latin typeface="Arial"/>
                <a:ea typeface="Arial"/>
                <a:cs typeface="Arial"/>
                <a:sym typeface="Arial"/>
              </a:rPr>
              <a:t>as</a:t>
            </a:r>
            <a:r>
              <a:rPr b="1" lang="nl-NL" sz="1800">
                <a:solidFill>
                  <a:srgbClr val="000000"/>
                </a:solidFill>
                <a:latin typeface="Arial"/>
                <a:ea typeface="Arial"/>
                <a:cs typeface="Arial"/>
                <a:sym typeface="Arial"/>
              </a:rPr>
              <a:t> ET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tree = ET.parse(</a:t>
            </a:r>
            <a:r>
              <a:rPr b="1" lang="nl-NL" sz="1800">
                <a:solidFill>
                  <a:srgbClr val="A31515"/>
                </a:solidFill>
                <a:latin typeface="Arial"/>
                <a:ea typeface="Arial"/>
                <a:cs typeface="Arial"/>
                <a:sym typeface="Arial"/>
              </a:rPr>
              <a:t>'data.xml'</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root = tree.getroot()</a:t>
            </a:r>
            <a:endParaRPr/>
          </a:p>
          <a:p>
            <a:pPr indent="0" lvl="0" marL="0" marR="0" rtl="0" algn="l">
              <a:spcBef>
                <a:spcPts val="0"/>
              </a:spcBef>
              <a:spcAft>
                <a:spcPts val="0"/>
              </a:spcAft>
              <a:buNone/>
            </a:pPr>
            <a:r>
              <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print(root.attrib)</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FF"/>
                </a:solidFill>
                <a:latin typeface="Arial"/>
                <a:ea typeface="Arial"/>
                <a:cs typeface="Arial"/>
                <a:sym typeface="Arial"/>
              </a:rPr>
              <a:t>for</a:t>
            </a:r>
            <a:r>
              <a:rPr b="1" lang="nl-NL" sz="1800">
                <a:solidFill>
                  <a:srgbClr val="000000"/>
                </a:solidFill>
                <a:latin typeface="Arial"/>
                <a:ea typeface="Arial"/>
                <a:cs typeface="Arial"/>
                <a:sym typeface="Arial"/>
              </a:rPr>
              <a:t> element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root.findall(</a:t>
            </a:r>
            <a:r>
              <a:rPr b="1" lang="nl-NL" sz="1800">
                <a:solidFill>
                  <a:srgbClr val="A31515"/>
                </a:solidFill>
                <a:latin typeface="Arial"/>
                <a:ea typeface="Arial"/>
                <a:cs typeface="Arial"/>
                <a:sym typeface="Arial"/>
              </a:rPr>
              <a:t>'//name'</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print(element.text)</a:t>
            </a:r>
            <a:endParaRPr b="1" sz="18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221f625324a_0_92"/>
          <p:cNvSpPr txBox="1"/>
          <p:nvPr>
            <p:ph type="title"/>
          </p:nvPr>
        </p:nvSpPr>
        <p:spPr>
          <a:xfrm>
            <a:off x="575816" y="402483"/>
            <a:ext cx="8928900" cy="146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PyCharm</a:t>
            </a:r>
            <a:endParaRPr/>
          </a:p>
        </p:txBody>
      </p:sp>
      <p:pic>
        <p:nvPicPr>
          <p:cNvPr id="75" name="Google Shape;75;g221f625324a_0_92"/>
          <p:cNvPicPr preferRelativeResize="0"/>
          <p:nvPr/>
        </p:nvPicPr>
        <p:blipFill>
          <a:blip r:embed="rId3">
            <a:alphaModFix/>
          </a:blip>
          <a:stretch>
            <a:fillRect/>
          </a:stretch>
        </p:blipFill>
        <p:spPr>
          <a:xfrm>
            <a:off x="0" y="2016175"/>
            <a:ext cx="10080627" cy="5384402"/>
          </a:xfrm>
          <a:prstGeom prst="rect">
            <a:avLst/>
          </a:prstGeom>
          <a:noFill/>
          <a:ln>
            <a:noFill/>
          </a:ln>
        </p:spPr>
      </p:pic>
      <p:sp>
        <p:nvSpPr>
          <p:cNvPr id="76" name="Google Shape;76;g221f625324a_0_92"/>
          <p:cNvSpPr/>
          <p:nvPr/>
        </p:nvSpPr>
        <p:spPr>
          <a:xfrm>
            <a:off x="0" y="4658975"/>
            <a:ext cx="10080600" cy="2417400"/>
          </a:xfrm>
          <a:prstGeom prst="rect">
            <a:avLst/>
          </a:prstGeom>
          <a:noFill/>
          <a:ln cap="flat" cmpd="sng" w="381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221f625324a_0_92"/>
          <p:cNvSpPr txBox="1"/>
          <p:nvPr/>
        </p:nvSpPr>
        <p:spPr>
          <a:xfrm>
            <a:off x="172450" y="6506550"/>
            <a:ext cx="4311000" cy="461700"/>
          </a:xfrm>
          <a:prstGeom prst="rect">
            <a:avLst/>
          </a:prstGeom>
          <a:solidFill>
            <a:srgbClr val="D8D8D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NL" sz="1800">
                <a:solidFill>
                  <a:schemeClr val="dk1"/>
                </a:solidFill>
                <a:latin typeface="Calibri"/>
                <a:ea typeface="Calibri"/>
                <a:cs typeface="Calibri"/>
                <a:sym typeface="Calibri"/>
              </a:rPr>
              <a:t>The terminal: where the magic happens!</a:t>
            </a:r>
            <a:endParaRPr sz="1800">
              <a:solidFill>
                <a:schemeClr val="dk1"/>
              </a:solidFill>
              <a:latin typeface="Calibri"/>
              <a:ea typeface="Calibri"/>
              <a:cs typeface="Calibri"/>
              <a:sym typeface="Calibri"/>
            </a:endParaRPr>
          </a:p>
        </p:txBody>
      </p:sp>
      <p:sp>
        <p:nvSpPr>
          <p:cNvPr id="78" name="Google Shape;78;g221f625324a_0_92"/>
          <p:cNvSpPr txBox="1"/>
          <p:nvPr/>
        </p:nvSpPr>
        <p:spPr>
          <a:xfrm>
            <a:off x="6546575" y="2469500"/>
            <a:ext cx="1554900" cy="461700"/>
          </a:xfrm>
          <a:prstGeom prst="rect">
            <a:avLst/>
          </a:prstGeom>
          <a:solidFill>
            <a:srgbClr val="D8D8D8"/>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nl-NL" sz="1800">
                <a:solidFill>
                  <a:schemeClr val="dk1"/>
                </a:solidFill>
                <a:latin typeface="Calibri"/>
                <a:ea typeface="Calibri"/>
                <a:cs typeface="Calibri"/>
                <a:sym typeface="Calibri"/>
              </a:rPr>
              <a:t>Execution</a:t>
            </a:r>
            <a:endParaRPr sz="1800">
              <a:solidFill>
                <a:schemeClr val="dk1"/>
              </a:solidFill>
              <a:latin typeface="Calibri"/>
              <a:ea typeface="Calibri"/>
              <a:cs typeface="Calibri"/>
              <a:sym typeface="Calibri"/>
            </a:endParaRPr>
          </a:p>
        </p:txBody>
      </p:sp>
      <p:sp>
        <p:nvSpPr>
          <p:cNvPr id="79" name="Google Shape;79;g221f625324a_0_92"/>
          <p:cNvSpPr/>
          <p:nvPr/>
        </p:nvSpPr>
        <p:spPr>
          <a:xfrm>
            <a:off x="7668800" y="2332513"/>
            <a:ext cx="277200" cy="461700"/>
          </a:xfrm>
          <a:prstGeom prst="upArrow">
            <a:avLst>
              <a:gd fmla="val 50000" name="adj1"/>
              <a:gd fmla="val 50000" name="adj2"/>
            </a:avLst>
          </a:prstGeom>
          <a:solidFill>
            <a:srgbClr val="C00000"/>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7"/>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statistics</a:t>
            </a:r>
            <a:endParaRPr/>
          </a:p>
        </p:txBody>
      </p:sp>
      <p:sp>
        <p:nvSpPr>
          <p:cNvPr id="492" name="Google Shape;492;p47"/>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This module provides functions for calculating mathematical statistics of numeric (Real-valued) data.</a:t>
            </a:r>
            <a:endParaRPr/>
          </a:p>
        </p:txBody>
      </p:sp>
      <p:sp>
        <p:nvSpPr>
          <p:cNvPr id="493" name="Google Shape;493;p47"/>
          <p:cNvSpPr/>
          <p:nvPr/>
        </p:nvSpPr>
        <p:spPr>
          <a:xfrm>
            <a:off x="4505550" y="3595172"/>
            <a:ext cx="10695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chemeClr val="lt1"/>
                </a:solidFill>
                <a:latin typeface="Arial"/>
                <a:ea typeface="Arial"/>
                <a:cs typeface="Arial"/>
                <a:sym typeface="Arial"/>
              </a:rPr>
              <a:t>statistics</a:t>
            </a:r>
            <a:endParaRPr sz="1800">
              <a:solidFill>
                <a:schemeClr val="lt1"/>
              </a:solidFill>
              <a:latin typeface="Arial"/>
              <a:ea typeface="Arial"/>
              <a:cs typeface="Arial"/>
              <a:sym typeface="Arial"/>
            </a:endParaRPr>
          </a:p>
        </p:txBody>
      </p:sp>
      <p:sp>
        <p:nvSpPr>
          <p:cNvPr id="494" name="Google Shape;494;p47"/>
          <p:cNvSpPr/>
          <p:nvPr/>
        </p:nvSpPr>
        <p:spPr>
          <a:xfrm>
            <a:off x="575815" y="2987750"/>
            <a:ext cx="8928991" cy="2304256"/>
          </a:xfrm>
          <a:prstGeom prst="rect">
            <a:avLst/>
          </a:prstGeom>
          <a:solidFill>
            <a:srgbClr val="DDEAF6"/>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nl-NL" sz="2400">
                <a:solidFill>
                  <a:srgbClr val="3F3F3F"/>
                </a:solidFill>
                <a:latin typeface="Calibri"/>
                <a:ea typeface="Calibri"/>
                <a:cs typeface="Calibri"/>
                <a:sym typeface="Calibri"/>
              </a:rPr>
              <a:t>bisect_left</a:t>
            </a:r>
            <a:endParaRPr b="1" sz="24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400">
                <a:solidFill>
                  <a:srgbClr val="3F3F3F"/>
                </a:solidFill>
                <a:latin typeface="Calibri"/>
                <a:ea typeface="Calibri"/>
                <a:cs typeface="Calibri"/>
                <a:sym typeface="Calibri"/>
              </a:rPr>
              <a:t>bisect_right</a:t>
            </a:r>
            <a:endParaRPr b="1" sz="24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400">
                <a:solidFill>
                  <a:srgbClr val="3F3F3F"/>
                </a:solidFill>
                <a:latin typeface="Calibri"/>
                <a:ea typeface="Calibri"/>
                <a:cs typeface="Calibri"/>
                <a:sym typeface="Calibri"/>
              </a:rPr>
              <a:t>collections</a:t>
            </a:r>
            <a:endParaRPr b="1" sz="24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400">
                <a:solidFill>
                  <a:srgbClr val="3F3F3F"/>
                </a:solidFill>
                <a:latin typeface="Calibri"/>
                <a:ea typeface="Calibri"/>
                <a:cs typeface="Calibri"/>
                <a:sym typeface="Calibri"/>
              </a:rPr>
              <a:t>groupby</a:t>
            </a:r>
            <a:endParaRPr b="1" sz="24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400">
                <a:solidFill>
                  <a:srgbClr val="3F3F3F"/>
                </a:solidFill>
                <a:latin typeface="Calibri"/>
                <a:ea typeface="Calibri"/>
                <a:cs typeface="Calibri"/>
                <a:sym typeface="Calibri"/>
              </a:rPr>
              <a:t>harmonic_mean</a:t>
            </a:r>
            <a:endParaRPr b="1" sz="24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400">
                <a:solidFill>
                  <a:srgbClr val="3F3F3F"/>
                </a:solidFill>
                <a:latin typeface="Calibri"/>
                <a:ea typeface="Calibri"/>
                <a:cs typeface="Calibri"/>
                <a:sym typeface="Calibri"/>
              </a:rPr>
              <a:t>mean</a:t>
            </a:r>
            <a:endParaRPr b="1" sz="2400">
              <a:solidFill>
                <a:srgbClr val="3F3F3F"/>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3F3F3F"/>
              </a:solidFill>
              <a:latin typeface="Calibri"/>
              <a:ea typeface="Calibri"/>
              <a:cs typeface="Calibri"/>
              <a:sym typeface="Calibri"/>
            </a:endParaRPr>
          </a:p>
        </p:txBody>
      </p:sp>
      <p:sp>
        <p:nvSpPr>
          <p:cNvPr id="495" name="Google Shape;495;p47"/>
          <p:cNvSpPr/>
          <p:nvPr/>
        </p:nvSpPr>
        <p:spPr>
          <a:xfrm>
            <a:off x="575815" y="5758497"/>
            <a:ext cx="8928991" cy="1477328"/>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statistics</a:t>
            </a: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numbers = [</a:t>
            </a:r>
            <a:r>
              <a:rPr b="1" lang="nl-NL" sz="1800">
                <a:solidFill>
                  <a:srgbClr val="098658"/>
                </a:solidFill>
                <a:latin typeface="Arial"/>
                <a:ea typeface="Arial"/>
                <a:cs typeface="Arial"/>
                <a:sym typeface="Arial"/>
              </a:rPr>
              <a:t>23</a:t>
            </a:r>
            <a:r>
              <a:rPr b="1" lang="nl-NL" sz="1800">
                <a:solidFill>
                  <a:srgbClr val="000000"/>
                </a:solidFill>
                <a:latin typeface="Arial"/>
                <a:ea typeface="Arial"/>
                <a:cs typeface="Arial"/>
                <a:sym typeface="Arial"/>
              </a:rPr>
              <a:t>, </a:t>
            </a:r>
            <a:r>
              <a:rPr b="1" lang="nl-NL" sz="1800">
                <a:solidFill>
                  <a:srgbClr val="098658"/>
                </a:solidFill>
                <a:latin typeface="Arial"/>
                <a:ea typeface="Arial"/>
                <a:cs typeface="Arial"/>
                <a:sym typeface="Arial"/>
              </a:rPr>
              <a:t>64</a:t>
            </a:r>
            <a:r>
              <a:rPr b="1" lang="nl-NL" sz="1800">
                <a:solidFill>
                  <a:srgbClr val="000000"/>
                </a:solidFill>
                <a:latin typeface="Arial"/>
                <a:ea typeface="Arial"/>
                <a:cs typeface="Arial"/>
                <a:sym typeface="Arial"/>
              </a:rPr>
              <a:t>, </a:t>
            </a:r>
            <a:r>
              <a:rPr b="1" lang="nl-NL" sz="1800">
                <a:solidFill>
                  <a:srgbClr val="098658"/>
                </a:solidFill>
                <a:latin typeface="Arial"/>
                <a:ea typeface="Arial"/>
                <a:cs typeface="Arial"/>
                <a:sym typeface="Arial"/>
              </a:rPr>
              <a:t>86</a:t>
            </a:r>
            <a:r>
              <a:rPr b="1" lang="nl-NL" sz="1800">
                <a:solidFill>
                  <a:srgbClr val="000000"/>
                </a:solidFill>
                <a:latin typeface="Arial"/>
                <a:ea typeface="Arial"/>
                <a:cs typeface="Arial"/>
                <a:sym typeface="Arial"/>
              </a:rPr>
              <a:t>, </a:t>
            </a:r>
            <a:r>
              <a:rPr b="1" lang="nl-NL" sz="1800">
                <a:solidFill>
                  <a:srgbClr val="098658"/>
                </a:solidFill>
                <a:latin typeface="Arial"/>
                <a:ea typeface="Arial"/>
                <a:cs typeface="Arial"/>
                <a:sym typeface="Arial"/>
              </a:rPr>
              <a:t>23</a:t>
            </a:r>
            <a:r>
              <a:rPr b="1" lang="nl-NL" sz="1800">
                <a:solidFill>
                  <a:srgbClr val="000000"/>
                </a:solidFill>
                <a:latin typeface="Arial"/>
                <a:ea typeface="Arial"/>
                <a:cs typeface="Arial"/>
                <a:sym typeface="Arial"/>
              </a:rPr>
              <a:t>, </a:t>
            </a:r>
            <a:r>
              <a:rPr b="1" lang="nl-NL" sz="1800">
                <a:solidFill>
                  <a:srgbClr val="098658"/>
                </a:solidFill>
                <a:latin typeface="Arial"/>
                <a:ea typeface="Arial"/>
                <a:cs typeface="Arial"/>
                <a:sym typeface="Arial"/>
              </a:rPr>
              <a:t>54</a:t>
            </a:r>
            <a:r>
              <a:rPr b="1" lang="nl-NL" sz="1800">
                <a:solidFill>
                  <a:srgbClr val="000000"/>
                </a:solidFill>
                <a:latin typeface="Arial"/>
                <a:ea typeface="Arial"/>
                <a:cs typeface="Arial"/>
                <a:sym typeface="Arial"/>
              </a:rPr>
              <a:t>, </a:t>
            </a:r>
            <a:r>
              <a:rPr b="1" lang="nl-NL" sz="1800">
                <a:solidFill>
                  <a:srgbClr val="098658"/>
                </a:solidFill>
                <a:latin typeface="Arial"/>
                <a:ea typeface="Arial"/>
                <a:cs typeface="Arial"/>
                <a:sym typeface="Arial"/>
              </a:rPr>
              <a:t>76</a:t>
            </a:r>
            <a:r>
              <a:rPr b="1" lang="nl-NL" sz="1800">
                <a:solidFill>
                  <a:srgbClr val="000000"/>
                </a:solidFill>
                <a:latin typeface="Arial"/>
                <a:ea typeface="Arial"/>
                <a:cs typeface="Arial"/>
                <a:sym typeface="Arial"/>
              </a:rPr>
              <a:t>, </a:t>
            </a:r>
            <a:r>
              <a:rPr b="1" lang="nl-NL" sz="1800">
                <a:solidFill>
                  <a:srgbClr val="098658"/>
                </a:solidFill>
                <a:latin typeface="Arial"/>
                <a:ea typeface="Arial"/>
                <a:cs typeface="Arial"/>
                <a:sym typeface="Arial"/>
              </a:rPr>
              <a:t>98</a:t>
            </a:r>
            <a:r>
              <a:rPr b="1" lang="nl-NL" sz="1800">
                <a:solidFill>
                  <a:srgbClr val="000000"/>
                </a:solidFill>
                <a:latin typeface="Arial"/>
                <a:ea typeface="Arial"/>
                <a:cs typeface="Arial"/>
                <a:sym typeface="Arial"/>
              </a:rPr>
              <a:t>, </a:t>
            </a:r>
            <a:r>
              <a:rPr b="1" lang="nl-NL" sz="1800">
                <a:solidFill>
                  <a:srgbClr val="098658"/>
                </a:solidFill>
                <a:latin typeface="Arial"/>
                <a:ea typeface="Arial"/>
                <a:cs typeface="Arial"/>
                <a:sym typeface="Arial"/>
              </a:rPr>
              <a:t>21</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print(</a:t>
            </a:r>
            <a:r>
              <a:rPr b="1" lang="nl-NL" sz="1800">
                <a:solidFill>
                  <a:srgbClr val="A31515"/>
                </a:solidFill>
                <a:latin typeface="Arial"/>
                <a:ea typeface="Arial"/>
                <a:cs typeface="Arial"/>
                <a:sym typeface="Arial"/>
              </a:rPr>
              <a:t>'Median:'</a:t>
            </a:r>
            <a:r>
              <a:rPr b="1" lang="nl-NL" sz="1800">
                <a:solidFill>
                  <a:srgbClr val="000000"/>
                </a:solidFill>
                <a:latin typeface="Arial"/>
                <a:ea typeface="Arial"/>
                <a:cs typeface="Arial"/>
                <a:sym typeface="Arial"/>
              </a:rPr>
              <a:t>, statistics.median(numbers))</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print(</a:t>
            </a:r>
            <a:r>
              <a:rPr b="1" lang="nl-NL" sz="1800">
                <a:solidFill>
                  <a:srgbClr val="A31515"/>
                </a:solidFill>
                <a:latin typeface="Arial"/>
                <a:ea typeface="Arial"/>
                <a:cs typeface="Arial"/>
                <a:sym typeface="Arial"/>
              </a:rPr>
              <a:t>'Mean:'</a:t>
            </a:r>
            <a:r>
              <a:rPr b="1" lang="nl-NL" sz="1800">
                <a:solidFill>
                  <a:srgbClr val="000000"/>
                </a:solidFill>
                <a:latin typeface="Arial"/>
                <a:ea typeface="Arial"/>
                <a:cs typeface="Arial"/>
                <a:sym typeface="Arial"/>
              </a:rPr>
              <a:t>, statistics.mean(numbers))</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print(</a:t>
            </a:r>
            <a:r>
              <a:rPr b="1" lang="nl-NL" sz="1800">
                <a:solidFill>
                  <a:srgbClr val="A31515"/>
                </a:solidFill>
                <a:latin typeface="Arial"/>
                <a:ea typeface="Arial"/>
                <a:cs typeface="Arial"/>
                <a:sym typeface="Arial"/>
              </a:rPr>
              <a:t>'St.Dev.:'</a:t>
            </a:r>
            <a:r>
              <a:rPr b="1" lang="nl-NL" sz="1800">
                <a:solidFill>
                  <a:srgbClr val="000000"/>
                </a:solidFill>
                <a:latin typeface="Arial"/>
                <a:ea typeface="Arial"/>
                <a:cs typeface="Arial"/>
                <a:sym typeface="Arial"/>
              </a:rPr>
              <a:t>, statistics.stdev(numbers))</a:t>
            </a:r>
            <a:endParaRPr b="1" sz="1800">
              <a:solidFill>
                <a:srgbClr val="000000"/>
              </a:solidFill>
              <a:latin typeface="Arial"/>
              <a:ea typeface="Arial"/>
              <a:cs typeface="Arial"/>
              <a:sym typeface="Arial"/>
            </a:endParaRPr>
          </a:p>
        </p:txBody>
      </p:sp>
      <p:sp>
        <p:nvSpPr>
          <p:cNvPr id="496" name="Google Shape;496;p47"/>
          <p:cNvSpPr txBox="1"/>
          <p:nvPr/>
        </p:nvSpPr>
        <p:spPr>
          <a:xfrm>
            <a:off x="2838875" y="2987750"/>
            <a:ext cx="3000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nl-NL" sz="2400">
                <a:solidFill>
                  <a:srgbClr val="3F3F3F"/>
                </a:solidFill>
                <a:latin typeface="Calibri"/>
                <a:ea typeface="Calibri"/>
                <a:cs typeface="Calibri"/>
                <a:sym typeface="Calibri"/>
              </a:rPr>
              <a:t>median</a:t>
            </a:r>
            <a:endParaRPr b="1" sz="2400">
              <a:solidFill>
                <a:srgbClr val="3F3F3F"/>
              </a:solidFill>
              <a:latin typeface="Calibri"/>
              <a:ea typeface="Calibri"/>
              <a:cs typeface="Calibri"/>
              <a:sym typeface="Calibri"/>
            </a:endParaRPr>
          </a:p>
          <a:p>
            <a:pPr indent="0" lvl="0" marL="0" rtl="0" algn="l">
              <a:spcBef>
                <a:spcPts val="0"/>
              </a:spcBef>
              <a:spcAft>
                <a:spcPts val="0"/>
              </a:spcAft>
              <a:buNone/>
            </a:pPr>
            <a:r>
              <a:rPr b="1" lang="nl-NL" sz="2400">
                <a:solidFill>
                  <a:srgbClr val="3F3F3F"/>
                </a:solidFill>
                <a:latin typeface="Calibri"/>
                <a:ea typeface="Calibri"/>
                <a:cs typeface="Calibri"/>
                <a:sym typeface="Calibri"/>
              </a:rPr>
              <a:t>median_grouped</a:t>
            </a:r>
            <a:endParaRPr b="1" sz="2400">
              <a:solidFill>
                <a:srgbClr val="3F3F3F"/>
              </a:solidFill>
              <a:latin typeface="Calibri"/>
              <a:ea typeface="Calibri"/>
              <a:cs typeface="Calibri"/>
              <a:sym typeface="Calibri"/>
            </a:endParaRPr>
          </a:p>
          <a:p>
            <a:pPr indent="0" lvl="0" marL="0" rtl="0" algn="l">
              <a:spcBef>
                <a:spcPts val="0"/>
              </a:spcBef>
              <a:spcAft>
                <a:spcPts val="0"/>
              </a:spcAft>
              <a:buNone/>
            </a:pPr>
            <a:r>
              <a:rPr b="1" lang="nl-NL" sz="2400">
                <a:solidFill>
                  <a:srgbClr val="3F3F3F"/>
                </a:solidFill>
                <a:latin typeface="Calibri"/>
                <a:ea typeface="Calibri"/>
                <a:cs typeface="Calibri"/>
                <a:sym typeface="Calibri"/>
              </a:rPr>
              <a:t>median_high</a:t>
            </a:r>
            <a:endParaRPr b="1" sz="2400">
              <a:solidFill>
                <a:srgbClr val="3F3F3F"/>
              </a:solidFill>
              <a:latin typeface="Calibri"/>
              <a:ea typeface="Calibri"/>
              <a:cs typeface="Calibri"/>
              <a:sym typeface="Calibri"/>
            </a:endParaRPr>
          </a:p>
          <a:p>
            <a:pPr indent="0" lvl="0" marL="0" rtl="0" algn="l">
              <a:spcBef>
                <a:spcPts val="0"/>
              </a:spcBef>
              <a:spcAft>
                <a:spcPts val="0"/>
              </a:spcAft>
              <a:buNone/>
            </a:pPr>
            <a:r>
              <a:rPr b="1" lang="nl-NL" sz="2400">
                <a:solidFill>
                  <a:srgbClr val="3F3F3F"/>
                </a:solidFill>
                <a:latin typeface="Calibri"/>
                <a:ea typeface="Calibri"/>
                <a:cs typeface="Calibri"/>
                <a:sym typeface="Calibri"/>
              </a:rPr>
              <a:t>median_low</a:t>
            </a:r>
            <a:endParaRPr b="1" sz="2400">
              <a:solidFill>
                <a:srgbClr val="3F3F3F"/>
              </a:solidFill>
              <a:latin typeface="Calibri"/>
              <a:ea typeface="Calibri"/>
              <a:cs typeface="Calibri"/>
              <a:sym typeface="Calibri"/>
            </a:endParaRPr>
          </a:p>
          <a:p>
            <a:pPr indent="0" lvl="0" marL="0" rtl="0" algn="l">
              <a:spcBef>
                <a:spcPts val="0"/>
              </a:spcBef>
              <a:spcAft>
                <a:spcPts val="0"/>
              </a:spcAft>
              <a:buNone/>
            </a:pPr>
            <a:r>
              <a:rPr b="1" lang="nl-NL" sz="2400">
                <a:solidFill>
                  <a:srgbClr val="3F3F3F"/>
                </a:solidFill>
                <a:latin typeface="Calibri"/>
                <a:ea typeface="Calibri"/>
                <a:cs typeface="Calibri"/>
                <a:sym typeface="Calibri"/>
              </a:rPr>
              <a:t>mode</a:t>
            </a:r>
            <a:endParaRPr>
              <a:solidFill>
                <a:schemeClr val="dk1"/>
              </a:solidFill>
            </a:endParaRPr>
          </a:p>
          <a:p>
            <a:pPr indent="0" lvl="0" marL="0" rtl="0" algn="l">
              <a:spcBef>
                <a:spcPts val="0"/>
              </a:spcBef>
              <a:spcAft>
                <a:spcPts val="0"/>
              </a:spcAft>
              <a:buNone/>
            </a:pPr>
            <a:r>
              <a:rPr b="1" lang="nl-NL" sz="2400">
                <a:solidFill>
                  <a:srgbClr val="3F3F3F"/>
                </a:solidFill>
                <a:latin typeface="Calibri"/>
                <a:ea typeface="Calibri"/>
                <a:cs typeface="Calibri"/>
                <a:sym typeface="Calibri"/>
              </a:rPr>
              <a:t>numbers</a:t>
            </a:r>
            <a:endParaRPr/>
          </a:p>
        </p:txBody>
      </p:sp>
      <p:sp>
        <p:nvSpPr>
          <p:cNvPr id="497" name="Google Shape;497;p47"/>
          <p:cNvSpPr txBox="1"/>
          <p:nvPr/>
        </p:nvSpPr>
        <p:spPr>
          <a:xfrm>
            <a:off x="5575075" y="2979938"/>
            <a:ext cx="300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nl-NL" sz="2400">
                <a:solidFill>
                  <a:srgbClr val="3F3F3F"/>
                </a:solidFill>
                <a:latin typeface="Calibri"/>
                <a:ea typeface="Calibri"/>
                <a:cs typeface="Calibri"/>
                <a:sym typeface="Calibri"/>
              </a:rPr>
              <a:t>pstdev</a:t>
            </a:r>
            <a:endParaRPr b="1" sz="2400">
              <a:solidFill>
                <a:srgbClr val="3F3F3F"/>
              </a:solidFill>
              <a:latin typeface="Calibri"/>
              <a:ea typeface="Calibri"/>
              <a:cs typeface="Calibri"/>
              <a:sym typeface="Calibri"/>
            </a:endParaRPr>
          </a:p>
          <a:p>
            <a:pPr indent="0" lvl="0" marL="0" rtl="0" algn="l">
              <a:spcBef>
                <a:spcPts val="0"/>
              </a:spcBef>
              <a:spcAft>
                <a:spcPts val="0"/>
              </a:spcAft>
              <a:buNone/>
            </a:pPr>
            <a:r>
              <a:rPr b="1" lang="nl-NL" sz="2400">
                <a:solidFill>
                  <a:srgbClr val="3F3F3F"/>
                </a:solidFill>
                <a:latin typeface="Calibri"/>
                <a:ea typeface="Calibri"/>
                <a:cs typeface="Calibri"/>
                <a:sym typeface="Calibri"/>
              </a:rPr>
              <a:t>pvariance</a:t>
            </a:r>
            <a:endParaRPr b="1" sz="2400">
              <a:solidFill>
                <a:srgbClr val="3F3F3F"/>
              </a:solidFill>
              <a:latin typeface="Calibri"/>
              <a:ea typeface="Calibri"/>
              <a:cs typeface="Calibri"/>
              <a:sym typeface="Calibri"/>
            </a:endParaRPr>
          </a:p>
          <a:p>
            <a:pPr indent="0" lvl="0" marL="0" rtl="0" algn="l">
              <a:spcBef>
                <a:spcPts val="0"/>
              </a:spcBef>
              <a:spcAft>
                <a:spcPts val="0"/>
              </a:spcAft>
              <a:buNone/>
            </a:pPr>
            <a:r>
              <a:rPr b="1" lang="nl-NL" sz="2400">
                <a:solidFill>
                  <a:srgbClr val="3F3F3F"/>
                </a:solidFill>
                <a:latin typeface="Calibri"/>
                <a:ea typeface="Calibri"/>
                <a:cs typeface="Calibri"/>
                <a:sym typeface="Calibri"/>
              </a:rPr>
              <a:t>stdev</a:t>
            </a:r>
            <a:endParaRPr b="1" sz="2400">
              <a:solidFill>
                <a:srgbClr val="3F3F3F"/>
              </a:solidFill>
              <a:latin typeface="Calibri"/>
              <a:ea typeface="Calibri"/>
              <a:cs typeface="Calibri"/>
              <a:sym typeface="Calibri"/>
            </a:endParaRPr>
          </a:p>
          <a:p>
            <a:pPr indent="0" lvl="0" marL="0" rtl="0" algn="l">
              <a:spcBef>
                <a:spcPts val="0"/>
              </a:spcBef>
              <a:spcAft>
                <a:spcPts val="0"/>
              </a:spcAft>
              <a:buNone/>
            </a:pPr>
            <a:r>
              <a:rPr b="1" lang="nl-NL" sz="2400">
                <a:solidFill>
                  <a:srgbClr val="3F3F3F"/>
                </a:solidFill>
                <a:latin typeface="Calibri"/>
                <a:ea typeface="Calibri"/>
                <a:cs typeface="Calibri"/>
                <a:sym typeface="Calibri"/>
              </a:rPr>
              <a:t>variance</a:t>
            </a:r>
            <a:endParaRPr>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8"/>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Statistics</a:t>
            </a:r>
            <a:endParaRPr/>
          </a:p>
        </p:txBody>
      </p:sp>
      <p:sp>
        <p:nvSpPr>
          <p:cNvPr id="504" name="Google Shape;504;p48"/>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95959"/>
              </a:buClr>
              <a:buSzPts val="2000"/>
              <a:buNone/>
            </a:pPr>
            <a:r>
              <a:rPr lang="nl-NL"/>
              <a:t>Create a function that calculates and returns the mean, median and mode of a list of numbers.</a:t>
            </a:r>
            <a:endParaRPr/>
          </a:p>
          <a:p>
            <a:pPr indent="0" lvl="0" marL="0" rtl="0" algn="l">
              <a:lnSpc>
                <a:spcPct val="90000"/>
              </a:lnSpc>
              <a:spcBef>
                <a:spcPts val="1102"/>
              </a:spcBef>
              <a:spcAft>
                <a:spcPts val="0"/>
              </a:spcAft>
              <a:buClr>
                <a:srgbClr val="595959"/>
              </a:buClr>
              <a:buSzPts val="2000"/>
              <a:buNone/>
            </a:pPr>
            <a:r>
              <a:t/>
            </a:r>
            <a:endParaRPr/>
          </a:p>
          <a:p>
            <a:pPr indent="0" lvl="0" marL="0" rtl="0" algn="l">
              <a:lnSpc>
                <a:spcPct val="90000"/>
              </a:lnSpc>
              <a:spcBef>
                <a:spcPts val="1102"/>
              </a:spcBef>
              <a:spcAft>
                <a:spcPts val="0"/>
              </a:spcAft>
              <a:buClr>
                <a:srgbClr val="595959"/>
              </a:buClr>
              <a:buSzPts val="2000"/>
              <a:buNone/>
            </a:pPr>
            <a:r>
              <a:rPr lang="nl-NL"/>
              <a:t>Tips:</a:t>
            </a:r>
            <a:endParaRPr/>
          </a:p>
          <a:p>
            <a:pPr indent="-251986" lvl="0" marL="251986" rtl="0" algn="l">
              <a:lnSpc>
                <a:spcPct val="90000"/>
              </a:lnSpc>
              <a:spcBef>
                <a:spcPts val="1102"/>
              </a:spcBef>
              <a:spcAft>
                <a:spcPts val="0"/>
              </a:spcAft>
              <a:buClr>
                <a:srgbClr val="595959"/>
              </a:buClr>
              <a:buSzPts val="2000"/>
              <a:buChar char="•"/>
            </a:pPr>
            <a:r>
              <a:rPr lang="nl-NL"/>
              <a:t>Define a function as </a:t>
            </a:r>
            <a:r>
              <a:rPr b="1" lang="nl-NL"/>
              <a:t>def central_measures(numbers)</a:t>
            </a:r>
            <a:r>
              <a:rPr lang="nl-NL"/>
              <a:t> </a:t>
            </a:r>
            <a:endParaRPr/>
          </a:p>
          <a:p>
            <a:pPr indent="-251986" lvl="0" marL="251986" rtl="0" algn="l">
              <a:lnSpc>
                <a:spcPct val="90000"/>
              </a:lnSpc>
              <a:spcBef>
                <a:spcPts val="1102"/>
              </a:spcBef>
              <a:spcAft>
                <a:spcPts val="0"/>
              </a:spcAft>
              <a:buClr>
                <a:srgbClr val="595959"/>
              </a:buClr>
              <a:buSzPts val="2000"/>
              <a:buChar char="•"/>
            </a:pPr>
            <a:r>
              <a:rPr lang="nl-NL"/>
              <a:t>Calculate the measures:</a:t>
            </a:r>
            <a:endParaRPr/>
          </a:p>
          <a:p>
            <a:pPr indent="-251986" lvl="1" marL="755957" rtl="0" algn="l">
              <a:lnSpc>
                <a:spcPct val="90000"/>
              </a:lnSpc>
              <a:spcBef>
                <a:spcPts val="551"/>
              </a:spcBef>
              <a:spcAft>
                <a:spcPts val="0"/>
              </a:spcAft>
              <a:buClr>
                <a:srgbClr val="595959"/>
              </a:buClr>
              <a:buSzPts val="1800"/>
              <a:buChar char="•"/>
            </a:pPr>
            <a:r>
              <a:rPr lang="nl-NL"/>
              <a:t>The </a:t>
            </a:r>
            <a:r>
              <a:rPr b="1" lang="nl-NL"/>
              <a:t>mean</a:t>
            </a:r>
            <a:r>
              <a:rPr lang="nl-NL"/>
              <a:t> is the sum of the values divided by the number of values</a:t>
            </a:r>
            <a:endParaRPr/>
          </a:p>
          <a:p>
            <a:pPr indent="-251986" lvl="1" marL="755957" rtl="0" algn="l">
              <a:lnSpc>
                <a:spcPct val="90000"/>
              </a:lnSpc>
              <a:spcBef>
                <a:spcPts val="551"/>
              </a:spcBef>
              <a:spcAft>
                <a:spcPts val="0"/>
              </a:spcAft>
              <a:buClr>
                <a:srgbClr val="595959"/>
              </a:buClr>
              <a:buSzPts val="1800"/>
              <a:buChar char="•"/>
            </a:pPr>
            <a:r>
              <a:rPr lang="nl-NL"/>
              <a:t>The </a:t>
            </a:r>
            <a:r>
              <a:rPr b="1" lang="nl-NL"/>
              <a:t>median</a:t>
            </a:r>
            <a:r>
              <a:rPr lang="nl-NL"/>
              <a:t> is middle value of the sorted list of values</a:t>
            </a:r>
            <a:endParaRPr/>
          </a:p>
          <a:p>
            <a:pPr indent="-251986" lvl="1" marL="755957" rtl="0" algn="l">
              <a:lnSpc>
                <a:spcPct val="90000"/>
              </a:lnSpc>
              <a:spcBef>
                <a:spcPts val="551"/>
              </a:spcBef>
              <a:spcAft>
                <a:spcPts val="0"/>
              </a:spcAft>
              <a:buClr>
                <a:srgbClr val="595959"/>
              </a:buClr>
              <a:buSzPts val="1800"/>
              <a:buChar char="•"/>
            </a:pPr>
            <a:r>
              <a:rPr lang="nl-NL"/>
              <a:t>The </a:t>
            </a:r>
            <a:r>
              <a:rPr b="1" lang="nl-NL"/>
              <a:t>mode</a:t>
            </a:r>
            <a:r>
              <a:rPr lang="nl-NL"/>
              <a:t> is the most frequently occuring value</a:t>
            </a:r>
            <a:endParaRPr/>
          </a:p>
          <a:p>
            <a:pPr indent="-251986" lvl="0" marL="251986" rtl="0" algn="l">
              <a:lnSpc>
                <a:spcPct val="90000"/>
              </a:lnSpc>
              <a:spcBef>
                <a:spcPts val="1102"/>
              </a:spcBef>
              <a:spcAft>
                <a:spcPts val="0"/>
              </a:spcAft>
              <a:buClr>
                <a:srgbClr val="595959"/>
              </a:buClr>
              <a:buSzPts val="2000"/>
              <a:buChar char="•"/>
            </a:pPr>
            <a:r>
              <a:rPr lang="nl-NL"/>
              <a:t>Return the measures as a tuple with </a:t>
            </a:r>
            <a:r>
              <a:rPr b="1" lang="nl-NL"/>
              <a:t>return mean, median, mode</a:t>
            </a:r>
            <a:endParaRPr/>
          </a:p>
          <a:p>
            <a:pPr indent="-251986" lvl="0" marL="251986" rtl="0" algn="l">
              <a:lnSpc>
                <a:spcPct val="90000"/>
              </a:lnSpc>
              <a:spcBef>
                <a:spcPts val="1102"/>
              </a:spcBef>
              <a:spcAft>
                <a:spcPts val="0"/>
              </a:spcAft>
              <a:buClr>
                <a:srgbClr val="595959"/>
              </a:buClr>
              <a:buSzPts val="2000"/>
              <a:buChar char="•"/>
            </a:pPr>
            <a:r>
              <a:rPr lang="nl-NL"/>
              <a:t>Call the function with a list of arbitrary numbers</a:t>
            </a:r>
            <a:endParaRPr/>
          </a:p>
          <a:p>
            <a:pPr indent="-251986" lvl="0" marL="251986" rtl="0" algn="l">
              <a:lnSpc>
                <a:spcPct val="90000"/>
              </a:lnSpc>
              <a:spcBef>
                <a:spcPts val="1102"/>
              </a:spcBef>
              <a:spcAft>
                <a:spcPts val="0"/>
              </a:spcAft>
              <a:buClr>
                <a:srgbClr val="595959"/>
              </a:buClr>
              <a:buSzPts val="2000"/>
              <a:buChar char="•"/>
            </a:pPr>
            <a:r>
              <a:rPr lang="nl-NL"/>
              <a:t>Print the result</a:t>
            </a:r>
            <a:endParaRPr/>
          </a:p>
          <a:p>
            <a:pPr indent="0" lvl="0" marL="0" rtl="0" algn="l">
              <a:lnSpc>
                <a:spcPct val="90000"/>
              </a:lnSpc>
              <a:spcBef>
                <a:spcPts val="1102"/>
              </a:spcBef>
              <a:spcAft>
                <a:spcPts val="0"/>
              </a:spcAft>
              <a:buClr>
                <a:srgbClr val="595959"/>
              </a:buClr>
              <a:buSzPts val="20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9"/>
          <p:cNvSpPr txBox="1"/>
          <p:nvPr>
            <p:ph idx="1" type="body"/>
          </p:nvPr>
        </p:nvSpPr>
        <p:spPr>
          <a:xfrm>
            <a:off x="579311" y="2067383"/>
            <a:ext cx="8928991" cy="4952814"/>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The </a:t>
            </a:r>
            <a:r>
              <a:rPr lang="nl-NL" u="sng">
                <a:solidFill>
                  <a:schemeClr val="hlink"/>
                </a:solidFill>
                <a:hlinkClick r:id="rId3"/>
              </a:rPr>
              <a:t>doctest</a:t>
            </a:r>
            <a:r>
              <a:rPr lang="nl-NL"/>
              <a:t> module searches for pieces of text that look like interactive Python sessions, and then executes those sessions to verify that they work exactly as shown.</a:t>
            </a:r>
            <a:endParaRPr/>
          </a:p>
        </p:txBody>
      </p:sp>
      <p:sp>
        <p:nvSpPr>
          <p:cNvPr id="510" name="Google Shape;510;p49"/>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doctest</a:t>
            </a:r>
            <a:endParaRPr/>
          </a:p>
        </p:txBody>
      </p:sp>
      <p:sp>
        <p:nvSpPr>
          <p:cNvPr id="511" name="Google Shape;511;p49"/>
          <p:cNvSpPr/>
          <p:nvPr/>
        </p:nvSpPr>
        <p:spPr>
          <a:xfrm>
            <a:off x="558733" y="3779837"/>
            <a:ext cx="8928991" cy="3416320"/>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def</a:t>
            </a:r>
            <a:r>
              <a:rPr b="1" lang="nl-NL" sz="1800">
                <a:solidFill>
                  <a:srgbClr val="000000"/>
                </a:solidFill>
                <a:latin typeface="Arial"/>
                <a:ea typeface="Arial"/>
                <a:cs typeface="Arial"/>
                <a:sym typeface="Arial"/>
              </a:rPr>
              <a:t> square(n):</a:t>
            </a:r>
            <a:endParaRPr/>
          </a:p>
          <a:p>
            <a:pPr indent="0" lvl="0" marL="0" marR="0" rtl="0" algn="l">
              <a:spcBef>
                <a:spcPts val="0"/>
              </a:spcBef>
              <a:spcAft>
                <a:spcPts val="0"/>
              </a:spcAft>
              <a:buNone/>
            </a:pPr>
            <a:r>
              <a:rPr b="1" lang="nl-NL" sz="1800">
                <a:solidFill>
                  <a:srgbClr val="A31515"/>
                </a:solidFill>
                <a:latin typeface="Arial"/>
                <a:ea typeface="Arial"/>
                <a:cs typeface="Arial"/>
                <a:sym typeface="Arial"/>
              </a:rPr>
              <a:t>    """Calculate the square of n.</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    </a:t>
            </a:r>
            <a:r>
              <a:rPr b="1" lang="nl-NL" sz="1800">
                <a:solidFill>
                  <a:srgbClr val="0000FF"/>
                </a:solidFill>
                <a:latin typeface="Arial"/>
                <a:ea typeface="Arial"/>
                <a:cs typeface="Arial"/>
                <a:sym typeface="Arial"/>
              </a:rPr>
              <a:t>&gt;&gt;&gt; </a:t>
            </a:r>
            <a:r>
              <a:rPr b="1" lang="nl-NL" sz="1800">
                <a:solidFill>
                  <a:srgbClr val="A31515"/>
                </a:solidFill>
                <a:latin typeface="Arial"/>
                <a:ea typeface="Arial"/>
                <a:cs typeface="Arial"/>
                <a:sym typeface="Arial"/>
              </a:rPr>
              <a:t>[square(n) for n in range(6)]</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A31515"/>
                </a:solidFill>
                <a:latin typeface="Arial"/>
                <a:ea typeface="Arial"/>
                <a:cs typeface="Arial"/>
                <a:sym typeface="Arial"/>
              </a:rPr>
              <a:t>    [0, 1, 4, 9, 16, 25]</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A31515"/>
                </a:solidFill>
                <a:latin typeface="Arial"/>
                <a:ea typeface="Arial"/>
                <a:cs typeface="Arial"/>
                <a:sym typeface="Arial"/>
              </a:rPr>
              <a:t>    """</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return</a:t>
            </a:r>
            <a:r>
              <a:rPr b="1" lang="nl-NL" sz="1800">
                <a:solidFill>
                  <a:srgbClr val="000000"/>
                </a:solidFill>
                <a:latin typeface="Arial"/>
                <a:ea typeface="Arial"/>
                <a:cs typeface="Arial"/>
                <a:sym typeface="Arial"/>
              </a:rPr>
              <a:t> n ** </a:t>
            </a:r>
            <a:r>
              <a:rPr b="1" lang="nl-NL" sz="1800">
                <a:solidFill>
                  <a:srgbClr val="098658"/>
                </a:solidFill>
                <a:latin typeface="Arial"/>
                <a:ea typeface="Arial"/>
                <a:cs typeface="Arial"/>
                <a:sym typeface="Arial"/>
              </a:rPr>
              <a:t>2</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endParaRPr b="1" sz="1800">
              <a:solidFill>
                <a:srgbClr val="0000FF"/>
              </a:solidFill>
              <a:latin typeface="Arial"/>
              <a:ea typeface="Arial"/>
              <a:cs typeface="Arial"/>
              <a:sym typeface="Arial"/>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if</a:t>
            </a:r>
            <a:r>
              <a:rPr b="1" lang="nl-NL" sz="1800">
                <a:solidFill>
                  <a:srgbClr val="000000"/>
                </a:solidFill>
                <a:latin typeface="Arial"/>
                <a:ea typeface="Arial"/>
                <a:cs typeface="Arial"/>
                <a:sym typeface="Arial"/>
              </a:rPr>
              <a:t> __name__ == </a:t>
            </a:r>
            <a:r>
              <a:rPr b="1" lang="nl-NL" sz="1800">
                <a:solidFill>
                  <a:srgbClr val="A31515"/>
                </a:solidFill>
                <a:latin typeface="Arial"/>
                <a:ea typeface="Arial"/>
                <a:cs typeface="Arial"/>
                <a:sym typeface="Arial"/>
              </a:rPr>
              <a:t>"__main__"</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import</a:t>
            </a:r>
            <a:r>
              <a:rPr b="1" lang="nl-NL" sz="1800">
                <a:solidFill>
                  <a:srgbClr val="000000"/>
                </a:solidFill>
                <a:latin typeface="Arial"/>
                <a:ea typeface="Arial"/>
                <a:cs typeface="Arial"/>
                <a:sym typeface="Arial"/>
              </a:rPr>
              <a:t> doctest</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doctest.testmod(verbose=</a:t>
            </a:r>
            <a:r>
              <a:rPr b="1" lang="nl-NL" sz="1800">
                <a:solidFill>
                  <a:srgbClr val="0000FF"/>
                </a:solidFill>
                <a:latin typeface="Arial"/>
                <a:ea typeface="Arial"/>
                <a:cs typeface="Arial"/>
                <a:sym typeface="Arial"/>
              </a:rPr>
              <a:t>True</a:t>
            </a:r>
            <a:r>
              <a:rPr b="1" lang="nl-NL" sz="1800">
                <a:solidFill>
                  <a:srgbClr val="000000"/>
                </a:solidFill>
                <a:latin typeface="Arial"/>
                <a:ea typeface="Arial"/>
                <a:cs typeface="Arial"/>
                <a:sym typeface="Arial"/>
              </a:rPr>
              <a:t>) </a:t>
            </a:r>
            <a:endParaRPr b="1" sz="1800">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0"/>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doctest</a:t>
            </a:r>
            <a:endParaRPr/>
          </a:p>
        </p:txBody>
      </p:sp>
      <p:sp>
        <p:nvSpPr>
          <p:cNvPr id="517" name="Google Shape;517;p50"/>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Create a function and add a docstring with doctests for the function.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1"/>
          <p:cNvSpPr/>
          <p:nvPr/>
        </p:nvSpPr>
        <p:spPr>
          <a:xfrm>
            <a:off x="575816" y="3450173"/>
            <a:ext cx="7837102" cy="3785652"/>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600">
                <a:solidFill>
                  <a:srgbClr val="0000FF"/>
                </a:solidFill>
                <a:latin typeface="Arial"/>
                <a:ea typeface="Arial"/>
                <a:cs typeface="Arial"/>
                <a:sym typeface="Arial"/>
              </a:rPr>
              <a:t>import</a:t>
            </a:r>
            <a:r>
              <a:rPr b="1" lang="nl-NL" sz="1600">
                <a:solidFill>
                  <a:srgbClr val="000000"/>
                </a:solidFill>
                <a:latin typeface="Arial"/>
                <a:ea typeface="Arial"/>
                <a:cs typeface="Arial"/>
                <a:sym typeface="Arial"/>
              </a:rPr>
              <a:t> unittest</a:t>
            </a:r>
            <a:endParaRPr/>
          </a:p>
          <a:p>
            <a:pPr indent="0" lvl="0" marL="0" marR="0" rtl="0" algn="l">
              <a:spcBef>
                <a:spcPts val="0"/>
              </a:spcBef>
              <a:spcAft>
                <a:spcPts val="0"/>
              </a:spcAft>
              <a:buNone/>
            </a:pPr>
            <a:br>
              <a:rPr b="1" lang="nl-NL" sz="1600">
                <a:solidFill>
                  <a:srgbClr val="000000"/>
                </a:solidFill>
                <a:latin typeface="Arial"/>
                <a:ea typeface="Arial"/>
                <a:cs typeface="Arial"/>
                <a:sym typeface="Arial"/>
              </a:rPr>
            </a:br>
            <a:endParaRPr b="1" sz="1600">
              <a:solidFill>
                <a:srgbClr val="000000"/>
              </a:solidFill>
              <a:latin typeface="Arial"/>
              <a:ea typeface="Arial"/>
              <a:cs typeface="Arial"/>
              <a:sym typeface="Arial"/>
            </a:endParaRPr>
          </a:p>
          <a:p>
            <a:pPr indent="0" lvl="0" marL="0" marR="0" rtl="0" algn="l">
              <a:spcBef>
                <a:spcPts val="0"/>
              </a:spcBef>
              <a:spcAft>
                <a:spcPts val="0"/>
              </a:spcAft>
              <a:buNone/>
            </a:pPr>
            <a:r>
              <a:rPr b="1" lang="nl-NL" sz="1600">
                <a:solidFill>
                  <a:srgbClr val="0000FF"/>
                </a:solidFill>
                <a:latin typeface="Arial"/>
                <a:ea typeface="Arial"/>
                <a:cs typeface="Arial"/>
                <a:sym typeface="Arial"/>
              </a:rPr>
              <a:t>class</a:t>
            </a:r>
            <a:r>
              <a:rPr b="1" lang="nl-NL" sz="1600">
                <a:solidFill>
                  <a:srgbClr val="000000"/>
                </a:solidFill>
                <a:latin typeface="Arial"/>
                <a:ea typeface="Arial"/>
                <a:cs typeface="Arial"/>
                <a:sym typeface="Arial"/>
              </a:rPr>
              <a:t> TestStringMethods(unittest.TestCase):</a:t>
            </a:r>
            <a:endParaRPr/>
          </a:p>
          <a:p>
            <a:pPr indent="0" lvl="0" marL="0" marR="0" rtl="0" algn="l">
              <a:spcBef>
                <a:spcPts val="0"/>
              </a:spcBef>
              <a:spcAft>
                <a:spcPts val="0"/>
              </a:spcAft>
              <a:buNone/>
            </a:pPr>
            <a:br>
              <a:rPr b="1" lang="nl-NL" sz="1600">
                <a:solidFill>
                  <a:srgbClr val="000000"/>
                </a:solidFill>
                <a:latin typeface="Arial"/>
                <a:ea typeface="Arial"/>
                <a:cs typeface="Arial"/>
                <a:sym typeface="Arial"/>
              </a:rPr>
            </a:br>
            <a:r>
              <a:rPr b="1" lang="nl-NL" sz="1600">
                <a:solidFill>
                  <a:srgbClr val="000000"/>
                </a:solidFill>
                <a:latin typeface="Arial"/>
                <a:ea typeface="Arial"/>
                <a:cs typeface="Arial"/>
                <a:sym typeface="Arial"/>
              </a:rPr>
              <a:t>    </a:t>
            </a:r>
            <a:r>
              <a:rPr b="1" lang="nl-NL" sz="1600">
                <a:solidFill>
                  <a:srgbClr val="0000FF"/>
                </a:solidFill>
                <a:latin typeface="Arial"/>
                <a:ea typeface="Arial"/>
                <a:cs typeface="Arial"/>
                <a:sym typeface="Arial"/>
              </a:rPr>
              <a:t>def</a:t>
            </a:r>
            <a:r>
              <a:rPr b="1" lang="nl-NL" sz="1600">
                <a:solidFill>
                  <a:srgbClr val="000000"/>
                </a:solidFill>
                <a:latin typeface="Arial"/>
                <a:ea typeface="Arial"/>
                <a:cs typeface="Arial"/>
                <a:sym typeface="Arial"/>
              </a:rPr>
              <a:t> test_upper(self):</a:t>
            </a:r>
            <a:endParaRPr/>
          </a:p>
          <a:p>
            <a:pPr indent="0" lvl="0" marL="0" marR="0" rtl="0" algn="l">
              <a:spcBef>
                <a:spcPts val="0"/>
              </a:spcBef>
              <a:spcAft>
                <a:spcPts val="0"/>
              </a:spcAft>
              <a:buNone/>
            </a:pPr>
            <a:r>
              <a:rPr b="1" lang="nl-NL" sz="1600">
                <a:solidFill>
                  <a:srgbClr val="0000FF"/>
                </a:solidFill>
                <a:latin typeface="Arial"/>
                <a:ea typeface="Arial"/>
                <a:cs typeface="Arial"/>
                <a:sym typeface="Arial"/>
              </a:rPr>
              <a:t>        self</a:t>
            </a:r>
            <a:r>
              <a:rPr b="1" lang="nl-NL" sz="1600">
                <a:solidFill>
                  <a:srgbClr val="000000"/>
                </a:solidFill>
                <a:latin typeface="Arial"/>
                <a:ea typeface="Arial"/>
                <a:cs typeface="Arial"/>
                <a:sym typeface="Arial"/>
              </a:rPr>
              <a:t>.assertEqual(</a:t>
            </a:r>
            <a:r>
              <a:rPr b="1" lang="nl-NL" sz="1600">
                <a:solidFill>
                  <a:srgbClr val="A31515"/>
                </a:solidFill>
                <a:latin typeface="Arial"/>
                <a:ea typeface="Arial"/>
                <a:cs typeface="Arial"/>
                <a:sym typeface="Arial"/>
              </a:rPr>
              <a:t>'foo'</a:t>
            </a:r>
            <a:r>
              <a:rPr b="1" lang="nl-NL" sz="1600">
                <a:solidFill>
                  <a:srgbClr val="000000"/>
                </a:solidFill>
                <a:latin typeface="Arial"/>
                <a:ea typeface="Arial"/>
                <a:cs typeface="Arial"/>
                <a:sym typeface="Arial"/>
              </a:rPr>
              <a:t>.upper(), </a:t>
            </a:r>
            <a:r>
              <a:rPr b="1" lang="nl-NL" sz="1600">
                <a:solidFill>
                  <a:srgbClr val="A31515"/>
                </a:solidFill>
                <a:latin typeface="Arial"/>
                <a:ea typeface="Arial"/>
                <a:cs typeface="Arial"/>
                <a:sym typeface="Arial"/>
              </a:rPr>
              <a:t>'FOO'</a:t>
            </a:r>
            <a:r>
              <a:rPr b="1" lang="nl-NL" sz="16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600">
                <a:solidFill>
                  <a:srgbClr val="000000"/>
                </a:solidFill>
                <a:latin typeface="Arial"/>
                <a:ea typeface="Arial"/>
                <a:cs typeface="Arial"/>
                <a:sym typeface="Arial"/>
              </a:rPr>
            </a:br>
            <a:r>
              <a:rPr b="1" lang="nl-NL" sz="1600">
                <a:solidFill>
                  <a:srgbClr val="000000"/>
                </a:solidFill>
                <a:latin typeface="Arial"/>
                <a:ea typeface="Arial"/>
                <a:cs typeface="Arial"/>
                <a:sym typeface="Arial"/>
              </a:rPr>
              <a:t>    </a:t>
            </a:r>
            <a:r>
              <a:rPr b="1" lang="nl-NL" sz="1600">
                <a:solidFill>
                  <a:srgbClr val="0000FF"/>
                </a:solidFill>
                <a:latin typeface="Arial"/>
                <a:ea typeface="Arial"/>
                <a:cs typeface="Arial"/>
                <a:sym typeface="Arial"/>
              </a:rPr>
              <a:t>def</a:t>
            </a:r>
            <a:r>
              <a:rPr b="1" lang="nl-NL" sz="1600">
                <a:solidFill>
                  <a:srgbClr val="000000"/>
                </a:solidFill>
                <a:latin typeface="Arial"/>
                <a:ea typeface="Arial"/>
                <a:cs typeface="Arial"/>
                <a:sym typeface="Arial"/>
              </a:rPr>
              <a:t> test_isupper(self):</a:t>
            </a:r>
            <a:endParaRPr/>
          </a:p>
          <a:p>
            <a:pPr indent="0" lvl="0" marL="0" marR="0" rtl="0" algn="l">
              <a:spcBef>
                <a:spcPts val="0"/>
              </a:spcBef>
              <a:spcAft>
                <a:spcPts val="0"/>
              </a:spcAft>
              <a:buNone/>
            </a:pPr>
            <a:r>
              <a:rPr b="1" lang="nl-NL" sz="1600">
                <a:solidFill>
                  <a:srgbClr val="0000FF"/>
                </a:solidFill>
                <a:latin typeface="Arial"/>
                <a:ea typeface="Arial"/>
                <a:cs typeface="Arial"/>
                <a:sym typeface="Arial"/>
              </a:rPr>
              <a:t>        self</a:t>
            </a:r>
            <a:r>
              <a:rPr b="1" lang="nl-NL" sz="1600">
                <a:solidFill>
                  <a:srgbClr val="000000"/>
                </a:solidFill>
                <a:latin typeface="Arial"/>
                <a:ea typeface="Arial"/>
                <a:cs typeface="Arial"/>
                <a:sym typeface="Arial"/>
              </a:rPr>
              <a:t>.assertTrue(</a:t>
            </a:r>
            <a:r>
              <a:rPr b="1" lang="nl-NL" sz="1600">
                <a:solidFill>
                  <a:srgbClr val="A31515"/>
                </a:solidFill>
                <a:latin typeface="Arial"/>
                <a:ea typeface="Arial"/>
                <a:cs typeface="Arial"/>
                <a:sym typeface="Arial"/>
              </a:rPr>
              <a:t>'FOO'</a:t>
            </a:r>
            <a:r>
              <a:rPr b="1" lang="nl-NL" sz="1600">
                <a:solidFill>
                  <a:srgbClr val="000000"/>
                </a:solidFill>
                <a:latin typeface="Arial"/>
                <a:ea typeface="Arial"/>
                <a:cs typeface="Arial"/>
                <a:sym typeface="Arial"/>
              </a:rPr>
              <a:t>.isupper())</a:t>
            </a:r>
            <a:endParaRPr/>
          </a:p>
          <a:p>
            <a:pPr indent="0" lvl="0" marL="0" marR="0" rtl="0" algn="l">
              <a:spcBef>
                <a:spcPts val="0"/>
              </a:spcBef>
              <a:spcAft>
                <a:spcPts val="0"/>
              </a:spcAft>
              <a:buNone/>
            </a:pPr>
            <a:r>
              <a:rPr b="1" lang="nl-NL" sz="1600">
                <a:solidFill>
                  <a:srgbClr val="0000FF"/>
                </a:solidFill>
                <a:latin typeface="Arial"/>
                <a:ea typeface="Arial"/>
                <a:cs typeface="Arial"/>
                <a:sym typeface="Arial"/>
              </a:rPr>
              <a:t>        self</a:t>
            </a:r>
            <a:r>
              <a:rPr b="1" lang="nl-NL" sz="1600">
                <a:solidFill>
                  <a:srgbClr val="000000"/>
                </a:solidFill>
                <a:latin typeface="Arial"/>
                <a:ea typeface="Arial"/>
                <a:cs typeface="Arial"/>
                <a:sym typeface="Arial"/>
              </a:rPr>
              <a:t>.assertFalse(</a:t>
            </a:r>
            <a:r>
              <a:rPr b="1" lang="nl-NL" sz="1600">
                <a:solidFill>
                  <a:srgbClr val="A31515"/>
                </a:solidFill>
                <a:latin typeface="Arial"/>
                <a:ea typeface="Arial"/>
                <a:cs typeface="Arial"/>
                <a:sym typeface="Arial"/>
              </a:rPr>
              <a:t>'Foo'</a:t>
            </a:r>
            <a:r>
              <a:rPr b="1" lang="nl-NL" sz="1600">
                <a:solidFill>
                  <a:srgbClr val="000000"/>
                </a:solidFill>
                <a:latin typeface="Arial"/>
                <a:ea typeface="Arial"/>
                <a:cs typeface="Arial"/>
                <a:sym typeface="Arial"/>
              </a:rPr>
              <a:t>.isupper())</a:t>
            </a:r>
            <a:endParaRPr/>
          </a:p>
          <a:p>
            <a:pPr indent="0" lvl="0" marL="0" marR="0" rtl="0" algn="l">
              <a:spcBef>
                <a:spcPts val="0"/>
              </a:spcBef>
              <a:spcAft>
                <a:spcPts val="0"/>
              </a:spcAft>
              <a:buNone/>
            </a:pPr>
            <a:r>
              <a:t/>
            </a:r>
            <a:endParaRPr b="1" sz="1600">
              <a:solidFill>
                <a:srgbClr val="000000"/>
              </a:solidFill>
              <a:latin typeface="Arial"/>
              <a:ea typeface="Arial"/>
              <a:cs typeface="Arial"/>
              <a:sym typeface="Arial"/>
            </a:endParaRPr>
          </a:p>
          <a:p>
            <a:pPr indent="0" lvl="0" marL="0" marR="0" rtl="0" algn="l">
              <a:spcBef>
                <a:spcPts val="0"/>
              </a:spcBef>
              <a:spcAft>
                <a:spcPts val="0"/>
              </a:spcAft>
              <a:buNone/>
            </a:pPr>
            <a:br>
              <a:rPr b="1" lang="nl-NL" sz="1600">
                <a:solidFill>
                  <a:srgbClr val="000000"/>
                </a:solidFill>
                <a:latin typeface="Arial"/>
                <a:ea typeface="Arial"/>
                <a:cs typeface="Arial"/>
                <a:sym typeface="Arial"/>
              </a:rPr>
            </a:br>
            <a:r>
              <a:rPr b="1" lang="nl-NL" sz="1600">
                <a:solidFill>
                  <a:srgbClr val="0000FF"/>
                </a:solidFill>
                <a:latin typeface="Arial"/>
                <a:ea typeface="Arial"/>
                <a:cs typeface="Arial"/>
                <a:sym typeface="Arial"/>
              </a:rPr>
              <a:t>if</a:t>
            </a:r>
            <a:r>
              <a:rPr b="1" lang="nl-NL" sz="1600">
                <a:solidFill>
                  <a:srgbClr val="000000"/>
                </a:solidFill>
                <a:latin typeface="Arial"/>
                <a:ea typeface="Arial"/>
                <a:cs typeface="Arial"/>
                <a:sym typeface="Arial"/>
              </a:rPr>
              <a:t> __name__ == </a:t>
            </a:r>
            <a:r>
              <a:rPr b="1" lang="nl-NL" sz="1600">
                <a:solidFill>
                  <a:srgbClr val="A31515"/>
                </a:solidFill>
                <a:latin typeface="Arial"/>
                <a:ea typeface="Arial"/>
                <a:cs typeface="Arial"/>
                <a:sym typeface="Arial"/>
              </a:rPr>
              <a:t>'__main__'</a:t>
            </a:r>
            <a:r>
              <a:rPr b="1" lang="nl-NL" sz="16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    unittest.main()</a:t>
            </a:r>
            <a:endParaRPr/>
          </a:p>
        </p:txBody>
      </p:sp>
      <p:sp>
        <p:nvSpPr>
          <p:cNvPr id="523" name="Google Shape;523;p51"/>
          <p:cNvSpPr txBox="1"/>
          <p:nvPr>
            <p:ph idx="1" type="body"/>
          </p:nvPr>
        </p:nvSpPr>
        <p:spPr>
          <a:xfrm>
            <a:off x="579311" y="2067383"/>
            <a:ext cx="8928991" cy="4952814"/>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There is also an </a:t>
            </a:r>
            <a:r>
              <a:rPr b="1" lang="nl-NL"/>
              <a:t>assert</a:t>
            </a:r>
            <a:r>
              <a:rPr lang="nl-NL"/>
              <a:t> statement</a:t>
            </a:r>
            <a:endParaRPr/>
          </a:p>
        </p:txBody>
      </p:sp>
      <p:sp>
        <p:nvSpPr>
          <p:cNvPr id="524" name="Google Shape;524;p51"/>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unittest - Unit testing framework</a:t>
            </a:r>
            <a:endParaRPr/>
          </a:p>
        </p:txBody>
      </p:sp>
      <p:sp>
        <p:nvSpPr>
          <p:cNvPr id="525" name="Google Shape;525;p51"/>
          <p:cNvSpPr txBox="1"/>
          <p:nvPr/>
        </p:nvSpPr>
        <p:spPr>
          <a:xfrm>
            <a:off x="6646715" y="1863671"/>
            <a:ext cx="2880320" cy="4421784"/>
          </a:xfrm>
          <a:prstGeom prst="rect">
            <a:avLst/>
          </a:prstGeom>
          <a:solidFill>
            <a:srgbClr val="DDEAF6"/>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assertEqual(a, b)</a:t>
            </a:r>
            <a:endParaRPr/>
          </a:p>
          <a:p>
            <a:pPr indent="0" lvl="0" marL="0" marR="0" rtl="0" algn="l">
              <a:spcBef>
                <a:spcPts val="40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assertNotEqual(a, b)</a:t>
            </a:r>
            <a:endParaRPr/>
          </a:p>
          <a:p>
            <a:pPr indent="0" lvl="0" marL="0" marR="0" rtl="0" algn="l">
              <a:spcBef>
                <a:spcPts val="40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assertTrue(x)</a:t>
            </a:r>
            <a:endParaRPr/>
          </a:p>
          <a:p>
            <a:pPr indent="0" lvl="0" marL="0" marR="0" rtl="0" algn="l">
              <a:spcBef>
                <a:spcPts val="40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assertFalse(x)</a:t>
            </a:r>
            <a:endParaRPr/>
          </a:p>
          <a:p>
            <a:pPr indent="0" lvl="0" marL="0" marR="0" rtl="0" algn="l">
              <a:spcBef>
                <a:spcPts val="40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assertIs(a, b)</a:t>
            </a:r>
            <a:endParaRPr/>
          </a:p>
          <a:p>
            <a:pPr indent="0" lvl="0" marL="0" marR="0" rtl="0" algn="l">
              <a:spcBef>
                <a:spcPts val="40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assertIsNot(a, b)</a:t>
            </a:r>
            <a:endParaRPr/>
          </a:p>
          <a:p>
            <a:pPr indent="0" lvl="0" marL="0" marR="0" rtl="0" algn="l">
              <a:spcBef>
                <a:spcPts val="40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assertIsNone(x)</a:t>
            </a:r>
            <a:endParaRPr/>
          </a:p>
          <a:p>
            <a:pPr indent="0" lvl="0" marL="0" marR="0" rtl="0" algn="l">
              <a:spcBef>
                <a:spcPts val="40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assertIsNotNone(x)</a:t>
            </a:r>
            <a:endParaRPr/>
          </a:p>
          <a:p>
            <a:pPr indent="0" lvl="0" marL="0" marR="0" rtl="0" algn="l">
              <a:spcBef>
                <a:spcPts val="40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assertIn(a, b)</a:t>
            </a:r>
            <a:endParaRPr/>
          </a:p>
          <a:p>
            <a:pPr indent="0" lvl="0" marL="0" marR="0" rtl="0" algn="l">
              <a:spcBef>
                <a:spcPts val="40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assertNotIn(a, b)</a:t>
            </a:r>
            <a:endParaRPr/>
          </a:p>
          <a:p>
            <a:pPr indent="0" lvl="0" marL="0" marR="0" rtl="0" algn="l">
              <a:spcBef>
                <a:spcPts val="40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assertIsInstance(a, b)</a:t>
            </a:r>
            <a:endParaRPr/>
          </a:p>
          <a:p>
            <a:pPr indent="0" lvl="0" marL="0" marR="0" rtl="0" algn="l">
              <a:spcBef>
                <a:spcPts val="400"/>
              </a:spcBef>
              <a:spcAft>
                <a:spcPts val="0"/>
              </a:spcAft>
              <a:buClr>
                <a:schemeClr val="dk1"/>
              </a:buClr>
              <a:buSzPts val="2000"/>
              <a:buFont typeface="Arial"/>
              <a:buNone/>
            </a:pPr>
            <a:r>
              <a:rPr b="1" lang="nl-NL" sz="2000">
                <a:solidFill>
                  <a:schemeClr val="dk1"/>
                </a:solidFill>
                <a:latin typeface="Calibri"/>
                <a:ea typeface="Calibri"/>
                <a:cs typeface="Calibri"/>
                <a:sym typeface="Calibri"/>
              </a:rPr>
              <a:t>assertNotIsInstance(a, b)</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2"/>
          <p:cNvSpPr txBox="1"/>
          <p:nvPr>
            <p:ph idx="1" type="body"/>
          </p:nvPr>
        </p:nvSpPr>
        <p:spPr>
          <a:xfrm>
            <a:off x="579311" y="2067383"/>
            <a:ext cx="8928991" cy="4952814"/>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CSV File Reading and Writing</a:t>
            </a:r>
            <a:endParaRPr/>
          </a:p>
          <a:p>
            <a:pPr indent="-124986" lvl="0" marL="251986" rtl="0" algn="l">
              <a:lnSpc>
                <a:spcPct val="90000"/>
              </a:lnSpc>
              <a:spcBef>
                <a:spcPts val="1102"/>
              </a:spcBef>
              <a:spcAft>
                <a:spcPts val="0"/>
              </a:spcAft>
              <a:buClr>
                <a:srgbClr val="595959"/>
              </a:buClr>
              <a:buSzPts val="2000"/>
              <a:buNone/>
            </a:pPr>
            <a:r>
              <a:t/>
            </a:r>
            <a:endParaRPr/>
          </a:p>
        </p:txBody>
      </p:sp>
      <p:sp>
        <p:nvSpPr>
          <p:cNvPr id="531" name="Google Shape;531;p52"/>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csv – Comma Seperated Values</a:t>
            </a:r>
            <a:endParaRPr/>
          </a:p>
        </p:txBody>
      </p:sp>
      <p:sp>
        <p:nvSpPr>
          <p:cNvPr id="532" name="Google Shape;532;p52"/>
          <p:cNvSpPr/>
          <p:nvPr/>
        </p:nvSpPr>
        <p:spPr>
          <a:xfrm>
            <a:off x="6840512" y="2067384"/>
            <a:ext cx="2647821" cy="1352413"/>
          </a:xfrm>
          <a:prstGeom prst="rect">
            <a:avLst/>
          </a:prstGeom>
          <a:solidFill>
            <a:srgbClr val="DDEAF6"/>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nl-NL" sz="2000">
                <a:solidFill>
                  <a:srgbClr val="3F3F3F"/>
                </a:solidFill>
                <a:latin typeface="Calibri"/>
                <a:ea typeface="Calibri"/>
                <a:cs typeface="Calibri"/>
                <a:sym typeface="Calibri"/>
              </a:rPr>
              <a:t>reader</a:t>
            </a:r>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writer</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DictReader</a:t>
            </a:r>
            <a:endParaRPr b="1" sz="2000">
              <a:solidFill>
                <a:srgbClr val="3F3F3F"/>
              </a:solidFill>
              <a:latin typeface="Calibri"/>
              <a:ea typeface="Calibri"/>
              <a:cs typeface="Calibri"/>
              <a:sym typeface="Calibri"/>
            </a:endParaRPr>
          </a:p>
          <a:p>
            <a:pPr indent="0" lvl="0" marL="0" marR="0" rtl="0" algn="l">
              <a:spcBef>
                <a:spcPts val="0"/>
              </a:spcBef>
              <a:spcAft>
                <a:spcPts val="0"/>
              </a:spcAft>
              <a:buNone/>
            </a:pPr>
            <a:r>
              <a:rPr b="1" lang="nl-NL" sz="2000">
                <a:solidFill>
                  <a:srgbClr val="3F3F3F"/>
                </a:solidFill>
                <a:latin typeface="Calibri"/>
                <a:ea typeface="Calibri"/>
                <a:cs typeface="Calibri"/>
                <a:sym typeface="Calibri"/>
              </a:rPr>
              <a:t>DictWriter</a:t>
            </a:r>
            <a:endParaRPr b="1" sz="2000">
              <a:solidFill>
                <a:srgbClr val="3F3F3F"/>
              </a:solidFill>
              <a:latin typeface="Calibri"/>
              <a:ea typeface="Calibri"/>
              <a:cs typeface="Calibri"/>
              <a:sym typeface="Calibri"/>
            </a:endParaRPr>
          </a:p>
        </p:txBody>
      </p:sp>
      <p:sp>
        <p:nvSpPr>
          <p:cNvPr id="533" name="Google Shape;533;p52"/>
          <p:cNvSpPr/>
          <p:nvPr/>
        </p:nvSpPr>
        <p:spPr>
          <a:xfrm>
            <a:off x="592290" y="4931965"/>
            <a:ext cx="8912517" cy="2308324"/>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csv</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filename = </a:t>
            </a:r>
            <a:r>
              <a:rPr b="1" lang="nl-NL" sz="1800">
                <a:solidFill>
                  <a:srgbClr val="A31515"/>
                </a:solidFill>
                <a:latin typeface="Arial"/>
                <a:ea typeface="Arial"/>
                <a:cs typeface="Arial"/>
                <a:sym typeface="Arial"/>
              </a:rPr>
              <a:t>'data.csv'</a:t>
            </a:r>
            <a:endParaRPr b="1" sz="1800">
              <a:solidFill>
                <a:srgbClr val="0000FF"/>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FF"/>
                </a:solidFill>
                <a:latin typeface="Arial"/>
                <a:ea typeface="Arial"/>
                <a:cs typeface="Arial"/>
                <a:sym typeface="Arial"/>
              </a:rPr>
              <a:t>with</a:t>
            </a:r>
            <a:r>
              <a:rPr b="1" lang="nl-NL" sz="1800">
                <a:solidFill>
                  <a:srgbClr val="000000"/>
                </a:solidFill>
                <a:latin typeface="Arial"/>
                <a:ea typeface="Arial"/>
                <a:cs typeface="Arial"/>
                <a:sym typeface="Arial"/>
              </a:rPr>
              <a:t> open(filename) </a:t>
            </a:r>
            <a:r>
              <a:rPr b="1" lang="nl-NL" sz="1800">
                <a:solidFill>
                  <a:srgbClr val="0000FF"/>
                </a:solidFill>
                <a:latin typeface="Arial"/>
                <a:ea typeface="Arial"/>
                <a:cs typeface="Arial"/>
                <a:sym typeface="Arial"/>
              </a:rPr>
              <a:t>as</a:t>
            </a:r>
            <a:r>
              <a:rPr b="1" lang="nl-NL" sz="1800">
                <a:solidFill>
                  <a:srgbClr val="000000"/>
                </a:solidFill>
                <a:latin typeface="Arial"/>
                <a:ea typeface="Arial"/>
                <a:cs typeface="Arial"/>
                <a:sym typeface="Arial"/>
              </a:rPr>
              <a:t> f:</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reader = csv.DictReader(f, delimiter=</a:t>
            </a:r>
            <a:r>
              <a:rPr b="1" lang="nl-NL" sz="1800">
                <a:solidFill>
                  <a:srgbClr val="A31515"/>
                </a:solidFill>
                <a:latin typeface="Arial"/>
                <a:ea typeface="Arial"/>
                <a:cs typeface="Arial"/>
                <a:sym typeface="Arial"/>
              </a:rPr>
              <a:t>';'</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for</a:t>
            </a:r>
            <a:r>
              <a:rPr b="1" lang="nl-NL" sz="1800">
                <a:solidFill>
                  <a:srgbClr val="000000"/>
                </a:solidFill>
                <a:latin typeface="Arial"/>
                <a:ea typeface="Arial"/>
                <a:cs typeface="Arial"/>
                <a:sym typeface="Arial"/>
              </a:rPr>
              <a:t> row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reader:</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print(row[</a:t>
            </a:r>
            <a:r>
              <a:rPr b="1" lang="nl-NL" sz="1800">
                <a:solidFill>
                  <a:srgbClr val="A31515"/>
                </a:solidFill>
                <a:latin typeface="Arial"/>
                <a:ea typeface="Arial"/>
                <a:cs typeface="Arial"/>
                <a:sym typeface="Arial"/>
              </a:rPr>
              <a:t>'first_name'</a:t>
            </a:r>
            <a:r>
              <a:rPr b="1" lang="nl-NL" sz="1800">
                <a:solidFill>
                  <a:srgbClr val="000000"/>
                </a:solidFill>
                <a:latin typeface="Arial"/>
                <a:ea typeface="Arial"/>
                <a:cs typeface="Arial"/>
                <a:sym typeface="Arial"/>
              </a:rPr>
              <a:t>], row[</a:t>
            </a:r>
            <a:r>
              <a:rPr b="1" lang="nl-NL" sz="1800">
                <a:solidFill>
                  <a:srgbClr val="A31515"/>
                </a:solidFill>
                <a:latin typeface="Arial"/>
                <a:ea typeface="Arial"/>
                <a:cs typeface="Arial"/>
                <a:sym typeface="Arial"/>
              </a:rPr>
              <a:t>'last_name'</a:t>
            </a:r>
            <a:r>
              <a:rPr b="1" lang="nl-NL" sz="1800">
                <a:solidFill>
                  <a:srgbClr val="000000"/>
                </a:solidFill>
                <a:latin typeface="Arial"/>
                <a:ea typeface="Arial"/>
                <a:cs typeface="Arial"/>
                <a:sym typeface="Arial"/>
              </a:rPr>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3"/>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decimal</a:t>
            </a:r>
            <a:endParaRPr/>
          </a:p>
        </p:txBody>
      </p:sp>
      <p:sp>
        <p:nvSpPr>
          <p:cNvPr id="539" name="Google Shape;539;p53"/>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The decimal module provides support for fast correctly-rounded decimal floating point arithmetic.</a:t>
            </a:r>
            <a:endParaRPr/>
          </a:p>
        </p:txBody>
      </p:sp>
      <p:sp>
        <p:nvSpPr>
          <p:cNvPr id="540" name="Google Shape;540;p53"/>
          <p:cNvSpPr/>
          <p:nvPr/>
        </p:nvSpPr>
        <p:spPr>
          <a:xfrm>
            <a:off x="576263" y="5459255"/>
            <a:ext cx="8928991" cy="1754326"/>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from</a:t>
            </a:r>
            <a:r>
              <a:rPr b="1" lang="nl-NL" sz="1800">
                <a:solidFill>
                  <a:srgbClr val="000000"/>
                </a:solidFill>
                <a:latin typeface="Arial"/>
                <a:ea typeface="Arial"/>
                <a:cs typeface="Arial"/>
                <a:sym typeface="Arial"/>
              </a:rPr>
              <a:t> decimal </a:t>
            </a: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Decimal</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d1 = Decimal(</a:t>
            </a:r>
            <a:r>
              <a:rPr b="1" lang="nl-NL" sz="1800">
                <a:solidFill>
                  <a:srgbClr val="A31515"/>
                </a:solidFill>
                <a:latin typeface="Arial"/>
                <a:ea typeface="Arial"/>
                <a:cs typeface="Arial"/>
                <a:sym typeface="Arial"/>
              </a:rPr>
              <a:t>'0.1'</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d2 = Decimal(</a:t>
            </a:r>
            <a:r>
              <a:rPr b="1" lang="nl-NL" sz="1800">
                <a:solidFill>
                  <a:srgbClr val="A31515"/>
                </a:solidFill>
                <a:latin typeface="Arial"/>
                <a:ea typeface="Arial"/>
                <a:cs typeface="Arial"/>
                <a:sym typeface="Arial"/>
              </a:rPr>
              <a:t>'0.2'</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result = float(d1 + d2)</a:t>
            </a:r>
            <a:endParaRPr b="1" sz="1800">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4"/>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fractions</a:t>
            </a:r>
            <a:endParaRPr/>
          </a:p>
        </p:txBody>
      </p:sp>
      <p:sp>
        <p:nvSpPr>
          <p:cNvPr id="546" name="Google Shape;546;p54"/>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The fractions module provides support for rational number arithmetic.</a:t>
            </a:r>
            <a:endParaRPr/>
          </a:p>
        </p:txBody>
      </p:sp>
      <p:sp>
        <p:nvSpPr>
          <p:cNvPr id="547" name="Google Shape;547;p54"/>
          <p:cNvSpPr/>
          <p:nvPr/>
        </p:nvSpPr>
        <p:spPr>
          <a:xfrm>
            <a:off x="575815" y="5481499"/>
            <a:ext cx="8928991" cy="1754326"/>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from</a:t>
            </a:r>
            <a:r>
              <a:rPr b="1" lang="nl-NL" sz="1800">
                <a:solidFill>
                  <a:srgbClr val="000000"/>
                </a:solidFill>
                <a:latin typeface="Arial"/>
                <a:ea typeface="Arial"/>
                <a:cs typeface="Arial"/>
                <a:sym typeface="Arial"/>
              </a:rPr>
              <a:t> fractions </a:t>
            </a: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Fraction</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d1 = Fraction(</a:t>
            </a:r>
            <a:r>
              <a:rPr b="1" lang="nl-NL" sz="1800">
                <a:solidFill>
                  <a:srgbClr val="098658"/>
                </a:solidFill>
                <a:latin typeface="Arial"/>
                <a:ea typeface="Arial"/>
                <a:cs typeface="Arial"/>
                <a:sym typeface="Arial"/>
              </a:rPr>
              <a:t>1</a:t>
            </a:r>
            <a:r>
              <a:rPr b="1" lang="nl-NL" sz="1800">
                <a:solidFill>
                  <a:srgbClr val="000000"/>
                </a:solidFill>
                <a:latin typeface="Arial"/>
                <a:ea typeface="Arial"/>
                <a:cs typeface="Arial"/>
                <a:sym typeface="Arial"/>
              </a:rPr>
              <a:t>, </a:t>
            </a:r>
            <a:r>
              <a:rPr b="1" lang="nl-NL" sz="1800">
                <a:solidFill>
                  <a:srgbClr val="098658"/>
                </a:solidFill>
                <a:latin typeface="Arial"/>
                <a:ea typeface="Arial"/>
                <a:cs typeface="Arial"/>
                <a:sym typeface="Arial"/>
              </a:rPr>
              <a:t>3</a:t>
            </a:r>
            <a:r>
              <a:rPr b="1" lang="nl-NL" sz="1800">
                <a:solidFill>
                  <a:srgbClr val="000000"/>
                </a:solidFill>
                <a:latin typeface="Arial"/>
                <a:ea typeface="Arial"/>
                <a:cs typeface="Arial"/>
                <a:sym typeface="Arial"/>
              </a:rPr>
              <a:t>) </a:t>
            </a:r>
            <a:r>
              <a:rPr b="1" lang="nl-NL" sz="1800">
                <a:solidFill>
                  <a:srgbClr val="008000"/>
                </a:solidFill>
                <a:latin typeface="Arial"/>
                <a:ea typeface="Arial"/>
                <a:cs typeface="Arial"/>
                <a:sym typeface="Arial"/>
              </a:rPr>
              <a:t># =&gt; 1/3</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d2 = Fraction(</a:t>
            </a:r>
            <a:r>
              <a:rPr b="1" lang="nl-NL" sz="1800">
                <a:solidFill>
                  <a:srgbClr val="098658"/>
                </a:solidFill>
                <a:latin typeface="Arial"/>
                <a:ea typeface="Arial"/>
                <a:cs typeface="Arial"/>
                <a:sym typeface="Arial"/>
              </a:rPr>
              <a:t>1</a:t>
            </a:r>
            <a:r>
              <a:rPr b="1" lang="nl-NL" sz="1800">
                <a:solidFill>
                  <a:srgbClr val="000000"/>
                </a:solidFill>
                <a:latin typeface="Arial"/>
                <a:ea typeface="Arial"/>
                <a:cs typeface="Arial"/>
                <a:sym typeface="Arial"/>
              </a:rPr>
              <a:t>, </a:t>
            </a:r>
            <a:r>
              <a:rPr b="1" lang="nl-NL" sz="1800">
                <a:solidFill>
                  <a:srgbClr val="098658"/>
                </a:solidFill>
                <a:latin typeface="Arial"/>
                <a:ea typeface="Arial"/>
                <a:cs typeface="Arial"/>
                <a:sym typeface="Arial"/>
              </a:rPr>
              <a:t>2</a:t>
            </a:r>
            <a:r>
              <a:rPr b="1" lang="nl-NL" sz="1800">
                <a:solidFill>
                  <a:srgbClr val="000000"/>
                </a:solidFill>
                <a:latin typeface="Arial"/>
                <a:ea typeface="Arial"/>
                <a:cs typeface="Arial"/>
                <a:sym typeface="Arial"/>
              </a:rPr>
              <a:t>) </a:t>
            </a:r>
            <a:r>
              <a:rPr b="1" lang="nl-NL" sz="1800">
                <a:solidFill>
                  <a:srgbClr val="008000"/>
                </a:solidFill>
                <a:latin typeface="Arial"/>
                <a:ea typeface="Arial"/>
                <a:cs typeface="Arial"/>
                <a:sym typeface="Arial"/>
              </a:rPr>
              <a:t># =&gt; 1/2</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result = d1 + d2 </a:t>
            </a:r>
            <a:r>
              <a:rPr b="1" lang="nl-NL" sz="1800">
                <a:solidFill>
                  <a:srgbClr val="008000"/>
                </a:solidFill>
                <a:latin typeface="Arial"/>
                <a:ea typeface="Arial"/>
                <a:cs typeface="Arial"/>
                <a:sym typeface="Arial"/>
              </a:rPr>
              <a:t># =&gt; 5/6</a:t>
            </a:r>
            <a:endParaRPr b="1" sz="1800">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5"/>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sqlite3</a:t>
            </a:r>
            <a:endParaRPr/>
          </a:p>
        </p:txBody>
      </p:sp>
      <p:sp>
        <p:nvSpPr>
          <p:cNvPr id="553" name="Google Shape;553;p55"/>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DB-API 2.0 interface for SQLite databases</a:t>
            </a:r>
            <a:endParaRPr/>
          </a:p>
          <a:p>
            <a:pPr indent="-251986" lvl="0" marL="251986" rtl="0" algn="l">
              <a:lnSpc>
                <a:spcPct val="90000"/>
              </a:lnSpc>
              <a:spcBef>
                <a:spcPts val="1102"/>
              </a:spcBef>
              <a:spcAft>
                <a:spcPts val="0"/>
              </a:spcAft>
              <a:buClr>
                <a:srgbClr val="595959"/>
              </a:buClr>
              <a:buSzPts val="2000"/>
              <a:buChar char="•"/>
            </a:pPr>
            <a:r>
              <a:rPr lang="nl-NL"/>
              <a:t>PEP 249 - Database API Specification 2.0</a:t>
            </a:r>
            <a:endParaRPr/>
          </a:p>
        </p:txBody>
      </p:sp>
      <p:sp>
        <p:nvSpPr>
          <p:cNvPr id="554" name="Google Shape;554;p55"/>
          <p:cNvSpPr/>
          <p:nvPr/>
        </p:nvSpPr>
        <p:spPr>
          <a:xfrm>
            <a:off x="576263" y="3030135"/>
            <a:ext cx="9095770" cy="4278094"/>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600">
                <a:solidFill>
                  <a:srgbClr val="0000FF"/>
                </a:solidFill>
                <a:latin typeface="Arial"/>
                <a:ea typeface="Arial"/>
                <a:cs typeface="Arial"/>
                <a:sym typeface="Arial"/>
              </a:rPr>
              <a:t>import</a:t>
            </a:r>
            <a:r>
              <a:rPr b="1" lang="nl-NL" sz="1600">
                <a:solidFill>
                  <a:srgbClr val="000000"/>
                </a:solidFill>
                <a:latin typeface="Arial"/>
                <a:ea typeface="Arial"/>
                <a:cs typeface="Arial"/>
                <a:sym typeface="Arial"/>
              </a:rPr>
              <a:t> sqlite3</a:t>
            </a:r>
            <a:endParaRPr/>
          </a:p>
          <a:p>
            <a:pPr indent="0" lvl="0" marL="0" marR="0" rtl="0" algn="l">
              <a:spcBef>
                <a:spcPts val="0"/>
              </a:spcBef>
              <a:spcAft>
                <a:spcPts val="0"/>
              </a:spcAft>
              <a:buNone/>
            </a:pPr>
            <a:br>
              <a:rPr b="1" lang="nl-NL" sz="1600">
                <a:solidFill>
                  <a:srgbClr val="000000"/>
                </a:solidFill>
                <a:latin typeface="Arial"/>
                <a:ea typeface="Arial"/>
                <a:cs typeface="Arial"/>
                <a:sym typeface="Arial"/>
              </a:rPr>
            </a:br>
            <a:r>
              <a:rPr b="1" lang="nl-NL" sz="1600">
                <a:solidFill>
                  <a:srgbClr val="000000"/>
                </a:solidFill>
                <a:latin typeface="Arial"/>
                <a:ea typeface="Arial"/>
                <a:cs typeface="Arial"/>
                <a:sym typeface="Arial"/>
              </a:rPr>
              <a:t>conn = sqlite3.connect(</a:t>
            </a:r>
            <a:r>
              <a:rPr b="1" lang="nl-NL" sz="1600">
                <a:solidFill>
                  <a:srgbClr val="A31515"/>
                </a:solidFill>
                <a:latin typeface="Arial"/>
                <a:ea typeface="Arial"/>
                <a:cs typeface="Arial"/>
                <a:sym typeface="Arial"/>
              </a:rPr>
              <a:t>'example.db'</a:t>
            </a:r>
            <a:r>
              <a:rPr b="1" lang="nl-NL" sz="16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c = conn.cursor()</a:t>
            </a:r>
            <a:endParaRPr/>
          </a:p>
          <a:p>
            <a:pPr indent="0" lvl="0" marL="0" marR="0" rtl="0" algn="l">
              <a:spcBef>
                <a:spcPts val="0"/>
              </a:spcBef>
              <a:spcAft>
                <a:spcPts val="0"/>
              </a:spcAft>
              <a:buNone/>
            </a:pPr>
            <a:br>
              <a:rPr b="1" lang="nl-NL" sz="1600">
                <a:solidFill>
                  <a:srgbClr val="000000"/>
                </a:solidFill>
                <a:latin typeface="Arial"/>
                <a:ea typeface="Arial"/>
                <a:cs typeface="Arial"/>
                <a:sym typeface="Arial"/>
              </a:rPr>
            </a:br>
            <a:r>
              <a:rPr b="1" lang="nl-NL" sz="1600">
                <a:solidFill>
                  <a:srgbClr val="000000"/>
                </a:solidFill>
                <a:latin typeface="Arial"/>
                <a:ea typeface="Arial"/>
                <a:cs typeface="Arial"/>
                <a:sym typeface="Arial"/>
              </a:rPr>
              <a:t>c.execute(</a:t>
            </a:r>
            <a:r>
              <a:rPr b="1" lang="nl-NL" sz="1600">
                <a:solidFill>
                  <a:srgbClr val="A31515"/>
                </a:solidFill>
                <a:latin typeface="Arial"/>
                <a:ea typeface="Arial"/>
                <a:cs typeface="Arial"/>
                <a:sym typeface="Arial"/>
              </a:rPr>
              <a:t>"""CREATE TABLE stocks</a:t>
            </a:r>
            <a:endParaRPr b="1" sz="1600">
              <a:solidFill>
                <a:srgbClr val="000000"/>
              </a:solidFill>
              <a:latin typeface="Arial"/>
              <a:ea typeface="Arial"/>
              <a:cs typeface="Arial"/>
              <a:sym typeface="Arial"/>
            </a:endParaRPr>
          </a:p>
          <a:p>
            <a:pPr indent="0" lvl="0" marL="0" marR="0" rtl="0" algn="l">
              <a:spcBef>
                <a:spcPts val="0"/>
              </a:spcBef>
              <a:spcAft>
                <a:spcPts val="0"/>
              </a:spcAft>
              <a:buNone/>
            </a:pPr>
            <a:r>
              <a:rPr b="1" lang="nl-NL" sz="1600">
                <a:solidFill>
                  <a:srgbClr val="A31515"/>
                </a:solidFill>
                <a:latin typeface="Arial"/>
                <a:ea typeface="Arial"/>
                <a:cs typeface="Arial"/>
                <a:sym typeface="Arial"/>
              </a:rPr>
              <a:t>          (date text, trans text, symbol text, qty real, price real)"""</a:t>
            </a:r>
            <a:r>
              <a:rPr b="1" lang="nl-NL" sz="16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600">
                <a:solidFill>
                  <a:srgbClr val="000000"/>
                </a:solidFill>
                <a:latin typeface="Arial"/>
                <a:ea typeface="Arial"/>
                <a:cs typeface="Arial"/>
                <a:sym typeface="Arial"/>
              </a:rPr>
            </a:br>
            <a:r>
              <a:rPr b="1" lang="nl-NL" sz="1600">
                <a:solidFill>
                  <a:srgbClr val="000000"/>
                </a:solidFill>
                <a:latin typeface="Arial"/>
                <a:ea typeface="Arial"/>
                <a:cs typeface="Arial"/>
                <a:sym typeface="Arial"/>
              </a:rPr>
              <a:t>c.execute(</a:t>
            </a:r>
            <a:r>
              <a:rPr b="1" lang="nl-NL" sz="1600">
                <a:solidFill>
                  <a:srgbClr val="A31515"/>
                </a:solidFill>
                <a:latin typeface="Arial"/>
                <a:ea typeface="Arial"/>
                <a:cs typeface="Arial"/>
                <a:sym typeface="Arial"/>
              </a:rPr>
              <a:t>"""INSERT INTO stocks </a:t>
            </a:r>
            <a:endParaRPr/>
          </a:p>
          <a:p>
            <a:pPr indent="0" lvl="0" marL="0" marR="0" rtl="0" algn="l">
              <a:spcBef>
                <a:spcPts val="0"/>
              </a:spcBef>
              <a:spcAft>
                <a:spcPts val="0"/>
              </a:spcAft>
              <a:buNone/>
            </a:pPr>
            <a:r>
              <a:rPr b="1" lang="nl-NL" sz="1600">
                <a:solidFill>
                  <a:srgbClr val="A31515"/>
                </a:solidFill>
                <a:latin typeface="Arial"/>
                <a:ea typeface="Arial"/>
                <a:cs typeface="Arial"/>
                <a:sym typeface="Arial"/>
              </a:rPr>
              <a:t>          VALUES ('2006-01-05’, 'BUY’, 'RHAT’, 100, 35.14)"""</a:t>
            </a:r>
            <a:r>
              <a:rPr b="1" lang="nl-NL" sz="16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600">
                <a:solidFill>
                  <a:srgbClr val="000000"/>
                </a:solidFill>
                <a:latin typeface="Arial"/>
                <a:ea typeface="Arial"/>
                <a:cs typeface="Arial"/>
                <a:sym typeface="Arial"/>
              </a:rPr>
            </a:br>
            <a:r>
              <a:rPr b="1" lang="nl-NL" sz="1600">
                <a:solidFill>
                  <a:srgbClr val="000000"/>
                </a:solidFill>
                <a:latin typeface="Arial"/>
                <a:ea typeface="Arial"/>
                <a:cs typeface="Arial"/>
                <a:sym typeface="Arial"/>
              </a:rPr>
              <a:t>conn.commit()</a:t>
            </a:r>
            <a:endParaRPr/>
          </a:p>
          <a:p>
            <a:pPr indent="0" lvl="0" marL="0" marR="0" rtl="0" algn="l">
              <a:spcBef>
                <a:spcPts val="0"/>
              </a:spcBef>
              <a:spcAft>
                <a:spcPts val="0"/>
              </a:spcAft>
              <a:buNone/>
            </a:pPr>
            <a:r>
              <a:t/>
            </a:r>
            <a:endParaRPr b="1" sz="1600">
              <a:solidFill>
                <a:srgbClr val="0000FF"/>
              </a:solidFill>
              <a:latin typeface="Arial"/>
              <a:ea typeface="Arial"/>
              <a:cs typeface="Arial"/>
              <a:sym typeface="Arial"/>
            </a:endParaRPr>
          </a:p>
          <a:p>
            <a:pPr indent="0" lvl="0" marL="0" marR="0" rtl="0" algn="l">
              <a:spcBef>
                <a:spcPts val="0"/>
              </a:spcBef>
              <a:spcAft>
                <a:spcPts val="0"/>
              </a:spcAft>
              <a:buNone/>
            </a:pPr>
            <a:r>
              <a:rPr b="1" lang="nl-NL" sz="1600">
                <a:solidFill>
                  <a:srgbClr val="0000FF"/>
                </a:solidFill>
                <a:latin typeface="Arial"/>
                <a:ea typeface="Arial"/>
                <a:cs typeface="Arial"/>
                <a:sym typeface="Arial"/>
              </a:rPr>
              <a:t>for</a:t>
            </a:r>
            <a:r>
              <a:rPr b="1" lang="nl-NL" sz="1600">
                <a:solidFill>
                  <a:srgbClr val="000000"/>
                </a:solidFill>
                <a:latin typeface="Arial"/>
                <a:ea typeface="Arial"/>
                <a:cs typeface="Arial"/>
                <a:sym typeface="Arial"/>
              </a:rPr>
              <a:t> row </a:t>
            </a:r>
            <a:r>
              <a:rPr b="1" lang="nl-NL" sz="1600">
                <a:solidFill>
                  <a:srgbClr val="0000FF"/>
                </a:solidFill>
                <a:latin typeface="Arial"/>
                <a:ea typeface="Arial"/>
                <a:cs typeface="Arial"/>
                <a:sym typeface="Arial"/>
              </a:rPr>
              <a:t>in</a:t>
            </a:r>
            <a:r>
              <a:rPr b="1" lang="nl-NL" sz="1600">
                <a:solidFill>
                  <a:srgbClr val="000000"/>
                </a:solidFill>
                <a:latin typeface="Arial"/>
                <a:ea typeface="Arial"/>
                <a:cs typeface="Arial"/>
                <a:sym typeface="Arial"/>
              </a:rPr>
              <a:t> c.execute(</a:t>
            </a:r>
            <a:r>
              <a:rPr b="1" lang="nl-NL" sz="1600">
                <a:solidFill>
                  <a:srgbClr val="A31515"/>
                </a:solidFill>
                <a:latin typeface="Arial"/>
                <a:ea typeface="Arial"/>
                <a:cs typeface="Arial"/>
                <a:sym typeface="Arial"/>
              </a:rPr>
              <a:t>'SELECT * FROM stocks ORDER BY price'</a:t>
            </a:r>
            <a:r>
              <a:rPr b="1" lang="nl-NL" sz="16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     print(row)</a:t>
            </a:r>
            <a:endParaRPr/>
          </a:p>
          <a:p>
            <a:pPr indent="0" lvl="0" marL="0" marR="0" rtl="0" algn="l">
              <a:spcBef>
                <a:spcPts val="0"/>
              </a:spcBef>
              <a:spcAft>
                <a:spcPts val="0"/>
              </a:spcAft>
              <a:buNone/>
            </a:pPr>
            <a:r>
              <a:t/>
            </a:r>
            <a:endParaRPr b="1" sz="1600">
              <a:solidFill>
                <a:srgbClr val="000000"/>
              </a:solidFill>
              <a:latin typeface="Arial"/>
              <a:ea typeface="Arial"/>
              <a:cs typeface="Arial"/>
              <a:sym typeface="Arial"/>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conn.close()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6"/>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Concurrency</a:t>
            </a:r>
            <a:endParaRPr/>
          </a:p>
        </p:txBody>
      </p:sp>
      <p:sp>
        <p:nvSpPr>
          <p:cNvPr id="561" name="Google Shape;561;p56"/>
          <p:cNvSpPr txBox="1"/>
          <p:nvPr>
            <p:ph idx="1" type="body"/>
          </p:nvPr>
        </p:nvSpPr>
        <p:spPr>
          <a:xfrm>
            <a:off x="575816" y="5219997"/>
            <a:ext cx="9361039" cy="201582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a:t>Python Standard Library:</a:t>
            </a:r>
            <a:endParaRPr/>
          </a:p>
          <a:p>
            <a:pPr indent="-251986" lvl="0" marL="251986" rtl="0" algn="l">
              <a:lnSpc>
                <a:spcPct val="90000"/>
              </a:lnSpc>
              <a:spcBef>
                <a:spcPts val="1102"/>
              </a:spcBef>
              <a:spcAft>
                <a:spcPts val="0"/>
              </a:spcAft>
              <a:buClr>
                <a:srgbClr val="595959"/>
              </a:buClr>
              <a:buSzPts val="2000"/>
              <a:buChar char="•"/>
            </a:pPr>
            <a:r>
              <a:rPr b="1" lang="nl-NL"/>
              <a:t>multiprocessing</a:t>
            </a:r>
            <a:r>
              <a:rPr lang="nl-NL"/>
              <a:t> package</a:t>
            </a:r>
            <a:endParaRPr/>
          </a:p>
          <a:p>
            <a:pPr indent="-251986" lvl="0" marL="251986" rtl="0" algn="l">
              <a:lnSpc>
                <a:spcPct val="90000"/>
              </a:lnSpc>
              <a:spcBef>
                <a:spcPts val="1102"/>
              </a:spcBef>
              <a:spcAft>
                <a:spcPts val="0"/>
              </a:spcAft>
              <a:buClr>
                <a:srgbClr val="595959"/>
              </a:buClr>
              <a:buSzPts val="2000"/>
              <a:buChar char="•"/>
            </a:pPr>
            <a:r>
              <a:rPr b="1" lang="nl-NL"/>
              <a:t>threading</a:t>
            </a:r>
            <a:r>
              <a:rPr lang="nl-NL"/>
              <a:t> package</a:t>
            </a:r>
            <a:endParaRPr/>
          </a:p>
          <a:p>
            <a:pPr indent="-251986" lvl="0" marL="251986" rtl="0" algn="l">
              <a:lnSpc>
                <a:spcPct val="90000"/>
              </a:lnSpc>
              <a:spcBef>
                <a:spcPts val="1102"/>
              </a:spcBef>
              <a:spcAft>
                <a:spcPts val="0"/>
              </a:spcAft>
              <a:buClr>
                <a:srgbClr val="595959"/>
              </a:buClr>
              <a:buSzPts val="2000"/>
              <a:buChar char="•"/>
            </a:pPr>
            <a:r>
              <a:rPr b="1" lang="nl-NL"/>
              <a:t>asyncio</a:t>
            </a:r>
            <a:r>
              <a:rPr lang="nl-NL"/>
              <a:t> package and </a:t>
            </a:r>
            <a:r>
              <a:rPr b="1" lang="nl-NL"/>
              <a:t>async</a:t>
            </a:r>
            <a:r>
              <a:rPr lang="nl-NL"/>
              <a:t>/</a:t>
            </a:r>
            <a:r>
              <a:rPr b="1" lang="nl-NL"/>
              <a:t>await</a:t>
            </a:r>
            <a:r>
              <a:rPr lang="nl-NL"/>
              <a:t> keywords (introduced in Python 3.4)</a:t>
            </a:r>
            <a:endParaRPr/>
          </a:p>
        </p:txBody>
      </p:sp>
      <p:grpSp>
        <p:nvGrpSpPr>
          <p:cNvPr id="562" name="Google Shape;562;p56"/>
          <p:cNvGrpSpPr/>
          <p:nvPr/>
        </p:nvGrpSpPr>
        <p:grpSpPr>
          <a:xfrm>
            <a:off x="577306" y="2054656"/>
            <a:ext cx="8926901" cy="2294240"/>
            <a:chOff x="599" y="223028"/>
            <a:chExt cx="8926901" cy="2294240"/>
          </a:xfrm>
        </p:grpSpPr>
        <p:sp>
          <p:nvSpPr>
            <p:cNvPr id="563" name="Google Shape;563;p56"/>
            <p:cNvSpPr/>
            <p:nvPr/>
          </p:nvSpPr>
          <p:spPr>
            <a:xfrm>
              <a:off x="4464050" y="1096076"/>
              <a:ext cx="3158348" cy="548143"/>
            </a:xfrm>
            <a:custGeom>
              <a:rect b="b" l="l" r="r" t="t"/>
              <a:pathLst>
                <a:path extrusionOk="0" h="120000" w="120000">
                  <a:moveTo>
                    <a:pt x="0" y="0"/>
                  </a:moveTo>
                  <a:lnTo>
                    <a:pt x="0" y="60000"/>
                  </a:lnTo>
                  <a:lnTo>
                    <a:pt x="120000" y="60000"/>
                  </a:lnTo>
                  <a:lnTo>
                    <a:pt x="120000" y="120000"/>
                  </a:lnTo>
                </a:path>
              </a:pathLst>
            </a:custGeom>
            <a:noFill/>
            <a:ln cap="flat" cmpd="sng" w="12700">
              <a:solidFill>
                <a:srgbClr val="345A99"/>
              </a:solidFill>
              <a:prstDash val="solid"/>
              <a:miter lim="800000"/>
              <a:headEnd len="sm" w="sm" type="none"/>
              <a:tailEnd len="sm" w="sm" type="none"/>
            </a:ln>
          </p:spPr>
        </p:sp>
        <p:sp>
          <p:nvSpPr>
            <p:cNvPr id="564" name="Google Shape;564;p56"/>
            <p:cNvSpPr/>
            <p:nvPr/>
          </p:nvSpPr>
          <p:spPr>
            <a:xfrm>
              <a:off x="4418330" y="1096076"/>
              <a:ext cx="91440" cy="548143"/>
            </a:xfrm>
            <a:custGeom>
              <a:rect b="b" l="l" r="r" t="t"/>
              <a:pathLst>
                <a:path extrusionOk="0" h="120000" w="120000">
                  <a:moveTo>
                    <a:pt x="60000" y="0"/>
                  </a:moveTo>
                  <a:lnTo>
                    <a:pt x="60000" y="120000"/>
                  </a:lnTo>
                </a:path>
              </a:pathLst>
            </a:custGeom>
            <a:noFill/>
            <a:ln cap="flat" cmpd="sng" w="12700">
              <a:solidFill>
                <a:srgbClr val="345A99"/>
              </a:solidFill>
              <a:prstDash val="solid"/>
              <a:miter lim="800000"/>
              <a:headEnd len="sm" w="sm" type="none"/>
              <a:tailEnd len="sm" w="sm" type="none"/>
            </a:ln>
          </p:spPr>
        </p:sp>
        <p:sp>
          <p:nvSpPr>
            <p:cNvPr id="565" name="Google Shape;565;p56"/>
            <p:cNvSpPr/>
            <p:nvPr/>
          </p:nvSpPr>
          <p:spPr>
            <a:xfrm>
              <a:off x="1305701" y="1096076"/>
              <a:ext cx="3158348" cy="548143"/>
            </a:xfrm>
            <a:custGeom>
              <a:rect b="b" l="l" r="r" t="t"/>
              <a:pathLst>
                <a:path extrusionOk="0" h="120000" w="120000">
                  <a:moveTo>
                    <a:pt x="120000" y="0"/>
                  </a:moveTo>
                  <a:lnTo>
                    <a:pt x="120000" y="60000"/>
                  </a:lnTo>
                  <a:lnTo>
                    <a:pt x="0" y="60000"/>
                  </a:lnTo>
                  <a:lnTo>
                    <a:pt x="0" y="120000"/>
                  </a:lnTo>
                </a:path>
              </a:pathLst>
            </a:custGeom>
            <a:noFill/>
            <a:ln cap="flat" cmpd="sng" w="12700">
              <a:solidFill>
                <a:srgbClr val="345A99"/>
              </a:solidFill>
              <a:prstDash val="solid"/>
              <a:miter lim="800000"/>
              <a:headEnd len="sm" w="sm" type="none"/>
              <a:tailEnd len="sm" w="sm" type="none"/>
            </a:ln>
          </p:spPr>
        </p:sp>
        <p:sp>
          <p:nvSpPr>
            <p:cNvPr id="566" name="Google Shape;566;p56"/>
            <p:cNvSpPr/>
            <p:nvPr/>
          </p:nvSpPr>
          <p:spPr>
            <a:xfrm>
              <a:off x="3158947" y="223028"/>
              <a:ext cx="2610205" cy="873048"/>
            </a:xfrm>
            <a:prstGeom prst="rect">
              <a:avLst/>
            </a:prstGeom>
            <a:gradFill>
              <a:gsLst>
                <a:gs pos="0">
                  <a:srgbClr val="5E81C9"/>
                </a:gs>
                <a:gs pos="50000">
                  <a:srgbClr val="3B70C9"/>
                </a:gs>
                <a:gs pos="100000">
                  <a:srgbClr val="2E60B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6"/>
            <p:cNvSpPr txBox="1"/>
            <p:nvPr/>
          </p:nvSpPr>
          <p:spPr>
            <a:xfrm>
              <a:off x="3158947" y="223028"/>
              <a:ext cx="2610205" cy="873048"/>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Arial"/>
                <a:buNone/>
              </a:pPr>
              <a:r>
                <a:rPr lang="nl-NL" sz="2400">
                  <a:solidFill>
                    <a:schemeClr val="lt1"/>
                  </a:solidFill>
                  <a:latin typeface="Arial"/>
                  <a:ea typeface="Arial"/>
                  <a:cs typeface="Arial"/>
                  <a:sym typeface="Arial"/>
                </a:rPr>
                <a:t>concurrency</a:t>
              </a:r>
              <a:endParaRPr sz="2400">
                <a:solidFill>
                  <a:schemeClr val="lt1"/>
                </a:solidFill>
                <a:latin typeface="Arial"/>
                <a:ea typeface="Arial"/>
                <a:cs typeface="Arial"/>
                <a:sym typeface="Arial"/>
              </a:endParaRPr>
            </a:p>
          </p:txBody>
        </p:sp>
        <p:sp>
          <p:nvSpPr>
            <p:cNvPr id="568" name="Google Shape;568;p56"/>
            <p:cNvSpPr/>
            <p:nvPr/>
          </p:nvSpPr>
          <p:spPr>
            <a:xfrm>
              <a:off x="599" y="1644220"/>
              <a:ext cx="2610205" cy="873048"/>
            </a:xfrm>
            <a:prstGeom prst="rect">
              <a:avLst/>
            </a:prstGeom>
            <a:gradFill>
              <a:gsLst>
                <a:gs pos="0">
                  <a:srgbClr val="5E81C9"/>
                </a:gs>
                <a:gs pos="50000">
                  <a:srgbClr val="3B70C9"/>
                </a:gs>
                <a:gs pos="100000">
                  <a:srgbClr val="2E60B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6"/>
            <p:cNvSpPr txBox="1"/>
            <p:nvPr/>
          </p:nvSpPr>
          <p:spPr>
            <a:xfrm>
              <a:off x="599" y="1644220"/>
              <a:ext cx="2610205" cy="873048"/>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Arial"/>
                <a:buNone/>
              </a:pPr>
              <a:r>
                <a:rPr b="0" i="0" lang="nl-NL" sz="2400">
                  <a:solidFill>
                    <a:schemeClr val="lt1"/>
                  </a:solidFill>
                  <a:latin typeface="Arial"/>
                  <a:ea typeface="Arial"/>
                  <a:cs typeface="Arial"/>
                  <a:sym typeface="Arial"/>
                </a:rPr>
                <a:t>multiprocessing</a:t>
              </a:r>
              <a:endParaRPr sz="2400">
                <a:solidFill>
                  <a:schemeClr val="lt1"/>
                </a:solidFill>
                <a:latin typeface="Arial"/>
                <a:ea typeface="Arial"/>
                <a:cs typeface="Arial"/>
                <a:sym typeface="Arial"/>
              </a:endParaRPr>
            </a:p>
          </p:txBody>
        </p:sp>
        <p:sp>
          <p:nvSpPr>
            <p:cNvPr id="570" name="Google Shape;570;p56"/>
            <p:cNvSpPr/>
            <p:nvPr/>
          </p:nvSpPr>
          <p:spPr>
            <a:xfrm>
              <a:off x="3158947" y="1644220"/>
              <a:ext cx="2610205" cy="873048"/>
            </a:xfrm>
            <a:prstGeom prst="rect">
              <a:avLst/>
            </a:prstGeom>
            <a:gradFill>
              <a:gsLst>
                <a:gs pos="0">
                  <a:srgbClr val="5E81C9"/>
                </a:gs>
                <a:gs pos="50000">
                  <a:srgbClr val="3B70C9"/>
                </a:gs>
                <a:gs pos="100000">
                  <a:srgbClr val="2E60B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6"/>
            <p:cNvSpPr txBox="1"/>
            <p:nvPr/>
          </p:nvSpPr>
          <p:spPr>
            <a:xfrm>
              <a:off x="3158947" y="1644220"/>
              <a:ext cx="2610205" cy="873048"/>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Arial"/>
                <a:buNone/>
              </a:pPr>
              <a:r>
                <a:rPr b="0" i="0" lang="nl-NL" sz="2400">
                  <a:solidFill>
                    <a:schemeClr val="lt1"/>
                  </a:solidFill>
                  <a:latin typeface="Arial"/>
                  <a:ea typeface="Arial"/>
                  <a:cs typeface="Arial"/>
                  <a:sym typeface="Arial"/>
                </a:rPr>
                <a:t>threading</a:t>
              </a:r>
              <a:endParaRPr sz="2400">
                <a:solidFill>
                  <a:schemeClr val="lt1"/>
                </a:solidFill>
                <a:latin typeface="Arial"/>
                <a:ea typeface="Arial"/>
                <a:cs typeface="Arial"/>
                <a:sym typeface="Arial"/>
              </a:endParaRPr>
            </a:p>
          </p:txBody>
        </p:sp>
        <p:sp>
          <p:nvSpPr>
            <p:cNvPr id="572" name="Google Shape;572;p56"/>
            <p:cNvSpPr/>
            <p:nvPr/>
          </p:nvSpPr>
          <p:spPr>
            <a:xfrm>
              <a:off x="6317295" y="1644220"/>
              <a:ext cx="2610205" cy="873048"/>
            </a:xfrm>
            <a:prstGeom prst="rect">
              <a:avLst/>
            </a:prstGeom>
            <a:gradFill>
              <a:gsLst>
                <a:gs pos="0">
                  <a:srgbClr val="5E81C9"/>
                </a:gs>
                <a:gs pos="50000">
                  <a:srgbClr val="3B70C9"/>
                </a:gs>
                <a:gs pos="100000">
                  <a:srgbClr val="2E60B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6"/>
            <p:cNvSpPr txBox="1"/>
            <p:nvPr/>
          </p:nvSpPr>
          <p:spPr>
            <a:xfrm>
              <a:off x="6317295" y="1644220"/>
              <a:ext cx="2610205" cy="873048"/>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Arial"/>
                <a:buNone/>
              </a:pPr>
              <a:r>
                <a:rPr b="0" i="0" lang="nl-NL" sz="2400">
                  <a:solidFill>
                    <a:schemeClr val="lt1"/>
                  </a:solidFill>
                  <a:latin typeface="Arial"/>
                  <a:ea typeface="Arial"/>
                  <a:cs typeface="Arial"/>
                  <a:sym typeface="Arial"/>
                </a:rPr>
                <a:t>asynchronous IO</a:t>
              </a:r>
              <a:endParaRPr sz="2400">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Book</a:t>
            </a:r>
            <a:endParaRPr/>
          </a:p>
        </p:txBody>
      </p:sp>
      <p:sp>
        <p:nvSpPr>
          <p:cNvPr id="85" name="Google Shape;85;p4"/>
          <p:cNvSpPr txBox="1"/>
          <p:nvPr>
            <p:ph idx="1" type="body"/>
          </p:nvPr>
        </p:nvSpPr>
        <p:spPr>
          <a:xfrm>
            <a:off x="575825" y="1536700"/>
            <a:ext cx="4461900" cy="6023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1400"/>
              <a:buNone/>
            </a:pPr>
            <a:r>
              <a:rPr b="1" lang="nl-NL"/>
              <a:t>Part I: Basics</a:t>
            </a:r>
            <a:endParaRPr/>
          </a:p>
          <a:p>
            <a:pPr indent="-381000" lvl="0" marL="342900" rtl="0" algn="l">
              <a:lnSpc>
                <a:spcPct val="90000"/>
              </a:lnSpc>
              <a:spcBef>
                <a:spcPts val="1102"/>
              </a:spcBef>
              <a:spcAft>
                <a:spcPts val="0"/>
              </a:spcAft>
              <a:buClr>
                <a:srgbClr val="595959"/>
              </a:buClr>
              <a:buSzPts val="2000"/>
              <a:buFont typeface="Calibri"/>
              <a:buAutoNum type="arabicPeriod"/>
            </a:pPr>
            <a:r>
              <a:rPr lang="nl-NL"/>
              <a:t>Getting started</a:t>
            </a:r>
            <a:endParaRPr/>
          </a:p>
          <a:p>
            <a:pPr indent="-381000" lvl="0" marL="342900" rtl="0" algn="l">
              <a:lnSpc>
                <a:spcPct val="90000"/>
              </a:lnSpc>
              <a:spcBef>
                <a:spcPts val="1102"/>
              </a:spcBef>
              <a:spcAft>
                <a:spcPts val="0"/>
              </a:spcAft>
              <a:buClr>
                <a:srgbClr val="595959"/>
              </a:buClr>
              <a:buSzPts val="2000"/>
              <a:buFont typeface="Calibri"/>
              <a:buAutoNum type="arabicPeriod"/>
            </a:pPr>
            <a:r>
              <a:rPr lang="nl-NL"/>
              <a:t>Variables and Simple Data Types</a:t>
            </a:r>
            <a:endParaRPr/>
          </a:p>
          <a:p>
            <a:pPr indent="-381000" lvl="0" marL="342900" rtl="0" algn="l">
              <a:lnSpc>
                <a:spcPct val="90000"/>
              </a:lnSpc>
              <a:spcBef>
                <a:spcPts val="1102"/>
              </a:spcBef>
              <a:spcAft>
                <a:spcPts val="0"/>
              </a:spcAft>
              <a:buClr>
                <a:srgbClr val="595959"/>
              </a:buClr>
              <a:buSzPts val="2000"/>
              <a:buFont typeface="Calibri"/>
              <a:buAutoNum type="arabicPeriod"/>
            </a:pPr>
            <a:r>
              <a:rPr lang="nl-NL"/>
              <a:t>Introducing Lists</a:t>
            </a:r>
            <a:endParaRPr/>
          </a:p>
          <a:p>
            <a:pPr indent="-381000" lvl="0" marL="342900" rtl="0" algn="l">
              <a:lnSpc>
                <a:spcPct val="90000"/>
              </a:lnSpc>
              <a:spcBef>
                <a:spcPts val="1102"/>
              </a:spcBef>
              <a:spcAft>
                <a:spcPts val="0"/>
              </a:spcAft>
              <a:buClr>
                <a:srgbClr val="595959"/>
              </a:buClr>
              <a:buSzPts val="2000"/>
              <a:buFont typeface="Calibri"/>
              <a:buAutoNum type="arabicPeriod"/>
            </a:pPr>
            <a:r>
              <a:rPr lang="nl-NL"/>
              <a:t>Working with Lists</a:t>
            </a:r>
            <a:endParaRPr/>
          </a:p>
          <a:p>
            <a:pPr indent="-381000" lvl="0" marL="342900" rtl="0" algn="l">
              <a:lnSpc>
                <a:spcPct val="90000"/>
              </a:lnSpc>
              <a:spcBef>
                <a:spcPts val="1102"/>
              </a:spcBef>
              <a:spcAft>
                <a:spcPts val="0"/>
              </a:spcAft>
              <a:buClr>
                <a:srgbClr val="595959"/>
              </a:buClr>
              <a:buSzPts val="2000"/>
              <a:buFont typeface="Calibri"/>
              <a:buAutoNum type="arabicPeriod"/>
            </a:pPr>
            <a:r>
              <a:rPr lang="nl-NL"/>
              <a:t>If Statements</a:t>
            </a:r>
            <a:endParaRPr/>
          </a:p>
          <a:p>
            <a:pPr indent="-381000" lvl="0" marL="342900" rtl="0" algn="l">
              <a:lnSpc>
                <a:spcPct val="90000"/>
              </a:lnSpc>
              <a:spcBef>
                <a:spcPts val="1102"/>
              </a:spcBef>
              <a:spcAft>
                <a:spcPts val="0"/>
              </a:spcAft>
              <a:buClr>
                <a:srgbClr val="595959"/>
              </a:buClr>
              <a:buSzPts val="2000"/>
              <a:buFont typeface="Calibri"/>
              <a:buAutoNum type="arabicPeriod"/>
            </a:pPr>
            <a:r>
              <a:rPr lang="nl-NL"/>
              <a:t>Dictionaries</a:t>
            </a:r>
            <a:endParaRPr/>
          </a:p>
          <a:p>
            <a:pPr indent="-381000" lvl="0" marL="342900" rtl="0" algn="l">
              <a:lnSpc>
                <a:spcPct val="90000"/>
              </a:lnSpc>
              <a:spcBef>
                <a:spcPts val="1102"/>
              </a:spcBef>
              <a:spcAft>
                <a:spcPts val="0"/>
              </a:spcAft>
              <a:buClr>
                <a:srgbClr val="595959"/>
              </a:buClr>
              <a:buSzPts val="2000"/>
              <a:buFont typeface="Calibri"/>
              <a:buAutoNum type="arabicPeriod"/>
            </a:pPr>
            <a:r>
              <a:rPr lang="nl-NL"/>
              <a:t>User input and While Loops</a:t>
            </a:r>
            <a:endParaRPr/>
          </a:p>
          <a:p>
            <a:pPr indent="-381000" lvl="0" marL="342900" rtl="0" algn="l">
              <a:lnSpc>
                <a:spcPct val="90000"/>
              </a:lnSpc>
              <a:spcBef>
                <a:spcPts val="1102"/>
              </a:spcBef>
              <a:spcAft>
                <a:spcPts val="0"/>
              </a:spcAft>
              <a:buClr>
                <a:srgbClr val="595959"/>
              </a:buClr>
              <a:buSzPts val="2000"/>
              <a:buFont typeface="Calibri"/>
              <a:buAutoNum type="arabicPeriod"/>
            </a:pPr>
            <a:r>
              <a:rPr lang="nl-NL"/>
              <a:t>Functions</a:t>
            </a:r>
            <a:endParaRPr/>
          </a:p>
          <a:p>
            <a:pPr indent="-381000" lvl="0" marL="342900" rtl="0" algn="l">
              <a:lnSpc>
                <a:spcPct val="90000"/>
              </a:lnSpc>
              <a:spcBef>
                <a:spcPts val="1102"/>
              </a:spcBef>
              <a:spcAft>
                <a:spcPts val="0"/>
              </a:spcAft>
              <a:buClr>
                <a:srgbClr val="595959"/>
              </a:buClr>
              <a:buSzPts val="2000"/>
              <a:buFont typeface="Calibri"/>
              <a:buAutoNum type="arabicPeriod"/>
            </a:pPr>
            <a:r>
              <a:rPr lang="nl-NL"/>
              <a:t>Classes</a:t>
            </a:r>
            <a:endParaRPr/>
          </a:p>
          <a:p>
            <a:pPr indent="-381000" lvl="0" marL="342900" rtl="0" algn="l">
              <a:lnSpc>
                <a:spcPct val="90000"/>
              </a:lnSpc>
              <a:spcBef>
                <a:spcPts val="1102"/>
              </a:spcBef>
              <a:spcAft>
                <a:spcPts val="0"/>
              </a:spcAft>
              <a:buClr>
                <a:srgbClr val="595959"/>
              </a:buClr>
              <a:buSzPts val="2000"/>
              <a:buFont typeface="Calibri"/>
              <a:buAutoNum type="arabicPeriod"/>
            </a:pPr>
            <a:r>
              <a:rPr lang="nl-NL"/>
              <a:t>Files and Exceptions</a:t>
            </a:r>
            <a:endParaRPr/>
          </a:p>
          <a:p>
            <a:pPr indent="-381000" lvl="0" marL="342900" rtl="0" algn="l">
              <a:lnSpc>
                <a:spcPct val="90000"/>
              </a:lnSpc>
              <a:spcBef>
                <a:spcPts val="1102"/>
              </a:spcBef>
              <a:spcAft>
                <a:spcPts val="0"/>
              </a:spcAft>
              <a:buClr>
                <a:srgbClr val="595959"/>
              </a:buClr>
              <a:buSzPts val="2000"/>
              <a:buFont typeface="Calibri"/>
              <a:buAutoNum type="arabicPeriod"/>
            </a:pPr>
            <a:r>
              <a:rPr lang="nl-NL"/>
              <a:t>Testing Your Code</a:t>
            </a:r>
            <a:endParaRPr/>
          </a:p>
        </p:txBody>
      </p:sp>
      <p:pic>
        <p:nvPicPr>
          <p:cNvPr descr="https://nostarch.com/sites/default/files/styles/uc_product/public/pcc2e_cover-front_final.png?itok=CRtz0EF2" id="86" name="Google Shape;86;p4"/>
          <p:cNvPicPr preferRelativeResize="0"/>
          <p:nvPr/>
        </p:nvPicPr>
        <p:blipFill rotWithShape="1">
          <a:blip r:embed="rId3">
            <a:alphaModFix/>
          </a:blip>
          <a:srcRect b="0" l="0" r="0" t="0"/>
          <a:stretch/>
        </p:blipFill>
        <p:spPr>
          <a:xfrm>
            <a:off x="6402780" y="3622575"/>
            <a:ext cx="1880886" cy="2489400"/>
          </a:xfrm>
          <a:prstGeom prst="rect">
            <a:avLst/>
          </a:prstGeom>
          <a:noFill/>
          <a:ln>
            <a:noFill/>
          </a:ln>
        </p:spPr>
      </p:pic>
      <p:sp>
        <p:nvSpPr>
          <p:cNvPr id="87" name="Google Shape;87;p4"/>
          <p:cNvSpPr txBox="1"/>
          <p:nvPr/>
        </p:nvSpPr>
        <p:spPr>
          <a:xfrm>
            <a:off x="6030426" y="6881850"/>
            <a:ext cx="3918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400">
                <a:solidFill>
                  <a:schemeClr val="dk1"/>
                </a:solidFill>
                <a:latin typeface="Calibri"/>
                <a:ea typeface="Calibri"/>
                <a:cs typeface="Calibri"/>
                <a:sym typeface="Calibri"/>
              </a:rPr>
              <a:t>Resources:</a:t>
            </a:r>
            <a:endParaRPr/>
          </a:p>
          <a:p>
            <a:pPr indent="0" lvl="0" marL="0" marR="0" rtl="0" algn="l">
              <a:spcBef>
                <a:spcPts val="0"/>
              </a:spcBef>
              <a:spcAft>
                <a:spcPts val="0"/>
              </a:spcAft>
              <a:buNone/>
            </a:pPr>
            <a:r>
              <a:rPr lang="nl-NL" sz="1400" u="sng">
                <a:solidFill>
                  <a:schemeClr val="dk1"/>
                </a:solidFill>
                <a:latin typeface="Calibri"/>
                <a:ea typeface="Calibri"/>
                <a:cs typeface="Calibri"/>
                <a:sym typeface="Calibri"/>
                <a:hlinkClick r:id="rId4">
                  <a:extLst>
                    <a:ext uri="{A12FA001-AC4F-418D-AE19-62706E023703}">
                      <ahyp:hlinkClr val="tx"/>
                    </a:ext>
                  </a:extLst>
                </a:hlinkClick>
              </a:rPr>
              <a:t>https://ehmatthes.github.io/pcc_2e/regular_index/</a:t>
            </a:r>
            <a:endParaRPr sz="1400">
              <a:solidFill>
                <a:schemeClr val="dk1"/>
              </a:solidFill>
              <a:latin typeface="Calibri"/>
              <a:ea typeface="Calibri"/>
              <a:cs typeface="Calibri"/>
              <a:sym typeface="Calibri"/>
            </a:endParaRPr>
          </a:p>
        </p:txBody>
      </p:sp>
      <p:sp>
        <p:nvSpPr>
          <p:cNvPr id="88" name="Google Shape;88;p4"/>
          <p:cNvSpPr txBox="1"/>
          <p:nvPr/>
        </p:nvSpPr>
        <p:spPr>
          <a:xfrm>
            <a:off x="5407250" y="1641275"/>
            <a:ext cx="4603800" cy="2267700"/>
          </a:xfrm>
          <a:prstGeom prst="rect">
            <a:avLst/>
          </a:prstGeom>
          <a:noFill/>
          <a:ln>
            <a:noFill/>
          </a:ln>
        </p:spPr>
        <p:txBody>
          <a:bodyPr anchorCtr="0" anchor="ctr" bIns="91425" lIns="91425" spcFirstLastPara="1" rIns="91425" wrap="square" tIns="91425">
            <a:spAutoFit/>
          </a:bodyPr>
          <a:lstStyle/>
          <a:p>
            <a:pPr indent="0" lvl="0" marL="0" rtl="0" algn="l">
              <a:lnSpc>
                <a:spcPct val="90000"/>
              </a:lnSpc>
              <a:spcBef>
                <a:spcPts val="1102"/>
              </a:spcBef>
              <a:spcAft>
                <a:spcPts val="0"/>
              </a:spcAft>
              <a:buClr>
                <a:srgbClr val="595959"/>
              </a:buClr>
              <a:buSzPts val="1400"/>
              <a:buFont typeface="Arial"/>
              <a:buNone/>
            </a:pPr>
            <a:r>
              <a:rPr b="1" lang="nl-NL" sz="2000">
                <a:solidFill>
                  <a:srgbClr val="595959"/>
                </a:solidFill>
                <a:latin typeface="Calibri"/>
                <a:ea typeface="Calibri"/>
                <a:cs typeface="Calibri"/>
                <a:sym typeface="Calibri"/>
              </a:rPr>
              <a:t>Part II: Projects</a:t>
            </a:r>
            <a:endParaRPr b="1" sz="2000">
              <a:solidFill>
                <a:srgbClr val="595959"/>
              </a:solidFill>
              <a:latin typeface="Calibri"/>
              <a:ea typeface="Calibri"/>
              <a:cs typeface="Calibri"/>
              <a:sym typeface="Calibri"/>
            </a:endParaRPr>
          </a:p>
          <a:p>
            <a:pPr indent="-381000" lvl="0" marL="342900" rtl="0" algn="l">
              <a:lnSpc>
                <a:spcPct val="90000"/>
              </a:lnSpc>
              <a:spcBef>
                <a:spcPts val="1102"/>
              </a:spcBef>
              <a:spcAft>
                <a:spcPts val="0"/>
              </a:spcAft>
              <a:buClr>
                <a:srgbClr val="595959"/>
              </a:buClr>
              <a:buSzPts val="2000"/>
              <a:buFont typeface="Calibri"/>
              <a:buAutoNum type="arabicPeriod" startAt="12"/>
            </a:pPr>
            <a:r>
              <a:rPr lang="nl-NL" sz="2000">
                <a:solidFill>
                  <a:srgbClr val="595959"/>
                </a:solidFill>
                <a:latin typeface="Calibri"/>
                <a:ea typeface="Calibri"/>
                <a:cs typeface="Calibri"/>
                <a:sym typeface="Calibri"/>
              </a:rPr>
              <a:t>Project 1: Alien Invasion</a:t>
            </a:r>
            <a:endParaRPr sz="2000">
              <a:solidFill>
                <a:srgbClr val="595959"/>
              </a:solidFill>
              <a:latin typeface="Calibri"/>
              <a:ea typeface="Calibri"/>
              <a:cs typeface="Calibri"/>
              <a:sym typeface="Calibri"/>
            </a:endParaRPr>
          </a:p>
          <a:p>
            <a:pPr indent="-381000" lvl="0" marL="342900" rtl="0" algn="l">
              <a:lnSpc>
                <a:spcPct val="90000"/>
              </a:lnSpc>
              <a:spcBef>
                <a:spcPts val="1102"/>
              </a:spcBef>
              <a:spcAft>
                <a:spcPts val="0"/>
              </a:spcAft>
              <a:buClr>
                <a:srgbClr val="595959"/>
              </a:buClr>
              <a:buSzPts val="2000"/>
              <a:buFont typeface="Calibri"/>
              <a:buAutoNum type="arabicPeriod" startAt="12"/>
            </a:pPr>
            <a:r>
              <a:rPr lang="nl-NL" sz="2000">
                <a:solidFill>
                  <a:srgbClr val="595959"/>
                </a:solidFill>
                <a:latin typeface="Calibri"/>
                <a:ea typeface="Calibri"/>
                <a:cs typeface="Calibri"/>
                <a:sym typeface="Calibri"/>
              </a:rPr>
              <a:t>Project 2: Data Visualization</a:t>
            </a:r>
            <a:endParaRPr sz="2000">
              <a:solidFill>
                <a:srgbClr val="595959"/>
              </a:solidFill>
              <a:latin typeface="Calibri"/>
              <a:ea typeface="Calibri"/>
              <a:cs typeface="Calibri"/>
              <a:sym typeface="Calibri"/>
            </a:endParaRPr>
          </a:p>
          <a:p>
            <a:pPr indent="-381000" lvl="0" marL="342900" rtl="0" algn="l">
              <a:lnSpc>
                <a:spcPct val="90000"/>
              </a:lnSpc>
              <a:spcBef>
                <a:spcPts val="1102"/>
              </a:spcBef>
              <a:spcAft>
                <a:spcPts val="0"/>
              </a:spcAft>
              <a:buClr>
                <a:srgbClr val="595959"/>
              </a:buClr>
              <a:buSzPts val="2000"/>
              <a:buFont typeface="Calibri"/>
              <a:buAutoNum type="arabicPeriod" startAt="12"/>
            </a:pPr>
            <a:r>
              <a:rPr lang="nl-NL" sz="2000">
                <a:solidFill>
                  <a:srgbClr val="595959"/>
                </a:solidFill>
                <a:latin typeface="Calibri"/>
                <a:ea typeface="Calibri"/>
                <a:cs typeface="Calibri"/>
                <a:sym typeface="Calibri"/>
              </a:rPr>
              <a:t>Project 3: Web Applications</a:t>
            </a:r>
            <a:endParaRPr sz="2000">
              <a:solidFill>
                <a:srgbClr val="595959"/>
              </a:solidFill>
              <a:latin typeface="Calibri"/>
              <a:ea typeface="Calibri"/>
              <a:cs typeface="Calibri"/>
              <a:sym typeface="Calibri"/>
            </a:endParaRPr>
          </a:p>
          <a:p>
            <a:pPr indent="-254000" lvl="0" marL="342900" rtl="0" algn="l">
              <a:lnSpc>
                <a:spcPct val="90000"/>
              </a:lnSpc>
              <a:spcBef>
                <a:spcPts val="1102"/>
              </a:spcBef>
              <a:spcAft>
                <a:spcPts val="0"/>
              </a:spcAft>
              <a:buClr>
                <a:srgbClr val="595959"/>
              </a:buClr>
              <a:buSzPts val="1400"/>
              <a:buFont typeface="Calibri"/>
              <a:buNone/>
            </a:pPr>
            <a:r>
              <a:t/>
            </a:r>
            <a:endParaRPr>
              <a:solidFill>
                <a:srgbClr val="595959"/>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7"/>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Comparison</a:t>
            </a:r>
            <a:endParaRPr/>
          </a:p>
        </p:txBody>
      </p:sp>
      <p:graphicFrame>
        <p:nvGraphicFramePr>
          <p:cNvPr id="579" name="Google Shape;579;p57"/>
          <p:cNvGraphicFramePr/>
          <p:nvPr/>
        </p:nvGraphicFramePr>
        <p:xfrm>
          <a:off x="576262" y="2012950"/>
          <a:ext cx="3000000" cy="3000000"/>
        </p:xfrm>
        <a:graphic>
          <a:graphicData uri="http://schemas.openxmlformats.org/drawingml/2006/table">
            <a:tbl>
              <a:tblPr bandRow="1" firstCol="1" firstRow="1">
                <a:noFill/>
                <a:tableStyleId>{C36AAE3B-53C0-4BCB-997B-96A6A20EA142}</a:tableStyleId>
              </a:tblPr>
              <a:tblGrid>
                <a:gridCol w="1799750"/>
                <a:gridCol w="2808525"/>
                <a:gridCol w="2304150"/>
                <a:gridCol w="2304150"/>
              </a:tblGrid>
              <a:tr h="370850">
                <a:tc>
                  <a:txBody>
                    <a:bodyPr/>
                    <a:lstStyle/>
                    <a:p>
                      <a:pPr indent="0" lvl="0" marL="0" marR="0" rtl="0" algn="l">
                        <a:spcBef>
                          <a:spcPts val="0"/>
                        </a:spcBef>
                        <a:spcAft>
                          <a:spcPts val="0"/>
                        </a:spcAft>
                        <a:buNone/>
                      </a:pPr>
                      <a:r>
                        <a:t/>
                      </a:r>
                      <a:endParaRPr sz="1984"/>
                    </a:p>
                  </a:txBody>
                  <a:tcPr marT="45725" marB="45725" marR="91450" marL="91450"/>
                </a:tc>
                <a:tc>
                  <a:txBody>
                    <a:bodyPr/>
                    <a:lstStyle/>
                    <a:p>
                      <a:pPr indent="0" lvl="0" marL="0" marR="0" rtl="0" algn="l">
                        <a:spcBef>
                          <a:spcPts val="0"/>
                        </a:spcBef>
                        <a:spcAft>
                          <a:spcPts val="0"/>
                        </a:spcAft>
                        <a:buNone/>
                      </a:pPr>
                      <a:r>
                        <a:rPr lang="nl-NL" sz="1984"/>
                        <a:t>Multiprocessing</a:t>
                      </a:r>
                      <a:endParaRPr/>
                    </a:p>
                  </a:txBody>
                  <a:tcPr marT="45725" marB="45725" marR="91450" marL="91450"/>
                </a:tc>
                <a:tc>
                  <a:txBody>
                    <a:bodyPr/>
                    <a:lstStyle/>
                    <a:p>
                      <a:pPr indent="0" lvl="0" marL="0" marR="0" rtl="0" algn="l">
                        <a:spcBef>
                          <a:spcPts val="0"/>
                        </a:spcBef>
                        <a:spcAft>
                          <a:spcPts val="0"/>
                        </a:spcAft>
                        <a:buNone/>
                      </a:pPr>
                      <a:r>
                        <a:rPr lang="nl-NL" sz="1984"/>
                        <a:t>Threading</a:t>
                      </a:r>
                      <a:endParaRPr sz="1984"/>
                    </a:p>
                  </a:txBody>
                  <a:tcPr marT="45725" marB="45725" marR="91450" marL="91450"/>
                </a:tc>
                <a:tc>
                  <a:txBody>
                    <a:bodyPr/>
                    <a:lstStyle/>
                    <a:p>
                      <a:pPr indent="0" lvl="0" marL="0" marR="0" rtl="0" algn="l">
                        <a:spcBef>
                          <a:spcPts val="0"/>
                        </a:spcBef>
                        <a:spcAft>
                          <a:spcPts val="0"/>
                        </a:spcAft>
                        <a:buNone/>
                      </a:pPr>
                      <a:r>
                        <a:rPr lang="nl-NL" sz="1984"/>
                        <a:t>Asynchronous IO</a:t>
                      </a:r>
                      <a:endParaRPr/>
                    </a:p>
                  </a:txBody>
                  <a:tcPr marT="45725" marB="45725" marR="91450" marL="91450"/>
                </a:tc>
              </a:tr>
              <a:tr h="370850">
                <a:tc>
                  <a:txBody>
                    <a:bodyPr/>
                    <a:lstStyle/>
                    <a:p>
                      <a:pPr indent="0" lvl="0" marL="0" marR="0" rtl="0" algn="l">
                        <a:spcBef>
                          <a:spcPts val="0"/>
                        </a:spcBef>
                        <a:spcAft>
                          <a:spcPts val="0"/>
                        </a:spcAft>
                        <a:buNone/>
                      </a:pPr>
                      <a:r>
                        <a:rPr b="1" lang="nl-NL" sz="1984"/>
                        <a:t>Package</a:t>
                      </a:r>
                      <a:endParaRPr/>
                    </a:p>
                  </a:txBody>
                  <a:tcPr marT="45725" marB="45725" marR="91450" marL="91450"/>
                </a:tc>
                <a:tc>
                  <a:txBody>
                    <a:bodyPr/>
                    <a:lstStyle/>
                    <a:p>
                      <a:pPr indent="0" lvl="0" marL="0" marR="0" rtl="0" algn="l">
                        <a:spcBef>
                          <a:spcPts val="0"/>
                        </a:spcBef>
                        <a:spcAft>
                          <a:spcPts val="0"/>
                        </a:spcAft>
                        <a:buNone/>
                      </a:pPr>
                      <a:r>
                        <a:rPr b="0" lang="nl-NL" sz="1984"/>
                        <a:t>multiprocessing</a:t>
                      </a:r>
                      <a:endParaRPr/>
                    </a:p>
                  </a:txBody>
                  <a:tcPr marT="45725" marB="45725" marR="91450" marL="91450"/>
                </a:tc>
                <a:tc>
                  <a:txBody>
                    <a:bodyPr/>
                    <a:lstStyle/>
                    <a:p>
                      <a:pPr indent="0" lvl="0" marL="0" marR="0" rtl="0" algn="l">
                        <a:spcBef>
                          <a:spcPts val="0"/>
                        </a:spcBef>
                        <a:spcAft>
                          <a:spcPts val="0"/>
                        </a:spcAft>
                        <a:buNone/>
                      </a:pPr>
                      <a:r>
                        <a:rPr lang="nl-NL" sz="1984"/>
                        <a:t>threading</a:t>
                      </a:r>
                      <a:endParaRPr sz="1984"/>
                    </a:p>
                  </a:txBody>
                  <a:tcPr marT="45725" marB="45725" marR="91450" marL="91450"/>
                </a:tc>
                <a:tc>
                  <a:txBody>
                    <a:bodyPr/>
                    <a:lstStyle/>
                    <a:p>
                      <a:pPr indent="0" lvl="0" marL="0" marR="0" rtl="0" algn="l">
                        <a:spcBef>
                          <a:spcPts val="0"/>
                        </a:spcBef>
                        <a:spcAft>
                          <a:spcPts val="0"/>
                        </a:spcAft>
                        <a:buNone/>
                      </a:pPr>
                      <a:r>
                        <a:rPr lang="nl-NL" sz="1984"/>
                        <a:t>asyncio</a:t>
                      </a:r>
                      <a:endParaRPr sz="1984"/>
                    </a:p>
                  </a:txBody>
                  <a:tcPr marT="45725" marB="45725" marR="91450" marL="91450"/>
                </a:tc>
              </a:tr>
              <a:tr h="370850">
                <a:tc>
                  <a:txBody>
                    <a:bodyPr/>
                    <a:lstStyle/>
                    <a:p>
                      <a:pPr indent="0" lvl="0" marL="0" marR="0" rtl="0" algn="l">
                        <a:spcBef>
                          <a:spcPts val="0"/>
                        </a:spcBef>
                        <a:spcAft>
                          <a:spcPts val="0"/>
                        </a:spcAft>
                        <a:buNone/>
                      </a:pPr>
                      <a:r>
                        <a:rPr lang="nl-NL" sz="1984"/>
                        <a:t>Class</a:t>
                      </a:r>
                      <a:endParaRPr/>
                    </a:p>
                  </a:txBody>
                  <a:tcPr marT="45725" marB="45725" marR="91450" marL="91450"/>
                </a:tc>
                <a:tc>
                  <a:txBody>
                    <a:bodyPr/>
                    <a:lstStyle/>
                    <a:p>
                      <a:pPr indent="0" lvl="0" marL="0" marR="0" rtl="0" algn="l">
                        <a:spcBef>
                          <a:spcPts val="0"/>
                        </a:spcBef>
                        <a:spcAft>
                          <a:spcPts val="0"/>
                        </a:spcAft>
                        <a:buNone/>
                      </a:pPr>
                      <a:r>
                        <a:rPr lang="nl-NL" sz="1984"/>
                        <a:t>Proces</a:t>
                      </a:r>
                      <a:endParaRPr/>
                    </a:p>
                  </a:txBody>
                  <a:tcPr marT="45725" marB="45725" marR="91450" marL="91450"/>
                </a:tc>
                <a:tc>
                  <a:txBody>
                    <a:bodyPr/>
                    <a:lstStyle/>
                    <a:p>
                      <a:pPr indent="0" lvl="0" marL="0" marR="0" rtl="0" algn="l">
                        <a:spcBef>
                          <a:spcPts val="0"/>
                        </a:spcBef>
                        <a:spcAft>
                          <a:spcPts val="0"/>
                        </a:spcAft>
                        <a:buNone/>
                      </a:pPr>
                      <a:r>
                        <a:rPr lang="nl-NL" sz="1984"/>
                        <a:t>Thread</a:t>
                      </a:r>
                      <a:endParaRPr/>
                    </a:p>
                  </a:txBody>
                  <a:tcPr marT="45725" marB="45725" marR="91450" marL="91450"/>
                </a:tc>
                <a:tc>
                  <a:txBody>
                    <a:bodyPr/>
                    <a:lstStyle/>
                    <a:p>
                      <a:pPr indent="0" lvl="0" marL="0" marR="0" rtl="0" algn="l">
                        <a:spcBef>
                          <a:spcPts val="0"/>
                        </a:spcBef>
                        <a:spcAft>
                          <a:spcPts val="0"/>
                        </a:spcAft>
                        <a:buNone/>
                      </a:pPr>
                      <a:r>
                        <a:rPr lang="nl-NL" sz="1984"/>
                        <a:t>Coroutine</a:t>
                      </a:r>
                      <a:endParaRPr sz="1984"/>
                    </a:p>
                  </a:txBody>
                  <a:tcPr marT="45725" marB="45725" marR="91450" marL="91450"/>
                </a:tc>
              </a:tr>
              <a:tr h="370850">
                <a:tc>
                  <a:txBody>
                    <a:bodyPr/>
                    <a:lstStyle/>
                    <a:p>
                      <a:pPr indent="0" lvl="0" marL="0" marR="0" rtl="0" algn="l">
                        <a:spcBef>
                          <a:spcPts val="0"/>
                        </a:spcBef>
                        <a:spcAft>
                          <a:spcPts val="0"/>
                        </a:spcAft>
                        <a:buNone/>
                      </a:pPr>
                      <a:r>
                        <a:rPr lang="nl-NL" sz="1984"/>
                        <a:t>Python</a:t>
                      </a:r>
                      <a:endParaRPr/>
                    </a:p>
                  </a:txBody>
                  <a:tcPr marT="45725" marB="45725" marR="91450" marL="91450"/>
                </a:tc>
                <a:tc>
                  <a:txBody>
                    <a:bodyPr/>
                    <a:lstStyle/>
                    <a:p>
                      <a:pPr indent="0" lvl="0" marL="0" marR="0" rtl="0" algn="l">
                        <a:spcBef>
                          <a:spcPts val="0"/>
                        </a:spcBef>
                        <a:spcAft>
                          <a:spcPts val="0"/>
                        </a:spcAft>
                        <a:buNone/>
                      </a:pPr>
                      <a:r>
                        <a:rPr lang="nl-NL" sz="1984"/>
                        <a:t>Class Proces</a:t>
                      </a:r>
                      <a:endParaRPr/>
                    </a:p>
                  </a:txBody>
                  <a:tcPr marT="45725" marB="45725" marR="91450" marL="91450"/>
                </a:tc>
                <a:tc>
                  <a:txBody>
                    <a:bodyPr/>
                    <a:lstStyle/>
                    <a:p>
                      <a:pPr indent="0" lvl="0" marL="0" marR="0" rtl="0" algn="l">
                        <a:spcBef>
                          <a:spcPts val="0"/>
                        </a:spcBef>
                        <a:spcAft>
                          <a:spcPts val="0"/>
                        </a:spcAft>
                        <a:buNone/>
                      </a:pPr>
                      <a:r>
                        <a:rPr lang="nl-NL" sz="1984"/>
                        <a:t>Class Thread</a:t>
                      </a:r>
                      <a:endParaRPr/>
                    </a:p>
                  </a:txBody>
                  <a:tcPr marT="45725" marB="45725" marR="91450" marL="91450"/>
                </a:tc>
                <a:tc>
                  <a:txBody>
                    <a:bodyPr/>
                    <a:lstStyle/>
                    <a:p>
                      <a:pPr indent="0" lvl="0" marL="0" marR="0" rtl="0" algn="l">
                        <a:spcBef>
                          <a:spcPts val="0"/>
                        </a:spcBef>
                        <a:spcAft>
                          <a:spcPts val="0"/>
                        </a:spcAft>
                        <a:buNone/>
                      </a:pPr>
                      <a:r>
                        <a:rPr lang="nl-NL" sz="1984"/>
                        <a:t>Keywords async, await</a:t>
                      </a:r>
                      <a:endParaRPr sz="1984"/>
                    </a:p>
                  </a:txBody>
                  <a:tcPr marT="45725" marB="45725" marR="91450" marL="91450"/>
                </a:tc>
              </a:tr>
              <a:tr h="370850">
                <a:tc>
                  <a:txBody>
                    <a:bodyPr/>
                    <a:lstStyle/>
                    <a:p>
                      <a:pPr indent="0" lvl="0" marL="0" marR="0" rtl="0" algn="l">
                        <a:spcBef>
                          <a:spcPts val="0"/>
                        </a:spcBef>
                        <a:spcAft>
                          <a:spcPts val="0"/>
                        </a:spcAft>
                        <a:buNone/>
                      </a:pPr>
                      <a:r>
                        <a:rPr lang="nl-NL" sz="1984"/>
                        <a:t>Data sharing</a:t>
                      </a:r>
                      <a:endParaRPr sz="1984"/>
                    </a:p>
                  </a:txBody>
                  <a:tcPr marT="45725" marB="45725" marR="91450" marL="91450"/>
                </a:tc>
                <a:tc>
                  <a:txBody>
                    <a:bodyPr/>
                    <a:lstStyle/>
                    <a:p>
                      <a:pPr indent="0" lvl="0" marL="0" marR="0" rtl="0" algn="l">
                        <a:spcBef>
                          <a:spcPts val="0"/>
                        </a:spcBef>
                        <a:spcAft>
                          <a:spcPts val="0"/>
                        </a:spcAft>
                        <a:buNone/>
                      </a:pPr>
                      <a:r>
                        <a:rPr lang="nl-NL" sz="1984"/>
                        <a:t>Message</a:t>
                      </a:r>
                      <a:endParaRPr/>
                    </a:p>
                  </a:txBody>
                  <a:tcPr marT="45725" marB="45725" marR="91450" marL="91450"/>
                </a:tc>
                <a:tc>
                  <a:txBody>
                    <a:bodyPr/>
                    <a:lstStyle/>
                    <a:p>
                      <a:pPr indent="0" lvl="0" marL="0" marR="0" rtl="0" algn="l">
                        <a:spcBef>
                          <a:spcPts val="0"/>
                        </a:spcBef>
                        <a:spcAft>
                          <a:spcPts val="0"/>
                        </a:spcAft>
                        <a:buNone/>
                      </a:pPr>
                      <a:r>
                        <a:rPr lang="nl-NL" sz="1984"/>
                        <a:t>Shared data</a:t>
                      </a:r>
                      <a:endParaRPr/>
                    </a:p>
                  </a:txBody>
                  <a:tcPr marT="45725" marB="45725" marR="91450" marL="91450"/>
                </a:tc>
                <a:tc>
                  <a:txBody>
                    <a:bodyPr/>
                    <a:lstStyle/>
                    <a:p>
                      <a:pPr indent="0" lvl="0" marL="0" marR="0" rtl="0" algn="l">
                        <a:spcBef>
                          <a:spcPts val="0"/>
                        </a:spcBef>
                        <a:spcAft>
                          <a:spcPts val="0"/>
                        </a:spcAft>
                        <a:buNone/>
                      </a:pPr>
                      <a:r>
                        <a:t/>
                      </a:r>
                      <a:endParaRPr sz="1984"/>
                    </a:p>
                  </a:txBody>
                  <a:tcPr marT="45725" marB="45725" marR="91450" marL="91450"/>
                </a:tc>
              </a:tr>
              <a:tr h="370850">
                <a:tc>
                  <a:txBody>
                    <a:bodyPr/>
                    <a:lstStyle/>
                    <a:p>
                      <a:pPr indent="0" lvl="0" marL="0" marR="0" rtl="0" algn="l">
                        <a:spcBef>
                          <a:spcPts val="0"/>
                        </a:spcBef>
                        <a:spcAft>
                          <a:spcPts val="0"/>
                        </a:spcAft>
                        <a:buNone/>
                      </a:pPr>
                      <a:r>
                        <a:rPr lang="nl-NL" sz="1984"/>
                        <a:t>Usage</a:t>
                      </a:r>
                      <a:endParaRPr sz="1984"/>
                    </a:p>
                  </a:txBody>
                  <a:tcPr marT="45725" marB="45725" marR="91450" marL="91450"/>
                </a:tc>
                <a:tc>
                  <a:txBody>
                    <a:bodyPr/>
                    <a:lstStyle/>
                    <a:p>
                      <a:pPr indent="0" lvl="0" marL="0" marR="0" rtl="0" algn="l">
                        <a:spcBef>
                          <a:spcPts val="0"/>
                        </a:spcBef>
                        <a:spcAft>
                          <a:spcPts val="0"/>
                        </a:spcAft>
                        <a:buNone/>
                      </a:pPr>
                      <a:r>
                        <a:rPr b="0" i="0" lang="nl-NL" sz="1984">
                          <a:solidFill>
                            <a:schemeClr val="dk1"/>
                          </a:solidFill>
                          <a:latin typeface="Calibri"/>
                          <a:ea typeface="Calibri"/>
                          <a:cs typeface="Calibri"/>
                          <a:sym typeface="Calibri"/>
                        </a:rPr>
                        <a:t>CPU intensive</a:t>
                      </a:r>
                      <a:endParaRPr sz="1984"/>
                    </a:p>
                  </a:txBody>
                  <a:tcPr marT="45725" marB="45725" marR="91450" marL="91450"/>
                </a:tc>
                <a:tc>
                  <a:txBody>
                    <a:bodyPr/>
                    <a:lstStyle/>
                    <a:p>
                      <a:pPr indent="0" lvl="0" marL="0" marR="0" rtl="0" algn="l">
                        <a:spcBef>
                          <a:spcPts val="0"/>
                        </a:spcBef>
                        <a:spcAft>
                          <a:spcPts val="0"/>
                        </a:spcAft>
                        <a:buNone/>
                      </a:pPr>
                      <a:r>
                        <a:rPr b="0" i="0" lang="nl-NL" sz="1984">
                          <a:solidFill>
                            <a:schemeClr val="dk1"/>
                          </a:solidFill>
                          <a:latin typeface="Calibri"/>
                          <a:ea typeface="Calibri"/>
                          <a:cs typeface="Calibri"/>
                          <a:sym typeface="Calibri"/>
                        </a:rPr>
                        <a:t>IO intensive</a:t>
                      </a:r>
                      <a:endParaRPr sz="1984"/>
                    </a:p>
                  </a:txBody>
                  <a:tcPr marT="45725" marB="45725" marR="91450" marL="91450"/>
                </a:tc>
                <a:tc>
                  <a:txBody>
                    <a:bodyPr/>
                    <a:lstStyle/>
                    <a:p>
                      <a:pPr indent="0" lvl="0" marL="0" marR="0" rtl="0" algn="l">
                        <a:lnSpc>
                          <a:spcPct val="100000"/>
                        </a:lnSpc>
                        <a:spcBef>
                          <a:spcPts val="0"/>
                        </a:spcBef>
                        <a:spcAft>
                          <a:spcPts val="0"/>
                        </a:spcAft>
                        <a:buClr>
                          <a:schemeClr val="dk1"/>
                        </a:buClr>
                        <a:buSzPts val="1984"/>
                        <a:buFont typeface="Calibri"/>
                        <a:buNone/>
                      </a:pPr>
                      <a:r>
                        <a:rPr b="0" i="0" lang="nl-NL" sz="1984">
                          <a:solidFill>
                            <a:schemeClr val="dk1"/>
                          </a:solidFill>
                          <a:latin typeface="Calibri"/>
                          <a:ea typeface="Calibri"/>
                          <a:cs typeface="Calibri"/>
                          <a:sym typeface="Calibri"/>
                        </a:rPr>
                        <a:t>IO intensive</a:t>
                      </a:r>
                      <a:endParaRPr sz="1984"/>
                    </a:p>
                  </a:txBody>
                  <a:tcPr marT="45725" marB="45725" marR="91450" marL="91450"/>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8"/>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Proces versus Thread</a:t>
            </a:r>
            <a:endParaRPr/>
          </a:p>
        </p:txBody>
      </p:sp>
      <p:sp>
        <p:nvSpPr>
          <p:cNvPr id="585" name="Google Shape;585;p58"/>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True parallelism in Python is achieved by creating multiple processes, each having a Python interpreter with its own separate GIL.</a:t>
            </a:r>
            <a:endParaRPr/>
          </a:p>
          <a:p>
            <a:pPr indent="-124986" lvl="0" marL="251986"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p:txBody>
      </p:sp>
      <p:graphicFrame>
        <p:nvGraphicFramePr>
          <p:cNvPr id="586" name="Google Shape;586;p58"/>
          <p:cNvGraphicFramePr/>
          <p:nvPr/>
        </p:nvGraphicFramePr>
        <p:xfrm>
          <a:off x="576707" y="4111584"/>
          <a:ext cx="3000000" cy="3000000"/>
        </p:xfrm>
        <a:graphic>
          <a:graphicData uri="http://schemas.openxmlformats.org/drawingml/2006/table">
            <a:tbl>
              <a:tblPr>
                <a:noFill/>
                <a:tableStyleId>{52B6ED99-0275-4953-B469-6EB53145B862}</a:tableStyleId>
              </a:tblPr>
              <a:tblGrid>
                <a:gridCol w="4464050"/>
                <a:gridCol w="4464050"/>
              </a:tblGrid>
              <a:tr h="251975">
                <a:tc>
                  <a:txBody>
                    <a:bodyPr/>
                    <a:lstStyle/>
                    <a:p>
                      <a:pPr indent="0" lvl="0" marL="0" marR="0" rtl="0" algn="l">
                        <a:spcBef>
                          <a:spcPts val="0"/>
                        </a:spcBef>
                        <a:spcAft>
                          <a:spcPts val="0"/>
                        </a:spcAft>
                        <a:buNone/>
                      </a:pPr>
                      <a:r>
                        <a:rPr b="1" lang="nl-NL" sz="1984">
                          <a:latin typeface="Georgia"/>
                          <a:ea typeface="Georgia"/>
                          <a:cs typeface="Georgia"/>
                          <a:sym typeface="Georgia"/>
                        </a:rPr>
                        <a:t>Process</a:t>
                      </a:r>
                      <a:endParaRPr b="1" sz="1984">
                        <a:latin typeface="Georgia"/>
                        <a:ea typeface="Georgia"/>
                        <a:cs typeface="Georgia"/>
                        <a:sym typeface="Georgia"/>
                      </a:endParaRPr>
                    </a:p>
                  </a:txBody>
                  <a:tcPr marT="76200" marB="76200" marR="76200" marL="762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rPr b="1" lang="nl-NL" sz="1984">
                          <a:latin typeface="Georgia"/>
                          <a:ea typeface="Georgia"/>
                          <a:cs typeface="Georgia"/>
                          <a:sym typeface="Georgia"/>
                        </a:rPr>
                        <a:t>Thread</a:t>
                      </a:r>
                      <a:endParaRPr/>
                    </a:p>
                  </a:txBody>
                  <a:tcPr marT="76200" marB="76200" marR="76200" marL="762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EFEFEF"/>
                    </a:solidFill>
                  </a:tcPr>
                </a:tc>
              </a:tr>
              <a:tr h="251975">
                <a:tc>
                  <a:txBody>
                    <a:bodyPr/>
                    <a:lstStyle/>
                    <a:p>
                      <a:pPr indent="0" lvl="0" marL="0" marR="0" rtl="0" algn="l">
                        <a:spcBef>
                          <a:spcPts val="0"/>
                        </a:spcBef>
                        <a:spcAft>
                          <a:spcPts val="0"/>
                        </a:spcAft>
                        <a:buNone/>
                      </a:pPr>
                      <a:r>
                        <a:rPr lang="nl-NL" sz="1984"/>
                        <a:t>processes run in separate memory (process isolation)</a:t>
                      </a:r>
                      <a:endParaRPr/>
                    </a:p>
                  </a:txBody>
                  <a:tcPr marT="47625" marB="47625"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rPr lang="nl-NL" sz="1984"/>
                        <a:t>threads share memory</a:t>
                      </a:r>
                      <a:endParaRPr/>
                    </a:p>
                  </a:txBody>
                  <a:tcPr marT="47625" marB="47625"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EFEFEF"/>
                    </a:solidFill>
                  </a:tcPr>
                </a:tc>
              </a:tr>
              <a:tr h="251975">
                <a:tc>
                  <a:txBody>
                    <a:bodyPr/>
                    <a:lstStyle/>
                    <a:p>
                      <a:pPr indent="0" lvl="0" marL="0" marR="0" rtl="0" algn="l">
                        <a:spcBef>
                          <a:spcPts val="0"/>
                        </a:spcBef>
                        <a:spcAft>
                          <a:spcPts val="0"/>
                        </a:spcAft>
                        <a:buNone/>
                      </a:pPr>
                      <a:r>
                        <a:rPr lang="nl-NL" sz="1984"/>
                        <a:t>uses more memory</a:t>
                      </a:r>
                      <a:endParaRPr/>
                    </a:p>
                  </a:txBody>
                  <a:tcPr marT="47625" marB="47625"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l">
                        <a:spcBef>
                          <a:spcPts val="0"/>
                        </a:spcBef>
                        <a:spcAft>
                          <a:spcPts val="0"/>
                        </a:spcAft>
                        <a:buNone/>
                      </a:pPr>
                      <a:r>
                        <a:rPr lang="nl-NL" sz="1984"/>
                        <a:t>uses less memory</a:t>
                      </a:r>
                      <a:endParaRPr/>
                    </a:p>
                  </a:txBody>
                  <a:tcPr marT="47625" marB="47625"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251975">
                <a:tc>
                  <a:txBody>
                    <a:bodyPr/>
                    <a:lstStyle/>
                    <a:p>
                      <a:pPr indent="0" lvl="0" marL="0" marR="0" rtl="0" algn="l">
                        <a:spcBef>
                          <a:spcPts val="0"/>
                        </a:spcBef>
                        <a:spcAft>
                          <a:spcPts val="0"/>
                        </a:spcAft>
                        <a:buNone/>
                      </a:pPr>
                      <a:r>
                        <a:rPr lang="nl-NL" sz="1984"/>
                        <a:t>children can become zombies</a:t>
                      </a:r>
                      <a:endParaRPr/>
                    </a:p>
                  </a:txBody>
                  <a:tcPr marT="47625" marB="47625"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rPr lang="nl-NL" sz="1984"/>
                        <a:t>no zombies possible</a:t>
                      </a:r>
                      <a:endParaRPr/>
                    </a:p>
                  </a:txBody>
                  <a:tcPr marT="47625" marB="47625"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EFEFEF"/>
                    </a:solidFill>
                  </a:tcPr>
                </a:tc>
              </a:tr>
              <a:tr h="251975">
                <a:tc>
                  <a:txBody>
                    <a:bodyPr/>
                    <a:lstStyle/>
                    <a:p>
                      <a:pPr indent="0" lvl="0" marL="0" marR="0" rtl="0" algn="l">
                        <a:spcBef>
                          <a:spcPts val="0"/>
                        </a:spcBef>
                        <a:spcAft>
                          <a:spcPts val="0"/>
                        </a:spcAft>
                        <a:buNone/>
                      </a:pPr>
                      <a:r>
                        <a:rPr lang="nl-NL" sz="1984"/>
                        <a:t>more overhead</a:t>
                      </a:r>
                      <a:endParaRPr/>
                    </a:p>
                  </a:txBody>
                  <a:tcPr marT="47625" marB="47625"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l">
                        <a:spcBef>
                          <a:spcPts val="0"/>
                        </a:spcBef>
                        <a:spcAft>
                          <a:spcPts val="0"/>
                        </a:spcAft>
                        <a:buNone/>
                      </a:pPr>
                      <a:r>
                        <a:rPr lang="nl-NL" sz="1984"/>
                        <a:t>less overhead</a:t>
                      </a:r>
                      <a:endParaRPr/>
                    </a:p>
                  </a:txBody>
                  <a:tcPr marT="47625" marB="47625"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251975">
                <a:tc>
                  <a:txBody>
                    <a:bodyPr/>
                    <a:lstStyle/>
                    <a:p>
                      <a:pPr indent="0" lvl="0" marL="0" marR="0" rtl="0" algn="l">
                        <a:spcBef>
                          <a:spcPts val="0"/>
                        </a:spcBef>
                        <a:spcAft>
                          <a:spcPts val="0"/>
                        </a:spcAft>
                        <a:buNone/>
                      </a:pPr>
                      <a:r>
                        <a:rPr lang="nl-NL" sz="1984"/>
                        <a:t>slower to create and destroy</a:t>
                      </a:r>
                      <a:endParaRPr sz="1984"/>
                    </a:p>
                  </a:txBody>
                  <a:tcPr marT="47625" marB="47625"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rPr lang="nl-NL" sz="1984"/>
                        <a:t>faster to create and destroy</a:t>
                      </a:r>
                      <a:endParaRPr sz="1984"/>
                    </a:p>
                  </a:txBody>
                  <a:tcPr marT="47625" marB="47625"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EFEFEF"/>
                    </a:solidFill>
                  </a:tcPr>
                </a:tc>
              </a:tr>
              <a:tr h="251975">
                <a:tc>
                  <a:txBody>
                    <a:bodyPr/>
                    <a:lstStyle/>
                    <a:p>
                      <a:pPr indent="0" lvl="0" marL="0" marR="0" rtl="0" algn="l">
                        <a:spcBef>
                          <a:spcPts val="0"/>
                        </a:spcBef>
                        <a:spcAft>
                          <a:spcPts val="0"/>
                        </a:spcAft>
                        <a:buNone/>
                      </a:pPr>
                      <a:r>
                        <a:rPr lang="nl-NL" sz="1984"/>
                        <a:t>easier to code and debug</a:t>
                      </a:r>
                      <a:endParaRPr/>
                    </a:p>
                  </a:txBody>
                  <a:tcPr marT="47625" marB="47625"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l">
                        <a:spcBef>
                          <a:spcPts val="0"/>
                        </a:spcBef>
                        <a:spcAft>
                          <a:spcPts val="0"/>
                        </a:spcAft>
                        <a:buNone/>
                      </a:pPr>
                      <a:r>
                        <a:rPr lang="nl-NL" sz="1984"/>
                        <a:t>can become harder to code and debug</a:t>
                      </a:r>
                      <a:endParaRPr/>
                    </a:p>
                  </a:txBody>
                  <a:tcPr marT="47625" marB="47625"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9"/>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Python GIL</a:t>
            </a:r>
            <a:endParaRPr/>
          </a:p>
        </p:txBody>
      </p:sp>
      <p:sp>
        <p:nvSpPr>
          <p:cNvPr id="592" name="Google Shape;592;p59"/>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A global interpreter lock (GIL) is a mechanism used in Python interpreter to synchronize the execution of threads so that only one native thread can execute at a time, even if run on a multi-core processor.</a:t>
            </a:r>
            <a:endParaRPr/>
          </a:p>
          <a:p>
            <a:pPr indent="-251986" lvl="0" marL="251986" rtl="0" algn="l">
              <a:lnSpc>
                <a:spcPct val="90000"/>
              </a:lnSpc>
              <a:spcBef>
                <a:spcPts val="1102"/>
              </a:spcBef>
              <a:spcAft>
                <a:spcPts val="0"/>
              </a:spcAft>
              <a:buClr>
                <a:srgbClr val="595959"/>
              </a:buClr>
              <a:buSzPts val="2000"/>
              <a:buChar char="•"/>
            </a:pPr>
            <a:r>
              <a:rPr lang="nl-NL"/>
              <a:t>The C extensions, such as numpy, can manually release the GIL to speed up computations. Also, the GIL released before potentionally blocking I/O operations.</a:t>
            </a:r>
            <a:endParaRPr/>
          </a:p>
          <a:p>
            <a:pPr indent="-251986" lvl="0" marL="251986" rtl="0" algn="l">
              <a:lnSpc>
                <a:spcPct val="90000"/>
              </a:lnSpc>
              <a:spcBef>
                <a:spcPts val="1102"/>
              </a:spcBef>
              <a:spcAft>
                <a:spcPts val="0"/>
              </a:spcAft>
              <a:buClr>
                <a:srgbClr val="595959"/>
              </a:buClr>
              <a:buSzPts val="2000"/>
              <a:buChar char="•"/>
            </a:pPr>
            <a:r>
              <a:rPr lang="nl-NL"/>
              <a:t>Note that both Jython and IronPython do not have the GIL.</a:t>
            </a:r>
            <a:endParaRPr/>
          </a:p>
          <a:p>
            <a:pPr indent="-124986" lvl="0" marL="251986" rtl="0" algn="l">
              <a:lnSpc>
                <a:spcPct val="90000"/>
              </a:lnSpc>
              <a:spcBef>
                <a:spcPts val="1102"/>
              </a:spcBef>
              <a:spcAft>
                <a:spcPts val="0"/>
              </a:spcAft>
              <a:buClr>
                <a:srgbClr val="595959"/>
              </a:buClr>
              <a:buSzPts val="20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0"/>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threading - Thread-based parallelism</a:t>
            </a:r>
            <a:endParaRPr/>
          </a:p>
        </p:txBody>
      </p:sp>
      <p:sp>
        <p:nvSpPr>
          <p:cNvPr id="598" name="Google Shape;598;p60"/>
          <p:cNvSpPr txBox="1"/>
          <p:nvPr>
            <p:ph idx="1" type="body"/>
          </p:nvPr>
        </p:nvSpPr>
        <p:spPr>
          <a:xfrm>
            <a:off x="575817" y="1863672"/>
            <a:ext cx="8928990" cy="1556126"/>
          </a:xfrm>
          <a:prstGeom prst="rect">
            <a:avLst/>
          </a:prstGeom>
          <a:solidFill>
            <a:srgbClr val="DDEAF6"/>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3F3F3F"/>
              </a:buClr>
              <a:buSzPts val="2000"/>
              <a:buChar char="•"/>
            </a:pPr>
            <a:r>
              <a:rPr b="1" lang="nl-NL">
                <a:solidFill>
                  <a:srgbClr val="3F3F3F"/>
                </a:solidFill>
              </a:rPr>
              <a:t>Thread</a:t>
            </a:r>
            <a:endParaRPr/>
          </a:p>
          <a:p>
            <a:pPr indent="-285750" lvl="1" marL="742950" rtl="0" algn="l">
              <a:lnSpc>
                <a:spcPct val="90000"/>
              </a:lnSpc>
              <a:spcBef>
                <a:spcPts val="0"/>
              </a:spcBef>
              <a:spcAft>
                <a:spcPts val="0"/>
              </a:spcAft>
              <a:buClr>
                <a:srgbClr val="3F3F3F"/>
              </a:buClr>
              <a:buSzPts val="1800"/>
              <a:buChar char="•"/>
            </a:pPr>
            <a:r>
              <a:rPr lang="nl-NL">
                <a:solidFill>
                  <a:srgbClr val="3F3F3F"/>
                </a:solidFill>
                <a:latin typeface="Arial"/>
                <a:ea typeface="Arial"/>
                <a:cs typeface="Arial"/>
                <a:sym typeface="Arial"/>
              </a:rPr>
              <a:t>start</a:t>
            </a:r>
            <a:endParaRPr/>
          </a:p>
          <a:p>
            <a:pPr indent="-285750" lvl="1" marL="742950" rtl="0" algn="l">
              <a:lnSpc>
                <a:spcPct val="90000"/>
              </a:lnSpc>
              <a:spcBef>
                <a:spcPts val="0"/>
              </a:spcBef>
              <a:spcAft>
                <a:spcPts val="0"/>
              </a:spcAft>
              <a:buClr>
                <a:srgbClr val="3F3F3F"/>
              </a:buClr>
              <a:buSzPts val="1800"/>
              <a:buChar char="•"/>
            </a:pPr>
            <a:r>
              <a:rPr lang="nl-NL">
                <a:solidFill>
                  <a:srgbClr val="3F3F3F"/>
                </a:solidFill>
                <a:latin typeface="Arial"/>
                <a:ea typeface="Arial"/>
                <a:cs typeface="Arial"/>
                <a:sym typeface="Arial"/>
              </a:rPr>
              <a:t>run</a:t>
            </a:r>
            <a:endParaRPr/>
          </a:p>
          <a:p>
            <a:pPr indent="-285750" lvl="1" marL="742950" rtl="0" algn="l">
              <a:lnSpc>
                <a:spcPct val="90000"/>
              </a:lnSpc>
              <a:spcBef>
                <a:spcPts val="0"/>
              </a:spcBef>
              <a:spcAft>
                <a:spcPts val="0"/>
              </a:spcAft>
              <a:buClr>
                <a:srgbClr val="3F3F3F"/>
              </a:buClr>
              <a:buSzPts val="1800"/>
              <a:buChar char="•"/>
            </a:pPr>
            <a:r>
              <a:rPr lang="nl-NL">
                <a:solidFill>
                  <a:srgbClr val="3F3F3F"/>
                </a:solidFill>
                <a:latin typeface="Arial"/>
                <a:ea typeface="Arial"/>
                <a:cs typeface="Arial"/>
                <a:sym typeface="Arial"/>
              </a:rPr>
              <a:t>join</a:t>
            </a:r>
            <a:endParaRPr>
              <a:solidFill>
                <a:srgbClr val="3F3F3F"/>
              </a:solidFill>
              <a:latin typeface="Arial"/>
              <a:ea typeface="Arial"/>
              <a:cs typeface="Arial"/>
              <a:sym typeface="Arial"/>
            </a:endParaRPr>
          </a:p>
          <a:p>
            <a:pPr indent="-285750" lvl="1" marL="742950" rtl="0" algn="l">
              <a:lnSpc>
                <a:spcPct val="90000"/>
              </a:lnSpc>
              <a:spcBef>
                <a:spcPts val="0"/>
              </a:spcBef>
              <a:spcAft>
                <a:spcPts val="0"/>
              </a:spcAft>
              <a:buClr>
                <a:srgbClr val="3F3F3F"/>
              </a:buClr>
              <a:buSzPts val="1800"/>
              <a:buChar char="•"/>
            </a:pPr>
            <a:r>
              <a:rPr lang="nl-NL">
                <a:solidFill>
                  <a:srgbClr val="3F3F3F"/>
                </a:solidFill>
                <a:latin typeface="Arial"/>
                <a:ea typeface="Arial"/>
                <a:cs typeface="Arial"/>
                <a:sym typeface="Arial"/>
              </a:rPr>
              <a:t>name</a:t>
            </a:r>
            <a:endParaRPr/>
          </a:p>
          <a:p>
            <a:pPr indent="0" lvl="0" marL="251985" rtl="0" algn="l">
              <a:lnSpc>
                <a:spcPct val="90000"/>
              </a:lnSpc>
              <a:spcBef>
                <a:spcPts val="0"/>
              </a:spcBef>
              <a:spcAft>
                <a:spcPts val="0"/>
              </a:spcAft>
              <a:buNone/>
            </a:pPr>
            <a:r>
              <a:t/>
            </a:r>
            <a:endParaRPr b="1">
              <a:solidFill>
                <a:srgbClr val="3F3F3F"/>
              </a:solidFill>
            </a:endParaRPr>
          </a:p>
          <a:p>
            <a:pPr indent="-124986" lvl="0" marL="251986" rtl="0" algn="l">
              <a:lnSpc>
                <a:spcPct val="90000"/>
              </a:lnSpc>
              <a:spcBef>
                <a:spcPts val="0"/>
              </a:spcBef>
              <a:spcAft>
                <a:spcPts val="0"/>
              </a:spcAft>
              <a:buClr>
                <a:srgbClr val="595959"/>
              </a:buClr>
              <a:buSzPts val="2000"/>
              <a:buNone/>
            </a:pPr>
            <a:r>
              <a:t/>
            </a:r>
            <a:endParaRPr b="1">
              <a:solidFill>
                <a:srgbClr val="3F3F3F"/>
              </a:solidFill>
            </a:endParaRPr>
          </a:p>
        </p:txBody>
      </p:sp>
      <p:sp>
        <p:nvSpPr>
          <p:cNvPr id="599" name="Google Shape;599;p60"/>
          <p:cNvSpPr/>
          <p:nvPr/>
        </p:nvSpPr>
        <p:spPr>
          <a:xfrm>
            <a:off x="575816" y="4139877"/>
            <a:ext cx="8928991" cy="3139321"/>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time</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from</a:t>
            </a:r>
            <a:r>
              <a:rPr b="1" lang="nl-NL" sz="1800">
                <a:solidFill>
                  <a:srgbClr val="000000"/>
                </a:solidFill>
                <a:latin typeface="Arial"/>
                <a:ea typeface="Arial"/>
                <a:cs typeface="Arial"/>
                <a:sym typeface="Arial"/>
              </a:rPr>
              <a:t> threading </a:t>
            </a: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Thread</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FF"/>
                </a:solidFill>
                <a:latin typeface="Arial"/>
                <a:ea typeface="Arial"/>
                <a:cs typeface="Arial"/>
                <a:sym typeface="Arial"/>
              </a:rPr>
              <a:t>def</a:t>
            </a:r>
            <a:r>
              <a:rPr b="1" lang="nl-NL" sz="1800">
                <a:solidFill>
                  <a:srgbClr val="000000"/>
                </a:solidFill>
                <a:latin typeface="Arial"/>
                <a:ea typeface="Arial"/>
                <a:cs typeface="Arial"/>
                <a:sym typeface="Arial"/>
              </a:rPr>
              <a:t> myfunc(i):</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print </a:t>
            </a:r>
            <a:r>
              <a:rPr b="1" lang="nl-NL" sz="1800">
                <a:solidFill>
                  <a:srgbClr val="A31515"/>
                </a:solidFill>
                <a:latin typeface="Arial"/>
                <a:ea typeface="Arial"/>
                <a:cs typeface="Arial"/>
                <a:sym typeface="Arial"/>
              </a:rPr>
              <a:t>"sleeping 5 sec from thread %d"</a:t>
            </a:r>
            <a:r>
              <a:rPr b="1" lang="nl-NL" sz="1800">
                <a:solidFill>
                  <a:srgbClr val="000000"/>
                </a:solidFill>
                <a:latin typeface="Arial"/>
                <a:ea typeface="Arial"/>
                <a:cs typeface="Arial"/>
                <a:sym typeface="Arial"/>
              </a:rPr>
              <a:t> % i</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time.sleep(</a:t>
            </a:r>
            <a:r>
              <a:rPr b="1" lang="nl-NL" sz="1800">
                <a:solidFill>
                  <a:srgbClr val="098658"/>
                </a:solidFill>
                <a:latin typeface="Arial"/>
                <a:ea typeface="Arial"/>
                <a:cs typeface="Arial"/>
                <a:sym typeface="Arial"/>
              </a:rPr>
              <a:t>5</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print </a:t>
            </a:r>
            <a:r>
              <a:rPr b="1" lang="nl-NL" sz="1800">
                <a:solidFill>
                  <a:srgbClr val="A31515"/>
                </a:solidFill>
                <a:latin typeface="Arial"/>
                <a:ea typeface="Arial"/>
                <a:cs typeface="Arial"/>
                <a:sym typeface="Arial"/>
              </a:rPr>
              <a:t>"finished sleeping from thread %d"</a:t>
            </a:r>
            <a:r>
              <a:rPr b="1" lang="nl-NL" sz="1800">
                <a:solidFill>
                  <a:srgbClr val="000000"/>
                </a:solidFill>
                <a:latin typeface="Arial"/>
                <a:ea typeface="Arial"/>
                <a:cs typeface="Arial"/>
                <a:sym typeface="Arial"/>
              </a:rPr>
              <a:t> % i</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FF"/>
                </a:solidFill>
                <a:latin typeface="Arial"/>
                <a:ea typeface="Arial"/>
                <a:cs typeface="Arial"/>
                <a:sym typeface="Arial"/>
              </a:rPr>
              <a:t>for</a:t>
            </a:r>
            <a:r>
              <a:rPr b="1" lang="nl-NL" sz="1800">
                <a:solidFill>
                  <a:srgbClr val="000000"/>
                </a:solidFill>
                <a:latin typeface="Arial"/>
                <a:ea typeface="Arial"/>
                <a:cs typeface="Arial"/>
                <a:sym typeface="Arial"/>
              </a:rPr>
              <a:t> i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range(</a:t>
            </a:r>
            <a:r>
              <a:rPr b="1" lang="nl-NL" sz="1800">
                <a:solidFill>
                  <a:srgbClr val="098658"/>
                </a:solidFill>
                <a:latin typeface="Arial"/>
                <a:ea typeface="Arial"/>
                <a:cs typeface="Arial"/>
                <a:sym typeface="Arial"/>
              </a:rPr>
              <a:t>10</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t = Thread(target=myfunc, args=(i,))</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t.start()</a:t>
            </a:r>
            <a:endParaRPr b="1" sz="1800">
              <a:solidFill>
                <a:srgbClr val="000000"/>
              </a:solidFill>
              <a:latin typeface="Arial"/>
              <a:ea typeface="Arial"/>
              <a:cs typeface="Arial"/>
              <a:sym typeface="Arial"/>
            </a:endParaRPr>
          </a:p>
        </p:txBody>
      </p:sp>
      <p:sp>
        <p:nvSpPr>
          <p:cNvPr id="600" name="Google Shape;600;p60"/>
          <p:cNvSpPr txBox="1"/>
          <p:nvPr/>
        </p:nvSpPr>
        <p:spPr>
          <a:xfrm>
            <a:off x="3345375" y="2013025"/>
            <a:ext cx="3000000" cy="1015800"/>
          </a:xfrm>
          <a:prstGeom prst="rect">
            <a:avLst/>
          </a:prstGeom>
          <a:noFill/>
          <a:ln>
            <a:noFill/>
          </a:ln>
        </p:spPr>
        <p:txBody>
          <a:bodyPr anchorCtr="0" anchor="t" bIns="91425" lIns="91425" spcFirstLastPara="1" rIns="91425" wrap="square" tIns="91425">
            <a:spAutoFit/>
          </a:bodyPr>
          <a:lstStyle/>
          <a:p>
            <a:pPr indent="-251985" lvl="0" marL="251985" rtl="0" algn="l">
              <a:lnSpc>
                <a:spcPct val="90000"/>
              </a:lnSpc>
              <a:spcBef>
                <a:spcPts val="0"/>
              </a:spcBef>
              <a:spcAft>
                <a:spcPts val="0"/>
              </a:spcAft>
              <a:buClr>
                <a:srgbClr val="3F3F3F"/>
              </a:buClr>
              <a:buSzPts val="2000"/>
              <a:buChar char="•"/>
            </a:pPr>
            <a:r>
              <a:rPr b="1" lang="nl-NL" sz="2000">
                <a:solidFill>
                  <a:srgbClr val="3F3F3F"/>
                </a:solidFill>
                <a:latin typeface="Calibri"/>
                <a:ea typeface="Calibri"/>
                <a:cs typeface="Calibri"/>
                <a:sym typeface="Calibri"/>
              </a:rPr>
              <a:t>active_count</a:t>
            </a:r>
            <a:endParaRPr b="1" sz="2000">
              <a:solidFill>
                <a:srgbClr val="3F3F3F"/>
              </a:solidFill>
              <a:latin typeface="Calibri"/>
              <a:ea typeface="Calibri"/>
              <a:cs typeface="Calibri"/>
              <a:sym typeface="Calibri"/>
            </a:endParaRPr>
          </a:p>
          <a:p>
            <a:pPr indent="-251985" lvl="0" marL="251985" rtl="0" algn="l">
              <a:lnSpc>
                <a:spcPct val="90000"/>
              </a:lnSpc>
              <a:spcBef>
                <a:spcPts val="0"/>
              </a:spcBef>
              <a:spcAft>
                <a:spcPts val="0"/>
              </a:spcAft>
              <a:buClr>
                <a:srgbClr val="3F3F3F"/>
              </a:buClr>
              <a:buSzPts val="2000"/>
              <a:buChar char="•"/>
            </a:pPr>
            <a:r>
              <a:rPr b="1" lang="nl-NL" sz="2000">
                <a:solidFill>
                  <a:srgbClr val="3F3F3F"/>
                </a:solidFill>
                <a:latin typeface="Calibri"/>
                <a:ea typeface="Calibri"/>
                <a:cs typeface="Calibri"/>
                <a:sym typeface="Calibri"/>
              </a:rPr>
              <a:t>current_thread</a:t>
            </a:r>
            <a:endParaRPr b="1" sz="2000">
              <a:solidFill>
                <a:srgbClr val="3F3F3F"/>
              </a:solidFill>
              <a:latin typeface="Calibri"/>
              <a:ea typeface="Calibri"/>
              <a:cs typeface="Calibri"/>
              <a:sym typeface="Calibri"/>
            </a:endParaRPr>
          </a:p>
          <a:p>
            <a:pPr indent="-251985" lvl="0" marL="251985" rtl="0" algn="l">
              <a:lnSpc>
                <a:spcPct val="90000"/>
              </a:lnSpc>
              <a:spcBef>
                <a:spcPts val="0"/>
              </a:spcBef>
              <a:spcAft>
                <a:spcPts val="0"/>
              </a:spcAft>
              <a:buClr>
                <a:srgbClr val="3F3F3F"/>
              </a:buClr>
              <a:buSzPts val="2000"/>
              <a:buChar char="•"/>
            </a:pPr>
            <a:r>
              <a:rPr b="1" lang="nl-NL" sz="2000">
                <a:solidFill>
                  <a:srgbClr val="3F3F3F"/>
                </a:solidFill>
                <a:latin typeface="Calibri"/>
                <a:ea typeface="Calibri"/>
                <a:cs typeface="Calibri"/>
                <a:sym typeface="Calibri"/>
              </a:rPr>
              <a:t>main_thread</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1"/>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asyncio</a:t>
            </a:r>
            <a:endParaRPr/>
          </a:p>
        </p:txBody>
      </p:sp>
      <p:sp>
        <p:nvSpPr>
          <p:cNvPr id="606" name="Google Shape;606;p61"/>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At the heart of async IO are </a:t>
            </a:r>
            <a:r>
              <a:rPr b="1" lang="nl-NL"/>
              <a:t>coroutines</a:t>
            </a:r>
            <a:r>
              <a:rPr lang="nl-NL"/>
              <a:t>. A coroutine is a specialized version of a Python generator function. </a:t>
            </a:r>
            <a:endParaRPr/>
          </a:p>
        </p:txBody>
      </p:sp>
      <p:sp>
        <p:nvSpPr>
          <p:cNvPr id="607" name="Google Shape;607;p61"/>
          <p:cNvSpPr/>
          <p:nvPr/>
        </p:nvSpPr>
        <p:spPr>
          <a:xfrm>
            <a:off x="587483" y="3203952"/>
            <a:ext cx="8917323" cy="4031873"/>
          </a:xfrm>
          <a:prstGeom prst="rect">
            <a:avLst/>
          </a:prstGeom>
          <a:solidFill>
            <a:srgbClr val="D8D8D8"/>
          </a:solidFill>
          <a:ln cap="flat" cmpd="sng" w="9525">
            <a:solidFill>
              <a:srgbClr val="7F7F7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600">
                <a:solidFill>
                  <a:srgbClr val="204A87"/>
                </a:solidFill>
                <a:latin typeface="Arial"/>
                <a:ea typeface="Arial"/>
                <a:cs typeface="Arial"/>
                <a:sym typeface="Arial"/>
              </a:rPr>
              <a:t>import</a:t>
            </a:r>
            <a:r>
              <a:rPr b="1" lang="nl-NL" sz="1600">
                <a:solidFill>
                  <a:schemeClr val="lt1"/>
                </a:solidFill>
                <a:latin typeface="Arial"/>
                <a:ea typeface="Arial"/>
                <a:cs typeface="Arial"/>
                <a:sym typeface="Arial"/>
              </a:rPr>
              <a:t> </a:t>
            </a:r>
            <a:r>
              <a:rPr b="1" lang="nl-NL" sz="1600">
                <a:solidFill>
                  <a:srgbClr val="000000"/>
                </a:solidFill>
                <a:latin typeface="Arial"/>
                <a:ea typeface="Arial"/>
                <a:cs typeface="Arial"/>
                <a:sym typeface="Arial"/>
              </a:rPr>
              <a:t>asyncio</a:t>
            </a:r>
            <a:r>
              <a:rPr b="1" lang="nl-NL" sz="1600">
                <a:solidFill>
                  <a:schemeClr val="lt1"/>
                </a:solidFill>
                <a:latin typeface="Arial"/>
                <a:ea typeface="Arial"/>
                <a:cs typeface="Arial"/>
                <a:sym typeface="Arial"/>
              </a:rPr>
              <a:t> </a:t>
            </a:r>
            <a:endParaRPr/>
          </a:p>
          <a:p>
            <a:pPr indent="0" lvl="0" marL="0" marR="0" rtl="0" algn="l">
              <a:spcBef>
                <a:spcPts val="0"/>
              </a:spcBef>
              <a:spcAft>
                <a:spcPts val="0"/>
              </a:spcAft>
              <a:buNone/>
            </a:pPr>
            <a:r>
              <a:t/>
            </a:r>
            <a:endParaRPr b="1" sz="1600">
              <a:solidFill>
                <a:srgbClr val="204A87"/>
              </a:solidFill>
              <a:latin typeface="Arial"/>
              <a:ea typeface="Arial"/>
              <a:cs typeface="Arial"/>
              <a:sym typeface="Arial"/>
            </a:endParaRPr>
          </a:p>
          <a:p>
            <a:pPr indent="0" lvl="0" marL="0" marR="0" rtl="0" algn="l">
              <a:spcBef>
                <a:spcPts val="0"/>
              </a:spcBef>
              <a:spcAft>
                <a:spcPts val="0"/>
              </a:spcAft>
              <a:buNone/>
            </a:pPr>
            <a:r>
              <a:rPr b="1" lang="nl-NL" sz="1600">
                <a:solidFill>
                  <a:srgbClr val="204A87"/>
                </a:solidFill>
                <a:latin typeface="Arial"/>
                <a:ea typeface="Arial"/>
                <a:cs typeface="Arial"/>
                <a:sym typeface="Arial"/>
              </a:rPr>
              <a:t>async</a:t>
            </a:r>
            <a:r>
              <a:rPr b="1" lang="nl-NL" sz="1600">
                <a:solidFill>
                  <a:schemeClr val="lt1"/>
                </a:solidFill>
                <a:latin typeface="Arial"/>
                <a:ea typeface="Arial"/>
                <a:cs typeface="Arial"/>
                <a:sym typeface="Arial"/>
              </a:rPr>
              <a:t> </a:t>
            </a:r>
            <a:r>
              <a:rPr b="1" lang="nl-NL" sz="1600">
                <a:solidFill>
                  <a:srgbClr val="204A87"/>
                </a:solidFill>
                <a:latin typeface="Arial"/>
                <a:ea typeface="Arial"/>
                <a:cs typeface="Arial"/>
                <a:sym typeface="Arial"/>
              </a:rPr>
              <a:t>def</a:t>
            </a:r>
            <a:r>
              <a:rPr b="1" lang="nl-NL" sz="1600">
                <a:solidFill>
                  <a:schemeClr val="lt1"/>
                </a:solidFill>
                <a:latin typeface="Arial"/>
                <a:ea typeface="Arial"/>
                <a:cs typeface="Arial"/>
                <a:sym typeface="Arial"/>
              </a:rPr>
              <a:t> </a:t>
            </a:r>
            <a:r>
              <a:rPr b="1" lang="nl-NL" sz="1600">
                <a:solidFill>
                  <a:srgbClr val="000000"/>
                </a:solidFill>
                <a:latin typeface="Arial"/>
                <a:ea typeface="Arial"/>
                <a:cs typeface="Arial"/>
                <a:sym typeface="Arial"/>
              </a:rPr>
              <a:t>count():</a:t>
            </a:r>
            <a:r>
              <a:rPr b="1" lang="nl-NL" sz="1600">
                <a:solidFill>
                  <a:schemeClr val="lt1"/>
                </a:solidFill>
                <a:latin typeface="Arial"/>
                <a:ea typeface="Arial"/>
                <a:cs typeface="Arial"/>
                <a:sym typeface="Arial"/>
              </a:rPr>
              <a:t> </a:t>
            </a:r>
            <a:endParaRPr/>
          </a:p>
          <a:p>
            <a:pPr indent="0" lvl="0" marL="0" marR="0" rtl="0" algn="l">
              <a:spcBef>
                <a:spcPts val="0"/>
              </a:spcBef>
              <a:spcAft>
                <a:spcPts val="0"/>
              </a:spcAft>
              <a:buNone/>
            </a:pPr>
            <a:r>
              <a:rPr b="1" lang="nl-NL" sz="1600">
                <a:solidFill>
                  <a:srgbClr val="204A87"/>
                </a:solidFill>
                <a:latin typeface="Arial"/>
                <a:ea typeface="Arial"/>
                <a:cs typeface="Arial"/>
                <a:sym typeface="Arial"/>
              </a:rPr>
              <a:t>    print</a:t>
            </a:r>
            <a:r>
              <a:rPr b="1" lang="nl-NL" sz="1600">
                <a:solidFill>
                  <a:srgbClr val="000000"/>
                </a:solidFill>
                <a:latin typeface="Arial"/>
                <a:ea typeface="Arial"/>
                <a:cs typeface="Arial"/>
                <a:sym typeface="Arial"/>
              </a:rPr>
              <a:t>(</a:t>
            </a:r>
            <a:r>
              <a:rPr b="1" lang="nl-NL" sz="1600">
                <a:solidFill>
                  <a:srgbClr val="4E9A06"/>
                </a:solidFill>
                <a:latin typeface="Arial"/>
                <a:ea typeface="Arial"/>
                <a:cs typeface="Arial"/>
                <a:sym typeface="Arial"/>
              </a:rPr>
              <a:t>"One"</a:t>
            </a:r>
            <a:r>
              <a:rPr b="1" lang="nl-NL" sz="1600">
                <a:solidFill>
                  <a:srgbClr val="000000"/>
                </a:solidFill>
                <a:latin typeface="Arial"/>
                <a:ea typeface="Arial"/>
                <a:cs typeface="Arial"/>
                <a:sym typeface="Arial"/>
              </a:rPr>
              <a:t>)</a:t>
            </a:r>
            <a:r>
              <a:rPr b="1" lang="nl-NL" sz="1600">
                <a:solidFill>
                  <a:schemeClr val="lt1"/>
                </a:solidFill>
                <a:latin typeface="Arial"/>
                <a:ea typeface="Arial"/>
                <a:cs typeface="Arial"/>
                <a:sym typeface="Arial"/>
              </a:rPr>
              <a:t> </a:t>
            </a:r>
            <a:endParaRPr/>
          </a:p>
          <a:p>
            <a:pPr indent="0" lvl="0" marL="0" marR="0" rtl="0" algn="l">
              <a:spcBef>
                <a:spcPts val="0"/>
              </a:spcBef>
              <a:spcAft>
                <a:spcPts val="0"/>
              </a:spcAft>
              <a:buNone/>
            </a:pPr>
            <a:r>
              <a:rPr b="1" lang="nl-NL" sz="1600">
                <a:solidFill>
                  <a:srgbClr val="204A87"/>
                </a:solidFill>
                <a:latin typeface="Arial"/>
                <a:ea typeface="Arial"/>
                <a:cs typeface="Arial"/>
                <a:sym typeface="Arial"/>
              </a:rPr>
              <a:t>    await</a:t>
            </a:r>
            <a:r>
              <a:rPr b="1" lang="nl-NL" sz="1600">
                <a:solidFill>
                  <a:schemeClr val="lt1"/>
                </a:solidFill>
                <a:latin typeface="Arial"/>
                <a:ea typeface="Arial"/>
                <a:cs typeface="Arial"/>
                <a:sym typeface="Arial"/>
              </a:rPr>
              <a:t> </a:t>
            </a:r>
            <a:r>
              <a:rPr b="1" lang="nl-NL" sz="1600">
                <a:solidFill>
                  <a:srgbClr val="000000"/>
                </a:solidFill>
                <a:latin typeface="Arial"/>
                <a:ea typeface="Arial"/>
                <a:cs typeface="Arial"/>
                <a:sym typeface="Arial"/>
              </a:rPr>
              <a:t>asyncio</a:t>
            </a:r>
            <a:r>
              <a:rPr b="1" lang="nl-NL" sz="1600">
                <a:solidFill>
                  <a:srgbClr val="CE5C00"/>
                </a:solidFill>
                <a:latin typeface="Arial"/>
                <a:ea typeface="Arial"/>
                <a:cs typeface="Arial"/>
                <a:sym typeface="Arial"/>
              </a:rPr>
              <a:t>.</a:t>
            </a:r>
            <a:r>
              <a:rPr b="1" lang="nl-NL" sz="1600">
                <a:solidFill>
                  <a:srgbClr val="000000"/>
                </a:solidFill>
                <a:latin typeface="Arial"/>
                <a:ea typeface="Arial"/>
                <a:cs typeface="Arial"/>
                <a:sym typeface="Arial"/>
              </a:rPr>
              <a:t>sleep(</a:t>
            </a:r>
            <a:r>
              <a:rPr b="1" lang="nl-NL" sz="1600">
                <a:solidFill>
                  <a:srgbClr val="0000CF"/>
                </a:solidFill>
                <a:latin typeface="Arial"/>
                <a:ea typeface="Arial"/>
                <a:cs typeface="Arial"/>
                <a:sym typeface="Arial"/>
              </a:rPr>
              <a:t>1</a:t>
            </a:r>
            <a:r>
              <a:rPr b="1" lang="nl-NL" sz="16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   </a:t>
            </a:r>
            <a:r>
              <a:rPr b="1" lang="nl-NL" sz="1600">
                <a:solidFill>
                  <a:schemeClr val="lt1"/>
                </a:solidFill>
                <a:latin typeface="Arial"/>
                <a:ea typeface="Arial"/>
                <a:cs typeface="Arial"/>
                <a:sym typeface="Arial"/>
              </a:rPr>
              <a:t> </a:t>
            </a:r>
            <a:r>
              <a:rPr b="1" lang="nl-NL" sz="1600">
                <a:solidFill>
                  <a:srgbClr val="204A87"/>
                </a:solidFill>
                <a:latin typeface="Arial"/>
                <a:ea typeface="Arial"/>
                <a:cs typeface="Arial"/>
                <a:sym typeface="Arial"/>
              </a:rPr>
              <a:t>print</a:t>
            </a:r>
            <a:r>
              <a:rPr b="1" lang="nl-NL" sz="1600">
                <a:solidFill>
                  <a:srgbClr val="000000"/>
                </a:solidFill>
                <a:latin typeface="Arial"/>
                <a:ea typeface="Arial"/>
                <a:cs typeface="Arial"/>
                <a:sym typeface="Arial"/>
              </a:rPr>
              <a:t>(</a:t>
            </a:r>
            <a:r>
              <a:rPr b="1" lang="nl-NL" sz="1600">
                <a:solidFill>
                  <a:srgbClr val="4E9A06"/>
                </a:solidFill>
                <a:latin typeface="Arial"/>
                <a:ea typeface="Arial"/>
                <a:cs typeface="Arial"/>
                <a:sym typeface="Arial"/>
              </a:rPr>
              <a:t>"Two"</a:t>
            </a:r>
            <a:r>
              <a:rPr b="1" lang="nl-NL" sz="1600">
                <a:solidFill>
                  <a:srgbClr val="000000"/>
                </a:solidFill>
                <a:latin typeface="Arial"/>
                <a:ea typeface="Arial"/>
                <a:cs typeface="Arial"/>
                <a:sym typeface="Arial"/>
              </a:rPr>
              <a:t>)</a:t>
            </a:r>
            <a:endParaRPr/>
          </a:p>
          <a:p>
            <a:pPr indent="0" lvl="0" marL="0" marR="0" rtl="0" algn="l">
              <a:spcBef>
                <a:spcPts val="0"/>
              </a:spcBef>
              <a:spcAft>
                <a:spcPts val="0"/>
              </a:spcAft>
              <a:buNone/>
            </a:pPr>
            <a:r>
              <a:t/>
            </a:r>
            <a:endParaRPr b="1" sz="1600">
              <a:solidFill>
                <a:srgbClr val="000000"/>
              </a:solidFill>
              <a:latin typeface="Arial"/>
              <a:ea typeface="Arial"/>
              <a:cs typeface="Arial"/>
              <a:sym typeface="Arial"/>
            </a:endParaRPr>
          </a:p>
          <a:p>
            <a:pPr indent="0" lvl="0" marL="0" marR="0" rtl="0" algn="l">
              <a:spcBef>
                <a:spcPts val="0"/>
              </a:spcBef>
              <a:spcAft>
                <a:spcPts val="0"/>
              </a:spcAft>
              <a:buNone/>
            </a:pPr>
            <a:r>
              <a:rPr b="1" lang="nl-NL" sz="1600">
                <a:solidFill>
                  <a:srgbClr val="204A87"/>
                </a:solidFill>
                <a:latin typeface="Arial"/>
                <a:ea typeface="Arial"/>
                <a:cs typeface="Arial"/>
                <a:sym typeface="Arial"/>
              </a:rPr>
              <a:t>async</a:t>
            </a:r>
            <a:r>
              <a:rPr b="1" lang="nl-NL" sz="1600">
                <a:solidFill>
                  <a:schemeClr val="lt1"/>
                </a:solidFill>
                <a:latin typeface="Arial"/>
                <a:ea typeface="Arial"/>
                <a:cs typeface="Arial"/>
                <a:sym typeface="Arial"/>
              </a:rPr>
              <a:t> </a:t>
            </a:r>
            <a:r>
              <a:rPr b="1" lang="nl-NL" sz="1600">
                <a:solidFill>
                  <a:srgbClr val="204A87"/>
                </a:solidFill>
                <a:latin typeface="Arial"/>
                <a:ea typeface="Arial"/>
                <a:cs typeface="Arial"/>
                <a:sym typeface="Arial"/>
              </a:rPr>
              <a:t>def</a:t>
            </a:r>
            <a:r>
              <a:rPr b="1" lang="nl-NL" sz="1600">
                <a:solidFill>
                  <a:schemeClr val="lt1"/>
                </a:solidFill>
                <a:latin typeface="Arial"/>
                <a:ea typeface="Arial"/>
                <a:cs typeface="Arial"/>
                <a:sym typeface="Arial"/>
              </a:rPr>
              <a:t> </a:t>
            </a:r>
            <a:r>
              <a:rPr b="1" lang="nl-NL" sz="1600">
                <a:solidFill>
                  <a:srgbClr val="000000"/>
                </a:solidFill>
                <a:latin typeface="Arial"/>
                <a:ea typeface="Arial"/>
                <a:cs typeface="Arial"/>
                <a:sym typeface="Arial"/>
              </a:rPr>
              <a:t>main():</a:t>
            </a:r>
            <a:r>
              <a:rPr b="1" lang="nl-NL" sz="1600">
                <a:solidFill>
                  <a:schemeClr val="lt1"/>
                </a:solidFill>
                <a:latin typeface="Arial"/>
                <a:ea typeface="Arial"/>
                <a:cs typeface="Arial"/>
                <a:sym typeface="Arial"/>
              </a:rPr>
              <a:t> </a:t>
            </a:r>
            <a:endParaRPr/>
          </a:p>
          <a:p>
            <a:pPr indent="0" lvl="0" marL="0" marR="0" rtl="0" algn="l">
              <a:spcBef>
                <a:spcPts val="0"/>
              </a:spcBef>
              <a:spcAft>
                <a:spcPts val="0"/>
              </a:spcAft>
              <a:buNone/>
            </a:pPr>
            <a:r>
              <a:rPr b="1" lang="nl-NL" sz="1600">
                <a:solidFill>
                  <a:srgbClr val="204A87"/>
                </a:solidFill>
                <a:latin typeface="Arial"/>
                <a:ea typeface="Arial"/>
                <a:cs typeface="Arial"/>
                <a:sym typeface="Arial"/>
              </a:rPr>
              <a:t>    await</a:t>
            </a:r>
            <a:r>
              <a:rPr b="1" lang="nl-NL" sz="1600">
                <a:solidFill>
                  <a:schemeClr val="lt1"/>
                </a:solidFill>
                <a:latin typeface="Arial"/>
                <a:ea typeface="Arial"/>
                <a:cs typeface="Arial"/>
                <a:sym typeface="Arial"/>
              </a:rPr>
              <a:t> </a:t>
            </a:r>
            <a:r>
              <a:rPr b="1" lang="nl-NL" sz="1600">
                <a:solidFill>
                  <a:srgbClr val="000000"/>
                </a:solidFill>
                <a:latin typeface="Arial"/>
                <a:ea typeface="Arial"/>
                <a:cs typeface="Arial"/>
                <a:sym typeface="Arial"/>
              </a:rPr>
              <a:t>asyncio</a:t>
            </a:r>
            <a:r>
              <a:rPr b="1" lang="nl-NL" sz="1600">
                <a:solidFill>
                  <a:srgbClr val="CE5C00"/>
                </a:solidFill>
                <a:latin typeface="Arial"/>
                <a:ea typeface="Arial"/>
                <a:cs typeface="Arial"/>
                <a:sym typeface="Arial"/>
              </a:rPr>
              <a:t>.</a:t>
            </a:r>
            <a:r>
              <a:rPr b="1" lang="nl-NL" sz="1600">
                <a:solidFill>
                  <a:srgbClr val="000000"/>
                </a:solidFill>
                <a:latin typeface="Arial"/>
                <a:ea typeface="Arial"/>
                <a:cs typeface="Arial"/>
                <a:sym typeface="Arial"/>
              </a:rPr>
              <a:t>gather(count(),</a:t>
            </a:r>
            <a:r>
              <a:rPr b="1" lang="nl-NL" sz="1600">
                <a:solidFill>
                  <a:schemeClr val="lt1"/>
                </a:solidFill>
                <a:latin typeface="Arial"/>
                <a:ea typeface="Arial"/>
                <a:cs typeface="Arial"/>
                <a:sym typeface="Arial"/>
              </a:rPr>
              <a:t> </a:t>
            </a:r>
            <a:r>
              <a:rPr b="1" lang="nl-NL" sz="1600">
                <a:solidFill>
                  <a:srgbClr val="000000"/>
                </a:solidFill>
                <a:latin typeface="Arial"/>
                <a:ea typeface="Arial"/>
                <a:cs typeface="Arial"/>
                <a:sym typeface="Arial"/>
              </a:rPr>
              <a:t>count(),</a:t>
            </a:r>
            <a:r>
              <a:rPr b="1" lang="nl-NL" sz="1600">
                <a:solidFill>
                  <a:schemeClr val="lt1"/>
                </a:solidFill>
                <a:latin typeface="Arial"/>
                <a:ea typeface="Arial"/>
                <a:cs typeface="Arial"/>
                <a:sym typeface="Arial"/>
              </a:rPr>
              <a:t> </a:t>
            </a:r>
            <a:r>
              <a:rPr b="1" lang="nl-NL" sz="1600">
                <a:solidFill>
                  <a:srgbClr val="000000"/>
                </a:solidFill>
                <a:latin typeface="Arial"/>
                <a:ea typeface="Arial"/>
                <a:cs typeface="Arial"/>
                <a:sym typeface="Arial"/>
              </a:rPr>
              <a:t>count())</a:t>
            </a:r>
            <a:endParaRPr/>
          </a:p>
          <a:p>
            <a:pPr indent="0" lvl="0" marL="0" marR="0" rtl="0" algn="l">
              <a:spcBef>
                <a:spcPts val="0"/>
              </a:spcBef>
              <a:spcAft>
                <a:spcPts val="0"/>
              </a:spcAft>
              <a:buNone/>
            </a:pPr>
            <a:r>
              <a:t/>
            </a:r>
            <a:endParaRPr b="1" sz="1600">
              <a:solidFill>
                <a:srgbClr val="000000"/>
              </a:solidFill>
              <a:latin typeface="Arial"/>
              <a:ea typeface="Arial"/>
              <a:cs typeface="Arial"/>
              <a:sym typeface="Arial"/>
            </a:endParaRPr>
          </a:p>
          <a:p>
            <a:pPr indent="0" lvl="0" marL="0" marR="0" rtl="0" algn="l">
              <a:spcBef>
                <a:spcPts val="0"/>
              </a:spcBef>
              <a:spcAft>
                <a:spcPts val="0"/>
              </a:spcAft>
              <a:buNone/>
            </a:pPr>
            <a:r>
              <a:rPr b="1" lang="nl-NL" sz="1600">
                <a:solidFill>
                  <a:srgbClr val="204A87"/>
                </a:solidFill>
                <a:latin typeface="Arial"/>
                <a:ea typeface="Arial"/>
                <a:cs typeface="Arial"/>
                <a:sym typeface="Arial"/>
              </a:rPr>
              <a:t>if</a:t>
            </a:r>
            <a:r>
              <a:rPr b="1" lang="nl-NL" sz="1600">
                <a:solidFill>
                  <a:schemeClr val="lt1"/>
                </a:solidFill>
                <a:latin typeface="Arial"/>
                <a:ea typeface="Arial"/>
                <a:cs typeface="Arial"/>
                <a:sym typeface="Arial"/>
              </a:rPr>
              <a:t> </a:t>
            </a:r>
            <a:r>
              <a:rPr b="1" lang="nl-NL" sz="1600">
                <a:solidFill>
                  <a:schemeClr val="dk1"/>
                </a:solidFill>
                <a:latin typeface="Arial"/>
                <a:ea typeface="Arial"/>
                <a:cs typeface="Arial"/>
                <a:sym typeface="Arial"/>
              </a:rPr>
              <a:t>__name__ </a:t>
            </a:r>
            <a:r>
              <a:rPr b="1" lang="nl-NL" sz="1600">
                <a:solidFill>
                  <a:srgbClr val="CE5C00"/>
                </a:solidFill>
                <a:latin typeface="Arial"/>
                <a:ea typeface="Arial"/>
                <a:cs typeface="Arial"/>
                <a:sym typeface="Arial"/>
              </a:rPr>
              <a:t>==</a:t>
            </a:r>
            <a:r>
              <a:rPr b="1" lang="nl-NL" sz="1600">
                <a:solidFill>
                  <a:schemeClr val="lt1"/>
                </a:solidFill>
                <a:latin typeface="Arial"/>
                <a:ea typeface="Arial"/>
                <a:cs typeface="Arial"/>
                <a:sym typeface="Arial"/>
              </a:rPr>
              <a:t> </a:t>
            </a:r>
            <a:r>
              <a:rPr b="1" lang="nl-NL" sz="1600">
                <a:solidFill>
                  <a:srgbClr val="4E9A06"/>
                </a:solidFill>
                <a:latin typeface="Arial"/>
                <a:ea typeface="Arial"/>
                <a:cs typeface="Arial"/>
                <a:sym typeface="Arial"/>
              </a:rPr>
              <a:t>"__main__"</a:t>
            </a:r>
            <a:r>
              <a:rPr b="1" lang="nl-NL" sz="1600">
                <a:solidFill>
                  <a:srgbClr val="000000"/>
                </a:solidFill>
                <a:latin typeface="Arial"/>
                <a:ea typeface="Arial"/>
                <a:cs typeface="Arial"/>
                <a:sym typeface="Arial"/>
              </a:rPr>
              <a:t>:</a:t>
            </a:r>
            <a:r>
              <a:rPr b="1" lang="nl-NL" sz="1600">
                <a:solidFill>
                  <a:schemeClr val="lt1"/>
                </a:solidFill>
                <a:latin typeface="Arial"/>
                <a:ea typeface="Arial"/>
                <a:cs typeface="Arial"/>
                <a:sym typeface="Arial"/>
              </a:rPr>
              <a:t> </a:t>
            </a:r>
            <a:endParaRPr/>
          </a:p>
          <a:p>
            <a:pPr indent="0" lvl="0" marL="0" marR="0" rtl="0" algn="l">
              <a:spcBef>
                <a:spcPts val="0"/>
              </a:spcBef>
              <a:spcAft>
                <a:spcPts val="0"/>
              </a:spcAft>
              <a:buNone/>
            </a:pPr>
            <a:r>
              <a:rPr b="1" lang="nl-NL" sz="1600">
                <a:solidFill>
                  <a:srgbClr val="204A87"/>
                </a:solidFill>
                <a:latin typeface="Arial"/>
                <a:ea typeface="Arial"/>
                <a:cs typeface="Arial"/>
                <a:sym typeface="Arial"/>
              </a:rPr>
              <a:t>    import</a:t>
            </a:r>
            <a:r>
              <a:rPr b="1" lang="nl-NL" sz="1600">
                <a:solidFill>
                  <a:schemeClr val="lt1"/>
                </a:solidFill>
                <a:latin typeface="Arial"/>
                <a:ea typeface="Arial"/>
                <a:cs typeface="Arial"/>
                <a:sym typeface="Arial"/>
              </a:rPr>
              <a:t> </a:t>
            </a:r>
            <a:r>
              <a:rPr b="1" lang="nl-NL" sz="1600">
                <a:solidFill>
                  <a:srgbClr val="000000"/>
                </a:solidFill>
                <a:latin typeface="Arial"/>
                <a:ea typeface="Arial"/>
                <a:cs typeface="Arial"/>
                <a:sym typeface="Arial"/>
              </a:rPr>
              <a:t>time</a:t>
            </a:r>
            <a:r>
              <a:rPr b="1" lang="nl-NL" sz="1600">
                <a:solidFill>
                  <a:schemeClr val="lt1"/>
                </a:solidFill>
                <a:latin typeface="Arial"/>
                <a:ea typeface="Arial"/>
                <a:cs typeface="Arial"/>
                <a:sym typeface="Arial"/>
              </a:rPr>
              <a:t> </a:t>
            </a:r>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    s</a:t>
            </a:r>
            <a:r>
              <a:rPr b="1" lang="nl-NL" sz="1600">
                <a:solidFill>
                  <a:schemeClr val="lt1"/>
                </a:solidFill>
                <a:latin typeface="Arial"/>
                <a:ea typeface="Arial"/>
                <a:cs typeface="Arial"/>
                <a:sym typeface="Arial"/>
              </a:rPr>
              <a:t> </a:t>
            </a:r>
            <a:r>
              <a:rPr b="1" lang="nl-NL" sz="1600">
                <a:solidFill>
                  <a:srgbClr val="CE5C00"/>
                </a:solidFill>
                <a:latin typeface="Arial"/>
                <a:ea typeface="Arial"/>
                <a:cs typeface="Arial"/>
                <a:sym typeface="Arial"/>
              </a:rPr>
              <a:t>=</a:t>
            </a:r>
            <a:r>
              <a:rPr b="1" lang="nl-NL" sz="1600">
                <a:solidFill>
                  <a:schemeClr val="lt1"/>
                </a:solidFill>
                <a:latin typeface="Arial"/>
                <a:ea typeface="Arial"/>
                <a:cs typeface="Arial"/>
                <a:sym typeface="Arial"/>
              </a:rPr>
              <a:t> </a:t>
            </a:r>
            <a:r>
              <a:rPr b="1" lang="nl-NL" sz="1600">
                <a:solidFill>
                  <a:srgbClr val="000000"/>
                </a:solidFill>
                <a:latin typeface="Arial"/>
                <a:ea typeface="Arial"/>
                <a:cs typeface="Arial"/>
                <a:sym typeface="Arial"/>
              </a:rPr>
              <a:t>time</a:t>
            </a:r>
            <a:r>
              <a:rPr b="1" lang="nl-NL" sz="1600">
                <a:solidFill>
                  <a:srgbClr val="CE5C00"/>
                </a:solidFill>
                <a:latin typeface="Arial"/>
                <a:ea typeface="Arial"/>
                <a:cs typeface="Arial"/>
                <a:sym typeface="Arial"/>
              </a:rPr>
              <a:t>.</a:t>
            </a:r>
            <a:r>
              <a:rPr b="1" lang="nl-NL" sz="1600">
                <a:solidFill>
                  <a:srgbClr val="000000"/>
                </a:solidFill>
                <a:latin typeface="Arial"/>
                <a:ea typeface="Arial"/>
                <a:cs typeface="Arial"/>
                <a:sym typeface="Arial"/>
              </a:rPr>
              <a:t>perf_counter()</a:t>
            </a:r>
            <a:r>
              <a:rPr b="1" lang="nl-NL" sz="1600">
                <a:solidFill>
                  <a:schemeClr val="lt1"/>
                </a:solidFill>
                <a:latin typeface="Arial"/>
                <a:ea typeface="Arial"/>
                <a:cs typeface="Arial"/>
                <a:sym typeface="Arial"/>
              </a:rPr>
              <a:t> </a:t>
            </a:r>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    asyncio</a:t>
            </a:r>
            <a:r>
              <a:rPr b="1" lang="nl-NL" sz="1600">
                <a:solidFill>
                  <a:srgbClr val="CE5C00"/>
                </a:solidFill>
                <a:latin typeface="Arial"/>
                <a:ea typeface="Arial"/>
                <a:cs typeface="Arial"/>
                <a:sym typeface="Arial"/>
              </a:rPr>
              <a:t>.</a:t>
            </a:r>
            <a:r>
              <a:rPr b="1" lang="nl-NL" sz="1600">
                <a:solidFill>
                  <a:srgbClr val="000000"/>
                </a:solidFill>
                <a:latin typeface="Arial"/>
                <a:ea typeface="Arial"/>
                <a:cs typeface="Arial"/>
                <a:sym typeface="Arial"/>
              </a:rPr>
              <a:t>run(main())</a:t>
            </a:r>
            <a:r>
              <a:rPr b="1" lang="nl-NL" sz="1600">
                <a:solidFill>
                  <a:schemeClr val="lt1"/>
                </a:solidFill>
                <a:latin typeface="Arial"/>
                <a:ea typeface="Arial"/>
                <a:cs typeface="Arial"/>
                <a:sym typeface="Arial"/>
              </a:rPr>
              <a:t> </a:t>
            </a:r>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    elapsed</a:t>
            </a:r>
            <a:r>
              <a:rPr b="1" lang="nl-NL" sz="1600">
                <a:solidFill>
                  <a:schemeClr val="lt1"/>
                </a:solidFill>
                <a:latin typeface="Arial"/>
                <a:ea typeface="Arial"/>
                <a:cs typeface="Arial"/>
                <a:sym typeface="Arial"/>
              </a:rPr>
              <a:t> </a:t>
            </a:r>
            <a:r>
              <a:rPr b="1" lang="nl-NL" sz="1600">
                <a:solidFill>
                  <a:srgbClr val="CE5C00"/>
                </a:solidFill>
                <a:latin typeface="Arial"/>
                <a:ea typeface="Arial"/>
                <a:cs typeface="Arial"/>
                <a:sym typeface="Arial"/>
              </a:rPr>
              <a:t>=</a:t>
            </a:r>
            <a:r>
              <a:rPr b="1" lang="nl-NL" sz="1600">
                <a:solidFill>
                  <a:schemeClr val="lt1"/>
                </a:solidFill>
                <a:latin typeface="Arial"/>
                <a:ea typeface="Arial"/>
                <a:cs typeface="Arial"/>
                <a:sym typeface="Arial"/>
              </a:rPr>
              <a:t> </a:t>
            </a:r>
            <a:r>
              <a:rPr b="1" lang="nl-NL" sz="1600">
                <a:solidFill>
                  <a:srgbClr val="000000"/>
                </a:solidFill>
                <a:latin typeface="Arial"/>
                <a:ea typeface="Arial"/>
                <a:cs typeface="Arial"/>
                <a:sym typeface="Arial"/>
              </a:rPr>
              <a:t>time</a:t>
            </a:r>
            <a:r>
              <a:rPr b="1" lang="nl-NL" sz="1600">
                <a:solidFill>
                  <a:srgbClr val="CE5C00"/>
                </a:solidFill>
                <a:latin typeface="Arial"/>
                <a:ea typeface="Arial"/>
                <a:cs typeface="Arial"/>
                <a:sym typeface="Arial"/>
              </a:rPr>
              <a:t>.</a:t>
            </a:r>
            <a:r>
              <a:rPr b="1" lang="nl-NL" sz="1600">
                <a:solidFill>
                  <a:srgbClr val="000000"/>
                </a:solidFill>
                <a:latin typeface="Arial"/>
                <a:ea typeface="Arial"/>
                <a:cs typeface="Arial"/>
                <a:sym typeface="Arial"/>
              </a:rPr>
              <a:t>perf_counter()</a:t>
            </a:r>
            <a:r>
              <a:rPr b="1" lang="nl-NL" sz="1600">
                <a:solidFill>
                  <a:schemeClr val="lt1"/>
                </a:solidFill>
                <a:latin typeface="Arial"/>
                <a:ea typeface="Arial"/>
                <a:cs typeface="Arial"/>
                <a:sym typeface="Arial"/>
              </a:rPr>
              <a:t> </a:t>
            </a:r>
            <a:r>
              <a:rPr b="1" lang="nl-NL" sz="1600">
                <a:solidFill>
                  <a:srgbClr val="CE5C00"/>
                </a:solidFill>
                <a:latin typeface="Arial"/>
                <a:ea typeface="Arial"/>
                <a:cs typeface="Arial"/>
                <a:sym typeface="Arial"/>
              </a:rPr>
              <a:t>-</a:t>
            </a:r>
            <a:r>
              <a:rPr b="1" lang="nl-NL" sz="1600">
                <a:solidFill>
                  <a:schemeClr val="lt1"/>
                </a:solidFill>
                <a:latin typeface="Arial"/>
                <a:ea typeface="Arial"/>
                <a:cs typeface="Arial"/>
                <a:sym typeface="Arial"/>
              </a:rPr>
              <a:t> </a:t>
            </a:r>
            <a:r>
              <a:rPr b="1" lang="nl-NL" sz="1600">
                <a:solidFill>
                  <a:srgbClr val="000000"/>
                </a:solidFill>
                <a:latin typeface="Arial"/>
                <a:ea typeface="Arial"/>
                <a:cs typeface="Arial"/>
                <a:sym typeface="Arial"/>
              </a:rPr>
              <a:t>s</a:t>
            </a:r>
            <a:r>
              <a:rPr b="1" lang="nl-NL" sz="1600">
                <a:solidFill>
                  <a:schemeClr val="lt1"/>
                </a:solidFill>
                <a:latin typeface="Arial"/>
                <a:ea typeface="Arial"/>
                <a:cs typeface="Arial"/>
                <a:sym typeface="Arial"/>
              </a:rPr>
              <a:t> </a:t>
            </a:r>
            <a:endParaRPr/>
          </a:p>
          <a:p>
            <a:pPr indent="0" lvl="0" marL="0" marR="0" rtl="0" algn="l">
              <a:spcBef>
                <a:spcPts val="0"/>
              </a:spcBef>
              <a:spcAft>
                <a:spcPts val="0"/>
              </a:spcAft>
              <a:buNone/>
            </a:pPr>
            <a:r>
              <a:rPr b="1" lang="nl-NL" sz="1600">
                <a:solidFill>
                  <a:srgbClr val="204A87"/>
                </a:solidFill>
                <a:latin typeface="Arial"/>
                <a:ea typeface="Arial"/>
                <a:cs typeface="Arial"/>
                <a:sym typeface="Arial"/>
              </a:rPr>
              <a:t>    print</a:t>
            </a:r>
            <a:r>
              <a:rPr b="1" lang="nl-NL" sz="1600">
                <a:solidFill>
                  <a:srgbClr val="000000"/>
                </a:solidFill>
                <a:latin typeface="Arial"/>
                <a:ea typeface="Arial"/>
                <a:cs typeface="Arial"/>
                <a:sym typeface="Arial"/>
              </a:rPr>
              <a:t>(</a:t>
            </a:r>
            <a:r>
              <a:rPr b="1" lang="nl-NL" sz="1600">
                <a:solidFill>
                  <a:srgbClr val="1B6700"/>
                </a:solidFill>
                <a:latin typeface="Arial"/>
                <a:ea typeface="Arial"/>
                <a:cs typeface="Arial"/>
                <a:sym typeface="Arial"/>
              </a:rPr>
              <a:t>f</a:t>
            </a:r>
            <a:r>
              <a:rPr b="1" lang="nl-NL" sz="1600">
                <a:solidFill>
                  <a:srgbClr val="4E9A06"/>
                </a:solidFill>
                <a:latin typeface="Arial"/>
                <a:ea typeface="Arial"/>
                <a:cs typeface="Arial"/>
                <a:sym typeface="Arial"/>
              </a:rPr>
              <a:t>"</a:t>
            </a:r>
            <a:r>
              <a:rPr b="1" lang="nl-NL" sz="1600">
                <a:solidFill>
                  <a:srgbClr val="1B6700"/>
                </a:solidFill>
                <a:latin typeface="Arial"/>
                <a:ea typeface="Arial"/>
                <a:cs typeface="Arial"/>
                <a:sym typeface="Arial"/>
              </a:rPr>
              <a:t>{</a:t>
            </a:r>
            <a:r>
              <a:rPr b="1" lang="nl-NL" sz="1600">
                <a:solidFill>
                  <a:schemeClr val="dk1"/>
                </a:solidFill>
                <a:latin typeface="Arial"/>
                <a:ea typeface="Arial"/>
                <a:cs typeface="Arial"/>
                <a:sym typeface="Arial"/>
              </a:rPr>
              <a:t>__file__</a:t>
            </a:r>
            <a:r>
              <a:rPr b="1" lang="nl-NL" sz="1600">
                <a:solidFill>
                  <a:srgbClr val="1B6700"/>
                </a:solidFill>
                <a:latin typeface="Arial"/>
                <a:ea typeface="Arial"/>
                <a:cs typeface="Arial"/>
                <a:sym typeface="Arial"/>
              </a:rPr>
              <a:t>}</a:t>
            </a:r>
            <a:r>
              <a:rPr b="1" lang="nl-NL" sz="1600">
                <a:solidFill>
                  <a:srgbClr val="4E9A06"/>
                </a:solidFill>
                <a:latin typeface="Arial"/>
                <a:ea typeface="Arial"/>
                <a:cs typeface="Arial"/>
                <a:sym typeface="Arial"/>
              </a:rPr>
              <a:t> executed in </a:t>
            </a:r>
            <a:r>
              <a:rPr b="1" lang="nl-NL" sz="1600">
                <a:solidFill>
                  <a:srgbClr val="1B6700"/>
                </a:solidFill>
                <a:latin typeface="Arial"/>
                <a:ea typeface="Arial"/>
                <a:cs typeface="Arial"/>
                <a:sym typeface="Arial"/>
              </a:rPr>
              <a:t>{</a:t>
            </a:r>
            <a:r>
              <a:rPr b="1" lang="nl-NL" sz="1600">
                <a:solidFill>
                  <a:srgbClr val="000000"/>
                </a:solidFill>
                <a:latin typeface="Arial"/>
                <a:ea typeface="Arial"/>
                <a:cs typeface="Arial"/>
                <a:sym typeface="Arial"/>
              </a:rPr>
              <a:t>elapsed</a:t>
            </a:r>
            <a:r>
              <a:rPr b="1" lang="nl-NL" sz="1600">
                <a:solidFill>
                  <a:srgbClr val="1B6700"/>
                </a:solidFill>
                <a:latin typeface="Arial"/>
                <a:ea typeface="Arial"/>
                <a:cs typeface="Arial"/>
                <a:sym typeface="Arial"/>
              </a:rPr>
              <a:t>:</a:t>
            </a:r>
            <a:r>
              <a:rPr b="1" lang="nl-NL" sz="1600">
                <a:solidFill>
                  <a:srgbClr val="4E9A06"/>
                </a:solidFill>
                <a:latin typeface="Arial"/>
                <a:ea typeface="Arial"/>
                <a:cs typeface="Arial"/>
                <a:sym typeface="Arial"/>
              </a:rPr>
              <a:t>0.2f</a:t>
            </a:r>
            <a:r>
              <a:rPr b="1" lang="nl-NL" sz="1600">
                <a:solidFill>
                  <a:srgbClr val="1B6700"/>
                </a:solidFill>
                <a:latin typeface="Arial"/>
                <a:ea typeface="Arial"/>
                <a:cs typeface="Arial"/>
                <a:sym typeface="Arial"/>
              </a:rPr>
              <a:t>}</a:t>
            </a:r>
            <a:r>
              <a:rPr b="1" lang="nl-NL" sz="1600">
                <a:solidFill>
                  <a:srgbClr val="4E9A06"/>
                </a:solidFill>
                <a:latin typeface="Arial"/>
                <a:ea typeface="Arial"/>
                <a:cs typeface="Arial"/>
                <a:sym typeface="Arial"/>
              </a:rPr>
              <a:t> seconds."</a:t>
            </a:r>
            <a:r>
              <a:rPr b="1" lang="nl-NL" sz="1600">
                <a:solidFill>
                  <a:srgbClr val="000000"/>
                </a:solidFill>
                <a:latin typeface="Arial"/>
                <a:ea typeface="Arial"/>
                <a:cs typeface="Arial"/>
                <a:sym typeface="Arial"/>
              </a:rPr>
              <a:t>)</a:t>
            </a:r>
            <a:endParaRPr b="1" sz="1600">
              <a:solidFill>
                <a:schemeClr val="lt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2"/>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multiprocessing</a:t>
            </a:r>
            <a:endParaRPr/>
          </a:p>
        </p:txBody>
      </p:sp>
      <p:sp>
        <p:nvSpPr>
          <p:cNvPr id="613" name="Google Shape;613;p62"/>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The multiprocessing library is based on spawning Processes.</a:t>
            </a:r>
            <a:endParaRPr/>
          </a:p>
          <a:p>
            <a:pPr indent="-251986" lvl="0" marL="251986" rtl="0" algn="l">
              <a:lnSpc>
                <a:spcPct val="90000"/>
              </a:lnSpc>
              <a:spcBef>
                <a:spcPts val="1102"/>
              </a:spcBef>
              <a:spcAft>
                <a:spcPts val="0"/>
              </a:spcAft>
              <a:buClr>
                <a:srgbClr val="595959"/>
              </a:buClr>
              <a:buSzPts val="2000"/>
              <a:buChar char="•"/>
            </a:pPr>
            <a:r>
              <a:rPr lang="nl-NL"/>
              <a:t>A process starts a fresh Python interpreter thereby side-stepping the Global Interpreter Lock</a:t>
            </a:r>
            <a:endParaRPr/>
          </a:p>
          <a:p>
            <a:pPr indent="-251986" lvl="0" marL="251986" rtl="0" algn="l">
              <a:lnSpc>
                <a:spcPct val="90000"/>
              </a:lnSpc>
              <a:spcBef>
                <a:spcPts val="1102"/>
              </a:spcBef>
              <a:spcAft>
                <a:spcPts val="0"/>
              </a:spcAft>
              <a:buClr>
                <a:srgbClr val="595959"/>
              </a:buClr>
              <a:buSzPts val="2000"/>
              <a:buChar char="•"/>
            </a:pPr>
            <a:r>
              <a:rPr lang="nl-NL"/>
              <a:t>The multiprocessing module allows the programmer to fully leverage multiple processors on a given machine. </a:t>
            </a:r>
            <a:endParaRPr/>
          </a:p>
          <a:p>
            <a:pPr indent="-124986" lvl="0" marL="251986" rtl="0" algn="l">
              <a:lnSpc>
                <a:spcPct val="90000"/>
              </a:lnSpc>
              <a:spcBef>
                <a:spcPts val="1102"/>
              </a:spcBef>
              <a:spcAft>
                <a:spcPts val="0"/>
              </a:spcAft>
              <a:buClr>
                <a:srgbClr val="595959"/>
              </a:buClr>
              <a:buSzPts val="2000"/>
              <a:buNone/>
            </a:pPr>
            <a:r>
              <a:t/>
            </a:r>
            <a:endParaRPr/>
          </a:p>
        </p:txBody>
      </p:sp>
      <p:sp>
        <p:nvSpPr>
          <p:cNvPr id="614" name="Google Shape;614;p62"/>
          <p:cNvSpPr/>
          <p:nvPr/>
        </p:nvSpPr>
        <p:spPr>
          <a:xfrm>
            <a:off x="575816" y="4931965"/>
            <a:ext cx="8962237" cy="2308324"/>
          </a:xfrm>
          <a:prstGeom prst="rect">
            <a:avLst/>
          </a:prstGeom>
          <a:solidFill>
            <a:srgbClr val="D8D8D8"/>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600">
                <a:solidFill>
                  <a:srgbClr val="0033B3"/>
                </a:solidFill>
                <a:latin typeface="Arial"/>
                <a:ea typeface="Arial"/>
                <a:cs typeface="Arial"/>
                <a:sym typeface="Arial"/>
              </a:rPr>
              <a:t>from </a:t>
            </a:r>
            <a:r>
              <a:rPr b="1" lang="nl-NL" sz="1600">
                <a:solidFill>
                  <a:schemeClr val="dk1"/>
                </a:solidFill>
                <a:latin typeface="Arial"/>
                <a:ea typeface="Arial"/>
                <a:cs typeface="Arial"/>
                <a:sym typeface="Arial"/>
              </a:rPr>
              <a:t>multiprocessing</a:t>
            </a:r>
            <a:r>
              <a:rPr b="1" lang="nl-NL" sz="1600">
                <a:solidFill>
                  <a:schemeClr val="lt1"/>
                </a:solidFill>
                <a:latin typeface="Arial"/>
                <a:ea typeface="Arial"/>
                <a:cs typeface="Arial"/>
                <a:sym typeface="Arial"/>
              </a:rPr>
              <a:t> </a:t>
            </a:r>
            <a:r>
              <a:rPr b="1" lang="nl-NL" sz="1600">
                <a:solidFill>
                  <a:srgbClr val="0033B3"/>
                </a:solidFill>
                <a:latin typeface="Arial"/>
                <a:ea typeface="Arial"/>
                <a:cs typeface="Arial"/>
                <a:sym typeface="Arial"/>
              </a:rPr>
              <a:t>import </a:t>
            </a:r>
            <a:r>
              <a:rPr b="1" lang="nl-NL" sz="1600">
                <a:solidFill>
                  <a:schemeClr val="dk1"/>
                </a:solidFill>
                <a:latin typeface="Arial"/>
                <a:ea typeface="Arial"/>
                <a:cs typeface="Arial"/>
                <a:sym typeface="Arial"/>
              </a:rPr>
              <a:t>Process</a:t>
            </a:r>
            <a:br>
              <a:rPr b="1" lang="nl-NL" sz="1600">
                <a:solidFill>
                  <a:schemeClr val="lt1"/>
                </a:solidFill>
                <a:latin typeface="Arial"/>
                <a:ea typeface="Arial"/>
                <a:cs typeface="Arial"/>
                <a:sym typeface="Arial"/>
              </a:rPr>
            </a:br>
            <a:br>
              <a:rPr b="1" lang="nl-NL" sz="1600">
                <a:solidFill>
                  <a:schemeClr val="lt1"/>
                </a:solidFill>
                <a:latin typeface="Arial"/>
                <a:ea typeface="Arial"/>
                <a:cs typeface="Arial"/>
                <a:sym typeface="Arial"/>
              </a:rPr>
            </a:br>
            <a:r>
              <a:rPr b="1" lang="nl-NL" sz="1600">
                <a:solidFill>
                  <a:srgbClr val="0033B3"/>
                </a:solidFill>
                <a:latin typeface="Arial"/>
                <a:ea typeface="Arial"/>
                <a:cs typeface="Arial"/>
                <a:sym typeface="Arial"/>
              </a:rPr>
              <a:t>def </a:t>
            </a:r>
            <a:r>
              <a:rPr b="1" lang="nl-NL" sz="1600">
                <a:solidFill>
                  <a:srgbClr val="000000"/>
                </a:solidFill>
                <a:latin typeface="Arial"/>
                <a:ea typeface="Arial"/>
                <a:cs typeface="Arial"/>
                <a:sym typeface="Arial"/>
              </a:rPr>
              <a:t>f</a:t>
            </a:r>
            <a:r>
              <a:rPr b="1" lang="nl-NL" sz="1600">
                <a:solidFill>
                  <a:schemeClr val="dk1"/>
                </a:solidFill>
                <a:latin typeface="Arial"/>
                <a:ea typeface="Arial"/>
                <a:cs typeface="Arial"/>
                <a:sym typeface="Arial"/>
              </a:rPr>
              <a:t>(name):</a:t>
            </a:r>
            <a:br>
              <a:rPr b="1" lang="nl-NL" sz="1600">
                <a:solidFill>
                  <a:schemeClr val="lt1"/>
                </a:solidFill>
                <a:latin typeface="Arial"/>
                <a:ea typeface="Arial"/>
                <a:cs typeface="Arial"/>
                <a:sym typeface="Arial"/>
              </a:rPr>
            </a:br>
            <a:r>
              <a:rPr b="1" lang="nl-NL" sz="1600">
                <a:solidFill>
                  <a:schemeClr val="lt1"/>
                </a:solidFill>
                <a:latin typeface="Arial"/>
                <a:ea typeface="Arial"/>
                <a:cs typeface="Arial"/>
                <a:sym typeface="Arial"/>
              </a:rPr>
              <a:t>    </a:t>
            </a:r>
            <a:r>
              <a:rPr b="1" lang="nl-NL" sz="1600">
                <a:solidFill>
                  <a:srgbClr val="000080"/>
                </a:solidFill>
                <a:latin typeface="Arial"/>
                <a:ea typeface="Arial"/>
                <a:cs typeface="Arial"/>
                <a:sym typeface="Arial"/>
              </a:rPr>
              <a:t>print</a:t>
            </a:r>
            <a:r>
              <a:rPr b="1" lang="nl-NL" sz="1600">
                <a:solidFill>
                  <a:schemeClr val="lt1"/>
                </a:solidFill>
                <a:latin typeface="Arial"/>
                <a:ea typeface="Arial"/>
                <a:cs typeface="Arial"/>
                <a:sym typeface="Arial"/>
              </a:rPr>
              <a:t>(</a:t>
            </a:r>
            <a:r>
              <a:rPr b="1" lang="nl-NL" sz="1600">
                <a:solidFill>
                  <a:srgbClr val="008080"/>
                </a:solidFill>
                <a:latin typeface="Arial"/>
                <a:ea typeface="Arial"/>
                <a:cs typeface="Arial"/>
                <a:sym typeface="Arial"/>
              </a:rPr>
              <a:t>'hello'</a:t>
            </a:r>
            <a:r>
              <a:rPr b="1" lang="nl-NL" sz="1600">
                <a:solidFill>
                  <a:schemeClr val="dk1"/>
                </a:solidFill>
                <a:latin typeface="Arial"/>
                <a:ea typeface="Arial"/>
                <a:cs typeface="Arial"/>
                <a:sym typeface="Arial"/>
              </a:rPr>
              <a:t>, name)</a:t>
            </a:r>
            <a:br>
              <a:rPr b="1" lang="nl-NL" sz="1600">
                <a:solidFill>
                  <a:schemeClr val="lt1"/>
                </a:solidFill>
                <a:latin typeface="Arial"/>
                <a:ea typeface="Arial"/>
                <a:cs typeface="Arial"/>
                <a:sym typeface="Arial"/>
              </a:rPr>
            </a:br>
            <a:br>
              <a:rPr b="1" lang="nl-NL" sz="1600">
                <a:solidFill>
                  <a:schemeClr val="lt1"/>
                </a:solidFill>
                <a:latin typeface="Arial"/>
                <a:ea typeface="Arial"/>
                <a:cs typeface="Arial"/>
                <a:sym typeface="Arial"/>
              </a:rPr>
            </a:br>
            <a:r>
              <a:rPr b="1" lang="nl-NL" sz="1600">
                <a:solidFill>
                  <a:srgbClr val="0033B3"/>
                </a:solidFill>
                <a:latin typeface="Arial"/>
                <a:ea typeface="Arial"/>
                <a:cs typeface="Arial"/>
                <a:sym typeface="Arial"/>
              </a:rPr>
              <a:t>if </a:t>
            </a:r>
            <a:r>
              <a:rPr b="1" lang="nl-NL" sz="1600">
                <a:solidFill>
                  <a:schemeClr val="dk1"/>
                </a:solidFill>
                <a:latin typeface="Arial"/>
                <a:ea typeface="Arial"/>
                <a:cs typeface="Arial"/>
                <a:sym typeface="Arial"/>
              </a:rPr>
              <a:t>__name__ == </a:t>
            </a:r>
            <a:r>
              <a:rPr b="1" lang="nl-NL" sz="1600">
                <a:solidFill>
                  <a:srgbClr val="008080"/>
                </a:solidFill>
                <a:latin typeface="Arial"/>
                <a:ea typeface="Arial"/>
                <a:cs typeface="Arial"/>
                <a:sym typeface="Arial"/>
              </a:rPr>
              <a:t>'__main__'</a:t>
            </a:r>
            <a:r>
              <a:rPr b="1" lang="nl-NL" sz="1600">
                <a:solidFill>
                  <a:schemeClr val="lt1"/>
                </a:solidFill>
                <a:latin typeface="Arial"/>
                <a:ea typeface="Arial"/>
                <a:cs typeface="Arial"/>
                <a:sym typeface="Arial"/>
              </a:rPr>
              <a:t>:</a:t>
            </a:r>
            <a:br>
              <a:rPr b="1" lang="nl-NL" sz="1600">
                <a:solidFill>
                  <a:schemeClr val="lt1"/>
                </a:solidFill>
                <a:latin typeface="Arial"/>
                <a:ea typeface="Arial"/>
                <a:cs typeface="Arial"/>
                <a:sym typeface="Arial"/>
              </a:rPr>
            </a:br>
            <a:r>
              <a:rPr b="1" lang="nl-NL" sz="1600">
                <a:solidFill>
                  <a:schemeClr val="lt1"/>
                </a:solidFill>
                <a:latin typeface="Arial"/>
                <a:ea typeface="Arial"/>
                <a:cs typeface="Arial"/>
                <a:sym typeface="Arial"/>
              </a:rPr>
              <a:t>    </a:t>
            </a:r>
            <a:r>
              <a:rPr b="1" lang="nl-NL" sz="1600">
                <a:solidFill>
                  <a:schemeClr val="dk1"/>
                </a:solidFill>
                <a:latin typeface="Arial"/>
                <a:ea typeface="Arial"/>
                <a:cs typeface="Arial"/>
                <a:sym typeface="Arial"/>
              </a:rPr>
              <a:t>p = Process(</a:t>
            </a:r>
            <a:r>
              <a:rPr b="1" lang="nl-NL" sz="1600">
                <a:solidFill>
                  <a:srgbClr val="660099"/>
                </a:solidFill>
                <a:latin typeface="Arial"/>
                <a:ea typeface="Arial"/>
                <a:cs typeface="Arial"/>
                <a:sym typeface="Arial"/>
              </a:rPr>
              <a:t>target</a:t>
            </a:r>
            <a:r>
              <a:rPr b="1" lang="nl-NL" sz="1600">
                <a:solidFill>
                  <a:schemeClr val="dk1"/>
                </a:solidFill>
                <a:latin typeface="Arial"/>
                <a:ea typeface="Arial"/>
                <a:cs typeface="Arial"/>
                <a:sym typeface="Arial"/>
              </a:rPr>
              <a:t>=f,</a:t>
            </a:r>
            <a:r>
              <a:rPr b="1" lang="nl-NL" sz="1600">
                <a:solidFill>
                  <a:schemeClr val="lt1"/>
                </a:solidFill>
                <a:latin typeface="Arial"/>
                <a:ea typeface="Arial"/>
                <a:cs typeface="Arial"/>
                <a:sym typeface="Arial"/>
              </a:rPr>
              <a:t> </a:t>
            </a:r>
            <a:r>
              <a:rPr b="1" lang="nl-NL" sz="1600">
                <a:solidFill>
                  <a:srgbClr val="660099"/>
                </a:solidFill>
                <a:latin typeface="Arial"/>
                <a:ea typeface="Arial"/>
                <a:cs typeface="Arial"/>
                <a:sym typeface="Arial"/>
              </a:rPr>
              <a:t>args</a:t>
            </a:r>
            <a:r>
              <a:rPr b="1" lang="nl-NL" sz="1600">
                <a:solidFill>
                  <a:schemeClr val="dk1"/>
                </a:solidFill>
                <a:latin typeface="Arial"/>
                <a:ea typeface="Arial"/>
                <a:cs typeface="Arial"/>
                <a:sym typeface="Arial"/>
              </a:rPr>
              <a:t>=(</a:t>
            </a:r>
            <a:r>
              <a:rPr b="1" lang="nl-NL" sz="1600">
                <a:solidFill>
                  <a:srgbClr val="008080"/>
                </a:solidFill>
                <a:latin typeface="Arial"/>
                <a:ea typeface="Arial"/>
                <a:cs typeface="Arial"/>
                <a:sym typeface="Arial"/>
              </a:rPr>
              <a:t>'bob'</a:t>
            </a:r>
            <a:r>
              <a:rPr b="1" lang="nl-NL" sz="1600">
                <a:solidFill>
                  <a:schemeClr val="dk1"/>
                </a:solidFill>
                <a:latin typeface="Arial"/>
                <a:ea typeface="Arial"/>
                <a:cs typeface="Arial"/>
                <a:sym typeface="Arial"/>
              </a:rPr>
              <a:t>,))</a:t>
            </a:r>
            <a:br>
              <a:rPr b="1" lang="nl-NL" sz="1600">
                <a:solidFill>
                  <a:schemeClr val="lt1"/>
                </a:solidFill>
                <a:latin typeface="Arial"/>
                <a:ea typeface="Arial"/>
                <a:cs typeface="Arial"/>
                <a:sym typeface="Arial"/>
              </a:rPr>
            </a:br>
            <a:r>
              <a:rPr b="1" lang="nl-NL" sz="1600">
                <a:solidFill>
                  <a:schemeClr val="lt1"/>
                </a:solidFill>
                <a:latin typeface="Arial"/>
                <a:ea typeface="Arial"/>
                <a:cs typeface="Arial"/>
                <a:sym typeface="Arial"/>
              </a:rPr>
              <a:t>    </a:t>
            </a:r>
            <a:r>
              <a:rPr b="1" lang="nl-NL" sz="1600">
                <a:solidFill>
                  <a:schemeClr val="dk1"/>
                </a:solidFill>
                <a:latin typeface="Arial"/>
                <a:ea typeface="Arial"/>
                <a:cs typeface="Arial"/>
                <a:sym typeface="Arial"/>
              </a:rPr>
              <a:t>p.start()</a:t>
            </a:r>
            <a:br>
              <a:rPr b="1" lang="nl-NL" sz="1600">
                <a:solidFill>
                  <a:schemeClr val="lt1"/>
                </a:solidFill>
                <a:latin typeface="Arial"/>
                <a:ea typeface="Arial"/>
                <a:cs typeface="Arial"/>
                <a:sym typeface="Arial"/>
              </a:rPr>
            </a:br>
            <a:r>
              <a:rPr b="1" lang="nl-NL" sz="1600">
                <a:solidFill>
                  <a:schemeClr val="lt1"/>
                </a:solidFill>
                <a:latin typeface="Arial"/>
                <a:ea typeface="Arial"/>
                <a:cs typeface="Arial"/>
                <a:sym typeface="Arial"/>
              </a:rPr>
              <a:t>    </a:t>
            </a:r>
            <a:r>
              <a:rPr b="1" lang="nl-NL" sz="1600">
                <a:solidFill>
                  <a:schemeClr val="dk1"/>
                </a:solidFill>
                <a:latin typeface="Arial"/>
                <a:ea typeface="Arial"/>
                <a:cs typeface="Arial"/>
                <a:sym typeface="Arial"/>
              </a:rPr>
              <a:t>p.join()</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3"/>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logging - Logging facility for Python</a:t>
            </a:r>
            <a:endParaRPr/>
          </a:p>
        </p:txBody>
      </p:sp>
      <p:sp>
        <p:nvSpPr>
          <p:cNvPr id="620" name="Google Shape;620;p63"/>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Setup with </a:t>
            </a:r>
            <a:r>
              <a:rPr b="1" lang="nl-NL"/>
              <a:t>basicConfig</a:t>
            </a:r>
            <a:endParaRPr b="1"/>
          </a:p>
          <a:p>
            <a:pPr indent="-251986" lvl="0" marL="251986" rtl="0" algn="l">
              <a:lnSpc>
                <a:spcPct val="90000"/>
              </a:lnSpc>
              <a:spcBef>
                <a:spcPts val="1102"/>
              </a:spcBef>
              <a:spcAft>
                <a:spcPts val="0"/>
              </a:spcAft>
              <a:buClr>
                <a:srgbClr val="595959"/>
              </a:buClr>
              <a:buSzPts val="2000"/>
              <a:buChar char="•"/>
            </a:pPr>
            <a:r>
              <a:rPr lang="nl-NL"/>
              <a:t>Logging Levels: DEBUG, INFO, WARNING, ERROR, CRITICAL</a:t>
            </a:r>
            <a:endParaRPr/>
          </a:p>
        </p:txBody>
      </p:sp>
      <p:sp>
        <p:nvSpPr>
          <p:cNvPr id="621" name="Google Shape;621;p63"/>
          <p:cNvSpPr/>
          <p:nvPr/>
        </p:nvSpPr>
        <p:spPr>
          <a:xfrm>
            <a:off x="562385" y="3491805"/>
            <a:ext cx="8928991" cy="3693319"/>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logging</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logging.basicConfig(</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filename = </a:t>
            </a:r>
            <a:r>
              <a:rPr b="1" lang="nl-NL" sz="1800">
                <a:solidFill>
                  <a:srgbClr val="0000FF"/>
                </a:solidFill>
                <a:latin typeface="Arial"/>
                <a:ea typeface="Arial"/>
                <a:cs typeface="Arial"/>
                <a:sym typeface="Arial"/>
              </a:rPr>
              <a:t>None</a:t>
            </a:r>
            <a:r>
              <a:rPr b="1" lang="nl-NL" sz="1800">
                <a:solidFill>
                  <a:srgbClr val="000000"/>
                </a:solidFill>
                <a:latin typeface="Arial"/>
                <a:ea typeface="Arial"/>
                <a:cs typeface="Arial"/>
                <a:sym typeface="Arial"/>
              </a:rPr>
              <a:t>, </a:t>
            </a:r>
            <a:r>
              <a:rPr b="1" lang="nl-NL" sz="1800">
                <a:solidFill>
                  <a:srgbClr val="008000"/>
                </a:solidFill>
                <a:latin typeface="Arial"/>
                <a:ea typeface="Arial"/>
                <a:cs typeface="Arial"/>
                <a:sym typeface="Arial"/>
              </a:rPr>
              <a:t># or to a file 'example.log',</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level = logging.ERROR,</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format = </a:t>
            </a:r>
            <a:r>
              <a:rPr b="1" lang="nl-NL" sz="1800">
                <a:solidFill>
                  <a:srgbClr val="A31515"/>
                </a:solidFill>
                <a:latin typeface="Arial"/>
                <a:ea typeface="Arial"/>
                <a:cs typeface="Arial"/>
                <a:sym typeface="Arial"/>
              </a:rPr>
              <a:t>'%(asctime)s.%(msecs)03d - %(message)s'</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datefmt = </a:t>
            </a:r>
            <a:r>
              <a:rPr b="1" lang="nl-NL" sz="1800">
                <a:solidFill>
                  <a:srgbClr val="A31515"/>
                </a:solidFill>
                <a:latin typeface="Arial"/>
                <a:ea typeface="Arial"/>
                <a:cs typeface="Arial"/>
                <a:sym typeface="Arial"/>
              </a:rPr>
              <a:t>'%Y-%m-%dT%H:%M:%S'</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logging.debug(</a:t>
            </a:r>
            <a:r>
              <a:rPr b="1" lang="nl-NL" sz="1800">
                <a:solidFill>
                  <a:srgbClr val="A31515"/>
                </a:solidFill>
                <a:latin typeface="Arial"/>
                <a:ea typeface="Arial"/>
                <a:cs typeface="Arial"/>
                <a:sym typeface="Arial"/>
              </a:rPr>
              <a:t>'This message should go to the log file'</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logging.info(</a:t>
            </a:r>
            <a:r>
              <a:rPr b="1" lang="nl-NL" sz="1800">
                <a:solidFill>
                  <a:srgbClr val="A31515"/>
                </a:solidFill>
                <a:latin typeface="Arial"/>
                <a:ea typeface="Arial"/>
                <a:cs typeface="Arial"/>
                <a:sym typeface="Arial"/>
              </a:rPr>
              <a:t>'So should this'</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logging.warning(</a:t>
            </a:r>
            <a:r>
              <a:rPr b="1" lang="nl-NL" sz="1800">
                <a:solidFill>
                  <a:srgbClr val="A31515"/>
                </a:solidFill>
                <a:latin typeface="Arial"/>
                <a:ea typeface="Arial"/>
                <a:cs typeface="Arial"/>
                <a:sym typeface="Arial"/>
              </a:rPr>
              <a:t>'And this, too'</a:t>
            </a:r>
            <a:r>
              <a:rPr b="1" lang="nl-NL" sz="1800">
                <a:solidFill>
                  <a:srgbClr val="000000"/>
                </a:solidFill>
                <a:latin typeface="Arial"/>
                <a:ea typeface="Arial"/>
                <a:cs typeface="Arial"/>
                <a:sym typeface="Arial"/>
              </a:rPr>
              <a:t>)</a:t>
            </a: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logging.error(</a:t>
            </a:r>
            <a:r>
              <a:rPr b="1" lang="nl-NL" sz="1800">
                <a:solidFill>
                  <a:srgbClr val="A31515"/>
                </a:solidFill>
                <a:latin typeface="Arial"/>
                <a:ea typeface="Arial"/>
                <a:cs typeface="Arial"/>
                <a:sym typeface="Arial"/>
              </a:rPr>
              <a:t>'Watch out!'</a:t>
            </a:r>
            <a:r>
              <a:rPr b="1" lang="nl-NL" sz="1800">
                <a:solidFill>
                  <a:srgbClr val="000000"/>
                </a:solidFill>
                <a:latin typeface="Arial"/>
                <a:ea typeface="Arial"/>
                <a:cs typeface="Arial"/>
                <a:sym typeface="Arial"/>
              </a:rPr>
              <a:t>)</a:t>
            </a: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logging.critical(</a:t>
            </a:r>
            <a:r>
              <a:rPr b="1" lang="nl-NL" sz="1800">
                <a:solidFill>
                  <a:srgbClr val="A31515"/>
                </a:solidFill>
                <a:latin typeface="Arial"/>
                <a:ea typeface="Arial"/>
                <a:cs typeface="Arial"/>
                <a:sym typeface="Arial"/>
              </a:rPr>
              <a:t>'ERROR!!!!!'</a:t>
            </a:r>
            <a:r>
              <a:rPr b="1" lang="nl-NL" sz="1800">
                <a:solidFill>
                  <a:srgbClr val="000000"/>
                </a:solidFill>
                <a:latin typeface="Arial"/>
                <a:ea typeface="Arial"/>
                <a:cs typeface="Arial"/>
                <a:sym typeface="Arial"/>
              </a:rPr>
              <a:t>)</a:t>
            </a:r>
            <a:endParaRPr b="1" sz="1800">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64"/>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timeit</a:t>
            </a:r>
            <a:endParaRPr/>
          </a:p>
        </p:txBody>
      </p:sp>
      <p:sp>
        <p:nvSpPr>
          <p:cNvPr id="627" name="Google Shape;627;p64"/>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Measure execution time of small code snippets.</a:t>
            </a:r>
            <a:endParaRPr/>
          </a:p>
        </p:txBody>
      </p:sp>
      <p:sp>
        <p:nvSpPr>
          <p:cNvPr id="628" name="Google Shape;628;p64"/>
          <p:cNvSpPr/>
          <p:nvPr/>
        </p:nvSpPr>
        <p:spPr>
          <a:xfrm>
            <a:off x="563663" y="6039007"/>
            <a:ext cx="8928991" cy="1200329"/>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from</a:t>
            </a:r>
            <a:r>
              <a:rPr b="1" lang="nl-NL" sz="1800">
                <a:solidFill>
                  <a:srgbClr val="000000"/>
                </a:solidFill>
                <a:latin typeface="Arial"/>
                <a:ea typeface="Arial"/>
                <a:cs typeface="Arial"/>
                <a:sym typeface="Arial"/>
              </a:rPr>
              <a:t> timeit </a:t>
            </a: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timeit</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timeit(</a:t>
            </a:r>
            <a:r>
              <a:rPr b="1" lang="nl-NL" sz="1800">
                <a:solidFill>
                  <a:srgbClr val="A31515"/>
                </a:solidFill>
                <a:latin typeface="Arial"/>
                <a:ea typeface="Arial"/>
                <a:cs typeface="Arial"/>
                <a:sym typeface="Arial"/>
              </a:rPr>
              <a:t>'"-".join(str(n) for n in range(100))'</a:t>
            </a:r>
            <a:r>
              <a:rPr b="1" lang="nl-NL" sz="1800">
                <a:solidFill>
                  <a:srgbClr val="000000"/>
                </a:solidFill>
                <a:latin typeface="Arial"/>
                <a:ea typeface="Arial"/>
                <a:cs typeface="Arial"/>
                <a:sym typeface="Arial"/>
              </a:rPr>
              <a:t>, number=</a:t>
            </a:r>
            <a:r>
              <a:rPr b="1" lang="nl-NL" sz="1800">
                <a:solidFill>
                  <a:srgbClr val="098658"/>
                </a:solidFill>
                <a:latin typeface="Arial"/>
                <a:ea typeface="Arial"/>
                <a:cs typeface="Arial"/>
                <a:sym typeface="Arial"/>
              </a:rPr>
              <a:t>10000</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timeit(</a:t>
            </a:r>
            <a:r>
              <a:rPr b="1" lang="nl-NL" sz="1800">
                <a:solidFill>
                  <a:srgbClr val="0000FF"/>
                </a:solidFill>
                <a:latin typeface="Arial"/>
                <a:ea typeface="Arial"/>
                <a:cs typeface="Arial"/>
                <a:sym typeface="Arial"/>
              </a:rPr>
              <a:t>lambda</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a:t>
            </a:r>
            <a:r>
              <a:rPr b="1" lang="nl-NL" sz="1800">
                <a:solidFill>
                  <a:srgbClr val="000000"/>
                </a:solidFill>
                <a:latin typeface="Arial"/>
                <a:ea typeface="Arial"/>
                <a:cs typeface="Arial"/>
                <a:sym typeface="Arial"/>
              </a:rPr>
              <a:t>.join(map(str, range(</a:t>
            </a:r>
            <a:r>
              <a:rPr b="1" lang="nl-NL" sz="1800">
                <a:solidFill>
                  <a:srgbClr val="098658"/>
                </a:solidFill>
                <a:latin typeface="Arial"/>
                <a:ea typeface="Arial"/>
                <a:cs typeface="Arial"/>
                <a:sym typeface="Arial"/>
              </a:rPr>
              <a:t>100</a:t>
            </a:r>
            <a:r>
              <a:rPr b="1" lang="nl-NL" sz="1800">
                <a:solidFill>
                  <a:srgbClr val="000000"/>
                </a:solidFill>
                <a:latin typeface="Arial"/>
                <a:ea typeface="Arial"/>
                <a:cs typeface="Arial"/>
                <a:sym typeface="Arial"/>
              </a:rPr>
              <a:t>))), number=</a:t>
            </a:r>
            <a:r>
              <a:rPr b="1" lang="nl-NL" sz="1800">
                <a:solidFill>
                  <a:srgbClr val="098658"/>
                </a:solidFill>
                <a:latin typeface="Arial"/>
                <a:ea typeface="Arial"/>
                <a:cs typeface="Arial"/>
                <a:sym typeface="Arial"/>
              </a:rPr>
              <a:t>10000</a:t>
            </a:r>
            <a:r>
              <a:rPr b="1" lang="nl-NL" sz="1800">
                <a:solidFill>
                  <a:srgbClr val="000000"/>
                </a:solidFill>
                <a:latin typeface="Arial"/>
                <a:ea typeface="Arial"/>
                <a:cs typeface="Arial"/>
                <a:sym typeface="Arial"/>
              </a:rPr>
              <a: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5"/>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zipfile</a:t>
            </a:r>
            <a:endParaRPr/>
          </a:p>
        </p:txBody>
      </p:sp>
      <p:sp>
        <p:nvSpPr>
          <p:cNvPr id="634" name="Google Shape;634;p65"/>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The ZIP file format is a common archive and compression standard. This module provides tools to create, read, write, append, and list a ZIP file.</a:t>
            </a:r>
            <a:endParaRPr/>
          </a:p>
        </p:txBody>
      </p:sp>
      <p:sp>
        <p:nvSpPr>
          <p:cNvPr id="635" name="Google Shape;635;p65"/>
          <p:cNvSpPr/>
          <p:nvPr/>
        </p:nvSpPr>
        <p:spPr>
          <a:xfrm>
            <a:off x="575529" y="3851845"/>
            <a:ext cx="8929277" cy="3416320"/>
          </a:xfrm>
          <a:prstGeom prst="rect">
            <a:avLst/>
          </a:prstGeom>
          <a:solidFill>
            <a:srgbClr val="D8D8D8"/>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zipfile</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pandas </a:t>
            </a:r>
            <a:r>
              <a:rPr b="1" lang="nl-NL" sz="1800">
                <a:solidFill>
                  <a:srgbClr val="0000FF"/>
                </a:solidFill>
                <a:latin typeface="Arial"/>
                <a:ea typeface="Arial"/>
                <a:cs typeface="Arial"/>
                <a:sym typeface="Arial"/>
              </a:rPr>
              <a:t>as</a:t>
            </a:r>
            <a:r>
              <a:rPr b="1" lang="nl-NL" sz="1800">
                <a:solidFill>
                  <a:srgbClr val="000000"/>
                </a:solidFill>
                <a:latin typeface="Arial"/>
                <a:ea typeface="Arial"/>
                <a:cs typeface="Arial"/>
                <a:sym typeface="Arial"/>
              </a:rPr>
              <a:t> pd</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FF"/>
                </a:solidFill>
                <a:latin typeface="Arial"/>
                <a:ea typeface="Arial"/>
                <a:cs typeface="Arial"/>
                <a:sym typeface="Arial"/>
              </a:rPr>
              <a:t>with</a:t>
            </a:r>
            <a:r>
              <a:rPr b="1" lang="nl-NL" sz="1800">
                <a:solidFill>
                  <a:srgbClr val="000000"/>
                </a:solidFill>
                <a:latin typeface="Arial"/>
                <a:ea typeface="Arial"/>
                <a:cs typeface="Arial"/>
                <a:sym typeface="Arial"/>
              </a:rPr>
              <a:t> zipfile.ZipFile(</a:t>
            </a:r>
            <a:r>
              <a:rPr b="1" lang="nl-NL" sz="1800">
                <a:solidFill>
                  <a:srgbClr val="A31515"/>
                </a:solidFill>
                <a:latin typeface="Arial"/>
                <a:ea typeface="Arial"/>
                <a:cs typeface="Arial"/>
                <a:sym typeface="Arial"/>
              </a:rPr>
              <a:t>"FinalExam.zip"</a:t>
            </a:r>
            <a:r>
              <a:rPr b="1" lang="nl-NL" sz="1800">
                <a:solidFill>
                  <a:srgbClr val="000000"/>
                </a:solidFill>
                <a:latin typeface="Arial"/>
                <a:ea typeface="Arial"/>
                <a:cs typeface="Arial"/>
                <a:sym typeface="Arial"/>
              </a:rPr>
              <a:t>) </a:t>
            </a:r>
            <a:r>
              <a:rPr b="1" lang="nl-NL" sz="1800">
                <a:solidFill>
                  <a:srgbClr val="0000FF"/>
                </a:solidFill>
                <a:latin typeface="Arial"/>
                <a:ea typeface="Arial"/>
                <a:cs typeface="Arial"/>
                <a:sym typeface="Arial"/>
              </a:rPr>
              <a:t>as</a:t>
            </a:r>
            <a:r>
              <a:rPr b="1" lang="nl-NL" sz="1800">
                <a:solidFill>
                  <a:srgbClr val="000000"/>
                </a:solidFill>
                <a:latin typeface="Arial"/>
                <a:ea typeface="Arial"/>
                <a:cs typeface="Arial"/>
                <a:sym typeface="Arial"/>
              </a:rPr>
              <a:t> z:</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with</a:t>
            </a:r>
            <a:r>
              <a:rPr b="1" lang="nl-NL" sz="1800">
                <a:solidFill>
                  <a:srgbClr val="000000"/>
                </a:solidFill>
                <a:latin typeface="Arial"/>
                <a:ea typeface="Arial"/>
                <a:cs typeface="Arial"/>
                <a:sym typeface="Arial"/>
              </a:rPr>
              <a:t> z.open(</a:t>
            </a:r>
            <a:r>
              <a:rPr b="1" lang="nl-NL" sz="1800">
                <a:solidFill>
                  <a:srgbClr val="A31515"/>
                </a:solidFill>
                <a:latin typeface="Arial"/>
                <a:ea typeface="Arial"/>
                <a:cs typeface="Arial"/>
                <a:sym typeface="Arial"/>
              </a:rPr>
              <a:t>"AdvWorksCusts.csv"</a:t>
            </a:r>
            <a:r>
              <a:rPr b="1" lang="nl-NL" sz="1800">
                <a:solidFill>
                  <a:srgbClr val="000000"/>
                </a:solidFill>
                <a:latin typeface="Arial"/>
                <a:ea typeface="Arial"/>
                <a:cs typeface="Arial"/>
                <a:sym typeface="Arial"/>
              </a:rPr>
              <a:t>) </a:t>
            </a:r>
            <a:r>
              <a:rPr b="1" lang="nl-NL" sz="1800">
                <a:solidFill>
                  <a:srgbClr val="0000FF"/>
                </a:solidFill>
                <a:latin typeface="Arial"/>
                <a:ea typeface="Arial"/>
                <a:cs typeface="Arial"/>
                <a:sym typeface="Arial"/>
              </a:rPr>
              <a:t>as</a:t>
            </a:r>
            <a:r>
              <a:rPr b="1" lang="nl-NL" sz="1800">
                <a:solidFill>
                  <a:srgbClr val="000000"/>
                </a:solidFill>
                <a:latin typeface="Arial"/>
                <a:ea typeface="Arial"/>
                <a:cs typeface="Arial"/>
                <a:sym typeface="Arial"/>
              </a:rPr>
              <a:t> f:</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df_Customers = pd.read_csv(f)</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    </a:t>
            </a:r>
            <a:r>
              <a:rPr b="1" lang="nl-NL" sz="1800">
                <a:solidFill>
                  <a:srgbClr val="0000FF"/>
                </a:solidFill>
                <a:latin typeface="Arial"/>
                <a:ea typeface="Arial"/>
                <a:cs typeface="Arial"/>
                <a:sym typeface="Arial"/>
              </a:rPr>
              <a:t>with</a:t>
            </a:r>
            <a:r>
              <a:rPr b="1" lang="nl-NL" sz="1800">
                <a:solidFill>
                  <a:srgbClr val="000000"/>
                </a:solidFill>
                <a:latin typeface="Arial"/>
                <a:ea typeface="Arial"/>
                <a:cs typeface="Arial"/>
                <a:sym typeface="Arial"/>
              </a:rPr>
              <a:t> z.open(</a:t>
            </a:r>
            <a:r>
              <a:rPr b="1" lang="nl-NL" sz="1800">
                <a:solidFill>
                  <a:srgbClr val="A31515"/>
                </a:solidFill>
                <a:latin typeface="Arial"/>
                <a:ea typeface="Arial"/>
                <a:cs typeface="Arial"/>
                <a:sym typeface="Arial"/>
              </a:rPr>
              <a:t>"AW_AveMonthSpend.csv"</a:t>
            </a:r>
            <a:r>
              <a:rPr b="1" lang="nl-NL" sz="1800">
                <a:solidFill>
                  <a:srgbClr val="000000"/>
                </a:solidFill>
                <a:latin typeface="Arial"/>
                <a:ea typeface="Arial"/>
                <a:cs typeface="Arial"/>
                <a:sym typeface="Arial"/>
              </a:rPr>
              <a:t>) </a:t>
            </a:r>
            <a:r>
              <a:rPr b="1" lang="nl-NL" sz="1800">
                <a:solidFill>
                  <a:srgbClr val="0000FF"/>
                </a:solidFill>
                <a:latin typeface="Arial"/>
                <a:ea typeface="Arial"/>
                <a:cs typeface="Arial"/>
                <a:sym typeface="Arial"/>
              </a:rPr>
              <a:t>as</a:t>
            </a:r>
            <a:r>
              <a:rPr b="1" lang="nl-NL" sz="1800">
                <a:solidFill>
                  <a:srgbClr val="000000"/>
                </a:solidFill>
                <a:latin typeface="Arial"/>
                <a:ea typeface="Arial"/>
                <a:cs typeface="Arial"/>
                <a:sym typeface="Arial"/>
              </a:rPr>
              <a:t> f:</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df_AveMonthSpend = pd.read_csv(f)</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    </a:t>
            </a:r>
            <a:r>
              <a:rPr b="1" lang="nl-NL" sz="1800">
                <a:solidFill>
                  <a:srgbClr val="0000FF"/>
                </a:solidFill>
                <a:latin typeface="Arial"/>
                <a:ea typeface="Arial"/>
                <a:cs typeface="Arial"/>
                <a:sym typeface="Arial"/>
              </a:rPr>
              <a:t>with</a:t>
            </a:r>
            <a:r>
              <a:rPr b="1" lang="nl-NL" sz="1800">
                <a:solidFill>
                  <a:srgbClr val="000000"/>
                </a:solidFill>
                <a:latin typeface="Arial"/>
                <a:ea typeface="Arial"/>
                <a:cs typeface="Arial"/>
                <a:sym typeface="Arial"/>
              </a:rPr>
              <a:t> z.open(</a:t>
            </a:r>
            <a:r>
              <a:rPr b="1" lang="nl-NL" sz="1800">
                <a:solidFill>
                  <a:srgbClr val="A31515"/>
                </a:solidFill>
                <a:latin typeface="Arial"/>
                <a:ea typeface="Arial"/>
                <a:cs typeface="Arial"/>
                <a:sym typeface="Arial"/>
              </a:rPr>
              <a:t>"AW_BikeBuyer.csv"</a:t>
            </a:r>
            <a:r>
              <a:rPr b="1" lang="nl-NL" sz="1800">
                <a:solidFill>
                  <a:srgbClr val="000000"/>
                </a:solidFill>
                <a:latin typeface="Arial"/>
                <a:ea typeface="Arial"/>
                <a:cs typeface="Arial"/>
                <a:sym typeface="Arial"/>
              </a:rPr>
              <a:t>) </a:t>
            </a:r>
            <a:r>
              <a:rPr b="1" lang="nl-NL" sz="1800">
                <a:solidFill>
                  <a:srgbClr val="0000FF"/>
                </a:solidFill>
                <a:latin typeface="Arial"/>
                <a:ea typeface="Arial"/>
                <a:cs typeface="Arial"/>
                <a:sym typeface="Arial"/>
              </a:rPr>
              <a:t>as</a:t>
            </a:r>
            <a:r>
              <a:rPr b="1" lang="nl-NL" sz="1800">
                <a:solidFill>
                  <a:srgbClr val="000000"/>
                </a:solidFill>
                <a:latin typeface="Arial"/>
                <a:ea typeface="Arial"/>
                <a:cs typeface="Arial"/>
                <a:sym typeface="Arial"/>
              </a:rPr>
              <a:t> f:</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df_BikeBuyer = pd.read_csv(f)</a:t>
            </a:r>
            <a:endParaRPr b="1" sz="1800">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66"/>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tarfile</a:t>
            </a:r>
            <a:endParaRPr/>
          </a:p>
        </p:txBody>
      </p:sp>
      <p:sp>
        <p:nvSpPr>
          <p:cNvPr id="641" name="Google Shape;641;p66"/>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The tarfile module makes it possible to read and write tar archives, including those using gzip, bz2 and lzma compression.</a:t>
            </a:r>
            <a:endParaRPr/>
          </a:p>
        </p:txBody>
      </p:sp>
      <p:sp>
        <p:nvSpPr>
          <p:cNvPr id="642" name="Google Shape;642;p66"/>
          <p:cNvSpPr/>
          <p:nvPr/>
        </p:nvSpPr>
        <p:spPr>
          <a:xfrm>
            <a:off x="575815" y="5868069"/>
            <a:ext cx="8928991" cy="1323439"/>
          </a:xfrm>
          <a:prstGeom prst="rect">
            <a:avLst/>
          </a:prstGeom>
          <a:solidFill>
            <a:srgbClr val="D8D8D8"/>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600">
                <a:solidFill>
                  <a:srgbClr val="0000FF"/>
                </a:solidFill>
                <a:latin typeface="Arial"/>
                <a:ea typeface="Arial"/>
                <a:cs typeface="Arial"/>
                <a:sym typeface="Arial"/>
              </a:rPr>
              <a:t>import</a:t>
            </a:r>
            <a:r>
              <a:rPr b="1" lang="nl-NL" sz="1600">
                <a:solidFill>
                  <a:srgbClr val="000000"/>
                </a:solidFill>
                <a:latin typeface="Arial"/>
                <a:ea typeface="Arial"/>
                <a:cs typeface="Arial"/>
                <a:sym typeface="Arial"/>
              </a:rPr>
              <a:t> tarfile</a:t>
            </a:r>
            <a:endParaRPr b="1" sz="1600">
              <a:solidFill>
                <a:srgbClr val="000000"/>
              </a:solidFill>
              <a:latin typeface="Arial"/>
              <a:ea typeface="Arial"/>
              <a:cs typeface="Arial"/>
              <a:sym typeface="Arial"/>
            </a:endParaRPr>
          </a:p>
          <a:p>
            <a:pPr indent="0" lvl="0" marL="0" marR="0" rtl="0" algn="l">
              <a:spcBef>
                <a:spcPts val="0"/>
              </a:spcBef>
              <a:spcAft>
                <a:spcPts val="0"/>
              </a:spcAft>
              <a:buNone/>
            </a:pPr>
            <a:br>
              <a:rPr b="1" lang="nl-NL" sz="1600">
                <a:solidFill>
                  <a:srgbClr val="000000"/>
                </a:solidFill>
                <a:latin typeface="Arial"/>
                <a:ea typeface="Arial"/>
                <a:cs typeface="Arial"/>
                <a:sym typeface="Arial"/>
              </a:rPr>
            </a:br>
            <a:r>
              <a:rPr b="1" lang="nl-NL" sz="1600">
                <a:solidFill>
                  <a:srgbClr val="000000"/>
                </a:solidFill>
                <a:latin typeface="Arial"/>
                <a:ea typeface="Arial"/>
                <a:cs typeface="Arial"/>
                <a:sym typeface="Arial"/>
              </a:rPr>
              <a:t>t = tarfile.open(</a:t>
            </a:r>
            <a:r>
              <a:rPr b="1" lang="nl-NL" sz="1600">
                <a:solidFill>
                  <a:srgbClr val="A31515"/>
                </a:solidFill>
                <a:latin typeface="Arial"/>
                <a:ea typeface="Arial"/>
                <a:cs typeface="Arial"/>
                <a:sym typeface="Arial"/>
              </a:rPr>
              <a:t>'example.tar.gz'</a:t>
            </a:r>
            <a:r>
              <a:rPr b="1" lang="nl-NL" sz="1600">
                <a:solidFill>
                  <a:srgbClr val="000000"/>
                </a:solidFill>
                <a:latin typeface="Arial"/>
                <a:ea typeface="Arial"/>
                <a:cs typeface="Arial"/>
                <a:sym typeface="Arial"/>
              </a:rPr>
              <a:t>, </a:t>
            </a:r>
            <a:r>
              <a:rPr b="1" lang="nl-NL" sz="1600">
                <a:solidFill>
                  <a:srgbClr val="A31515"/>
                </a:solidFill>
                <a:latin typeface="Arial"/>
                <a:ea typeface="Arial"/>
                <a:cs typeface="Arial"/>
                <a:sym typeface="Arial"/>
              </a:rPr>
              <a:t>'r'</a:t>
            </a:r>
            <a:r>
              <a:rPr b="1" lang="nl-NL" sz="16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print(</a:t>
            </a:r>
            <a:r>
              <a:rPr b="1" lang="nl-NL" sz="1600">
                <a:solidFill>
                  <a:srgbClr val="A31515"/>
                </a:solidFill>
                <a:latin typeface="Arial"/>
                <a:ea typeface="Arial"/>
                <a:cs typeface="Arial"/>
                <a:sym typeface="Arial"/>
              </a:rPr>
              <a:t>"Files in TAR file:"</a:t>
            </a:r>
            <a:r>
              <a:rPr b="1" lang="nl-NL" sz="16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print(t.getnames())</a:t>
            </a:r>
            <a:endParaRPr b="1" sz="16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Object-Oriented</a:t>
            </a:r>
            <a:r>
              <a:rPr lang="nl-NL"/>
              <a:t> Programming</a:t>
            </a:r>
            <a:endParaRPr/>
          </a:p>
        </p:txBody>
      </p:sp>
      <p:sp>
        <p:nvSpPr>
          <p:cNvPr id="94" name="Google Shape;94;p5"/>
          <p:cNvSpPr txBox="1"/>
          <p:nvPr/>
        </p:nvSpPr>
        <p:spPr>
          <a:xfrm>
            <a:off x="1856106" y="2123258"/>
            <a:ext cx="1775700" cy="8310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400"/>
              <a:buFont typeface="Calibri"/>
              <a:buNone/>
            </a:pPr>
            <a:r>
              <a:rPr b="0" i="0" lang="nl-NL" sz="2400" u="none" cap="none" strike="noStrike">
                <a:solidFill>
                  <a:srgbClr val="000000"/>
                </a:solidFill>
                <a:latin typeface="Calibri"/>
                <a:ea typeface="Calibri"/>
                <a:cs typeface="Calibri"/>
                <a:sym typeface="Calibri"/>
              </a:rPr>
              <a:t>Class</a:t>
            </a:r>
            <a:endParaRPr b="0" i="0" sz="2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Calibri"/>
              <a:buNone/>
            </a:pPr>
            <a:r>
              <a:rPr lang="nl-NL" sz="2400">
                <a:latin typeface="Calibri"/>
                <a:ea typeface="Calibri"/>
                <a:cs typeface="Calibri"/>
                <a:sym typeface="Calibri"/>
              </a:rPr>
              <a:t>?</a:t>
            </a:r>
            <a:endParaRPr sz="2400">
              <a:latin typeface="Calibri"/>
              <a:ea typeface="Calibri"/>
              <a:cs typeface="Calibri"/>
              <a:sym typeface="Calibri"/>
            </a:endParaRPr>
          </a:p>
        </p:txBody>
      </p:sp>
      <p:sp>
        <p:nvSpPr>
          <p:cNvPr id="95" name="Google Shape;95;p5"/>
          <p:cNvSpPr txBox="1"/>
          <p:nvPr/>
        </p:nvSpPr>
        <p:spPr>
          <a:xfrm>
            <a:off x="6681571" y="2123258"/>
            <a:ext cx="1038000" cy="8310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2400"/>
              <a:buFont typeface="Calibri"/>
              <a:buNone/>
            </a:pPr>
            <a:r>
              <a:rPr b="0" i="0" lang="nl-NL" sz="2400" u="none" cap="none" strike="noStrike">
                <a:solidFill>
                  <a:srgbClr val="000000"/>
                </a:solidFill>
                <a:latin typeface="Calibri"/>
                <a:ea typeface="Calibri"/>
                <a:cs typeface="Calibri"/>
                <a:sym typeface="Calibri"/>
              </a:rPr>
              <a:t>Objects</a:t>
            </a:r>
            <a:endParaRPr b="0" i="0" sz="2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Calibri"/>
              <a:buNone/>
            </a:pPr>
            <a:r>
              <a:rPr lang="nl-NL" sz="2400">
                <a:latin typeface="Calibri"/>
                <a:ea typeface="Calibri"/>
                <a:cs typeface="Calibri"/>
                <a:sym typeface="Calibri"/>
              </a:rPr>
              <a:t>?</a:t>
            </a:r>
            <a:endParaRPr sz="2400">
              <a:latin typeface="Calibri"/>
              <a:ea typeface="Calibri"/>
              <a:cs typeface="Calibri"/>
              <a:sym typeface="Calibri"/>
            </a:endParaRPr>
          </a:p>
        </p:txBody>
      </p:sp>
      <p:pic>
        <p:nvPicPr>
          <p:cNvPr id="96" name="Google Shape;96;p5"/>
          <p:cNvPicPr preferRelativeResize="0"/>
          <p:nvPr/>
        </p:nvPicPr>
        <p:blipFill>
          <a:blip r:embed="rId3">
            <a:alphaModFix/>
          </a:blip>
          <a:stretch>
            <a:fillRect/>
          </a:stretch>
        </p:blipFill>
        <p:spPr>
          <a:xfrm>
            <a:off x="414138" y="3197000"/>
            <a:ext cx="4659625" cy="3107975"/>
          </a:xfrm>
          <a:prstGeom prst="rect">
            <a:avLst/>
          </a:prstGeom>
          <a:noFill/>
          <a:ln>
            <a:noFill/>
          </a:ln>
        </p:spPr>
      </p:pic>
      <p:pic>
        <p:nvPicPr>
          <p:cNvPr id="97" name="Google Shape;97;p5"/>
          <p:cNvPicPr preferRelativeResize="0"/>
          <p:nvPr/>
        </p:nvPicPr>
        <p:blipFill>
          <a:blip r:embed="rId4">
            <a:alphaModFix/>
          </a:blip>
          <a:stretch>
            <a:fillRect/>
          </a:stretch>
        </p:blipFill>
        <p:spPr>
          <a:xfrm>
            <a:off x="5073775" y="3182858"/>
            <a:ext cx="4702050" cy="3136267"/>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67"/>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GUI Frameworks</a:t>
            </a:r>
            <a:endParaRPr/>
          </a:p>
        </p:txBody>
      </p:sp>
      <p:sp>
        <p:nvSpPr>
          <p:cNvPr id="648" name="Google Shape;648;p67"/>
          <p:cNvSpPr txBox="1"/>
          <p:nvPr>
            <p:ph idx="1" type="body"/>
          </p:nvPr>
        </p:nvSpPr>
        <p:spPr>
          <a:xfrm>
            <a:off x="575816" y="2012414"/>
            <a:ext cx="9361039"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b="1" lang="nl-NL"/>
              <a:t>TkInter</a:t>
            </a:r>
            <a:r>
              <a:rPr lang="nl-NL"/>
              <a:t> - The traditional Python user interface toolkit. </a:t>
            </a:r>
            <a:endParaRPr/>
          </a:p>
          <a:p>
            <a:pPr indent="-124986" lvl="0" marL="251986" rtl="0" algn="l">
              <a:lnSpc>
                <a:spcPct val="90000"/>
              </a:lnSpc>
              <a:spcBef>
                <a:spcPts val="1102"/>
              </a:spcBef>
              <a:spcAft>
                <a:spcPts val="0"/>
              </a:spcAft>
              <a:buClr>
                <a:srgbClr val="595959"/>
              </a:buClr>
              <a:buSzPts val="2000"/>
              <a:buNone/>
            </a:pPr>
            <a:r>
              <a:t/>
            </a:r>
            <a:endParaRPr b="1"/>
          </a:p>
          <a:p>
            <a:pPr indent="-251986" lvl="0" marL="251986" rtl="0" algn="l">
              <a:lnSpc>
                <a:spcPct val="90000"/>
              </a:lnSpc>
              <a:spcBef>
                <a:spcPts val="1102"/>
              </a:spcBef>
              <a:spcAft>
                <a:spcPts val="0"/>
              </a:spcAft>
              <a:buClr>
                <a:srgbClr val="595959"/>
              </a:buClr>
              <a:buSzPts val="2000"/>
              <a:buChar char="•"/>
            </a:pPr>
            <a:r>
              <a:rPr b="1" lang="nl-NL"/>
              <a:t>PyQt</a:t>
            </a:r>
            <a:r>
              <a:rPr lang="nl-NL"/>
              <a:t> - Bindings for the cross-platform Qt framework.</a:t>
            </a:r>
            <a:endParaRPr/>
          </a:p>
          <a:p>
            <a:pPr indent="-251986" lvl="0" marL="251986" rtl="0" algn="l">
              <a:lnSpc>
                <a:spcPct val="90000"/>
              </a:lnSpc>
              <a:spcBef>
                <a:spcPts val="1102"/>
              </a:spcBef>
              <a:spcAft>
                <a:spcPts val="0"/>
              </a:spcAft>
              <a:buClr>
                <a:srgbClr val="595959"/>
              </a:buClr>
              <a:buSzPts val="2000"/>
              <a:buChar char="•"/>
            </a:pPr>
            <a:r>
              <a:rPr b="1" lang="nl-NL"/>
              <a:t>PySide</a:t>
            </a:r>
            <a:r>
              <a:rPr lang="nl-NL"/>
              <a:t> - PySide is a newer binding to the Qt toolkit</a:t>
            </a:r>
            <a:endParaRPr/>
          </a:p>
          <a:p>
            <a:pPr indent="-251986" lvl="0" marL="251986" rtl="0" algn="l">
              <a:lnSpc>
                <a:spcPct val="90000"/>
              </a:lnSpc>
              <a:spcBef>
                <a:spcPts val="1102"/>
              </a:spcBef>
              <a:spcAft>
                <a:spcPts val="0"/>
              </a:spcAft>
              <a:buClr>
                <a:srgbClr val="595959"/>
              </a:buClr>
              <a:buSzPts val="2000"/>
              <a:buChar char="•"/>
            </a:pPr>
            <a:r>
              <a:rPr b="1" lang="nl-NL"/>
              <a:t>wxPython</a:t>
            </a:r>
            <a:r>
              <a:rPr lang="nl-NL"/>
              <a:t> - a cross-platform GUI toolkit that is built around wxWidgets </a:t>
            </a:r>
            <a:endParaRPr/>
          </a:p>
          <a:p>
            <a:pPr indent="-251986" lvl="0" marL="251986" rtl="0" algn="l">
              <a:lnSpc>
                <a:spcPct val="90000"/>
              </a:lnSpc>
              <a:spcBef>
                <a:spcPts val="1102"/>
              </a:spcBef>
              <a:spcAft>
                <a:spcPts val="0"/>
              </a:spcAft>
              <a:buClr>
                <a:srgbClr val="595959"/>
              </a:buClr>
              <a:buSzPts val="2000"/>
              <a:buChar char="•"/>
            </a:pPr>
            <a:r>
              <a:rPr b="1" lang="nl-NL"/>
              <a:t>Win32Api</a:t>
            </a:r>
            <a:r>
              <a:rPr lang="nl-NL"/>
              <a:t> - native window dialogs</a:t>
            </a:r>
            <a:endParaRPr/>
          </a:p>
          <a:p>
            <a:pPr indent="-251986" lvl="0" marL="251986" rtl="0" algn="l">
              <a:lnSpc>
                <a:spcPct val="90000"/>
              </a:lnSpc>
              <a:spcBef>
                <a:spcPts val="1102"/>
              </a:spcBef>
              <a:spcAft>
                <a:spcPts val="0"/>
              </a:spcAft>
              <a:buClr>
                <a:srgbClr val="595959"/>
              </a:buClr>
              <a:buSzPts val="2000"/>
              <a:buChar char="•"/>
            </a:pPr>
            <a:r>
              <a:rPr b="1" lang="nl-NL"/>
              <a:t>PyMsgBox</a:t>
            </a:r>
            <a:endParaRPr b="1"/>
          </a:p>
          <a:p>
            <a:pPr indent="0" lvl="0" marL="0" rtl="0" algn="l">
              <a:lnSpc>
                <a:spcPct val="90000"/>
              </a:lnSpc>
              <a:spcBef>
                <a:spcPts val="1102"/>
              </a:spcBef>
              <a:spcAft>
                <a:spcPts val="0"/>
              </a:spcAft>
              <a:buClr>
                <a:srgbClr val="595959"/>
              </a:buClr>
              <a:buSzPts val="2000"/>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68"/>
          <p:cNvSpPr/>
          <p:nvPr/>
        </p:nvSpPr>
        <p:spPr>
          <a:xfrm>
            <a:off x="581944" y="3800646"/>
            <a:ext cx="8922863" cy="3416320"/>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tkinter as tk</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tkMessageBox</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top = tk.Tk()</a:t>
            </a:r>
            <a:endParaRPr/>
          </a:p>
          <a:p>
            <a:pPr indent="0" lvl="0" marL="0" marR="0" rtl="0" algn="l">
              <a:spcBef>
                <a:spcPts val="0"/>
              </a:spcBef>
              <a:spcAft>
                <a:spcPts val="0"/>
              </a:spcAft>
              <a:buNone/>
            </a:pPr>
            <a:r>
              <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def</a:t>
            </a:r>
            <a:r>
              <a:rPr b="1" lang="nl-NL" sz="1800">
                <a:solidFill>
                  <a:srgbClr val="000000"/>
                </a:solidFill>
                <a:latin typeface="Arial"/>
                <a:ea typeface="Arial"/>
                <a:cs typeface="Arial"/>
                <a:sym typeface="Arial"/>
              </a:rPr>
              <a:t> hello():</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tkMessageBox.showinfo(</a:t>
            </a:r>
            <a:r>
              <a:rPr b="1" lang="nl-NL" sz="1800">
                <a:solidFill>
                  <a:srgbClr val="A31515"/>
                </a:solidFill>
                <a:latin typeface="Arial"/>
                <a:ea typeface="Arial"/>
                <a:cs typeface="Arial"/>
                <a:sym typeface="Arial"/>
              </a:rPr>
              <a:t>"Say Hello"</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"Hello World"</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btn1 = tk.Button(top, text = </a:t>
            </a:r>
            <a:r>
              <a:rPr b="1" lang="nl-NL" sz="1800">
                <a:solidFill>
                  <a:srgbClr val="A31515"/>
                </a:solidFill>
                <a:latin typeface="Arial"/>
                <a:ea typeface="Arial"/>
                <a:cs typeface="Arial"/>
                <a:sym typeface="Arial"/>
              </a:rPr>
              <a:t>"Say Hello"</a:t>
            </a:r>
            <a:r>
              <a:rPr b="1" lang="nl-NL" sz="1800">
                <a:solidFill>
                  <a:srgbClr val="000000"/>
                </a:solidFill>
                <a:latin typeface="Arial"/>
                <a:ea typeface="Arial"/>
                <a:cs typeface="Arial"/>
                <a:sym typeface="Arial"/>
              </a:rPr>
              <a:t>, command = hello)</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btn1.pack()</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top.mainloop()</a:t>
            </a:r>
            <a:endParaRPr b="1" sz="1800">
              <a:solidFill>
                <a:srgbClr val="000000"/>
              </a:solidFill>
              <a:latin typeface="Arial"/>
              <a:ea typeface="Arial"/>
              <a:cs typeface="Arial"/>
              <a:sym typeface="Arial"/>
            </a:endParaRPr>
          </a:p>
        </p:txBody>
      </p:sp>
      <p:sp>
        <p:nvSpPr>
          <p:cNvPr id="654" name="Google Shape;654;p68"/>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tkinter</a:t>
            </a:r>
            <a:endParaRPr/>
          </a:p>
        </p:txBody>
      </p:sp>
      <p:sp>
        <p:nvSpPr>
          <p:cNvPr id="655" name="Google Shape;655;p68"/>
          <p:cNvSpPr txBox="1"/>
          <p:nvPr>
            <p:ph idx="1" type="body"/>
          </p:nvPr>
        </p:nvSpPr>
        <p:spPr>
          <a:xfrm>
            <a:off x="575817" y="2012414"/>
            <a:ext cx="8928990" cy="18394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The tkinter package (“Tk interface”) is the standard Python interface to the Tk GUI toolkit. </a:t>
            </a:r>
            <a:endParaRPr/>
          </a:p>
          <a:p>
            <a:pPr indent="-251986" lvl="0" marL="251986" rtl="0" algn="l">
              <a:lnSpc>
                <a:spcPct val="90000"/>
              </a:lnSpc>
              <a:spcBef>
                <a:spcPts val="1102"/>
              </a:spcBef>
              <a:spcAft>
                <a:spcPts val="0"/>
              </a:spcAft>
              <a:buClr>
                <a:srgbClr val="595959"/>
              </a:buClr>
              <a:buSzPts val="2000"/>
              <a:buChar char="•"/>
            </a:pPr>
            <a:r>
              <a:rPr lang="nl-NL"/>
              <a:t>There are also Standard Dialogs</a:t>
            </a:r>
            <a:endParaRPr/>
          </a:p>
        </p:txBody>
      </p:sp>
      <p:pic>
        <p:nvPicPr>
          <p:cNvPr id="656" name="Google Shape;656;p68"/>
          <p:cNvPicPr preferRelativeResize="0"/>
          <p:nvPr/>
        </p:nvPicPr>
        <p:blipFill rotWithShape="1">
          <a:blip r:embed="rId3">
            <a:alphaModFix/>
          </a:blip>
          <a:srcRect b="0" l="0" r="0" t="0"/>
          <a:stretch/>
        </p:blipFill>
        <p:spPr>
          <a:xfrm>
            <a:off x="5976416" y="2848146"/>
            <a:ext cx="3175000" cy="19050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69"/>
          <p:cNvSpPr txBox="1"/>
          <p:nvPr>
            <p:ph idx="1" type="body"/>
          </p:nvPr>
        </p:nvSpPr>
        <p:spPr>
          <a:xfrm>
            <a:off x="579311" y="2067383"/>
            <a:ext cx="8928991" cy="4952814"/>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sz="2000"/>
              <a:t>The official third-party software repository for the Python programming language</a:t>
            </a:r>
            <a:endParaRPr/>
          </a:p>
          <a:p>
            <a:pPr indent="-251986" lvl="0" marL="251986" rtl="0" algn="l">
              <a:lnSpc>
                <a:spcPct val="90000"/>
              </a:lnSpc>
              <a:spcBef>
                <a:spcPts val="1102"/>
              </a:spcBef>
              <a:spcAft>
                <a:spcPts val="0"/>
              </a:spcAft>
              <a:buClr>
                <a:srgbClr val="595959"/>
              </a:buClr>
              <a:buSzPts val="2000"/>
              <a:buChar char="•"/>
            </a:pPr>
            <a:r>
              <a:rPr lang="nl-NL" sz="2000"/>
              <a:t>The Python Package Index is a repository of software for the Python programming language. There are currently &gt; </a:t>
            </a:r>
            <a:r>
              <a:rPr b="1" lang="nl-NL"/>
              <a:t>3</a:t>
            </a:r>
            <a:r>
              <a:rPr b="1" lang="nl-NL" sz="2000"/>
              <a:t>00000 </a:t>
            </a:r>
            <a:r>
              <a:rPr lang="nl-NL" sz="2000"/>
              <a:t>packages.</a:t>
            </a:r>
            <a:endParaRPr/>
          </a:p>
          <a:p>
            <a:pPr indent="-251986" lvl="0" marL="251986" rtl="0" algn="l">
              <a:lnSpc>
                <a:spcPct val="90000"/>
              </a:lnSpc>
              <a:spcBef>
                <a:spcPts val="1102"/>
              </a:spcBef>
              <a:spcAft>
                <a:spcPts val="0"/>
              </a:spcAft>
              <a:buClr>
                <a:srgbClr val="595959"/>
              </a:buClr>
              <a:buSzPts val="2000"/>
              <a:buChar char="•"/>
            </a:pPr>
            <a:r>
              <a:rPr lang="nl-NL" sz="2000"/>
              <a:t>Install packages with the </a:t>
            </a:r>
            <a:r>
              <a:rPr b="1" lang="nl-NL" sz="2000"/>
              <a:t>pip</a:t>
            </a:r>
            <a:r>
              <a:rPr lang="nl-NL" sz="2000"/>
              <a:t> command.</a:t>
            </a:r>
            <a:endParaRPr/>
          </a:p>
          <a:p>
            <a:pPr indent="0" lvl="0" marL="0" rtl="0" algn="l">
              <a:lnSpc>
                <a:spcPct val="90000"/>
              </a:lnSpc>
              <a:spcBef>
                <a:spcPts val="1102"/>
              </a:spcBef>
              <a:spcAft>
                <a:spcPts val="0"/>
              </a:spcAft>
              <a:buClr>
                <a:srgbClr val="595959"/>
              </a:buClr>
              <a:buSzPts val="2000"/>
              <a:buNone/>
            </a:pPr>
            <a:r>
              <a:t/>
            </a:r>
            <a:endParaRPr sz="2000"/>
          </a:p>
        </p:txBody>
      </p:sp>
      <p:sp>
        <p:nvSpPr>
          <p:cNvPr id="662" name="Google Shape;662;p69"/>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2800"/>
              <a:buFont typeface="Arial"/>
              <a:buNone/>
            </a:pPr>
            <a:r>
              <a:rPr lang="nl-NL" sz="2800"/>
              <a:t>The Python Package Index - PyPI</a:t>
            </a:r>
            <a:endParaRPr b="0" sz="2800"/>
          </a:p>
        </p:txBody>
      </p:sp>
      <p:sp>
        <p:nvSpPr>
          <p:cNvPr id="663" name="Google Shape;663;p69"/>
          <p:cNvSpPr txBox="1"/>
          <p:nvPr/>
        </p:nvSpPr>
        <p:spPr>
          <a:xfrm>
            <a:off x="6038296" y="3491805"/>
            <a:ext cx="3477218" cy="3354765"/>
          </a:xfrm>
          <a:prstGeom prst="rect">
            <a:avLst/>
          </a:prstGeom>
          <a:solidFill>
            <a:srgbClr val="DDEAF6"/>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nl-NL" sz="2000">
                <a:solidFill>
                  <a:schemeClr val="dk1"/>
                </a:solidFill>
                <a:latin typeface="Calibri"/>
                <a:ea typeface="Calibri"/>
                <a:cs typeface="Calibri"/>
                <a:sym typeface="Calibri"/>
              </a:rPr>
              <a:t>pip list</a:t>
            </a:r>
            <a:endParaRPr/>
          </a:p>
          <a:p>
            <a:pPr indent="0" lvl="0" marL="0" marR="0" rtl="0" algn="l">
              <a:spcBef>
                <a:spcPts val="400"/>
              </a:spcBef>
              <a:spcAft>
                <a:spcPts val="0"/>
              </a:spcAft>
              <a:buClr>
                <a:schemeClr val="dk1"/>
              </a:buClr>
              <a:buSzPts val="2000"/>
              <a:buFont typeface="Arial"/>
              <a:buNone/>
            </a:pPr>
            <a:r>
              <a:rPr lang="nl-NL" sz="2000">
                <a:solidFill>
                  <a:schemeClr val="dk1"/>
                </a:solidFill>
                <a:latin typeface="Calibri"/>
                <a:ea typeface="Calibri"/>
                <a:cs typeface="Calibri"/>
                <a:sym typeface="Calibri"/>
              </a:rPr>
              <a:t>pip search</a:t>
            </a:r>
            <a:endParaRPr/>
          </a:p>
          <a:p>
            <a:pPr indent="0" lvl="0" marL="0" marR="0" rtl="0" algn="l">
              <a:spcBef>
                <a:spcPts val="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spcBef>
                <a:spcPts val="400"/>
              </a:spcBef>
              <a:spcAft>
                <a:spcPts val="0"/>
              </a:spcAft>
              <a:buClr>
                <a:schemeClr val="dk1"/>
              </a:buClr>
              <a:buSzPts val="2000"/>
              <a:buFont typeface="Arial"/>
              <a:buNone/>
            </a:pPr>
            <a:r>
              <a:rPr lang="nl-NL" sz="2000">
                <a:solidFill>
                  <a:schemeClr val="dk1"/>
                </a:solidFill>
                <a:latin typeface="Calibri"/>
                <a:ea typeface="Calibri"/>
                <a:cs typeface="Calibri"/>
                <a:sym typeface="Calibri"/>
              </a:rPr>
              <a:t>pip install numpy</a:t>
            </a:r>
            <a:endParaRPr sz="2000">
              <a:solidFill>
                <a:schemeClr val="dk1"/>
              </a:solidFill>
              <a:latin typeface="Calibri"/>
              <a:ea typeface="Calibri"/>
              <a:cs typeface="Calibri"/>
              <a:sym typeface="Calibri"/>
            </a:endParaRPr>
          </a:p>
          <a:p>
            <a:pPr indent="0" lvl="0" marL="0" marR="0" rtl="0" algn="l">
              <a:spcBef>
                <a:spcPts val="400"/>
              </a:spcBef>
              <a:spcAft>
                <a:spcPts val="0"/>
              </a:spcAft>
              <a:buClr>
                <a:schemeClr val="dk1"/>
              </a:buClr>
              <a:buSzPts val="2000"/>
              <a:buFont typeface="Arial"/>
              <a:buNone/>
            </a:pPr>
            <a:r>
              <a:rPr lang="nl-NL" sz="2000">
                <a:solidFill>
                  <a:schemeClr val="dk1"/>
                </a:solidFill>
                <a:latin typeface="Calibri"/>
                <a:ea typeface="Calibri"/>
                <a:cs typeface="Calibri"/>
                <a:sym typeface="Calibri"/>
              </a:rPr>
              <a:t>pip install scipy</a:t>
            </a:r>
            <a:endParaRPr sz="2000">
              <a:solidFill>
                <a:schemeClr val="dk1"/>
              </a:solidFill>
              <a:latin typeface="Calibri"/>
              <a:ea typeface="Calibri"/>
              <a:cs typeface="Calibri"/>
              <a:sym typeface="Calibri"/>
            </a:endParaRPr>
          </a:p>
          <a:p>
            <a:pPr indent="0" lvl="0" marL="0" marR="0" rtl="0" algn="l">
              <a:spcBef>
                <a:spcPts val="400"/>
              </a:spcBef>
              <a:spcAft>
                <a:spcPts val="0"/>
              </a:spcAft>
              <a:buClr>
                <a:schemeClr val="dk1"/>
              </a:buClr>
              <a:buSzPts val="2000"/>
              <a:buFont typeface="Arial"/>
              <a:buNone/>
            </a:pPr>
            <a:r>
              <a:rPr lang="nl-NL" sz="2000">
                <a:solidFill>
                  <a:schemeClr val="dk1"/>
                </a:solidFill>
                <a:latin typeface="Calibri"/>
                <a:ea typeface="Calibri"/>
                <a:cs typeface="Calibri"/>
                <a:sym typeface="Calibri"/>
              </a:rPr>
              <a:t>pip install matplotlib</a:t>
            </a:r>
            <a:endParaRPr sz="2000">
              <a:solidFill>
                <a:schemeClr val="dk1"/>
              </a:solidFill>
              <a:latin typeface="Calibri"/>
              <a:ea typeface="Calibri"/>
              <a:cs typeface="Calibri"/>
              <a:sym typeface="Calibri"/>
            </a:endParaRPr>
          </a:p>
          <a:p>
            <a:pPr indent="0" lvl="0" marL="0" marR="0" rtl="0" algn="l">
              <a:spcBef>
                <a:spcPts val="400"/>
              </a:spcBef>
              <a:spcAft>
                <a:spcPts val="0"/>
              </a:spcAft>
              <a:buClr>
                <a:schemeClr val="dk1"/>
              </a:buClr>
              <a:buSzPts val="2000"/>
              <a:buFont typeface="Arial"/>
              <a:buNone/>
            </a:pPr>
            <a:r>
              <a:rPr lang="nl-NL" sz="2000">
                <a:solidFill>
                  <a:schemeClr val="dk1"/>
                </a:solidFill>
                <a:latin typeface="Calibri"/>
                <a:ea typeface="Calibri"/>
                <a:cs typeface="Calibri"/>
                <a:sym typeface="Calibri"/>
              </a:rPr>
              <a:t>pip install pandas</a:t>
            </a:r>
            <a:endParaRPr sz="2000">
              <a:solidFill>
                <a:schemeClr val="dk1"/>
              </a:solidFill>
              <a:latin typeface="Calibri"/>
              <a:ea typeface="Calibri"/>
              <a:cs typeface="Calibri"/>
              <a:sym typeface="Calibri"/>
            </a:endParaRPr>
          </a:p>
          <a:p>
            <a:pPr indent="0" lvl="0" marL="0" marR="0" rtl="0" algn="l">
              <a:spcBef>
                <a:spcPts val="400"/>
              </a:spcBef>
              <a:spcAft>
                <a:spcPts val="0"/>
              </a:spcAft>
              <a:buClr>
                <a:schemeClr val="dk1"/>
              </a:buClr>
              <a:buSzPts val="2000"/>
              <a:buFont typeface="Arial"/>
              <a:buNone/>
            </a:pPr>
            <a:r>
              <a:rPr lang="nl-NL" sz="2000">
                <a:solidFill>
                  <a:schemeClr val="dk1"/>
                </a:solidFill>
                <a:latin typeface="Calibri"/>
                <a:ea typeface="Calibri"/>
                <a:cs typeface="Calibri"/>
                <a:sym typeface="Calibri"/>
              </a:rPr>
              <a:t>pip install requests</a:t>
            </a:r>
            <a:endParaRPr sz="2000">
              <a:solidFill>
                <a:schemeClr val="dk1"/>
              </a:solidFill>
              <a:latin typeface="Calibri"/>
              <a:ea typeface="Calibri"/>
              <a:cs typeface="Calibri"/>
              <a:sym typeface="Calibri"/>
            </a:endParaRPr>
          </a:p>
          <a:p>
            <a:pPr indent="0" lvl="0" marL="0" marR="0" rtl="0" algn="l">
              <a:spcBef>
                <a:spcPts val="400"/>
              </a:spcBef>
              <a:spcAft>
                <a:spcPts val="0"/>
              </a:spcAft>
              <a:buClr>
                <a:schemeClr val="dk1"/>
              </a:buClr>
              <a:buSzPts val="2000"/>
              <a:buFont typeface="Arial"/>
              <a:buNone/>
            </a:pPr>
            <a:r>
              <a:rPr lang="nl-NL" sz="2000">
                <a:solidFill>
                  <a:schemeClr val="dk1"/>
                </a:solidFill>
                <a:latin typeface="Calibri"/>
                <a:ea typeface="Calibri"/>
                <a:cs typeface="Calibri"/>
                <a:sym typeface="Calibri"/>
              </a:rPr>
              <a:t>pip install pyodbc</a:t>
            </a:r>
            <a:endParaRPr sz="2000">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81"/>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Virtual Environment</a:t>
            </a:r>
            <a:endParaRPr/>
          </a:p>
        </p:txBody>
      </p:sp>
      <p:sp>
        <p:nvSpPr>
          <p:cNvPr id="669" name="Google Shape;669;p81"/>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Seperated enviroments</a:t>
            </a:r>
            <a:endParaRPr/>
          </a:p>
          <a:p>
            <a:pPr indent="-124986" lvl="0" marL="251986"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Requirements file</a:t>
            </a:r>
            <a:endParaRPr/>
          </a:p>
          <a:p>
            <a:pPr indent="0" lvl="0" marL="0"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p:txBody>
      </p:sp>
      <p:sp>
        <p:nvSpPr>
          <p:cNvPr id="670" name="Google Shape;670;p81"/>
          <p:cNvSpPr txBox="1"/>
          <p:nvPr/>
        </p:nvSpPr>
        <p:spPr>
          <a:xfrm>
            <a:off x="2473683" y="2699717"/>
            <a:ext cx="5133258" cy="634020"/>
          </a:xfrm>
          <a:prstGeom prst="rect">
            <a:avLst/>
          </a:prstGeom>
          <a:solidFill>
            <a:srgbClr val="262626"/>
          </a:solidFill>
          <a:ln cap="flat" cmpd="sng" w="9525">
            <a:solidFill>
              <a:srgbClr val="00B0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600"/>
              <a:buFont typeface="Arial"/>
              <a:buNone/>
            </a:pPr>
            <a:r>
              <a:rPr lang="nl-NL" sz="1600">
                <a:solidFill>
                  <a:schemeClr val="lt1"/>
                </a:solidFill>
                <a:latin typeface="Courier New"/>
                <a:ea typeface="Courier New"/>
                <a:cs typeface="Courier New"/>
                <a:sym typeface="Courier New"/>
              </a:rPr>
              <a:t>$ virtualenv –p python3.5 venv</a:t>
            </a:r>
            <a:endParaRPr sz="1600">
              <a:solidFill>
                <a:schemeClr val="lt1"/>
              </a:solidFill>
              <a:latin typeface="Courier New"/>
              <a:ea typeface="Courier New"/>
              <a:cs typeface="Courier New"/>
              <a:sym typeface="Courier New"/>
            </a:endParaRPr>
          </a:p>
          <a:p>
            <a:pPr indent="0" lvl="0" marL="0" marR="0" rtl="0" algn="l">
              <a:spcBef>
                <a:spcPts val="320"/>
              </a:spcBef>
              <a:spcAft>
                <a:spcPts val="0"/>
              </a:spcAft>
              <a:buClr>
                <a:schemeClr val="lt1"/>
              </a:buClr>
              <a:buSzPts val="1600"/>
              <a:buFont typeface="Arial"/>
              <a:buNone/>
            </a:pPr>
            <a:r>
              <a:rPr lang="nl-NL" sz="1600">
                <a:solidFill>
                  <a:schemeClr val="lt1"/>
                </a:solidFill>
                <a:latin typeface="Courier New"/>
                <a:ea typeface="Courier New"/>
                <a:cs typeface="Courier New"/>
                <a:sym typeface="Courier New"/>
              </a:rPr>
              <a:t>$ . venv/bin/activate</a:t>
            </a:r>
            <a:endParaRPr sz="1600">
              <a:solidFill>
                <a:schemeClr val="lt1"/>
              </a:solidFill>
              <a:latin typeface="Courier New"/>
              <a:ea typeface="Courier New"/>
              <a:cs typeface="Courier New"/>
              <a:sym typeface="Courier New"/>
            </a:endParaRPr>
          </a:p>
        </p:txBody>
      </p:sp>
      <p:sp>
        <p:nvSpPr>
          <p:cNvPr id="671" name="Google Shape;671;p81"/>
          <p:cNvSpPr txBox="1"/>
          <p:nvPr/>
        </p:nvSpPr>
        <p:spPr>
          <a:xfrm>
            <a:off x="2467840" y="4931965"/>
            <a:ext cx="5133258" cy="634020"/>
          </a:xfrm>
          <a:prstGeom prst="rect">
            <a:avLst/>
          </a:prstGeom>
          <a:solidFill>
            <a:srgbClr val="262626"/>
          </a:solidFill>
          <a:ln cap="flat" cmpd="sng" w="9525">
            <a:solidFill>
              <a:srgbClr val="00B0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600"/>
              <a:buFont typeface="Arial"/>
              <a:buNone/>
            </a:pPr>
            <a:r>
              <a:rPr lang="nl-NL" sz="1600">
                <a:solidFill>
                  <a:schemeClr val="lt1"/>
                </a:solidFill>
                <a:latin typeface="Courier New"/>
                <a:ea typeface="Courier New"/>
                <a:cs typeface="Courier New"/>
                <a:sym typeface="Courier New"/>
              </a:rPr>
              <a:t>$ pip list &gt; requirements.txt</a:t>
            </a:r>
            <a:endParaRPr sz="1600">
              <a:solidFill>
                <a:schemeClr val="lt1"/>
              </a:solidFill>
              <a:latin typeface="Courier New"/>
              <a:ea typeface="Courier New"/>
              <a:cs typeface="Courier New"/>
              <a:sym typeface="Courier New"/>
            </a:endParaRPr>
          </a:p>
          <a:p>
            <a:pPr indent="0" lvl="0" marL="0" marR="0" rtl="0" algn="l">
              <a:spcBef>
                <a:spcPts val="320"/>
              </a:spcBef>
              <a:spcAft>
                <a:spcPts val="0"/>
              </a:spcAft>
              <a:buClr>
                <a:schemeClr val="lt1"/>
              </a:buClr>
              <a:buSzPts val="1600"/>
              <a:buFont typeface="Arial"/>
              <a:buNone/>
            </a:pPr>
            <a:r>
              <a:rPr lang="nl-NL" sz="1600">
                <a:solidFill>
                  <a:schemeClr val="lt1"/>
                </a:solidFill>
                <a:latin typeface="Courier New"/>
                <a:ea typeface="Courier New"/>
                <a:cs typeface="Courier New"/>
                <a:sym typeface="Courier New"/>
              </a:rPr>
              <a:t>$ pip install -r requirements.txt</a:t>
            </a:r>
            <a:endParaRPr sz="1600">
              <a:solidFill>
                <a:schemeClr val="lt1"/>
              </a:solidFill>
              <a:latin typeface="Courier New"/>
              <a:ea typeface="Courier New"/>
              <a:cs typeface="Courier New"/>
              <a:sym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70"/>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2800"/>
              <a:buFont typeface="Arial"/>
              <a:buNone/>
            </a:pPr>
            <a:r>
              <a:rPr b="0" lang="nl-NL" sz="2800"/>
              <a:t>pyodbc - A</a:t>
            </a:r>
            <a:r>
              <a:rPr lang="nl-NL" sz="2800"/>
              <a:t>ccessing ODBC databases</a:t>
            </a:r>
            <a:endParaRPr b="0" sz="2800"/>
          </a:p>
        </p:txBody>
      </p:sp>
      <p:sp>
        <p:nvSpPr>
          <p:cNvPr id="677" name="Google Shape;677;p70"/>
          <p:cNvSpPr txBox="1"/>
          <p:nvPr/>
        </p:nvSpPr>
        <p:spPr>
          <a:xfrm>
            <a:off x="568875" y="1863671"/>
            <a:ext cx="8928990" cy="5355312"/>
          </a:xfrm>
          <a:prstGeom prst="rect">
            <a:avLst/>
          </a:prstGeom>
          <a:solidFill>
            <a:srgbClr val="DDEAF6"/>
          </a:solidFill>
          <a:ln cap="flat" cmpd="sng" w="9525">
            <a:solidFill>
              <a:srgbClr val="59595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nl-NL" sz="1800">
                <a:solidFill>
                  <a:schemeClr val="dk1"/>
                </a:solidFill>
                <a:latin typeface="Courier New"/>
                <a:ea typeface="Courier New"/>
                <a:cs typeface="Courier New"/>
                <a:sym typeface="Courier New"/>
              </a:rPr>
              <a:t>import pyodbc</a:t>
            </a:r>
            <a:endParaRPr b="1" sz="1800">
              <a:solidFill>
                <a:schemeClr val="dk1"/>
              </a:solidFill>
              <a:latin typeface="Courier New"/>
              <a:ea typeface="Courier New"/>
              <a:cs typeface="Courier New"/>
              <a:sym typeface="Courier New"/>
            </a:endParaRPr>
          </a:p>
          <a:p>
            <a:pPr indent="0" lvl="0" marL="0" marR="0" rtl="0" algn="l">
              <a:spcBef>
                <a:spcPts val="360"/>
              </a:spcBef>
              <a:spcAft>
                <a:spcPts val="0"/>
              </a:spcAft>
              <a:buClr>
                <a:schemeClr val="dk1"/>
              </a:buClr>
              <a:buSzPts val="1800"/>
              <a:buFont typeface="Arial"/>
              <a:buNone/>
            </a:pPr>
            <a:r>
              <a:t/>
            </a:r>
            <a:endParaRPr b="1" sz="1800">
              <a:solidFill>
                <a:schemeClr val="dk1"/>
              </a:solidFill>
              <a:latin typeface="Courier New"/>
              <a:ea typeface="Courier New"/>
              <a:cs typeface="Courier New"/>
              <a:sym typeface="Courier New"/>
            </a:endParaRPr>
          </a:p>
          <a:p>
            <a:pPr indent="0" lvl="0" marL="0" marR="0" rtl="0" algn="l">
              <a:spcBef>
                <a:spcPts val="360"/>
              </a:spcBef>
              <a:spcAft>
                <a:spcPts val="0"/>
              </a:spcAft>
              <a:buClr>
                <a:schemeClr val="dk1"/>
              </a:buClr>
              <a:buSzPts val="1800"/>
              <a:buFont typeface="Arial"/>
              <a:buNone/>
            </a:pPr>
            <a:r>
              <a:rPr b="1" lang="nl-NL" sz="1800">
                <a:solidFill>
                  <a:schemeClr val="dk1"/>
                </a:solidFill>
                <a:latin typeface="Courier New"/>
                <a:ea typeface="Courier New"/>
                <a:cs typeface="Courier New"/>
                <a:sym typeface="Courier New"/>
              </a:rPr>
              <a:t>conn = pyodbc.connect(</a:t>
            </a:r>
            <a:endParaRPr/>
          </a:p>
          <a:p>
            <a:pPr indent="0" lvl="0" marL="0" marR="0" rtl="0" algn="l">
              <a:spcBef>
                <a:spcPts val="360"/>
              </a:spcBef>
              <a:spcAft>
                <a:spcPts val="0"/>
              </a:spcAft>
              <a:buClr>
                <a:schemeClr val="dk1"/>
              </a:buClr>
              <a:buSzPts val="1800"/>
              <a:buFont typeface="Arial"/>
              <a:buNone/>
            </a:pPr>
            <a:r>
              <a:rPr b="1" lang="nl-NL" sz="1800">
                <a:solidFill>
                  <a:schemeClr val="dk1"/>
                </a:solidFill>
                <a:latin typeface="Courier New"/>
                <a:ea typeface="Courier New"/>
                <a:cs typeface="Courier New"/>
                <a:sym typeface="Courier New"/>
              </a:rPr>
              <a:t>    'DRIVER={SQL Server};'</a:t>
            </a:r>
            <a:endParaRPr/>
          </a:p>
          <a:p>
            <a:pPr indent="0" lvl="0" marL="0" marR="0" rtl="0" algn="l">
              <a:spcBef>
                <a:spcPts val="360"/>
              </a:spcBef>
              <a:spcAft>
                <a:spcPts val="0"/>
              </a:spcAft>
              <a:buClr>
                <a:schemeClr val="dk1"/>
              </a:buClr>
              <a:buSzPts val="1800"/>
              <a:buFont typeface="Arial"/>
              <a:buNone/>
            </a:pPr>
            <a:r>
              <a:rPr b="1" lang="nl-NL" sz="1800">
                <a:solidFill>
                  <a:schemeClr val="dk1"/>
                </a:solidFill>
                <a:latin typeface="Courier New"/>
                <a:ea typeface="Courier New"/>
                <a:cs typeface="Courier New"/>
                <a:sym typeface="Courier New"/>
              </a:rPr>
              <a:t>    'SERVER=localhost\SQLEXPRESS;'</a:t>
            </a:r>
            <a:endParaRPr/>
          </a:p>
          <a:p>
            <a:pPr indent="0" lvl="0" marL="0" marR="0" rtl="0" algn="l">
              <a:spcBef>
                <a:spcPts val="360"/>
              </a:spcBef>
              <a:spcAft>
                <a:spcPts val="0"/>
              </a:spcAft>
              <a:buClr>
                <a:schemeClr val="dk1"/>
              </a:buClr>
              <a:buSzPts val="1800"/>
              <a:buFont typeface="Arial"/>
              <a:buNone/>
            </a:pPr>
            <a:r>
              <a:rPr b="1" lang="nl-NL" sz="1800">
                <a:solidFill>
                  <a:schemeClr val="dk1"/>
                </a:solidFill>
                <a:latin typeface="Courier New"/>
                <a:ea typeface="Courier New"/>
                <a:cs typeface="Courier New"/>
                <a:sym typeface="Courier New"/>
              </a:rPr>
              <a:t>    'DATABASE=mijndatabase;'</a:t>
            </a:r>
            <a:endParaRPr/>
          </a:p>
          <a:p>
            <a:pPr indent="0" lvl="0" marL="0" marR="0" rtl="0" algn="l">
              <a:spcBef>
                <a:spcPts val="360"/>
              </a:spcBef>
              <a:spcAft>
                <a:spcPts val="0"/>
              </a:spcAft>
              <a:buClr>
                <a:schemeClr val="dk1"/>
              </a:buClr>
              <a:buSzPts val="1800"/>
              <a:buFont typeface="Arial"/>
              <a:buNone/>
            </a:pPr>
            <a:r>
              <a:rPr b="1" lang="nl-NL" sz="1800">
                <a:solidFill>
                  <a:schemeClr val="dk1"/>
                </a:solidFill>
                <a:latin typeface="Courier New"/>
                <a:ea typeface="Courier New"/>
                <a:cs typeface="Courier New"/>
                <a:sym typeface="Courier New"/>
              </a:rPr>
              <a:t>    'UID=username; PWD=pa55w0rd')</a:t>
            </a:r>
            <a:endParaRPr/>
          </a:p>
          <a:p>
            <a:pPr indent="0" lvl="0" marL="0" marR="0" rtl="0" algn="l">
              <a:spcBef>
                <a:spcPts val="360"/>
              </a:spcBef>
              <a:spcAft>
                <a:spcPts val="0"/>
              </a:spcAft>
              <a:buClr>
                <a:schemeClr val="dk1"/>
              </a:buClr>
              <a:buSzPts val="1800"/>
              <a:buFont typeface="Arial"/>
              <a:buNone/>
            </a:pPr>
            <a:r>
              <a:rPr b="1" lang="nl-NL" sz="1800">
                <a:solidFill>
                  <a:schemeClr val="dk1"/>
                </a:solidFill>
                <a:latin typeface="Courier New"/>
                <a:ea typeface="Courier New"/>
                <a:cs typeface="Courier New"/>
                <a:sym typeface="Courier New"/>
              </a:rPr>
              <a:t> </a:t>
            </a:r>
            <a:endParaRPr/>
          </a:p>
          <a:p>
            <a:pPr indent="0" lvl="0" marL="0" marR="0" rtl="0" algn="l">
              <a:spcBef>
                <a:spcPts val="360"/>
              </a:spcBef>
              <a:spcAft>
                <a:spcPts val="0"/>
              </a:spcAft>
              <a:buClr>
                <a:schemeClr val="dk1"/>
              </a:buClr>
              <a:buSzPts val="1800"/>
              <a:buFont typeface="Arial"/>
              <a:buNone/>
            </a:pPr>
            <a:r>
              <a:rPr b="1" lang="nl-NL" sz="1800">
                <a:solidFill>
                  <a:schemeClr val="dk1"/>
                </a:solidFill>
                <a:latin typeface="Courier New"/>
                <a:ea typeface="Courier New"/>
                <a:cs typeface="Courier New"/>
                <a:sym typeface="Courier New"/>
              </a:rPr>
              <a:t>sql = 'SELECT customers.* FROM customers'</a:t>
            </a:r>
            <a:endParaRPr/>
          </a:p>
          <a:p>
            <a:pPr indent="0" lvl="0" marL="0" marR="0" rtl="0" algn="l">
              <a:spcBef>
                <a:spcPts val="360"/>
              </a:spcBef>
              <a:spcAft>
                <a:spcPts val="0"/>
              </a:spcAft>
              <a:buClr>
                <a:schemeClr val="dk1"/>
              </a:buClr>
              <a:buSzPts val="1800"/>
              <a:buFont typeface="Arial"/>
              <a:buNone/>
            </a:pPr>
            <a:r>
              <a:t/>
            </a:r>
            <a:endParaRPr b="1" sz="1800">
              <a:solidFill>
                <a:schemeClr val="dk1"/>
              </a:solidFill>
              <a:latin typeface="Courier New"/>
              <a:ea typeface="Courier New"/>
              <a:cs typeface="Courier New"/>
              <a:sym typeface="Courier New"/>
            </a:endParaRPr>
          </a:p>
          <a:p>
            <a:pPr indent="0" lvl="0" marL="0" marR="0" rtl="0" algn="l">
              <a:spcBef>
                <a:spcPts val="360"/>
              </a:spcBef>
              <a:spcAft>
                <a:spcPts val="0"/>
              </a:spcAft>
              <a:buClr>
                <a:schemeClr val="dk1"/>
              </a:buClr>
              <a:buSzPts val="1800"/>
              <a:buFont typeface="Arial"/>
              <a:buNone/>
            </a:pPr>
            <a:r>
              <a:rPr b="1" lang="nl-NL" sz="1800">
                <a:solidFill>
                  <a:schemeClr val="dk1"/>
                </a:solidFill>
                <a:latin typeface="Courier New"/>
                <a:ea typeface="Courier New"/>
                <a:cs typeface="Courier New"/>
                <a:sym typeface="Courier New"/>
              </a:rPr>
              <a:t>cursor = conn.cursor()</a:t>
            </a:r>
            <a:endParaRPr/>
          </a:p>
          <a:p>
            <a:pPr indent="0" lvl="0" marL="0" marR="0" rtl="0" algn="l">
              <a:spcBef>
                <a:spcPts val="360"/>
              </a:spcBef>
              <a:spcAft>
                <a:spcPts val="0"/>
              </a:spcAft>
              <a:buClr>
                <a:schemeClr val="dk1"/>
              </a:buClr>
              <a:buSzPts val="1800"/>
              <a:buFont typeface="Arial"/>
              <a:buNone/>
            </a:pPr>
            <a:r>
              <a:rPr b="1" lang="nl-NL" sz="1800">
                <a:solidFill>
                  <a:schemeClr val="dk1"/>
                </a:solidFill>
                <a:latin typeface="Courier New"/>
                <a:ea typeface="Courier New"/>
                <a:cs typeface="Courier New"/>
                <a:sym typeface="Courier New"/>
              </a:rPr>
              <a:t>for row in cursor.execute(sql):</a:t>
            </a:r>
            <a:endParaRPr/>
          </a:p>
          <a:p>
            <a:pPr indent="0" lvl="0" marL="0" marR="0" rtl="0" algn="l">
              <a:spcBef>
                <a:spcPts val="360"/>
              </a:spcBef>
              <a:spcAft>
                <a:spcPts val="0"/>
              </a:spcAft>
              <a:buClr>
                <a:schemeClr val="dk1"/>
              </a:buClr>
              <a:buSzPts val="1800"/>
              <a:buFont typeface="Arial"/>
              <a:buNone/>
            </a:pPr>
            <a:r>
              <a:rPr b="1" lang="nl-NL" sz="1800">
                <a:solidFill>
                  <a:schemeClr val="dk1"/>
                </a:solidFill>
                <a:latin typeface="Courier New"/>
                <a:ea typeface="Courier New"/>
                <a:cs typeface="Courier New"/>
                <a:sym typeface="Courier New"/>
              </a:rPr>
              <a:t>    print("{}, {}".format(row.name, row.residence)</a:t>
            </a:r>
            <a:endParaRPr/>
          </a:p>
          <a:p>
            <a:pPr indent="0" lvl="0" marL="0" marR="0" rtl="0" algn="l">
              <a:spcBef>
                <a:spcPts val="360"/>
              </a:spcBef>
              <a:spcAft>
                <a:spcPts val="0"/>
              </a:spcAft>
              <a:buClr>
                <a:schemeClr val="dk1"/>
              </a:buClr>
              <a:buSzPts val="1800"/>
              <a:buFont typeface="Arial"/>
              <a:buNone/>
            </a:pPr>
            <a:r>
              <a:rPr b="1" lang="nl-NL" sz="1800">
                <a:solidFill>
                  <a:schemeClr val="dk1"/>
                </a:solidFill>
                <a:latin typeface="Courier New"/>
                <a:ea typeface="Courier New"/>
                <a:cs typeface="Courier New"/>
                <a:sym typeface="Courier New"/>
              </a:rPr>
              <a:t> </a:t>
            </a:r>
            <a:endParaRPr/>
          </a:p>
          <a:p>
            <a:pPr indent="0" lvl="0" marL="0" marR="0" rtl="0" algn="l">
              <a:spcBef>
                <a:spcPts val="360"/>
              </a:spcBef>
              <a:spcAft>
                <a:spcPts val="0"/>
              </a:spcAft>
              <a:buClr>
                <a:schemeClr val="dk1"/>
              </a:buClr>
              <a:buSzPts val="1800"/>
              <a:buFont typeface="Arial"/>
              <a:buNone/>
            </a:pPr>
            <a:r>
              <a:rPr b="1" lang="nl-NL" sz="1800">
                <a:solidFill>
                  <a:schemeClr val="dk1"/>
                </a:solidFill>
                <a:latin typeface="Courier New"/>
                <a:ea typeface="Courier New"/>
                <a:cs typeface="Courier New"/>
                <a:sym typeface="Courier New"/>
              </a:rPr>
              <a:t>cursor.close()</a:t>
            </a:r>
            <a:endParaRPr/>
          </a:p>
          <a:p>
            <a:pPr indent="0" lvl="0" marL="0" marR="0" rtl="0" algn="l">
              <a:spcBef>
                <a:spcPts val="360"/>
              </a:spcBef>
              <a:spcAft>
                <a:spcPts val="0"/>
              </a:spcAft>
              <a:buClr>
                <a:schemeClr val="dk1"/>
              </a:buClr>
              <a:buSzPts val="1800"/>
              <a:buFont typeface="Arial"/>
              <a:buNone/>
            </a:pPr>
            <a:r>
              <a:rPr b="1" lang="nl-NL" sz="1800">
                <a:solidFill>
                  <a:schemeClr val="dk1"/>
                </a:solidFill>
                <a:latin typeface="Courier New"/>
                <a:ea typeface="Courier New"/>
                <a:cs typeface="Courier New"/>
                <a:sym typeface="Courier New"/>
              </a:rPr>
              <a:t>conn.close()</a:t>
            </a:r>
            <a:endParaRPr/>
          </a:p>
        </p:txBody>
      </p:sp>
      <p:sp>
        <p:nvSpPr>
          <p:cNvPr id="678" name="Google Shape;678;p70"/>
          <p:cNvSpPr txBox="1"/>
          <p:nvPr/>
        </p:nvSpPr>
        <p:spPr>
          <a:xfrm rot="946101">
            <a:off x="3643963" y="2380056"/>
            <a:ext cx="6217220" cy="653441"/>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nl-NL" sz="1800">
                <a:solidFill>
                  <a:schemeClr val="lt1"/>
                </a:solidFill>
                <a:latin typeface="Arial"/>
                <a:ea typeface="Arial"/>
                <a:cs typeface="Arial"/>
                <a:sym typeface="Arial"/>
              </a:rPr>
              <a:t>PEP 249 -- Python Database API Specification v2.0</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71"/>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numpy</a:t>
            </a:r>
            <a:endParaRPr/>
          </a:p>
        </p:txBody>
      </p:sp>
      <p:sp>
        <p:nvSpPr>
          <p:cNvPr id="684" name="Google Shape;684;p71"/>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NumPy is the fundamental package for scientific computing with Python.</a:t>
            </a:r>
            <a:endParaRPr/>
          </a:p>
          <a:p>
            <a:pPr indent="-251986" lvl="0" marL="251986" rtl="0" algn="l">
              <a:lnSpc>
                <a:spcPct val="90000"/>
              </a:lnSpc>
              <a:spcBef>
                <a:spcPts val="1102"/>
              </a:spcBef>
              <a:spcAft>
                <a:spcPts val="0"/>
              </a:spcAft>
              <a:buClr>
                <a:srgbClr val="595959"/>
              </a:buClr>
              <a:buSzPts val="2000"/>
              <a:buChar char="•"/>
            </a:pPr>
            <a:r>
              <a:rPr lang="nl-NL"/>
              <a:t>NumPy's main object is the homogeneous multidimensional array.</a:t>
            </a:r>
            <a:endParaRPr/>
          </a:p>
          <a:p>
            <a:pPr indent="-251986" lvl="0" marL="251986" rtl="0" algn="l">
              <a:lnSpc>
                <a:spcPct val="90000"/>
              </a:lnSpc>
              <a:spcBef>
                <a:spcPts val="1102"/>
              </a:spcBef>
              <a:spcAft>
                <a:spcPts val="0"/>
              </a:spcAft>
              <a:buClr>
                <a:srgbClr val="595959"/>
              </a:buClr>
              <a:buSzPts val="2000"/>
              <a:buChar char="•"/>
            </a:pPr>
            <a:r>
              <a:rPr lang="nl-NL"/>
              <a:t>Vectorized operations</a:t>
            </a:r>
            <a:endParaRPr/>
          </a:p>
          <a:p>
            <a:pPr indent="-124986" lvl="0" marL="251986" rtl="0" algn="l">
              <a:lnSpc>
                <a:spcPct val="90000"/>
              </a:lnSpc>
              <a:spcBef>
                <a:spcPts val="1102"/>
              </a:spcBef>
              <a:spcAft>
                <a:spcPts val="0"/>
              </a:spcAft>
              <a:buClr>
                <a:srgbClr val="595959"/>
              </a:buClr>
              <a:buSzPts val="2000"/>
              <a:buNone/>
            </a:pPr>
            <a:r>
              <a:t/>
            </a:r>
            <a:endParaRPr/>
          </a:p>
        </p:txBody>
      </p:sp>
      <p:sp>
        <p:nvSpPr>
          <p:cNvPr id="685" name="Google Shape;685;p71"/>
          <p:cNvSpPr txBox="1"/>
          <p:nvPr/>
        </p:nvSpPr>
        <p:spPr>
          <a:xfrm>
            <a:off x="575825" y="4207324"/>
            <a:ext cx="8928900" cy="3232500"/>
          </a:xfrm>
          <a:prstGeom prst="rect">
            <a:avLst/>
          </a:prstGeom>
          <a:solidFill>
            <a:srgbClr val="DDEAF6"/>
          </a:solidFill>
          <a:ln cap="flat" cmpd="sng" w="9525">
            <a:solidFill>
              <a:srgbClr val="59595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nl-NL" sz="1800">
                <a:solidFill>
                  <a:schemeClr val="dk1"/>
                </a:solidFill>
                <a:latin typeface="Courier New"/>
                <a:ea typeface="Courier New"/>
                <a:cs typeface="Courier New"/>
                <a:sym typeface="Courier New"/>
              </a:rPr>
              <a:t>import numpy as np</a:t>
            </a:r>
            <a:endParaRPr b="1" sz="1800">
              <a:solidFill>
                <a:schemeClr val="dk1"/>
              </a:solidFill>
              <a:latin typeface="Courier New"/>
              <a:ea typeface="Courier New"/>
              <a:cs typeface="Courier New"/>
              <a:sym typeface="Courier New"/>
            </a:endParaRPr>
          </a:p>
          <a:p>
            <a:pPr indent="0" lvl="0" marL="0" marR="0" rtl="0" algn="l">
              <a:spcBef>
                <a:spcPts val="360"/>
              </a:spcBef>
              <a:spcAft>
                <a:spcPts val="0"/>
              </a:spcAft>
              <a:buClr>
                <a:schemeClr val="dk1"/>
              </a:buClr>
              <a:buSzPts val="1800"/>
              <a:buFont typeface="Arial"/>
              <a:buNone/>
            </a:pPr>
            <a:r>
              <a:t/>
            </a:r>
            <a:endParaRPr b="1" sz="1800">
              <a:solidFill>
                <a:schemeClr val="dk1"/>
              </a:solidFill>
              <a:latin typeface="Courier New"/>
              <a:ea typeface="Courier New"/>
              <a:cs typeface="Courier New"/>
              <a:sym typeface="Courier New"/>
            </a:endParaRPr>
          </a:p>
          <a:p>
            <a:pPr indent="0" lvl="0" marL="0" marR="0" rtl="0" algn="l">
              <a:spcBef>
                <a:spcPts val="360"/>
              </a:spcBef>
              <a:spcAft>
                <a:spcPts val="0"/>
              </a:spcAft>
              <a:buClr>
                <a:schemeClr val="dk1"/>
              </a:buClr>
              <a:buSzPts val="1800"/>
              <a:buFont typeface="Arial"/>
              <a:buNone/>
            </a:pPr>
            <a:r>
              <a:rPr b="1" lang="nl-NL" sz="1800">
                <a:solidFill>
                  <a:schemeClr val="dk1"/>
                </a:solidFill>
                <a:latin typeface="Courier New"/>
                <a:ea typeface="Courier New"/>
                <a:cs typeface="Courier New"/>
                <a:sym typeface="Courier New"/>
              </a:rPr>
              <a:t>a = np.array([1,2,3,4])</a:t>
            </a:r>
            <a:endParaRPr/>
          </a:p>
          <a:p>
            <a:pPr indent="0" lvl="0" marL="0" marR="0" rtl="0" algn="l">
              <a:spcBef>
                <a:spcPts val="360"/>
              </a:spcBef>
              <a:spcAft>
                <a:spcPts val="0"/>
              </a:spcAft>
              <a:buClr>
                <a:schemeClr val="dk1"/>
              </a:buClr>
              <a:buSzPts val="1800"/>
              <a:buFont typeface="Arial"/>
              <a:buNone/>
            </a:pPr>
            <a:r>
              <a:rPr b="1" lang="nl-NL" sz="1800">
                <a:solidFill>
                  <a:schemeClr val="dk1"/>
                </a:solidFill>
                <a:latin typeface="Courier New"/>
                <a:ea typeface="Courier New"/>
                <a:cs typeface="Courier New"/>
                <a:sym typeface="Courier New"/>
              </a:rPr>
              <a:t>b = np.array( [ (1.5,2,3), (4,5,6) ] )</a:t>
            </a:r>
            <a:endParaRPr/>
          </a:p>
          <a:p>
            <a:pPr indent="0" lvl="0" marL="0" marR="0" rtl="0" algn="l">
              <a:spcBef>
                <a:spcPts val="360"/>
              </a:spcBef>
              <a:spcAft>
                <a:spcPts val="0"/>
              </a:spcAft>
              <a:buClr>
                <a:schemeClr val="dk1"/>
              </a:buClr>
              <a:buSzPts val="1800"/>
              <a:buFont typeface="Arial"/>
              <a:buNone/>
            </a:pPr>
            <a:r>
              <a:rPr b="1" lang="nl-NL" sz="1800">
                <a:solidFill>
                  <a:schemeClr val="dk1"/>
                </a:solidFill>
                <a:latin typeface="Courier New"/>
                <a:ea typeface="Courier New"/>
                <a:cs typeface="Courier New"/>
                <a:sym typeface="Courier New"/>
              </a:rPr>
              <a:t>c = np.narray( [ [1,2], [3,4] ], dtype=complex )</a:t>
            </a:r>
            <a:endParaRPr/>
          </a:p>
          <a:p>
            <a:pPr indent="0" lvl="0" marL="0" marR="0" rtl="0" algn="l">
              <a:spcBef>
                <a:spcPts val="360"/>
              </a:spcBef>
              <a:spcAft>
                <a:spcPts val="0"/>
              </a:spcAft>
              <a:buClr>
                <a:schemeClr val="dk1"/>
              </a:buClr>
              <a:buSzPts val="1800"/>
              <a:buFont typeface="Arial"/>
              <a:buNone/>
            </a:pPr>
            <a:r>
              <a:t/>
            </a:r>
            <a:endParaRPr b="1" sz="1800">
              <a:solidFill>
                <a:schemeClr val="dk1"/>
              </a:solidFill>
              <a:latin typeface="Courier New"/>
              <a:ea typeface="Courier New"/>
              <a:cs typeface="Courier New"/>
              <a:sym typeface="Courier New"/>
            </a:endParaRPr>
          </a:p>
          <a:p>
            <a:pPr indent="0" lvl="0" marL="0" marR="0" rtl="0" algn="l">
              <a:spcBef>
                <a:spcPts val="360"/>
              </a:spcBef>
              <a:spcAft>
                <a:spcPts val="0"/>
              </a:spcAft>
              <a:buClr>
                <a:schemeClr val="dk1"/>
              </a:buClr>
              <a:buSzPts val="1800"/>
              <a:buFont typeface="Arial"/>
              <a:buNone/>
            </a:pPr>
            <a:r>
              <a:rPr b="1" lang="nl-NL" sz="1800">
                <a:solidFill>
                  <a:schemeClr val="dk1"/>
                </a:solidFill>
                <a:latin typeface="Courier New"/>
                <a:ea typeface="Courier New"/>
                <a:cs typeface="Courier New"/>
                <a:sym typeface="Courier New"/>
              </a:rPr>
              <a:t>np.zeros( (3,4) )</a:t>
            </a:r>
            <a:endParaRPr/>
          </a:p>
          <a:p>
            <a:pPr indent="0" lvl="0" marL="0" marR="0" rtl="0" algn="l">
              <a:spcBef>
                <a:spcPts val="360"/>
              </a:spcBef>
              <a:spcAft>
                <a:spcPts val="0"/>
              </a:spcAft>
              <a:buClr>
                <a:schemeClr val="dk1"/>
              </a:buClr>
              <a:buSzPts val="1800"/>
              <a:buFont typeface="Arial"/>
              <a:buNone/>
            </a:pPr>
            <a:r>
              <a:rPr b="1" lang="nl-NL" sz="1800">
                <a:solidFill>
                  <a:schemeClr val="dk1"/>
                </a:solidFill>
                <a:latin typeface="Courier New"/>
                <a:ea typeface="Courier New"/>
                <a:cs typeface="Courier New"/>
                <a:sym typeface="Courier New"/>
              </a:rPr>
              <a:t>np.arange( 0, 2, 0.4 )   # array([ 0., 0.4, 0.8, 1.2, 1.6, 2.0])</a:t>
            </a:r>
            <a:endParaRPr/>
          </a:p>
          <a:p>
            <a:pPr indent="0" lvl="0" marL="0" marR="0" rtl="0" algn="l">
              <a:spcBef>
                <a:spcPts val="360"/>
              </a:spcBef>
              <a:spcAft>
                <a:spcPts val="0"/>
              </a:spcAft>
              <a:buClr>
                <a:schemeClr val="dk1"/>
              </a:buClr>
              <a:buSzPts val="1800"/>
              <a:buFont typeface="Arial"/>
              <a:buNone/>
            </a:pPr>
            <a:r>
              <a:rPr b="1" lang="nl-NL" sz="1800">
                <a:solidFill>
                  <a:schemeClr val="dk1"/>
                </a:solidFill>
                <a:latin typeface="Courier New"/>
                <a:ea typeface="Courier New"/>
                <a:cs typeface="Courier New"/>
                <a:sym typeface="Courier New"/>
              </a:rPr>
              <a:t>np.linspace( 0, 2*pi, 100 ).  # 100 numbers from 0 to 2*pi</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2"/>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scipy</a:t>
            </a:r>
            <a:endParaRPr/>
          </a:p>
        </p:txBody>
      </p:sp>
      <p:sp>
        <p:nvSpPr>
          <p:cNvPr id="691" name="Google Shape;691;p72"/>
          <p:cNvSpPr txBox="1"/>
          <p:nvPr>
            <p:ph idx="1" type="body"/>
          </p:nvPr>
        </p:nvSpPr>
        <p:spPr>
          <a:xfrm>
            <a:off x="575817" y="2012414"/>
            <a:ext cx="4320479"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It provides many user-friendly and efficient numerical routines, such as routines for numerical integration, interpolation, optimization, linear algebra, and statistics.</a:t>
            </a:r>
            <a:endParaRPr/>
          </a:p>
        </p:txBody>
      </p:sp>
      <p:sp>
        <p:nvSpPr>
          <p:cNvPr id="692" name="Google Shape;692;p72"/>
          <p:cNvSpPr/>
          <p:nvPr/>
        </p:nvSpPr>
        <p:spPr>
          <a:xfrm>
            <a:off x="5472360" y="1547589"/>
            <a:ext cx="4248471" cy="5632311"/>
          </a:xfrm>
          <a:prstGeom prst="rect">
            <a:avLst/>
          </a:prstGeom>
          <a:solidFill>
            <a:srgbClr val="DDEAF6"/>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3F3F3F"/>
                </a:solidFill>
                <a:latin typeface="Arial"/>
                <a:ea typeface="Arial"/>
                <a:cs typeface="Arial"/>
                <a:sym typeface="Arial"/>
              </a:rPr>
              <a:t>Clustering</a:t>
            </a:r>
            <a:endParaRPr/>
          </a:p>
          <a:p>
            <a:pPr indent="0" lvl="0" marL="0" marR="0" rtl="0" algn="l">
              <a:spcBef>
                <a:spcPts val="0"/>
              </a:spcBef>
              <a:spcAft>
                <a:spcPts val="0"/>
              </a:spcAft>
              <a:buNone/>
            </a:pPr>
            <a:r>
              <a:rPr lang="nl-NL" sz="1800">
                <a:solidFill>
                  <a:srgbClr val="3F3F3F"/>
                </a:solidFill>
                <a:latin typeface="Arial"/>
                <a:ea typeface="Arial"/>
                <a:cs typeface="Arial"/>
                <a:sym typeface="Arial"/>
              </a:rPr>
              <a:t>Constants </a:t>
            </a:r>
            <a:endParaRPr/>
          </a:p>
          <a:p>
            <a:pPr indent="0" lvl="0" marL="0" marR="0" rtl="0" algn="l">
              <a:spcBef>
                <a:spcPts val="0"/>
              </a:spcBef>
              <a:spcAft>
                <a:spcPts val="0"/>
              </a:spcAft>
              <a:buNone/>
            </a:pPr>
            <a:r>
              <a:rPr lang="nl-NL" sz="1800">
                <a:solidFill>
                  <a:srgbClr val="3F3F3F"/>
                </a:solidFill>
                <a:latin typeface="Arial"/>
                <a:ea typeface="Arial"/>
                <a:cs typeface="Arial"/>
                <a:sym typeface="Arial"/>
              </a:rPr>
              <a:t>Discrete Fourier transforms</a:t>
            </a:r>
            <a:endParaRPr sz="1800">
              <a:solidFill>
                <a:srgbClr val="3F3F3F"/>
              </a:solidFill>
              <a:latin typeface="Arial"/>
              <a:ea typeface="Arial"/>
              <a:cs typeface="Arial"/>
              <a:sym typeface="Arial"/>
            </a:endParaRPr>
          </a:p>
          <a:p>
            <a:pPr indent="0" lvl="0" marL="0" marR="0" rtl="0" algn="l">
              <a:spcBef>
                <a:spcPts val="0"/>
              </a:spcBef>
              <a:spcAft>
                <a:spcPts val="0"/>
              </a:spcAft>
              <a:buNone/>
            </a:pPr>
            <a:r>
              <a:rPr lang="nl-NL" sz="1800">
                <a:solidFill>
                  <a:srgbClr val="3F3F3F"/>
                </a:solidFill>
                <a:latin typeface="Arial"/>
                <a:ea typeface="Arial"/>
                <a:cs typeface="Arial"/>
                <a:sym typeface="Arial"/>
              </a:rPr>
              <a:t>Integration</a:t>
            </a:r>
            <a:endParaRPr/>
          </a:p>
          <a:p>
            <a:pPr indent="0" lvl="0" marL="0" marR="0" rtl="0" algn="l">
              <a:spcBef>
                <a:spcPts val="0"/>
              </a:spcBef>
              <a:spcAft>
                <a:spcPts val="0"/>
              </a:spcAft>
              <a:buNone/>
            </a:pPr>
            <a:r>
              <a:rPr lang="nl-NL" sz="1800">
                <a:solidFill>
                  <a:srgbClr val="3F3F3F"/>
                </a:solidFill>
                <a:latin typeface="Arial"/>
                <a:ea typeface="Arial"/>
                <a:cs typeface="Arial"/>
                <a:sym typeface="Arial"/>
              </a:rPr>
              <a:t>Interpolation</a:t>
            </a:r>
            <a:endParaRPr sz="1800">
              <a:solidFill>
                <a:srgbClr val="3F3F3F"/>
              </a:solidFill>
              <a:latin typeface="Arial"/>
              <a:ea typeface="Arial"/>
              <a:cs typeface="Arial"/>
              <a:sym typeface="Arial"/>
            </a:endParaRPr>
          </a:p>
          <a:p>
            <a:pPr indent="0" lvl="0" marL="0" marR="0" rtl="0" algn="l">
              <a:spcBef>
                <a:spcPts val="0"/>
              </a:spcBef>
              <a:spcAft>
                <a:spcPts val="0"/>
              </a:spcAft>
              <a:buNone/>
            </a:pPr>
            <a:r>
              <a:rPr lang="nl-NL" sz="1800">
                <a:solidFill>
                  <a:srgbClr val="3F3F3F"/>
                </a:solidFill>
                <a:latin typeface="Arial"/>
                <a:ea typeface="Arial"/>
                <a:cs typeface="Arial"/>
                <a:sym typeface="Arial"/>
              </a:rPr>
              <a:t>Input and output</a:t>
            </a:r>
            <a:endParaRPr/>
          </a:p>
          <a:p>
            <a:pPr indent="0" lvl="0" marL="0" marR="0" rtl="0" algn="l">
              <a:spcBef>
                <a:spcPts val="0"/>
              </a:spcBef>
              <a:spcAft>
                <a:spcPts val="0"/>
              </a:spcAft>
              <a:buNone/>
            </a:pPr>
            <a:r>
              <a:rPr lang="nl-NL" sz="1800">
                <a:solidFill>
                  <a:srgbClr val="3F3F3F"/>
                </a:solidFill>
                <a:latin typeface="Arial"/>
                <a:ea typeface="Arial"/>
                <a:cs typeface="Arial"/>
                <a:sym typeface="Arial"/>
              </a:rPr>
              <a:t>Linear algebra</a:t>
            </a:r>
            <a:endParaRPr/>
          </a:p>
          <a:p>
            <a:pPr indent="0" lvl="0" marL="0" marR="0" rtl="0" algn="l">
              <a:spcBef>
                <a:spcPts val="0"/>
              </a:spcBef>
              <a:spcAft>
                <a:spcPts val="0"/>
              </a:spcAft>
              <a:buNone/>
            </a:pPr>
            <a:r>
              <a:rPr lang="nl-NL" sz="1800">
                <a:solidFill>
                  <a:srgbClr val="3F3F3F"/>
                </a:solidFill>
                <a:latin typeface="Arial"/>
                <a:ea typeface="Arial"/>
                <a:cs typeface="Arial"/>
                <a:sym typeface="Arial"/>
              </a:rPr>
              <a:t>Miscellaneous routines</a:t>
            </a:r>
            <a:endParaRPr/>
          </a:p>
          <a:p>
            <a:pPr indent="0" lvl="0" marL="0" marR="0" rtl="0" algn="l">
              <a:spcBef>
                <a:spcPts val="0"/>
              </a:spcBef>
              <a:spcAft>
                <a:spcPts val="0"/>
              </a:spcAft>
              <a:buNone/>
            </a:pPr>
            <a:r>
              <a:rPr lang="nl-NL" sz="1800">
                <a:solidFill>
                  <a:srgbClr val="3F3F3F"/>
                </a:solidFill>
                <a:latin typeface="Arial"/>
                <a:ea typeface="Arial"/>
                <a:cs typeface="Arial"/>
                <a:sym typeface="Arial"/>
              </a:rPr>
              <a:t>Multi-dimensional image processing</a:t>
            </a:r>
            <a:endParaRPr/>
          </a:p>
          <a:p>
            <a:pPr indent="0" lvl="0" marL="0" marR="0" rtl="0" algn="l">
              <a:spcBef>
                <a:spcPts val="0"/>
              </a:spcBef>
              <a:spcAft>
                <a:spcPts val="0"/>
              </a:spcAft>
              <a:buNone/>
            </a:pPr>
            <a:r>
              <a:rPr lang="nl-NL" sz="1800">
                <a:solidFill>
                  <a:srgbClr val="3F3F3F"/>
                </a:solidFill>
                <a:latin typeface="Arial"/>
                <a:ea typeface="Arial"/>
                <a:cs typeface="Arial"/>
                <a:sym typeface="Arial"/>
              </a:rPr>
              <a:t>Orthogonal distance regression</a:t>
            </a:r>
            <a:endParaRPr sz="1800">
              <a:solidFill>
                <a:srgbClr val="3F3F3F"/>
              </a:solidFill>
              <a:latin typeface="Arial"/>
              <a:ea typeface="Arial"/>
              <a:cs typeface="Arial"/>
              <a:sym typeface="Arial"/>
            </a:endParaRPr>
          </a:p>
          <a:p>
            <a:pPr indent="0" lvl="0" marL="0" marR="0" rtl="0" algn="l">
              <a:spcBef>
                <a:spcPts val="0"/>
              </a:spcBef>
              <a:spcAft>
                <a:spcPts val="0"/>
              </a:spcAft>
              <a:buNone/>
            </a:pPr>
            <a:r>
              <a:rPr lang="nl-NL" sz="1800">
                <a:solidFill>
                  <a:srgbClr val="3F3F3F"/>
                </a:solidFill>
                <a:latin typeface="Arial"/>
                <a:ea typeface="Arial"/>
                <a:cs typeface="Arial"/>
                <a:sym typeface="Arial"/>
              </a:rPr>
              <a:t>Optimization and Root Finding</a:t>
            </a:r>
            <a:endParaRPr sz="1800">
              <a:solidFill>
                <a:srgbClr val="3F3F3F"/>
              </a:solidFill>
              <a:latin typeface="Arial"/>
              <a:ea typeface="Arial"/>
              <a:cs typeface="Arial"/>
              <a:sym typeface="Arial"/>
            </a:endParaRPr>
          </a:p>
          <a:p>
            <a:pPr indent="0" lvl="0" marL="0" marR="0" rtl="0" algn="l">
              <a:spcBef>
                <a:spcPts val="0"/>
              </a:spcBef>
              <a:spcAft>
                <a:spcPts val="0"/>
              </a:spcAft>
              <a:buNone/>
            </a:pPr>
            <a:r>
              <a:rPr lang="nl-NL" sz="1800">
                <a:solidFill>
                  <a:srgbClr val="3F3F3F"/>
                </a:solidFill>
                <a:latin typeface="Arial"/>
                <a:ea typeface="Arial"/>
                <a:cs typeface="Arial"/>
                <a:sym typeface="Arial"/>
              </a:rPr>
              <a:t>Signal processing</a:t>
            </a:r>
            <a:endParaRPr/>
          </a:p>
          <a:p>
            <a:pPr indent="0" lvl="0" marL="0" marR="0" rtl="0" algn="l">
              <a:spcBef>
                <a:spcPts val="0"/>
              </a:spcBef>
              <a:spcAft>
                <a:spcPts val="0"/>
              </a:spcAft>
              <a:buNone/>
            </a:pPr>
            <a:r>
              <a:rPr lang="nl-NL" sz="1800">
                <a:solidFill>
                  <a:srgbClr val="3F3F3F"/>
                </a:solidFill>
                <a:latin typeface="Arial"/>
                <a:ea typeface="Arial"/>
                <a:cs typeface="Arial"/>
                <a:sym typeface="Arial"/>
              </a:rPr>
              <a:t>Sparse matrices</a:t>
            </a:r>
            <a:endParaRPr/>
          </a:p>
          <a:p>
            <a:pPr indent="0" lvl="0" marL="0" marR="0" rtl="0" algn="l">
              <a:spcBef>
                <a:spcPts val="0"/>
              </a:spcBef>
              <a:spcAft>
                <a:spcPts val="0"/>
              </a:spcAft>
              <a:buNone/>
            </a:pPr>
            <a:r>
              <a:rPr lang="nl-NL" sz="1800">
                <a:solidFill>
                  <a:srgbClr val="3F3F3F"/>
                </a:solidFill>
                <a:latin typeface="Arial"/>
                <a:ea typeface="Arial"/>
                <a:cs typeface="Arial"/>
                <a:sym typeface="Arial"/>
              </a:rPr>
              <a:t>Sparse linear algebra</a:t>
            </a:r>
            <a:endParaRPr/>
          </a:p>
          <a:p>
            <a:pPr indent="0" lvl="0" marL="0" marR="0" rtl="0" algn="l">
              <a:spcBef>
                <a:spcPts val="0"/>
              </a:spcBef>
              <a:spcAft>
                <a:spcPts val="0"/>
              </a:spcAft>
              <a:buNone/>
            </a:pPr>
            <a:r>
              <a:rPr lang="nl-NL" sz="1800">
                <a:solidFill>
                  <a:srgbClr val="3F3F3F"/>
                </a:solidFill>
                <a:latin typeface="Arial"/>
                <a:ea typeface="Arial"/>
                <a:cs typeface="Arial"/>
                <a:sym typeface="Arial"/>
              </a:rPr>
              <a:t>Compressed Sparse Graph Routines</a:t>
            </a:r>
            <a:endParaRPr/>
          </a:p>
          <a:p>
            <a:pPr indent="0" lvl="0" marL="0" marR="0" rtl="0" algn="l">
              <a:spcBef>
                <a:spcPts val="0"/>
              </a:spcBef>
              <a:spcAft>
                <a:spcPts val="0"/>
              </a:spcAft>
              <a:buNone/>
            </a:pPr>
            <a:r>
              <a:rPr lang="nl-NL" sz="1800">
                <a:solidFill>
                  <a:srgbClr val="3F3F3F"/>
                </a:solidFill>
                <a:latin typeface="Arial"/>
                <a:ea typeface="Arial"/>
                <a:cs typeface="Arial"/>
                <a:sym typeface="Arial"/>
              </a:rPr>
              <a:t>Spatial algorithms and data structures</a:t>
            </a:r>
            <a:endParaRPr sz="1800">
              <a:solidFill>
                <a:srgbClr val="3F3F3F"/>
              </a:solidFill>
              <a:latin typeface="Arial"/>
              <a:ea typeface="Arial"/>
              <a:cs typeface="Arial"/>
              <a:sym typeface="Arial"/>
            </a:endParaRPr>
          </a:p>
          <a:p>
            <a:pPr indent="0" lvl="0" marL="0" marR="0" rtl="0" algn="l">
              <a:spcBef>
                <a:spcPts val="0"/>
              </a:spcBef>
              <a:spcAft>
                <a:spcPts val="0"/>
              </a:spcAft>
              <a:buNone/>
            </a:pPr>
            <a:r>
              <a:rPr lang="nl-NL" sz="1800">
                <a:solidFill>
                  <a:srgbClr val="3F3F3F"/>
                </a:solidFill>
                <a:latin typeface="Arial"/>
                <a:ea typeface="Arial"/>
                <a:cs typeface="Arial"/>
                <a:sym typeface="Arial"/>
              </a:rPr>
              <a:t>Special functions</a:t>
            </a:r>
            <a:endParaRPr sz="1800">
              <a:solidFill>
                <a:srgbClr val="3F3F3F"/>
              </a:solidFill>
              <a:latin typeface="Arial"/>
              <a:ea typeface="Arial"/>
              <a:cs typeface="Arial"/>
              <a:sym typeface="Arial"/>
            </a:endParaRPr>
          </a:p>
          <a:p>
            <a:pPr indent="0" lvl="0" marL="0" marR="0" rtl="0" algn="l">
              <a:spcBef>
                <a:spcPts val="0"/>
              </a:spcBef>
              <a:spcAft>
                <a:spcPts val="0"/>
              </a:spcAft>
              <a:buNone/>
            </a:pPr>
            <a:r>
              <a:rPr lang="nl-NL" sz="1800">
                <a:solidFill>
                  <a:srgbClr val="3F3F3F"/>
                </a:solidFill>
                <a:latin typeface="Arial"/>
                <a:ea typeface="Arial"/>
                <a:cs typeface="Arial"/>
                <a:sym typeface="Arial"/>
              </a:rPr>
              <a:t>Statistical functions</a:t>
            </a:r>
            <a:endParaRPr sz="1800">
              <a:solidFill>
                <a:srgbClr val="3F3F3F"/>
              </a:solidFill>
              <a:latin typeface="Arial"/>
              <a:ea typeface="Arial"/>
              <a:cs typeface="Arial"/>
              <a:sym typeface="Arial"/>
            </a:endParaRPr>
          </a:p>
          <a:p>
            <a:pPr indent="0" lvl="0" marL="0" marR="0" rtl="0" algn="l">
              <a:spcBef>
                <a:spcPts val="0"/>
              </a:spcBef>
              <a:spcAft>
                <a:spcPts val="0"/>
              </a:spcAft>
              <a:buNone/>
            </a:pPr>
            <a:r>
              <a:rPr lang="nl-NL" sz="1800">
                <a:solidFill>
                  <a:srgbClr val="3F3F3F"/>
                </a:solidFill>
                <a:latin typeface="Arial"/>
                <a:ea typeface="Arial"/>
                <a:cs typeface="Arial"/>
                <a:sym typeface="Arial"/>
              </a:rPr>
              <a:t>Statistical functions for masked arrays</a:t>
            </a:r>
            <a:endParaRPr/>
          </a:p>
          <a:p>
            <a:pPr indent="0" lvl="0" marL="0" marR="0" rtl="0" algn="l">
              <a:spcBef>
                <a:spcPts val="0"/>
              </a:spcBef>
              <a:spcAft>
                <a:spcPts val="0"/>
              </a:spcAft>
              <a:buNone/>
            </a:pPr>
            <a:r>
              <a:rPr lang="nl-NL" sz="1800">
                <a:solidFill>
                  <a:srgbClr val="3F3F3F"/>
                </a:solidFill>
                <a:latin typeface="Arial"/>
                <a:ea typeface="Arial"/>
                <a:cs typeface="Arial"/>
                <a:sym typeface="Arial"/>
              </a:rPr>
              <a:t>Low-level callback functions</a:t>
            </a:r>
            <a:endParaRPr sz="1800">
              <a:solidFill>
                <a:srgbClr val="3F3F3F"/>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73"/>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pandas</a:t>
            </a:r>
            <a:endParaRPr/>
          </a:p>
        </p:txBody>
      </p:sp>
      <p:sp>
        <p:nvSpPr>
          <p:cNvPr id="698" name="Google Shape;698;p73"/>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Pandas is a fast, powerful, flexible and easy to use open source data analysis and manipulation tool.</a:t>
            </a:r>
            <a:endParaRPr/>
          </a:p>
          <a:p>
            <a:pPr indent="-251986" lvl="0" marL="251986" rtl="0" algn="l">
              <a:lnSpc>
                <a:spcPct val="90000"/>
              </a:lnSpc>
              <a:spcBef>
                <a:spcPts val="1102"/>
              </a:spcBef>
              <a:spcAft>
                <a:spcPts val="0"/>
              </a:spcAft>
              <a:buClr>
                <a:srgbClr val="595959"/>
              </a:buClr>
              <a:buSzPts val="2000"/>
              <a:buChar char="•"/>
            </a:pPr>
            <a:r>
              <a:rPr b="1" lang="nl-NL"/>
              <a:t>Series</a:t>
            </a:r>
            <a:r>
              <a:rPr lang="nl-NL"/>
              <a:t> is a one-dimensional labeled array capable of holding any data type</a:t>
            </a:r>
            <a:endParaRPr/>
          </a:p>
          <a:p>
            <a:pPr indent="-251986" lvl="0" marL="251986" rtl="0" algn="l">
              <a:lnSpc>
                <a:spcPct val="90000"/>
              </a:lnSpc>
              <a:spcBef>
                <a:spcPts val="1102"/>
              </a:spcBef>
              <a:spcAft>
                <a:spcPts val="0"/>
              </a:spcAft>
              <a:buClr>
                <a:srgbClr val="595959"/>
              </a:buClr>
              <a:buSzPts val="2000"/>
              <a:buChar char="•"/>
            </a:pPr>
            <a:r>
              <a:rPr b="1" lang="nl-NL"/>
              <a:t>DataFrame</a:t>
            </a:r>
            <a:r>
              <a:rPr lang="nl-NL"/>
              <a:t> is a 2-dimensional labeled data structure with columns of potentially different types. </a:t>
            </a:r>
            <a:endParaRPr/>
          </a:p>
          <a:p>
            <a:pPr indent="-124986" lvl="0" marL="251986" rtl="0" algn="l">
              <a:lnSpc>
                <a:spcPct val="90000"/>
              </a:lnSpc>
              <a:spcBef>
                <a:spcPts val="1102"/>
              </a:spcBef>
              <a:spcAft>
                <a:spcPts val="0"/>
              </a:spcAft>
              <a:buClr>
                <a:srgbClr val="595959"/>
              </a:buClr>
              <a:buSzPts val="2000"/>
              <a:buNone/>
            </a:pPr>
            <a:r>
              <a:t/>
            </a:r>
            <a:endParaRPr/>
          </a:p>
        </p:txBody>
      </p:sp>
      <p:sp>
        <p:nvSpPr>
          <p:cNvPr id="699" name="Google Shape;699;p73">
            <a:hlinkClick r:id="rId3"/>
          </p:cNvPr>
          <p:cNvSpPr/>
          <p:nvPr/>
        </p:nvSpPr>
        <p:spPr>
          <a:xfrm>
            <a:off x="1223888" y="7082913"/>
            <a:ext cx="8496943"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nl-NL" sz="1800">
                <a:solidFill>
                  <a:srgbClr val="3F3F3F"/>
                </a:solidFill>
                <a:latin typeface="Arial"/>
                <a:ea typeface="Arial"/>
                <a:cs typeface="Arial"/>
                <a:sym typeface="Arial"/>
              </a:rPr>
              <a:t>https://pandas.pydata.org/docs/getting_started/10min.html#min</a:t>
            </a:r>
            <a:endParaRPr/>
          </a:p>
        </p:txBody>
      </p:sp>
      <p:pic>
        <p:nvPicPr>
          <p:cNvPr descr="https://external-content.duckduckgo.com/iu/?u=https%3A%2F%2Fwww.tutorialspoint.com%2Fpython_pandas%2Fimages%2Fstructure_table.jpg&amp;f=1&amp;nofb=1" id="700" name="Google Shape;700;p73"/>
          <p:cNvPicPr preferRelativeResize="0"/>
          <p:nvPr/>
        </p:nvPicPr>
        <p:blipFill rotWithShape="1">
          <a:blip r:embed="rId4">
            <a:alphaModFix/>
          </a:blip>
          <a:srcRect b="0" l="0" r="0" t="0"/>
          <a:stretch/>
        </p:blipFill>
        <p:spPr>
          <a:xfrm>
            <a:off x="4968304" y="3779837"/>
            <a:ext cx="3168351" cy="277507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74"/>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matplotlib</a:t>
            </a:r>
            <a:endParaRPr/>
          </a:p>
        </p:txBody>
      </p:sp>
      <p:sp>
        <p:nvSpPr>
          <p:cNvPr id="706" name="Google Shape;706;p74"/>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Matplotlib is a Python 2D plotting library which produces publication quality figures</a:t>
            </a:r>
            <a:endParaRPr/>
          </a:p>
        </p:txBody>
      </p:sp>
      <p:sp>
        <p:nvSpPr>
          <p:cNvPr id="707" name="Google Shape;707;p74"/>
          <p:cNvSpPr/>
          <p:nvPr/>
        </p:nvSpPr>
        <p:spPr>
          <a:xfrm>
            <a:off x="576263" y="4927501"/>
            <a:ext cx="6840759" cy="2308324"/>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matplotlib.pyplot </a:t>
            </a:r>
            <a:r>
              <a:rPr b="1" lang="nl-NL" sz="1800">
                <a:solidFill>
                  <a:srgbClr val="0000FF"/>
                </a:solidFill>
                <a:latin typeface="Arial"/>
                <a:ea typeface="Arial"/>
                <a:cs typeface="Arial"/>
                <a:sym typeface="Arial"/>
              </a:rPr>
              <a:t>as</a:t>
            </a:r>
            <a:r>
              <a:rPr b="1" lang="nl-NL" sz="1800">
                <a:solidFill>
                  <a:srgbClr val="000000"/>
                </a:solidFill>
                <a:latin typeface="Arial"/>
                <a:ea typeface="Arial"/>
                <a:cs typeface="Arial"/>
                <a:sym typeface="Arial"/>
              </a:rPr>
              <a:t> plt</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numpy </a:t>
            </a:r>
            <a:r>
              <a:rPr b="1" lang="nl-NL" sz="1800">
                <a:solidFill>
                  <a:srgbClr val="0000FF"/>
                </a:solidFill>
                <a:latin typeface="Arial"/>
                <a:ea typeface="Arial"/>
                <a:cs typeface="Arial"/>
                <a:sym typeface="Arial"/>
              </a:rPr>
              <a:t>as</a:t>
            </a:r>
            <a:r>
              <a:rPr b="1" lang="nl-NL" sz="1800">
                <a:solidFill>
                  <a:srgbClr val="000000"/>
                </a:solidFill>
                <a:latin typeface="Arial"/>
                <a:ea typeface="Arial"/>
                <a:cs typeface="Arial"/>
                <a:sym typeface="Arial"/>
              </a:rPr>
              <a:t> np</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x = np.linspace( </a:t>
            </a:r>
            <a:r>
              <a:rPr b="1" lang="nl-NL" sz="1800">
                <a:solidFill>
                  <a:srgbClr val="098658"/>
                </a:solidFill>
                <a:latin typeface="Arial"/>
                <a:ea typeface="Arial"/>
                <a:cs typeface="Arial"/>
                <a:sym typeface="Arial"/>
              </a:rPr>
              <a:t>0.000001</a:t>
            </a:r>
            <a:r>
              <a:rPr b="1" lang="nl-NL" sz="1800">
                <a:solidFill>
                  <a:srgbClr val="000000"/>
                </a:solidFill>
                <a:latin typeface="Arial"/>
                <a:ea typeface="Arial"/>
                <a:cs typeface="Arial"/>
                <a:sym typeface="Arial"/>
              </a:rPr>
              <a:t>, </a:t>
            </a:r>
            <a:r>
              <a:rPr b="1" lang="nl-NL" sz="1800">
                <a:solidFill>
                  <a:srgbClr val="098658"/>
                </a:solidFill>
                <a:latin typeface="Arial"/>
                <a:ea typeface="Arial"/>
                <a:cs typeface="Arial"/>
                <a:sym typeface="Arial"/>
              </a:rPr>
              <a:t>2</a:t>
            </a:r>
            <a:r>
              <a:rPr b="1" lang="nl-NL" sz="1800">
                <a:solidFill>
                  <a:srgbClr val="000000"/>
                </a:solidFill>
                <a:latin typeface="Arial"/>
                <a:ea typeface="Arial"/>
                <a:cs typeface="Arial"/>
                <a:sym typeface="Arial"/>
              </a:rPr>
              <a:t>*np.pi, </a:t>
            </a:r>
            <a:r>
              <a:rPr b="1" lang="nl-NL" sz="1800">
                <a:solidFill>
                  <a:srgbClr val="098658"/>
                </a:solidFill>
                <a:latin typeface="Arial"/>
                <a:ea typeface="Arial"/>
                <a:cs typeface="Arial"/>
                <a:sym typeface="Arial"/>
              </a:rPr>
              <a:t>100</a:t>
            </a:r>
            <a:r>
              <a:rPr b="1" lang="nl-NL" sz="1800">
                <a:solidFill>
                  <a:srgbClr val="000000"/>
                </a:solidFill>
                <a:latin typeface="Arial"/>
                <a:ea typeface="Arial"/>
                <a:cs typeface="Arial"/>
                <a:sym typeface="Arial"/>
              </a:rPr>
              <a:t> )</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y = </a:t>
            </a:r>
            <a:r>
              <a:rPr b="1" lang="nl-NL" sz="1800">
                <a:solidFill>
                  <a:srgbClr val="098658"/>
                </a:solidFill>
                <a:latin typeface="Arial"/>
                <a:ea typeface="Arial"/>
                <a:cs typeface="Arial"/>
                <a:sym typeface="Arial"/>
              </a:rPr>
              <a:t>1</a:t>
            </a:r>
            <a:r>
              <a:rPr b="1" lang="nl-NL" sz="1800">
                <a:solidFill>
                  <a:srgbClr val="000000"/>
                </a:solidFill>
                <a:latin typeface="Arial"/>
                <a:ea typeface="Arial"/>
                <a:cs typeface="Arial"/>
                <a:sym typeface="Arial"/>
              </a:rPr>
              <a:t>/x * np.sin(</a:t>
            </a:r>
            <a:r>
              <a:rPr b="1" lang="nl-NL" sz="1800">
                <a:solidFill>
                  <a:srgbClr val="098658"/>
                </a:solidFill>
                <a:latin typeface="Arial"/>
                <a:ea typeface="Arial"/>
                <a:cs typeface="Arial"/>
                <a:sym typeface="Arial"/>
              </a:rPr>
              <a:t>5</a:t>
            </a:r>
            <a:r>
              <a:rPr b="1" lang="nl-NL" sz="1800">
                <a:solidFill>
                  <a:srgbClr val="000000"/>
                </a:solidFill>
                <a:latin typeface="Arial"/>
                <a:ea typeface="Arial"/>
                <a:cs typeface="Arial"/>
                <a:sym typeface="Arial"/>
              </a:rPr>
              <a:t>*x)</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plt.plot(x, y)</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plt.show()</a:t>
            </a:r>
            <a:endParaRPr b="1" sz="1800">
              <a:solidFill>
                <a:srgbClr val="000000"/>
              </a:solidFill>
              <a:latin typeface="Arial"/>
              <a:ea typeface="Arial"/>
              <a:cs typeface="Arial"/>
              <a:sym typeface="Arial"/>
            </a:endParaRPr>
          </a:p>
        </p:txBody>
      </p:sp>
      <p:sp>
        <p:nvSpPr>
          <p:cNvPr id="708" name="Google Shape;708;p74"/>
          <p:cNvSpPr/>
          <p:nvPr/>
        </p:nvSpPr>
        <p:spPr>
          <a:xfrm>
            <a:off x="575816" y="2934786"/>
            <a:ext cx="8928991" cy="921600"/>
          </a:xfrm>
          <a:prstGeom prst="rect">
            <a:avLst/>
          </a:prstGeom>
          <a:solidFill>
            <a:srgbClr val="FBE4D4"/>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3F3F3F"/>
                </a:solidFill>
                <a:latin typeface="Arial"/>
                <a:ea typeface="Arial"/>
                <a:cs typeface="Arial"/>
                <a:sym typeface="Arial"/>
              </a:rPr>
              <a:t>Line plot</a:t>
            </a:r>
            <a:endParaRPr/>
          </a:p>
          <a:p>
            <a:pPr indent="0" lvl="0" marL="0" marR="0" rtl="0" algn="l">
              <a:spcBef>
                <a:spcPts val="0"/>
              </a:spcBef>
              <a:spcAft>
                <a:spcPts val="0"/>
              </a:spcAft>
              <a:buNone/>
            </a:pPr>
            <a:r>
              <a:rPr b="1" lang="nl-NL" sz="1800">
                <a:solidFill>
                  <a:srgbClr val="3F3F3F"/>
                </a:solidFill>
                <a:latin typeface="Arial"/>
                <a:ea typeface="Arial"/>
                <a:cs typeface="Arial"/>
                <a:sym typeface="Arial"/>
              </a:rPr>
              <a:t>Histogram</a:t>
            </a:r>
            <a:endParaRPr/>
          </a:p>
          <a:p>
            <a:pPr indent="0" lvl="0" marL="0" marR="0" rtl="0" algn="l">
              <a:spcBef>
                <a:spcPts val="0"/>
              </a:spcBef>
              <a:spcAft>
                <a:spcPts val="0"/>
              </a:spcAft>
              <a:buNone/>
            </a:pPr>
            <a:r>
              <a:rPr b="1" lang="nl-NL" sz="1800">
                <a:solidFill>
                  <a:srgbClr val="3F3F3F"/>
                </a:solidFill>
                <a:latin typeface="Arial"/>
                <a:ea typeface="Arial"/>
                <a:cs typeface="Arial"/>
                <a:sym typeface="Arial"/>
              </a:rPr>
              <a:t>Scatter plot</a:t>
            </a:r>
            <a:endParaRPr/>
          </a:p>
          <a:p>
            <a:pPr indent="0" lvl="0" marL="0" marR="0" rtl="0" algn="l">
              <a:spcBef>
                <a:spcPts val="0"/>
              </a:spcBef>
              <a:spcAft>
                <a:spcPts val="0"/>
              </a:spcAft>
              <a:buNone/>
            </a:pPr>
            <a:r>
              <a:t/>
            </a:r>
            <a:endParaRPr/>
          </a:p>
        </p:txBody>
      </p:sp>
      <p:pic>
        <p:nvPicPr>
          <p:cNvPr id="709" name="Google Shape;709;p74"/>
          <p:cNvPicPr preferRelativeResize="0"/>
          <p:nvPr/>
        </p:nvPicPr>
        <p:blipFill rotWithShape="1">
          <a:blip r:embed="rId3">
            <a:alphaModFix/>
          </a:blip>
          <a:srcRect b="0" l="0" r="0" t="0"/>
          <a:stretch/>
        </p:blipFill>
        <p:spPr>
          <a:xfrm>
            <a:off x="6480472" y="4167348"/>
            <a:ext cx="3389995" cy="2897386"/>
          </a:xfrm>
          <a:prstGeom prst="rect">
            <a:avLst/>
          </a:prstGeom>
          <a:noFill/>
          <a:ln>
            <a:noFill/>
          </a:ln>
        </p:spPr>
      </p:pic>
      <p:sp>
        <p:nvSpPr>
          <p:cNvPr id="710" name="Google Shape;710;p74"/>
          <p:cNvSpPr txBox="1"/>
          <p:nvPr/>
        </p:nvSpPr>
        <p:spPr>
          <a:xfrm>
            <a:off x="2248775" y="2887688"/>
            <a:ext cx="3000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nl-NL" sz="1800">
                <a:solidFill>
                  <a:srgbClr val="3F3F3F"/>
                </a:solidFill>
              </a:rPr>
              <a:t>3D plot</a:t>
            </a:r>
            <a:endParaRPr>
              <a:solidFill>
                <a:schemeClr val="dk1"/>
              </a:solidFill>
            </a:endParaRPr>
          </a:p>
          <a:p>
            <a:pPr indent="0" lvl="0" marL="0" rtl="0" algn="l">
              <a:spcBef>
                <a:spcPts val="0"/>
              </a:spcBef>
              <a:spcAft>
                <a:spcPts val="0"/>
              </a:spcAft>
              <a:buNone/>
            </a:pPr>
            <a:r>
              <a:rPr b="1" lang="nl-NL" sz="1800">
                <a:solidFill>
                  <a:srgbClr val="3F3F3F"/>
                </a:solidFill>
              </a:rPr>
              <a:t>Image plot</a:t>
            </a:r>
            <a:endParaRPr>
              <a:solidFill>
                <a:schemeClr val="dk1"/>
              </a:solidFill>
            </a:endParaRPr>
          </a:p>
          <a:p>
            <a:pPr indent="0" lvl="0" marL="0" rtl="0" algn="l">
              <a:spcBef>
                <a:spcPts val="0"/>
              </a:spcBef>
              <a:spcAft>
                <a:spcPts val="0"/>
              </a:spcAft>
              <a:buNone/>
            </a:pPr>
            <a:r>
              <a:rPr b="1" lang="nl-NL" sz="1800">
                <a:solidFill>
                  <a:srgbClr val="3F3F3F"/>
                </a:solidFill>
              </a:rPr>
              <a:t>Contour plot</a:t>
            </a:r>
            <a:endParaRPr>
              <a:solidFill>
                <a:schemeClr val="dk1"/>
              </a:solidFill>
            </a:endParaRPr>
          </a:p>
        </p:txBody>
      </p:sp>
      <p:sp>
        <p:nvSpPr>
          <p:cNvPr id="711" name="Google Shape;711;p74"/>
          <p:cNvSpPr txBox="1"/>
          <p:nvPr/>
        </p:nvSpPr>
        <p:spPr>
          <a:xfrm>
            <a:off x="3971225" y="29347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nl-NL" sz="1800">
                <a:solidFill>
                  <a:srgbClr val="3F3F3F"/>
                </a:solidFill>
              </a:rPr>
              <a:t>Polar plot</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76"/>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Matplotlib</a:t>
            </a:r>
            <a:endParaRPr/>
          </a:p>
        </p:txBody>
      </p:sp>
      <p:sp>
        <p:nvSpPr>
          <p:cNvPr id="717" name="Google Shape;717;p76"/>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302785" lvl="0" marL="251985" rtl="0" algn="l">
              <a:lnSpc>
                <a:spcPct val="100000"/>
              </a:lnSpc>
              <a:spcBef>
                <a:spcPts val="1102"/>
              </a:spcBef>
              <a:spcAft>
                <a:spcPts val="0"/>
              </a:spcAft>
              <a:buClr>
                <a:srgbClr val="595959"/>
              </a:buClr>
              <a:buSzPts val="2800"/>
              <a:buFont typeface="Calibri"/>
              <a:buChar char="•"/>
            </a:pPr>
            <a:r>
              <a:rPr lang="nl-NL" sz="2100">
                <a:solidFill>
                  <a:schemeClr val="dk1"/>
                </a:solidFill>
                <a:highlight>
                  <a:srgbClr val="FFFFFF"/>
                </a:highlight>
              </a:rPr>
              <a:t>Write a Python program to draw a line with suitable label in the x axis, y axis and a title.</a:t>
            </a:r>
            <a:endParaRPr sz="2100">
              <a:solidFill>
                <a:schemeClr val="dk1"/>
              </a:solidFill>
              <a:highlight>
                <a:srgbClr val="FFFFFF"/>
              </a:highlight>
            </a:endParaRPr>
          </a:p>
          <a:p>
            <a:pPr indent="-302785" lvl="0" marL="251985" rtl="0" algn="l">
              <a:lnSpc>
                <a:spcPct val="100000"/>
              </a:lnSpc>
              <a:spcBef>
                <a:spcPts val="1102"/>
              </a:spcBef>
              <a:spcAft>
                <a:spcPts val="0"/>
              </a:spcAft>
              <a:buClr>
                <a:schemeClr val="dk1"/>
              </a:buClr>
              <a:buSzPts val="2800"/>
              <a:buFont typeface="Calibri"/>
              <a:buChar char="•"/>
            </a:pPr>
            <a:r>
              <a:rPr lang="nl-NL">
                <a:solidFill>
                  <a:schemeClr val="dk1"/>
                </a:solidFill>
                <a:highlight>
                  <a:srgbClr val="FFFFFF"/>
                </a:highlight>
              </a:rPr>
              <a:t>Write a Python program to display the grid and draw line charts of the closing value of Alphabet Inc. between October 3, 2016 to October 7, 2016. Customized the grid lines with linestyle -, width .5. and color blue:</a:t>
            </a:r>
            <a:endParaRPr>
              <a:solidFill>
                <a:schemeClr val="dk1"/>
              </a:solidFill>
              <a:highlight>
                <a:srgbClr val="FFFFFF"/>
              </a:highlight>
            </a:endParaRPr>
          </a:p>
          <a:p>
            <a:pPr indent="205214" lvl="0" marL="709185" rtl="0" algn="l">
              <a:lnSpc>
                <a:spcPct val="100000"/>
              </a:lnSpc>
              <a:spcBef>
                <a:spcPts val="1102"/>
              </a:spcBef>
              <a:spcAft>
                <a:spcPts val="0"/>
              </a:spcAft>
              <a:buNone/>
            </a:pPr>
            <a:r>
              <a:rPr lang="nl-NL">
                <a:solidFill>
                  <a:schemeClr val="dk1"/>
                </a:solidFill>
                <a:highlight>
                  <a:srgbClr val="FFFFFF"/>
                </a:highlight>
                <a:latin typeface="Arial"/>
                <a:ea typeface="Arial"/>
                <a:cs typeface="Arial"/>
                <a:sym typeface="Arial"/>
              </a:rPr>
              <a:t>Date,Close</a:t>
            </a:r>
            <a:endParaRPr>
              <a:solidFill>
                <a:schemeClr val="dk1"/>
              </a:solidFill>
              <a:highlight>
                <a:srgbClr val="FFFFFF"/>
              </a:highlight>
              <a:latin typeface="Arial"/>
              <a:ea typeface="Arial"/>
              <a:cs typeface="Arial"/>
              <a:sym typeface="Arial"/>
            </a:endParaRPr>
          </a:p>
          <a:p>
            <a:pPr indent="205214" lvl="0" marL="709185" rtl="0" algn="l">
              <a:lnSpc>
                <a:spcPct val="100000"/>
              </a:lnSpc>
              <a:spcBef>
                <a:spcPts val="1102"/>
              </a:spcBef>
              <a:spcAft>
                <a:spcPts val="0"/>
              </a:spcAft>
              <a:buNone/>
            </a:pPr>
            <a:r>
              <a:rPr lang="nl-NL">
                <a:solidFill>
                  <a:schemeClr val="dk1"/>
                </a:solidFill>
                <a:highlight>
                  <a:srgbClr val="FFFFFF"/>
                </a:highlight>
                <a:latin typeface="Arial"/>
                <a:ea typeface="Arial"/>
                <a:cs typeface="Arial"/>
                <a:sym typeface="Arial"/>
              </a:rPr>
              <a:t>03-10-16,772.559998</a:t>
            </a:r>
            <a:endParaRPr>
              <a:solidFill>
                <a:schemeClr val="dk1"/>
              </a:solidFill>
              <a:highlight>
                <a:srgbClr val="FFFFFF"/>
              </a:highlight>
              <a:latin typeface="Arial"/>
              <a:ea typeface="Arial"/>
              <a:cs typeface="Arial"/>
              <a:sym typeface="Arial"/>
            </a:endParaRPr>
          </a:p>
          <a:p>
            <a:pPr indent="205214" lvl="0" marL="709185" rtl="0" algn="l">
              <a:lnSpc>
                <a:spcPct val="100000"/>
              </a:lnSpc>
              <a:spcBef>
                <a:spcPts val="1102"/>
              </a:spcBef>
              <a:spcAft>
                <a:spcPts val="0"/>
              </a:spcAft>
              <a:buNone/>
            </a:pPr>
            <a:r>
              <a:rPr lang="nl-NL">
                <a:solidFill>
                  <a:schemeClr val="dk1"/>
                </a:solidFill>
                <a:highlight>
                  <a:srgbClr val="FFFFFF"/>
                </a:highlight>
                <a:latin typeface="Arial"/>
                <a:ea typeface="Arial"/>
                <a:cs typeface="Arial"/>
                <a:sym typeface="Arial"/>
              </a:rPr>
              <a:t>04-10-16,776.429993</a:t>
            </a:r>
            <a:endParaRPr>
              <a:solidFill>
                <a:schemeClr val="dk1"/>
              </a:solidFill>
              <a:highlight>
                <a:srgbClr val="FFFFFF"/>
              </a:highlight>
              <a:latin typeface="Arial"/>
              <a:ea typeface="Arial"/>
              <a:cs typeface="Arial"/>
              <a:sym typeface="Arial"/>
            </a:endParaRPr>
          </a:p>
          <a:p>
            <a:pPr indent="205214" lvl="0" marL="709185" rtl="0" algn="l">
              <a:lnSpc>
                <a:spcPct val="100000"/>
              </a:lnSpc>
              <a:spcBef>
                <a:spcPts val="1102"/>
              </a:spcBef>
              <a:spcAft>
                <a:spcPts val="0"/>
              </a:spcAft>
              <a:buNone/>
            </a:pPr>
            <a:r>
              <a:rPr lang="nl-NL">
                <a:solidFill>
                  <a:schemeClr val="dk1"/>
                </a:solidFill>
                <a:highlight>
                  <a:srgbClr val="FFFFFF"/>
                </a:highlight>
                <a:latin typeface="Arial"/>
                <a:ea typeface="Arial"/>
                <a:cs typeface="Arial"/>
                <a:sym typeface="Arial"/>
              </a:rPr>
              <a:t>05-10-16,776.469971</a:t>
            </a:r>
            <a:endParaRPr>
              <a:solidFill>
                <a:schemeClr val="dk1"/>
              </a:solidFill>
              <a:highlight>
                <a:srgbClr val="FFFFFF"/>
              </a:highlight>
              <a:latin typeface="Arial"/>
              <a:ea typeface="Arial"/>
              <a:cs typeface="Arial"/>
              <a:sym typeface="Arial"/>
            </a:endParaRPr>
          </a:p>
          <a:p>
            <a:pPr indent="205214" lvl="0" marL="709185" rtl="0" algn="l">
              <a:lnSpc>
                <a:spcPct val="100000"/>
              </a:lnSpc>
              <a:spcBef>
                <a:spcPts val="1102"/>
              </a:spcBef>
              <a:spcAft>
                <a:spcPts val="0"/>
              </a:spcAft>
              <a:buNone/>
            </a:pPr>
            <a:r>
              <a:rPr lang="nl-NL">
                <a:solidFill>
                  <a:schemeClr val="dk1"/>
                </a:solidFill>
                <a:highlight>
                  <a:srgbClr val="FFFFFF"/>
                </a:highlight>
                <a:latin typeface="Arial"/>
                <a:ea typeface="Arial"/>
                <a:cs typeface="Arial"/>
                <a:sym typeface="Arial"/>
              </a:rPr>
              <a:t>06-10-16,776.859985</a:t>
            </a:r>
            <a:endParaRPr>
              <a:solidFill>
                <a:schemeClr val="dk1"/>
              </a:solidFill>
              <a:highlight>
                <a:srgbClr val="FFFFFF"/>
              </a:highlight>
              <a:latin typeface="Arial"/>
              <a:ea typeface="Arial"/>
              <a:cs typeface="Arial"/>
              <a:sym typeface="Arial"/>
            </a:endParaRPr>
          </a:p>
          <a:p>
            <a:pPr indent="205214" lvl="0" marL="709185" rtl="0" algn="l">
              <a:lnSpc>
                <a:spcPct val="100000"/>
              </a:lnSpc>
              <a:spcBef>
                <a:spcPts val="1102"/>
              </a:spcBef>
              <a:spcAft>
                <a:spcPts val="0"/>
              </a:spcAft>
              <a:buNone/>
            </a:pPr>
            <a:r>
              <a:rPr lang="nl-NL">
                <a:solidFill>
                  <a:schemeClr val="dk1"/>
                </a:solidFill>
                <a:highlight>
                  <a:srgbClr val="FFFFFF"/>
                </a:highlight>
                <a:latin typeface="Arial"/>
                <a:ea typeface="Arial"/>
                <a:cs typeface="Arial"/>
                <a:sym typeface="Arial"/>
              </a:rPr>
              <a:t>07-10-16,775.080017</a:t>
            </a:r>
            <a:endParaRPr sz="280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Object-Oriented</a:t>
            </a:r>
            <a:r>
              <a:rPr lang="nl-NL"/>
              <a:t> Programming</a:t>
            </a:r>
            <a:endParaRPr/>
          </a:p>
        </p:txBody>
      </p:sp>
      <p:sp>
        <p:nvSpPr>
          <p:cNvPr id="103" name="Google Shape;103;p6"/>
          <p:cNvSpPr txBox="1"/>
          <p:nvPr/>
        </p:nvSpPr>
        <p:spPr>
          <a:xfrm>
            <a:off x="1177819" y="2415783"/>
            <a:ext cx="1775700" cy="4617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400"/>
              <a:buFont typeface="Calibri"/>
              <a:buNone/>
            </a:pPr>
            <a:r>
              <a:rPr b="0" i="0" lang="nl-NL" sz="2400" u="none" cap="none" strike="noStrike">
                <a:solidFill>
                  <a:srgbClr val="000000"/>
                </a:solidFill>
                <a:latin typeface="Calibri"/>
                <a:ea typeface="Calibri"/>
                <a:cs typeface="Calibri"/>
                <a:sym typeface="Calibri"/>
              </a:rPr>
              <a:t>Class</a:t>
            </a:r>
            <a:endParaRPr/>
          </a:p>
        </p:txBody>
      </p:sp>
      <p:sp>
        <p:nvSpPr>
          <p:cNvPr id="104" name="Google Shape;104;p6"/>
          <p:cNvSpPr txBox="1"/>
          <p:nvPr/>
        </p:nvSpPr>
        <p:spPr>
          <a:xfrm>
            <a:off x="6681571" y="2415796"/>
            <a:ext cx="1038000" cy="4617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2400"/>
              <a:buFont typeface="Calibri"/>
              <a:buNone/>
            </a:pPr>
            <a:r>
              <a:rPr b="0" i="0" lang="nl-NL" sz="2400" u="none" cap="none" strike="noStrike">
                <a:solidFill>
                  <a:srgbClr val="000000"/>
                </a:solidFill>
                <a:latin typeface="Calibri"/>
                <a:ea typeface="Calibri"/>
                <a:cs typeface="Calibri"/>
                <a:sym typeface="Calibri"/>
              </a:rPr>
              <a:t>Objects</a:t>
            </a:r>
            <a:endParaRPr b="0" i="0" sz="2400" u="none" cap="none" strike="noStrike">
              <a:solidFill>
                <a:srgbClr val="000000"/>
              </a:solidFill>
              <a:latin typeface="Calibri"/>
              <a:ea typeface="Calibri"/>
              <a:cs typeface="Calibri"/>
              <a:sym typeface="Calibri"/>
            </a:endParaRPr>
          </a:p>
        </p:txBody>
      </p:sp>
      <p:grpSp>
        <p:nvGrpSpPr>
          <p:cNvPr id="105" name="Google Shape;105;p6"/>
          <p:cNvGrpSpPr/>
          <p:nvPr/>
        </p:nvGrpSpPr>
        <p:grpSpPr>
          <a:xfrm>
            <a:off x="1177819" y="3298625"/>
            <a:ext cx="1775792" cy="1754315"/>
            <a:chOff x="1177819" y="3298625"/>
            <a:chExt cx="1775792" cy="1754315"/>
          </a:xfrm>
        </p:grpSpPr>
        <p:sp>
          <p:nvSpPr>
            <p:cNvPr id="106" name="Google Shape;106;p6"/>
            <p:cNvSpPr txBox="1"/>
            <p:nvPr/>
          </p:nvSpPr>
          <p:spPr>
            <a:xfrm>
              <a:off x="1177820" y="3298625"/>
              <a:ext cx="1775791" cy="461661"/>
            </a:xfrm>
            <a:prstGeom prst="rect">
              <a:avLst/>
            </a:prstGeom>
            <a:noFill/>
            <a:ln cap="flat" cmpd="sng" w="12700">
              <a:solidFill>
                <a:srgbClr val="757070"/>
              </a:solidFill>
              <a:prstDash val="solid"/>
              <a:miter lim="4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3F3F3F"/>
                </a:buClr>
                <a:buSzPts val="2400"/>
                <a:buFont typeface="Calibri"/>
                <a:buNone/>
              </a:pPr>
              <a:r>
                <a:rPr b="0" i="0" lang="nl-NL" sz="2400" u="none" cap="none" strike="noStrike">
                  <a:solidFill>
                    <a:srgbClr val="3F3F3F"/>
                  </a:solidFill>
                  <a:latin typeface="Calibri"/>
                  <a:ea typeface="Calibri"/>
                  <a:cs typeface="Calibri"/>
                  <a:sym typeface="Calibri"/>
                </a:rPr>
                <a:t>Person</a:t>
              </a:r>
              <a:endParaRPr/>
            </a:p>
          </p:txBody>
        </p:sp>
        <p:sp>
          <p:nvSpPr>
            <p:cNvPr id="107" name="Google Shape;107;p6"/>
            <p:cNvSpPr txBox="1"/>
            <p:nvPr/>
          </p:nvSpPr>
          <p:spPr>
            <a:xfrm>
              <a:off x="1177819" y="3760286"/>
              <a:ext cx="1775791" cy="646327"/>
            </a:xfrm>
            <a:prstGeom prst="rect">
              <a:avLst/>
            </a:prstGeom>
            <a:noFill/>
            <a:ln cap="flat" cmpd="sng" w="12700">
              <a:solidFill>
                <a:srgbClr val="757070"/>
              </a:solidFill>
              <a:prstDash val="solid"/>
              <a:miter lim="400000"/>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name</a:t>
              </a:r>
              <a:endParaRPr/>
            </a:p>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residence</a:t>
              </a:r>
              <a:endParaRPr sz="1800">
                <a:solidFill>
                  <a:srgbClr val="3F3F3F"/>
                </a:solidFill>
                <a:latin typeface="Arial"/>
                <a:ea typeface="Arial"/>
                <a:cs typeface="Arial"/>
                <a:sym typeface="Arial"/>
              </a:endParaRPr>
            </a:p>
          </p:txBody>
        </p:sp>
        <p:sp>
          <p:nvSpPr>
            <p:cNvPr id="108" name="Google Shape;108;p6"/>
            <p:cNvSpPr txBox="1"/>
            <p:nvPr/>
          </p:nvSpPr>
          <p:spPr>
            <a:xfrm>
              <a:off x="1177819" y="4406613"/>
              <a:ext cx="1775791" cy="646327"/>
            </a:xfrm>
            <a:prstGeom prst="rect">
              <a:avLst/>
            </a:prstGeom>
            <a:noFill/>
            <a:ln cap="flat" cmpd="sng" w="12700">
              <a:solidFill>
                <a:srgbClr val="757070"/>
              </a:solidFill>
              <a:prstDash val="solid"/>
              <a:miter lim="400000"/>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tell()</a:t>
              </a:r>
              <a:endParaRPr/>
            </a:p>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move()</a:t>
              </a:r>
              <a:endParaRPr/>
            </a:p>
          </p:txBody>
        </p:sp>
      </p:grpSp>
      <p:sp>
        <p:nvSpPr>
          <p:cNvPr id="109" name="Google Shape;109;p6"/>
          <p:cNvSpPr txBox="1"/>
          <p:nvPr/>
        </p:nvSpPr>
        <p:spPr>
          <a:xfrm>
            <a:off x="3005565" y="3883397"/>
            <a:ext cx="1123553" cy="33855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C00000"/>
              </a:buClr>
              <a:buSzPts val="1600"/>
              <a:buFont typeface="Calibri"/>
              <a:buNone/>
            </a:pPr>
            <a:r>
              <a:rPr b="0" i="0" lang="nl-NL" sz="1600" u="none" cap="none" strike="noStrike">
                <a:solidFill>
                  <a:srgbClr val="C00000"/>
                </a:solidFill>
                <a:latin typeface="Calibri"/>
                <a:ea typeface="Calibri"/>
                <a:cs typeface="Calibri"/>
                <a:sym typeface="Calibri"/>
              </a:rPr>
              <a:t>attributes</a:t>
            </a:r>
            <a:endParaRPr b="0" i="0" sz="1600" u="none" cap="none" strike="noStrike">
              <a:solidFill>
                <a:srgbClr val="C00000"/>
              </a:solidFill>
              <a:latin typeface="Calibri"/>
              <a:ea typeface="Calibri"/>
              <a:cs typeface="Calibri"/>
              <a:sym typeface="Calibri"/>
            </a:endParaRPr>
          </a:p>
        </p:txBody>
      </p:sp>
      <p:sp>
        <p:nvSpPr>
          <p:cNvPr id="110" name="Google Shape;110;p6"/>
          <p:cNvSpPr txBox="1"/>
          <p:nvPr/>
        </p:nvSpPr>
        <p:spPr>
          <a:xfrm>
            <a:off x="3005565" y="4529724"/>
            <a:ext cx="1123553" cy="33855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C00000"/>
              </a:buClr>
              <a:buSzPts val="1600"/>
              <a:buFont typeface="Calibri"/>
              <a:buNone/>
            </a:pPr>
            <a:r>
              <a:rPr b="0" i="0" lang="nl-NL" sz="1600" u="none" cap="none" strike="noStrike">
                <a:solidFill>
                  <a:srgbClr val="C00000"/>
                </a:solidFill>
                <a:latin typeface="Calibri"/>
                <a:ea typeface="Calibri"/>
                <a:cs typeface="Calibri"/>
                <a:sym typeface="Calibri"/>
              </a:rPr>
              <a:t>methods</a:t>
            </a:r>
            <a:endParaRPr b="0" i="0" sz="1600" u="none" cap="none" strike="noStrike">
              <a:solidFill>
                <a:srgbClr val="C00000"/>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g2c789325103_0_12"/>
          <p:cNvSpPr txBox="1"/>
          <p:nvPr>
            <p:ph type="title"/>
          </p:nvPr>
        </p:nvSpPr>
        <p:spPr>
          <a:xfrm>
            <a:off x="1943967" y="402483"/>
            <a:ext cx="7560900" cy="146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Get the weather in New York</a:t>
            </a:r>
            <a:endParaRPr/>
          </a:p>
        </p:txBody>
      </p:sp>
      <p:sp>
        <p:nvSpPr>
          <p:cNvPr id="723" name="Google Shape;723;g2c789325103_0_12"/>
          <p:cNvSpPr txBox="1"/>
          <p:nvPr>
            <p:ph idx="1" type="body"/>
          </p:nvPr>
        </p:nvSpPr>
        <p:spPr>
          <a:xfrm>
            <a:off x="575816" y="2012414"/>
            <a:ext cx="8928900" cy="5439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a:latin typeface="Calibri"/>
                <a:ea typeface="Calibri"/>
                <a:cs typeface="Calibri"/>
                <a:sym typeface="Calibri"/>
              </a:rPr>
              <a:t>Use requests to query openweathermap.org for the weather in a specified city.</a:t>
            </a:r>
            <a:endParaRPr/>
          </a:p>
          <a:p>
            <a:pPr indent="0" lvl="0" marL="0" rtl="0" algn="l">
              <a:lnSpc>
                <a:spcPct val="100000"/>
              </a:lnSpc>
              <a:spcBef>
                <a:spcPts val="1102"/>
              </a:spcBef>
              <a:spcAft>
                <a:spcPts val="0"/>
              </a:spcAft>
              <a:buClr>
                <a:srgbClr val="595959"/>
              </a:buClr>
              <a:buSzPts val="2000"/>
              <a:buNone/>
            </a:pPr>
            <a:r>
              <a:t/>
            </a:r>
            <a:endParaRPr>
              <a:latin typeface="Calibri"/>
              <a:ea typeface="Calibri"/>
              <a:cs typeface="Calibri"/>
              <a:sym typeface="Calibri"/>
            </a:endParaRPr>
          </a:p>
          <a:p>
            <a:pPr indent="0" lvl="0" marL="0" rtl="0" algn="l">
              <a:lnSpc>
                <a:spcPct val="100000"/>
              </a:lnSpc>
              <a:spcBef>
                <a:spcPts val="1102"/>
              </a:spcBef>
              <a:spcAft>
                <a:spcPts val="0"/>
              </a:spcAft>
              <a:buClr>
                <a:srgbClr val="595959"/>
              </a:buClr>
              <a:buSzPts val="2000"/>
              <a:buNone/>
            </a:pPr>
            <a:r>
              <a:rPr lang="nl-NL">
                <a:latin typeface="Calibri"/>
                <a:ea typeface="Calibri"/>
                <a:cs typeface="Calibri"/>
                <a:sym typeface="Calibri"/>
              </a:rPr>
              <a:t>Tips:</a:t>
            </a:r>
            <a:endParaRPr/>
          </a:p>
          <a:p>
            <a:pPr indent="-251985" lvl="0" marL="251985" rtl="0" algn="l">
              <a:lnSpc>
                <a:spcPct val="100000"/>
              </a:lnSpc>
              <a:spcBef>
                <a:spcPts val="1102"/>
              </a:spcBef>
              <a:spcAft>
                <a:spcPts val="0"/>
              </a:spcAft>
              <a:buClr>
                <a:srgbClr val="595959"/>
              </a:buClr>
              <a:buSzPts val="2000"/>
              <a:buChar char="•"/>
            </a:pPr>
            <a:r>
              <a:rPr lang="nl-NL">
                <a:latin typeface="Calibri"/>
                <a:ea typeface="Calibri"/>
                <a:cs typeface="Calibri"/>
                <a:sym typeface="Calibri"/>
              </a:rPr>
              <a:t>import </a:t>
            </a:r>
            <a:r>
              <a:rPr b="1" lang="nl-NL">
                <a:latin typeface="Calibri"/>
                <a:ea typeface="Calibri"/>
                <a:cs typeface="Calibri"/>
                <a:sym typeface="Calibri"/>
              </a:rPr>
              <a:t>requests</a:t>
            </a:r>
            <a:endParaRPr b="1">
              <a:latin typeface="Calibri"/>
              <a:ea typeface="Calibri"/>
              <a:cs typeface="Calibri"/>
              <a:sym typeface="Calibri"/>
            </a:endParaRPr>
          </a:p>
          <a:p>
            <a:pPr indent="-251985" lvl="0" marL="251985" rtl="0" algn="l">
              <a:lnSpc>
                <a:spcPct val="100000"/>
              </a:lnSpc>
              <a:spcBef>
                <a:spcPts val="1102"/>
              </a:spcBef>
              <a:spcAft>
                <a:spcPts val="0"/>
              </a:spcAft>
              <a:buClr>
                <a:srgbClr val="595959"/>
              </a:buClr>
              <a:buSzPts val="2000"/>
              <a:buChar char="•"/>
            </a:pPr>
            <a:r>
              <a:rPr lang="nl-NL">
                <a:latin typeface="Calibri"/>
                <a:ea typeface="Calibri"/>
                <a:cs typeface="Calibri"/>
                <a:sym typeface="Calibri"/>
              </a:rPr>
              <a:t>build the url (see </a:t>
            </a:r>
            <a:r>
              <a:rPr lang="nl-NL" u="sng">
                <a:solidFill>
                  <a:schemeClr val="hlink"/>
                </a:solidFill>
                <a:latin typeface="Calibri"/>
                <a:ea typeface="Calibri"/>
                <a:cs typeface="Calibri"/>
                <a:sym typeface="Calibri"/>
                <a:hlinkClick r:id="rId3"/>
              </a:rPr>
              <a:t>https://openweathermap.org/current</a:t>
            </a:r>
            <a:r>
              <a:rPr lang="nl-NL">
                <a:latin typeface="Calibri"/>
                <a:ea typeface="Calibri"/>
                <a:cs typeface="Calibri"/>
                <a:sym typeface="Calibri"/>
              </a:rPr>
              <a:t>)</a:t>
            </a:r>
            <a:br>
              <a:rPr lang="nl-NL">
                <a:latin typeface="Calibri"/>
                <a:ea typeface="Calibri"/>
                <a:cs typeface="Calibri"/>
                <a:sym typeface="Calibri"/>
              </a:rPr>
            </a:br>
            <a:r>
              <a:rPr lang="nl-NL">
                <a:latin typeface="Calibri"/>
                <a:ea typeface="Calibri"/>
                <a:cs typeface="Calibri"/>
                <a:sym typeface="Calibri"/>
              </a:rPr>
              <a:t>	use: </a:t>
            </a:r>
            <a:r>
              <a:rPr b="1" lang="nl-NL">
                <a:latin typeface="Calibri"/>
                <a:ea typeface="Calibri"/>
                <a:cs typeface="Calibri"/>
                <a:sym typeface="Calibri"/>
              </a:rPr>
              <a:t>appid=d1526a9039658a6f76950cff21823aff</a:t>
            </a:r>
            <a:endParaRPr>
              <a:latin typeface="Calibri"/>
              <a:ea typeface="Calibri"/>
              <a:cs typeface="Calibri"/>
              <a:sym typeface="Calibri"/>
            </a:endParaRPr>
          </a:p>
          <a:p>
            <a:pPr indent="-251985" lvl="0" marL="251985" rtl="0" algn="l">
              <a:lnSpc>
                <a:spcPct val="100000"/>
              </a:lnSpc>
              <a:spcBef>
                <a:spcPts val="1102"/>
              </a:spcBef>
              <a:spcAft>
                <a:spcPts val="0"/>
              </a:spcAft>
              <a:buClr>
                <a:srgbClr val="595959"/>
              </a:buClr>
              <a:buSzPts val="2000"/>
              <a:buChar char="•"/>
            </a:pPr>
            <a:r>
              <a:rPr lang="nl-NL">
                <a:latin typeface="Calibri"/>
                <a:ea typeface="Calibri"/>
                <a:cs typeface="Calibri"/>
                <a:sym typeface="Calibri"/>
              </a:rPr>
              <a:t>use the following code to get the response: </a:t>
            </a:r>
            <a:br>
              <a:rPr lang="nl-NL">
                <a:latin typeface="Calibri"/>
                <a:ea typeface="Calibri"/>
                <a:cs typeface="Calibri"/>
                <a:sym typeface="Calibri"/>
              </a:rPr>
            </a:br>
            <a:r>
              <a:rPr b="1" lang="nl-NL"/>
              <a:t>	response = requests.get(url)</a:t>
            </a:r>
            <a:endParaRPr/>
          </a:p>
          <a:p>
            <a:pPr indent="-251985" lvl="0" marL="251985" rtl="0" algn="l">
              <a:lnSpc>
                <a:spcPct val="100000"/>
              </a:lnSpc>
              <a:spcBef>
                <a:spcPts val="1102"/>
              </a:spcBef>
              <a:spcAft>
                <a:spcPts val="0"/>
              </a:spcAft>
              <a:buClr>
                <a:srgbClr val="595959"/>
              </a:buClr>
              <a:buSzPts val="2000"/>
              <a:buChar char="•"/>
            </a:pPr>
            <a:r>
              <a:rPr lang="nl-NL">
                <a:latin typeface="Calibri"/>
                <a:ea typeface="Calibri"/>
                <a:cs typeface="Calibri"/>
                <a:sym typeface="Calibri"/>
              </a:rPr>
              <a:t>use json to decode the response into a Python dictionary</a:t>
            </a:r>
            <a:endParaRPr/>
          </a:p>
          <a:p>
            <a:pPr indent="0" lvl="2" marL="1007943" rtl="0" algn="l">
              <a:lnSpc>
                <a:spcPct val="100000"/>
              </a:lnSpc>
              <a:spcBef>
                <a:spcPts val="551"/>
              </a:spcBef>
              <a:spcAft>
                <a:spcPts val="0"/>
              </a:spcAft>
              <a:buClr>
                <a:srgbClr val="595959"/>
              </a:buClr>
              <a:buSzPts val="2000"/>
              <a:buNone/>
            </a:pPr>
            <a:r>
              <a:rPr b="1" lang="nl-NL" sz="2000"/>
              <a:t>response.json()</a:t>
            </a:r>
            <a:endParaRPr/>
          </a:p>
          <a:p>
            <a:pPr indent="-251985" lvl="0" marL="251985" rtl="0" algn="l">
              <a:lnSpc>
                <a:spcPct val="100000"/>
              </a:lnSpc>
              <a:spcBef>
                <a:spcPts val="1102"/>
              </a:spcBef>
              <a:spcAft>
                <a:spcPts val="0"/>
              </a:spcAft>
              <a:buClr>
                <a:srgbClr val="595959"/>
              </a:buClr>
              <a:buSzPts val="2000"/>
              <a:buChar char="•"/>
            </a:pPr>
            <a:r>
              <a:rPr lang="nl-NL">
                <a:latin typeface="Calibri"/>
                <a:ea typeface="Calibri"/>
                <a:cs typeface="Calibri"/>
                <a:sym typeface="Calibri"/>
              </a:rPr>
              <a:t>get and print the temperature</a:t>
            </a:r>
            <a:br>
              <a:rPr lang="nl-NL" sz="1800"/>
            </a:br>
            <a:endParaRPr sz="18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75"/>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requests – HTTP for Humans</a:t>
            </a:r>
            <a:endParaRPr/>
          </a:p>
        </p:txBody>
      </p:sp>
      <p:sp>
        <p:nvSpPr>
          <p:cNvPr id="729" name="Google Shape;729;p75"/>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b="1" lang="nl-NL"/>
              <a:t>Requests</a:t>
            </a:r>
            <a:r>
              <a:rPr lang="nl-NL"/>
              <a:t> is an elegant and simple HTTP library for Python, built for human beings.       </a:t>
            </a:r>
            <a:endParaRPr/>
          </a:p>
        </p:txBody>
      </p:sp>
      <p:sp>
        <p:nvSpPr>
          <p:cNvPr id="730" name="Google Shape;730;p75"/>
          <p:cNvSpPr/>
          <p:nvPr/>
        </p:nvSpPr>
        <p:spPr>
          <a:xfrm>
            <a:off x="575815" y="2987749"/>
            <a:ext cx="8928991" cy="4247317"/>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import requests</a:t>
            </a:r>
            <a:endParaRPr b="1" sz="1800">
              <a:solidFill>
                <a:srgbClr val="000000"/>
              </a:solidFill>
              <a:latin typeface="Arial"/>
              <a:ea typeface="Arial"/>
              <a:cs typeface="Arial"/>
              <a:sym typeface="Arial"/>
            </a:endParaRPr>
          </a:p>
          <a:p>
            <a:pPr indent="0" lvl="0" marL="0" marR="0" rtl="0" algn="l">
              <a:spcBef>
                <a:spcPts val="0"/>
              </a:spcBef>
              <a:spcAft>
                <a:spcPts val="0"/>
              </a:spcAft>
              <a:buNone/>
            </a:pPr>
            <a:r>
              <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url = </a:t>
            </a:r>
            <a:r>
              <a:rPr b="1" lang="nl-NL" sz="1800">
                <a:solidFill>
                  <a:srgbClr val="A31515"/>
                </a:solidFill>
                <a:latin typeface="Arial"/>
                <a:ea typeface="Arial"/>
                <a:cs typeface="Arial"/>
                <a:sym typeface="Arial"/>
              </a:rPr>
              <a:t>"http://api.openweathermap.org/data/2.5/weather"</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url += </a:t>
            </a:r>
            <a:r>
              <a:rPr b="1" lang="nl-NL" sz="1800">
                <a:solidFill>
                  <a:srgbClr val="A31515"/>
                </a:solidFill>
                <a:latin typeface="Arial"/>
                <a:ea typeface="Arial"/>
                <a:cs typeface="Arial"/>
                <a:sym typeface="Arial"/>
              </a:rPr>
              <a:t>"?appid=d1526a9039658a6f76950cff21823aff"</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url += </a:t>
            </a:r>
            <a:r>
              <a:rPr b="1" lang="nl-NL" sz="1800">
                <a:solidFill>
                  <a:srgbClr val="A31515"/>
                </a:solidFill>
                <a:latin typeface="Arial"/>
                <a:ea typeface="Arial"/>
                <a:cs typeface="Arial"/>
                <a:sym typeface="Arial"/>
              </a:rPr>
              <a:t>"&amp;units=metric"</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url += </a:t>
            </a:r>
            <a:r>
              <a:rPr b="1" lang="nl-NL" sz="1800">
                <a:solidFill>
                  <a:srgbClr val="A31515"/>
                </a:solidFill>
                <a:latin typeface="Arial"/>
                <a:ea typeface="Arial"/>
                <a:cs typeface="Arial"/>
                <a:sym typeface="Arial"/>
              </a:rPr>
              <a:t>"&amp;mode=json"</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url += </a:t>
            </a:r>
            <a:r>
              <a:rPr b="1" lang="nl-NL" sz="1800">
                <a:solidFill>
                  <a:srgbClr val="A31515"/>
                </a:solidFill>
                <a:latin typeface="Arial"/>
                <a:ea typeface="Arial"/>
                <a:cs typeface="Arial"/>
                <a:sym typeface="Arial"/>
              </a:rPr>
              <a:t>"&amp;q=New York"</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response = requests.get(url)</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if</a:t>
            </a:r>
            <a:r>
              <a:rPr b="1" lang="nl-NL" sz="1800">
                <a:solidFill>
                  <a:srgbClr val="000000"/>
                </a:solidFill>
                <a:latin typeface="Arial"/>
                <a:ea typeface="Arial"/>
                <a:cs typeface="Arial"/>
                <a:sym typeface="Arial"/>
              </a:rPr>
              <a:t> (response.status_code == </a:t>
            </a:r>
            <a:r>
              <a:rPr b="1" lang="nl-NL" sz="1800">
                <a:solidFill>
                  <a:srgbClr val="098658"/>
                </a:solidFill>
                <a:latin typeface="Arial"/>
                <a:ea typeface="Arial"/>
                <a:cs typeface="Arial"/>
                <a:sym typeface="Arial"/>
              </a:rPr>
              <a:t>200</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body = response.text</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decoded = response.json()</a:t>
            </a: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    temperature = decoded[</a:t>
            </a:r>
            <a:r>
              <a:rPr b="1" lang="nl-NL" sz="1800">
                <a:solidFill>
                  <a:srgbClr val="A31515"/>
                </a:solidFill>
                <a:latin typeface="Arial"/>
                <a:ea typeface="Arial"/>
                <a:cs typeface="Arial"/>
                <a:sym typeface="Arial"/>
              </a:rPr>
              <a:t>'main'</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'temp'</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else</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print(</a:t>
            </a:r>
            <a:r>
              <a:rPr b="1" lang="nl-NL" sz="1800">
                <a:solidFill>
                  <a:srgbClr val="A31515"/>
                </a:solidFill>
                <a:latin typeface="Arial"/>
                <a:ea typeface="Arial"/>
                <a:cs typeface="Arial"/>
                <a:sym typeface="Arial"/>
              </a:rPr>
              <a:t>"Error for city %s"</a:t>
            </a:r>
            <a:r>
              <a:rPr b="1" lang="nl-NL" sz="1800">
                <a:solidFill>
                  <a:srgbClr val="000000"/>
                </a:solidFill>
                <a:latin typeface="Arial"/>
                <a:ea typeface="Arial"/>
                <a:cs typeface="Arial"/>
                <a:sym typeface="Arial"/>
              </a:rPr>
              <a:t> % (city))</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77"/>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django</a:t>
            </a:r>
            <a:endParaRPr/>
          </a:p>
        </p:txBody>
      </p:sp>
      <p:sp>
        <p:nvSpPr>
          <p:cNvPr id="736" name="Google Shape;736;p77"/>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sz="2000"/>
              <a:t>MVC Framework</a:t>
            </a:r>
            <a:endParaRPr/>
          </a:p>
          <a:p>
            <a:pPr indent="0" lvl="0" marL="0" rtl="0" algn="l">
              <a:lnSpc>
                <a:spcPct val="90000"/>
              </a:lnSpc>
              <a:spcBef>
                <a:spcPts val="1102"/>
              </a:spcBef>
              <a:spcAft>
                <a:spcPts val="0"/>
              </a:spcAft>
              <a:buClr>
                <a:srgbClr val="595959"/>
              </a:buClr>
              <a:buSzPts val="2000"/>
              <a:buNone/>
            </a:pPr>
            <a:r>
              <a:rPr lang="nl-NL" sz="2000"/>
              <a:t>Models</a:t>
            </a:r>
            <a:endParaRPr sz="2000"/>
          </a:p>
          <a:p>
            <a:pPr indent="0" lvl="0" marL="0" rtl="0" algn="l">
              <a:lnSpc>
                <a:spcPct val="90000"/>
              </a:lnSpc>
              <a:spcBef>
                <a:spcPts val="1102"/>
              </a:spcBef>
              <a:spcAft>
                <a:spcPts val="0"/>
              </a:spcAft>
              <a:buClr>
                <a:srgbClr val="595959"/>
              </a:buClr>
              <a:buSzPts val="2000"/>
              <a:buNone/>
            </a:pPr>
            <a:r>
              <a:rPr lang="nl-NL" sz="2000"/>
              <a:t>Object-Relational Mapping</a:t>
            </a:r>
            <a:endParaRPr sz="2000"/>
          </a:p>
          <a:p>
            <a:pPr indent="0" lvl="0" marL="0" rtl="0" algn="l">
              <a:lnSpc>
                <a:spcPct val="90000"/>
              </a:lnSpc>
              <a:spcBef>
                <a:spcPts val="1102"/>
              </a:spcBef>
              <a:spcAft>
                <a:spcPts val="0"/>
              </a:spcAft>
              <a:buClr>
                <a:srgbClr val="595959"/>
              </a:buClr>
              <a:buSzPts val="2000"/>
              <a:buNone/>
            </a:pPr>
            <a:r>
              <a:rPr lang="nl-NL" sz="2000"/>
              <a:t>URL Mapping</a:t>
            </a:r>
            <a:endParaRPr sz="2000"/>
          </a:p>
          <a:p>
            <a:pPr indent="0" lvl="0" marL="0" rtl="0" algn="l">
              <a:lnSpc>
                <a:spcPct val="90000"/>
              </a:lnSpc>
              <a:spcBef>
                <a:spcPts val="1102"/>
              </a:spcBef>
              <a:spcAft>
                <a:spcPts val="0"/>
              </a:spcAft>
              <a:buClr>
                <a:srgbClr val="595959"/>
              </a:buClr>
              <a:buSzPts val="2000"/>
              <a:buNone/>
            </a:pPr>
            <a:r>
              <a:rPr lang="nl-NL" sz="2000"/>
              <a:t>Views </a:t>
            </a:r>
            <a:endParaRPr/>
          </a:p>
          <a:p>
            <a:pPr indent="0" lvl="0" marL="0" rtl="0" algn="l">
              <a:lnSpc>
                <a:spcPct val="90000"/>
              </a:lnSpc>
              <a:spcBef>
                <a:spcPts val="1102"/>
              </a:spcBef>
              <a:spcAft>
                <a:spcPts val="0"/>
              </a:spcAft>
              <a:buClr>
                <a:srgbClr val="595959"/>
              </a:buClr>
              <a:buSzPts val="2000"/>
              <a:buNone/>
            </a:pPr>
            <a:r>
              <a:rPr lang="nl-NL" sz="2000"/>
              <a:t>HTML Templates</a:t>
            </a:r>
            <a:endParaRPr/>
          </a:p>
          <a:p>
            <a:pPr indent="0" lvl="0" marL="0" rtl="0" algn="l">
              <a:lnSpc>
                <a:spcPct val="90000"/>
              </a:lnSpc>
              <a:spcBef>
                <a:spcPts val="1102"/>
              </a:spcBef>
              <a:spcAft>
                <a:spcPts val="0"/>
              </a:spcAft>
              <a:buClr>
                <a:srgbClr val="595959"/>
              </a:buClr>
              <a:buSzPts val="2000"/>
              <a:buNone/>
            </a:pPr>
            <a:r>
              <a:t/>
            </a:r>
            <a:endParaRPr sz="2000"/>
          </a:p>
          <a:p>
            <a:pPr indent="0" lvl="0" marL="0" rtl="0" algn="l">
              <a:lnSpc>
                <a:spcPct val="90000"/>
              </a:lnSpc>
              <a:spcBef>
                <a:spcPts val="1102"/>
              </a:spcBef>
              <a:spcAft>
                <a:spcPts val="0"/>
              </a:spcAft>
              <a:buClr>
                <a:srgbClr val="595959"/>
              </a:buClr>
              <a:buSzPts val="2000"/>
              <a:buNone/>
            </a:pPr>
            <a:r>
              <a:rPr lang="nl-NL" sz="2000"/>
              <a:t>Command line bootstrap:</a:t>
            </a:r>
            <a:endParaRPr/>
          </a:p>
          <a:p>
            <a:pPr indent="0" lvl="0" marL="0" rtl="0" algn="l">
              <a:lnSpc>
                <a:spcPct val="90000"/>
              </a:lnSpc>
              <a:spcBef>
                <a:spcPts val="1102"/>
              </a:spcBef>
              <a:spcAft>
                <a:spcPts val="0"/>
              </a:spcAft>
              <a:buClr>
                <a:srgbClr val="595959"/>
              </a:buClr>
              <a:buSzPts val="2000"/>
              <a:buNone/>
            </a:pPr>
            <a:r>
              <a:t/>
            </a:r>
            <a:endParaRPr sz="2000"/>
          </a:p>
        </p:txBody>
      </p:sp>
      <p:sp>
        <p:nvSpPr>
          <p:cNvPr id="737" name="Google Shape;737;p77"/>
          <p:cNvSpPr txBox="1"/>
          <p:nvPr/>
        </p:nvSpPr>
        <p:spPr>
          <a:xfrm>
            <a:off x="4640435" y="4732329"/>
            <a:ext cx="4778924" cy="2714589"/>
          </a:xfrm>
          <a:prstGeom prst="rect">
            <a:avLst/>
          </a:prstGeom>
          <a:solidFill>
            <a:srgbClr val="262626"/>
          </a:solidFill>
          <a:ln cap="flat" cmpd="sng" w="9525">
            <a:solidFill>
              <a:srgbClr val="00B0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mkdir django-demo</a:t>
            </a:r>
            <a:endParaRPr/>
          </a:p>
          <a:p>
            <a:pPr indent="0" lvl="0" marL="0" marR="0" rtl="0" algn="l">
              <a:spcBef>
                <a:spcPts val="24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cd django-demo</a:t>
            </a:r>
            <a:endParaRPr/>
          </a:p>
          <a:p>
            <a:pPr indent="0" lvl="0" marL="0" marR="0" rtl="0" algn="l">
              <a:spcBef>
                <a:spcPts val="24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virtualenv -p python3.5 venv</a:t>
            </a:r>
            <a:endParaRPr sz="1200">
              <a:solidFill>
                <a:schemeClr val="lt1"/>
              </a:solidFill>
              <a:latin typeface="Courier New"/>
              <a:ea typeface="Courier New"/>
              <a:cs typeface="Courier New"/>
              <a:sym typeface="Courier New"/>
            </a:endParaRPr>
          </a:p>
          <a:p>
            <a:pPr indent="0" lvl="0" marL="0" marR="0" rtl="0" algn="l">
              <a:spcBef>
                <a:spcPts val="24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 venv/bin/activate</a:t>
            </a:r>
            <a:endParaRPr sz="1200">
              <a:solidFill>
                <a:schemeClr val="lt1"/>
              </a:solidFill>
              <a:latin typeface="Courier New"/>
              <a:ea typeface="Courier New"/>
              <a:cs typeface="Courier New"/>
              <a:sym typeface="Courier New"/>
            </a:endParaRPr>
          </a:p>
          <a:p>
            <a:pPr indent="0" lvl="0" marL="0" marR="0" rtl="0" algn="l">
              <a:spcBef>
                <a:spcPts val="24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pip install django</a:t>
            </a:r>
            <a:endParaRPr sz="1200">
              <a:solidFill>
                <a:schemeClr val="lt1"/>
              </a:solidFill>
              <a:latin typeface="Courier New"/>
              <a:ea typeface="Courier New"/>
              <a:cs typeface="Courier New"/>
              <a:sym typeface="Courier New"/>
            </a:endParaRPr>
          </a:p>
          <a:p>
            <a:pPr indent="0" lvl="0" marL="0" marR="0" rtl="0" algn="l">
              <a:spcBef>
                <a:spcPts val="24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django-admin</a:t>
            </a:r>
            <a:endParaRPr sz="1200">
              <a:solidFill>
                <a:schemeClr val="lt1"/>
              </a:solidFill>
              <a:latin typeface="Courier New"/>
              <a:ea typeface="Courier New"/>
              <a:cs typeface="Courier New"/>
              <a:sym typeface="Courier New"/>
            </a:endParaRPr>
          </a:p>
          <a:p>
            <a:pPr indent="0" lvl="0" marL="0" marR="0" rtl="0" algn="l">
              <a:spcBef>
                <a:spcPts val="24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django-admin startproject demo</a:t>
            </a:r>
            <a:endParaRPr/>
          </a:p>
          <a:p>
            <a:pPr indent="0" lvl="0" marL="0" marR="0" rtl="0" algn="l">
              <a:spcBef>
                <a:spcPts val="24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python manage.py createsuperuser</a:t>
            </a:r>
            <a:endParaRPr sz="1200">
              <a:solidFill>
                <a:schemeClr val="lt1"/>
              </a:solidFill>
              <a:latin typeface="Courier New"/>
              <a:ea typeface="Courier New"/>
              <a:cs typeface="Courier New"/>
              <a:sym typeface="Courier New"/>
            </a:endParaRPr>
          </a:p>
          <a:p>
            <a:pPr indent="0" lvl="0" marL="0" marR="0" rtl="0" algn="l">
              <a:spcBef>
                <a:spcPts val="24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python manage.py startapp books</a:t>
            </a:r>
            <a:endParaRPr sz="1200">
              <a:solidFill>
                <a:schemeClr val="lt1"/>
              </a:solidFill>
              <a:latin typeface="Courier New"/>
              <a:ea typeface="Courier New"/>
              <a:cs typeface="Courier New"/>
              <a:sym typeface="Courier New"/>
            </a:endParaRPr>
          </a:p>
          <a:p>
            <a:pPr indent="0" lvl="0" marL="0" marR="0" rtl="0" algn="l">
              <a:spcBef>
                <a:spcPts val="24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python manage.py makemigrations</a:t>
            </a:r>
            <a:endParaRPr sz="1200">
              <a:solidFill>
                <a:schemeClr val="lt1"/>
              </a:solidFill>
              <a:latin typeface="Courier New"/>
              <a:ea typeface="Courier New"/>
              <a:cs typeface="Courier New"/>
              <a:sym typeface="Courier New"/>
            </a:endParaRPr>
          </a:p>
          <a:p>
            <a:pPr indent="0" lvl="0" marL="0" marR="0" rtl="0" algn="l">
              <a:spcBef>
                <a:spcPts val="24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python manage.py migrate</a:t>
            </a:r>
            <a:endParaRPr sz="1200">
              <a:solidFill>
                <a:schemeClr val="lt1"/>
              </a:solidFill>
              <a:latin typeface="Courier New"/>
              <a:ea typeface="Courier New"/>
              <a:cs typeface="Courier New"/>
              <a:sym typeface="Courier New"/>
            </a:endParaRPr>
          </a:p>
          <a:p>
            <a:pPr indent="0" lvl="0" marL="0" marR="0" rtl="0" algn="l">
              <a:spcBef>
                <a:spcPts val="24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python manage.py runserver</a:t>
            </a:r>
            <a:endParaRPr/>
          </a:p>
        </p:txBody>
      </p:sp>
      <p:pic>
        <p:nvPicPr>
          <p:cNvPr id="738" name="Google Shape;738;p77"/>
          <p:cNvPicPr preferRelativeResize="0"/>
          <p:nvPr/>
        </p:nvPicPr>
        <p:blipFill rotWithShape="1">
          <a:blip r:embed="rId3">
            <a:alphaModFix/>
          </a:blip>
          <a:srcRect b="0" l="0" r="0" t="0"/>
          <a:stretch/>
        </p:blipFill>
        <p:spPr>
          <a:xfrm>
            <a:off x="4640435" y="1111911"/>
            <a:ext cx="4778924" cy="3167263"/>
          </a:xfrm>
          <a:prstGeom prst="rect">
            <a:avLst/>
          </a:prstGeom>
          <a:noFill/>
          <a:ln cap="flat" cmpd="sng" w="9525">
            <a:solidFill>
              <a:srgbClr val="7F7F7F"/>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78"/>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Python Distributions</a:t>
            </a:r>
            <a:endParaRPr/>
          </a:p>
        </p:txBody>
      </p:sp>
      <p:sp>
        <p:nvSpPr>
          <p:cNvPr id="744" name="Google Shape;744;p78"/>
          <p:cNvSpPr txBox="1"/>
          <p:nvPr>
            <p:ph idx="1" type="body"/>
          </p:nvPr>
        </p:nvSpPr>
        <p:spPr>
          <a:xfrm>
            <a:off x="693043" y="2012414"/>
            <a:ext cx="8694539" cy="5007783"/>
          </a:xfrm>
          <a:prstGeom prst="rect">
            <a:avLst/>
          </a:prstGeom>
          <a:noFill/>
          <a:ln>
            <a:noFill/>
          </a:ln>
        </p:spPr>
        <p:txBody>
          <a:bodyPr anchorCtr="0" anchor="t" bIns="45700" lIns="91425" spcFirstLastPara="1" rIns="91425" wrap="square" tIns="45700">
            <a:normAutofit/>
          </a:bodyPr>
          <a:lstStyle/>
          <a:p>
            <a:pPr indent="-251986" lvl="0" marL="251986" rtl="0" algn="l">
              <a:lnSpc>
                <a:spcPct val="90000"/>
              </a:lnSpc>
              <a:spcBef>
                <a:spcPts val="0"/>
              </a:spcBef>
              <a:spcAft>
                <a:spcPts val="0"/>
              </a:spcAft>
              <a:buClr>
                <a:srgbClr val="595959"/>
              </a:buClr>
              <a:buSzPts val="2800"/>
              <a:buChar char="•"/>
            </a:pPr>
            <a:r>
              <a:rPr lang="nl-NL" sz="2800"/>
              <a:t>Anaconda</a:t>
            </a:r>
            <a:endParaRPr/>
          </a:p>
          <a:p>
            <a:pPr indent="-251986" lvl="0" marL="251986" rtl="0" algn="l">
              <a:lnSpc>
                <a:spcPct val="90000"/>
              </a:lnSpc>
              <a:spcBef>
                <a:spcPts val="1102"/>
              </a:spcBef>
              <a:spcAft>
                <a:spcPts val="0"/>
              </a:spcAft>
              <a:buClr>
                <a:srgbClr val="595959"/>
              </a:buClr>
              <a:buSzPts val="2800"/>
              <a:buChar char="•"/>
            </a:pPr>
            <a:r>
              <a:rPr lang="nl-NL" sz="2800"/>
              <a:t>Active Python</a:t>
            </a:r>
            <a:endParaRPr/>
          </a:p>
          <a:p>
            <a:pPr indent="-251986" lvl="0" marL="251986" rtl="0" algn="l">
              <a:lnSpc>
                <a:spcPct val="90000"/>
              </a:lnSpc>
              <a:spcBef>
                <a:spcPts val="1102"/>
              </a:spcBef>
              <a:spcAft>
                <a:spcPts val="0"/>
              </a:spcAft>
              <a:buClr>
                <a:srgbClr val="595959"/>
              </a:buClr>
              <a:buSzPts val="2800"/>
              <a:buChar char="•"/>
            </a:pPr>
            <a:r>
              <a:rPr lang="nl-NL" sz="2800"/>
              <a:t>Python (X,Y)</a:t>
            </a:r>
            <a:endParaRPr/>
          </a:p>
          <a:p>
            <a:pPr indent="-251986" lvl="0" marL="251986" rtl="0" algn="l">
              <a:lnSpc>
                <a:spcPct val="90000"/>
              </a:lnSpc>
              <a:spcBef>
                <a:spcPts val="1102"/>
              </a:spcBef>
              <a:spcAft>
                <a:spcPts val="0"/>
              </a:spcAft>
              <a:buClr>
                <a:srgbClr val="595959"/>
              </a:buClr>
              <a:buSzPts val="2800"/>
              <a:buChar char="•"/>
            </a:pPr>
            <a:r>
              <a:rPr lang="nl-NL" sz="2800"/>
              <a:t>IPython</a:t>
            </a:r>
            <a:endParaRPr sz="2800"/>
          </a:p>
          <a:p>
            <a:pPr indent="-251986" lvl="0" marL="251986" rtl="0" algn="l">
              <a:lnSpc>
                <a:spcPct val="90000"/>
              </a:lnSpc>
              <a:spcBef>
                <a:spcPts val="1102"/>
              </a:spcBef>
              <a:spcAft>
                <a:spcPts val="0"/>
              </a:spcAft>
              <a:buClr>
                <a:srgbClr val="595959"/>
              </a:buClr>
              <a:buSzPts val="2800"/>
              <a:buChar char="•"/>
            </a:pPr>
            <a:r>
              <a:rPr lang="nl-NL" sz="2800"/>
              <a:t>Enthought Canopy</a:t>
            </a:r>
            <a:endParaRPr sz="2800"/>
          </a:p>
          <a:p>
            <a:pPr indent="-251986" lvl="0" marL="251986" rtl="0" algn="l">
              <a:lnSpc>
                <a:spcPct val="90000"/>
              </a:lnSpc>
              <a:spcBef>
                <a:spcPts val="1102"/>
              </a:spcBef>
              <a:spcAft>
                <a:spcPts val="0"/>
              </a:spcAft>
              <a:buClr>
                <a:srgbClr val="595959"/>
              </a:buClr>
              <a:buSzPts val="2800"/>
              <a:buChar char="•"/>
            </a:pPr>
            <a:r>
              <a:rPr lang="nl-NL" sz="2800"/>
              <a:t>Sage</a:t>
            </a:r>
            <a:endParaRPr/>
          </a:p>
          <a:p>
            <a:pPr indent="-251986" lvl="0" marL="251986" rtl="0" algn="l">
              <a:lnSpc>
                <a:spcPct val="90000"/>
              </a:lnSpc>
              <a:spcBef>
                <a:spcPts val="1102"/>
              </a:spcBef>
              <a:spcAft>
                <a:spcPts val="0"/>
              </a:spcAft>
              <a:buClr>
                <a:srgbClr val="595959"/>
              </a:buClr>
              <a:buSzPts val="2800"/>
              <a:buChar char="•"/>
            </a:pPr>
            <a:r>
              <a:rPr lang="nl-NL" sz="2800"/>
              <a:t>PyPy</a:t>
            </a:r>
            <a:endParaRPr sz="2800"/>
          </a:p>
          <a:p>
            <a:pPr indent="-251986" lvl="0" marL="251986" rtl="0" algn="l">
              <a:lnSpc>
                <a:spcPct val="90000"/>
              </a:lnSpc>
              <a:spcBef>
                <a:spcPts val="1102"/>
              </a:spcBef>
              <a:spcAft>
                <a:spcPts val="0"/>
              </a:spcAft>
              <a:buClr>
                <a:srgbClr val="595959"/>
              </a:buClr>
              <a:buSzPts val="2800"/>
              <a:buChar char="•"/>
            </a:pPr>
            <a:r>
              <a:rPr lang="nl-NL" sz="2800"/>
              <a:t>Pocket Python</a:t>
            </a:r>
            <a:endParaRPr/>
          </a:p>
          <a:p>
            <a:pPr indent="-251986" lvl="0" marL="251986" rtl="0" algn="l">
              <a:lnSpc>
                <a:spcPct val="90000"/>
              </a:lnSpc>
              <a:spcBef>
                <a:spcPts val="1102"/>
              </a:spcBef>
              <a:spcAft>
                <a:spcPts val="0"/>
              </a:spcAft>
              <a:buClr>
                <a:srgbClr val="595959"/>
              </a:buClr>
              <a:buSzPts val="2800"/>
              <a:buChar char="•"/>
            </a:pPr>
            <a:r>
              <a:rPr lang="nl-NL" sz="2800"/>
              <a:t>Portable Python</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79"/>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Implementations</a:t>
            </a:r>
            <a:endParaRPr/>
          </a:p>
        </p:txBody>
      </p:sp>
      <p:sp>
        <p:nvSpPr>
          <p:cNvPr id="750" name="Google Shape;750;p79"/>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u="sng">
                <a:solidFill>
                  <a:schemeClr val="hlink"/>
                </a:solidFill>
                <a:hlinkClick r:id="rId3"/>
              </a:rPr>
              <a:t>CPython</a:t>
            </a:r>
            <a:r>
              <a:rPr lang="nl-NL"/>
              <a:t> reference implementation</a:t>
            </a:r>
            <a:endParaRPr/>
          </a:p>
          <a:p>
            <a:pPr indent="-251986" lvl="0" marL="251986" rtl="0" algn="l">
              <a:lnSpc>
                <a:spcPct val="90000"/>
              </a:lnSpc>
              <a:spcBef>
                <a:spcPts val="1102"/>
              </a:spcBef>
              <a:spcAft>
                <a:spcPts val="0"/>
              </a:spcAft>
              <a:buClr>
                <a:srgbClr val="595959"/>
              </a:buClr>
              <a:buSzPts val="2000"/>
              <a:buChar char="•"/>
            </a:pPr>
            <a:r>
              <a:rPr lang="nl-NL" u="sng">
                <a:solidFill>
                  <a:schemeClr val="hlink"/>
                </a:solidFill>
                <a:hlinkClick r:id="rId4"/>
              </a:rPr>
              <a:t>IronPython</a:t>
            </a:r>
            <a:r>
              <a:rPr lang="nl-NL"/>
              <a:t> (Python running on .NET)</a:t>
            </a:r>
            <a:endParaRPr/>
          </a:p>
          <a:p>
            <a:pPr indent="-251986" lvl="0" marL="251986" rtl="0" algn="l">
              <a:lnSpc>
                <a:spcPct val="90000"/>
              </a:lnSpc>
              <a:spcBef>
                <a:spcPts val="1102"/>
              </a:spcBef>
              <a:spcAft>
                <a:spcPts val="0"/>
              </a:spcAft>
              <a:buClr>
                <a:srgbClr val="595959"/>
              </a:buClr>
              <a:buSzPts val="2000"/>
              <a:buChar char="•"/>
            </a:pPr>
            <a:r>
              <a:rPr lang="nl-NL" u="sng">
                <a:solidFill>
                  <a:schemeClr val="hlink"/>
                </a:solidFill>
                <a:hlinkClick r:id="rId5"/>
              </a:rPr>
              <a:t>Jython</a:t>
            </a:r>
            <a:r>
              <a:rPr lang="nl-NL"/>
              <a:t> (Python running on the Java Virtual Machine)</a:t>
            </a:r>
            <a:endParaRPr/>
          </a:p>
          <a:p>
            <a:pPr indent="-251986" lvl="0" marL="251986" rtl="0" algn="l">
              <a:lnSpc>
                <a:spcPct val="90000"/>
              </a:lnSpc>
              <a:spcBef>
                <a:spcPts val="1102"/>
              </a:spcBef>
              <a:spcAft>
                <a:spcPts val="0"/>
              </a:spcAft>
              <a:buClr>
                <a:srgbClr val="595959"/>
              </a:buClr>
              <a:buSzPts val="2000"/>
              <a:buChar char="•"/>
            </a:pPr>
            <a:r>
              <a:rPr lang="nl-NL" u="sng">
                <a:solidFill>
                  <a:schemeClr val="hlink"/>
                </a:solidFill>
                <a:hlinkClick r:id="rId6"/>
              </a:rPr>
              <a:t>PyPy</a:t>
            </a:r>
            <a:r>
              <a:rPr lang="nl-NL"/>
              <a:t> (A </a:t>
            </a:r>
            <a:r>
              <a:rPr lang="nl-NL" u="sng">
                <a:solidFill>
                  <a:schemeClr val="hlink"/>
                </a:solidFill>
                <a:hlinkClick r:id="rId7"/>
              </a:rPr>
              <a:t>fast</a:t>
            </a:r>
            <a:r>
              <a:rPr lang="nl-NL"/>
              <a:t> python implementation with a JIT compiler)</a:t>
            </a:r>
            <a:endParaRPr/>
          </a:p>
          <a:p>
            <a:pPr indent="-251986" lvl="0" marL="251986" rtl="0" algn="l">
              <a:lnSpc>
                <a:spcPct val="90000"/>
              </a:lnSpc>
              <a:spcBef>
                <a:spcPts val="1102"/>
              </a:spcBef>
              <a:spcAft>
                <a:spcPts val="0"/>
              </a:spcAft>
              <a:buClr>
                <a:srgbClr val="595959"/>
              </a:buClr>
              <a:buSzPts val="2000"/>
              <a:buChar char="•"/>
            </a:pPr>
            <a:r>
              <a:rPr lang="nl-NL" u="sng">
                <a:solidFill>
                  <a:schemeClr val="hlink"/>
                </a:solidFill>
                <a:hlinkClick r:id="rId8"/>
              </a:rPr>
              <a:t>Stackless Python</a:t>
            </a:r>
            <a:r>
              <a:rPr lang="nl-NL"/>
              <a:t> (Branch of CPython supporting microthreads)</a:t>
            </a:r>
            <a:endParaRPr/>
          </a:p>
          <a:p>
            <a:pPr indent="-251986" lvl="0" marL="251986" rtl="0" algn="l">
              <a:lnSpc>
                <a:spcPct val="90000"/>
              </a:lnSpc>
              <a:spcBef>
                <a:spcPts val="1102"/>
              </a:spcBef>
              <a:spcAft>
                <a:spcPts val="0"/>
              </a:spcAft>
              <a:buClr>
                <a:srgbClr val="595959"/>
              </a:buClr>
              <a:buSzPts val="2000"/>
              <a:buChar char="•"/>
            </a:pPr>
            <a:r>
              <a:rPr lang="nl-NL" u="sng">
                <a:solidFill>
                  <a:schemeClr val="hlink"/>
                </a:solidFill>
                <a:hlinkClick r:id="rId9"/>
              </a:rPr>
              <a:t>MicroPython</a:t>
            </a:r>
            <a:r>
              <a:rPr lang="nl-NL"/>
              <a:t> (Python running on micro controllers)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80"/>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Style Guide for Python Code</a:t>
            </a:r>
            <a:endParaRPr/>
          </a:p>
        </p:txBody>
      </p:sp>
      <p:sp>
        <p:nvSpPr>
          <p:cNvPr id="757" name="Google Shape;757;p80"/>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PEP 8 - Style Guide for Python Code</a:t>
            </a:r>
            <a:endParaRPr/>
          </a:p>
          <a:p>
            <a:pPr indent="-124986" lvl="0" marL="251986" rtl="0" algn="l">
              <a:lnSpc>
                <a:spcPct val="90000"/>
              </a:lnSpc>
              <a:spcBef>
                <a:spcPts val="1102"/>
              </a:spcBef>
              <a:spcAft>
                <a:spcPts val="0"/>
              </a:spcAft>
              <a:buClr>
                <a:srgbClr val="595959"/>
              </a:buClr>
              <a:buSzPts val="2000"/>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82"/>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Ducktyping</a:t>
            </a:r>
            <a:endParaRPr/>
          </a:p>
        </p:txBody>
      </p:sp>
      <p:sp>
        <p:nvSpPr>
          <p:cNvPr id="763" name="Google Shape;763;p82"/>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“If it looks like a duck and quacks like a duck, it must be a duck.”</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A programming style which does not look at an object’s type to determine if it has the right interface; instead, the method or attribute is simply called or used</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3"/>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EAFP versus LBYL</a:t>
            </a:r>
            <a:endParaRPr/>
          </a:p>
        </p:txBody>
      </p:sp>
      <p:sp>
        <p:nvSpPr>
          <p:cNvPr id="769" name="Google Shape;769;p83"/>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u="sng">
                <a:solidFill>
                  <a:schemeClr val="hlink"/>
                </a:solidFill>
                <a:hlinkClick r:id="rId3"/>
              </a:rPr>
              <a:t>EAFP</a:t>
            </a:r>
            <a:r>
              <a:rPr lang="nl-NL"/>
              <a:t>: "it's easier to ask for forgiveness than permission</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u="sng">
                <a:solidFill>
                  <a:schemeClr val="hlink"/>
                </a:solidFill>
                <a:hlinkClick r:id="rId4"/>
              </a:rPr>
              <a:t>LBYL</a:t>
            </a:r>
            <a:r>
              <a:rPr lang="nl-NL"/>
              <a:t>: "look before you leap"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type="title"/>
          </p:nvPr>
        </p:nvSpPr>
        <p:spPr>
          <a:xfrm>
            <a:off x="575816" y="402483"/>
            <a:ext cx="8928900" cy="146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Object-Oriented</a:t>
            </a:r>
            <a:r>
              <a:rPr lang="nl-NL"/>
              <a:t> Programming</a:t>
            </a:r>
            <a:endParaRPr/>
          </a:p>
        </p:txBody>
      </p:sp>
      <p:sp>
        <p:nvSpPr>
          <p:cNvPr id="116" name="Google Shape;116;p7"/>
          <p:cNvSpPr txBox="1"/>
          <p:nvPr/>
        </p:nvSpPr>
        <p:spPr>
          <a:xfrm>
            <a:off x="1177819" y="2123258"/>
            <a:ext cx="1775791" cy="461661"/>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400"/>
              <a:buFont typeface="Calibri"/>
              <a:buNone/>
            </a:pPr>
            <a:r>
              <a:rPr b="0" i="0" lang="nl-NL" sz="2400" u="none" cap="none" strike="noStrike">
                <a:solidFill>
                  <a:srgbClr val="000000"/>
                </a:solidFill>
                <a:latin typeface="Calibri"/>
                <a:ea typeface="Calibri"/>
                <a:cs typeface="Calibri"/>
                <a:sym typeface="Calibri"/>
              </a:rPr>
              <a:t>Class</a:t>
            </a:r>
            <a:endParaRPr/>
          </a:p>
        </p:txBody>
      </p:sp>
      <p:sp>
        <p:nvSpPr>
          <p:cNvPr id="117" name="Google Shape;117;p7"/>
          <p:cNvSpPr txBox="1"/>
          <p:nvPr/>
        </p:nvSpPr>
        <p:spPr>
          <a:xfrm>
            <a:off x="6681571" y="2123258"/>
            <a:ext cx="1038101" cy="461661"/>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2400"/>
              <a:buFont typeface="Calibri"/>
              <a:buNone/>
            </a:pPr>
            <a:r>
              <a:rPr b="0" i="0" lang="nl-NL" sz="2400" u="none" cap="none" strike="noStrike">
                <a:solidFill>
                  <a:srgbClr val="000000"/>
                </a:solidFill>
                <a:latin typeface="Calibri"/>
                <a:ea typeface="Calibri"/>
                <a:cs typeface="Calibri"/>
                <a:sym typeface="Calibri"/>
              </a:rPr>
              <a:t>Objects</a:t>
            </a:r>
            <a:endParaRPr b="0" i="0" sz="2400" u="none" cap="none" strike="noStrike">
              <a:solidFill>
                <a:srgbClr val="000000"/>
              </a:solidFill>
              <a:latin typeface="Calibri"/>
              <a:ea typeface="Calibri"/>
              <a:cs typeface="Calibri"/>
              <a:sym typeface="Calibri"/>
            </a:endParaRPr>
          </a:p>
        </p:txBody>
      </p:sp>
      <p:grpSp>
        <p:nvGrpSpPr>
          <p:cNvPr id="118" name="Google Shape;118;p7"/>
          <p:cNvGrpSpPr/>
          <p:nvPr/>
        </p:nvGrpSpPr>
        <p:grpSpPr>
          <a:xfrm>
            <a:off x="1004675" y="3451585"/>
            <a:ext cx="2195300" cy="1754850"/>
            <a:chOff x="1177819" y="3298625"/>
            <a:chExt cx="1775701" cy="1500000"/>
          </a:xfrm>
        </p:grpSpPr>
        <p:sp>
          <p:nvSpPr>
            <p:cNvPr id="119" name="Google Shape;119;p7"/>
            <p:cNvSpPr txBox="1"/>
            <p:nvPr/>
          </p:nvSpPr>
          <p:spPr>
            <a:xfrm>
              <a:off x="1177820" y="3298625"/>
              <a:ext cx="1775700" cy="394800"/>
            </a:xfrm>
            <a:prstGeom prst="rect">
              <a:avLst/>
            </a:prstGeom>
            <a:noFill/>
            <a:ln cap="flat" cmpd="sng" w="12700">
              <a:solidFill>
                <a:srgbClr val="757070"/>
              </a:solidFill>
              <a:prstDash val="solid"/>
              <a:miter lim="4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3F3F3F"/>
                </a:buClr>
                <a:buSzPts val="2400"/>
                <a:buFont typeface="Calibri"/>
                <a:buNone/>
              </a:pPr>
              <a:r>
                <a:rPr b="0" i="0" lang="nl-NL" sz="2400" u="none" cap="none" strike="noStrike">
                  <a:solidFill>
                    <a:srgbClr val="3F3F3F"/>
                  </a:solidFill>
                  <a:latin typeface="Calibri"/>
                  <a:ea typeface="Calibri"/>
                  <a:cs typeface="Calibri"/>
                  <a:sym typeface="Calibri"/>
                </a:rPr>
                <a:t>Person</a:t>
              </a:r>
              <a:endParaRPr/>
            </a:p>
          </p:txBody>
        </p:sp>
        <p:sp>
          <p:nvSpPr>
            <p:cNvPr id="120" name="Google Shape;120;p7"/>
            <p:cNvSpPr txBox="1"/>
            <p:nvPr/>
          </p:nvSpPr>
          <p:spPr>
            <a:xfrm>
              <a:off x="1177819" y="3693416"/>
              <a:ext cx="1775700" cy="552600"/>
            </a:xfrm>
            <a:prstGeom prst="rect">
              <a:avLst/>
            </a:prstGeom>
            <a:noFill/>
            <a:ln cap="flat" cmpd="sng" w="12700">
              <a:solidFill>
                <a:srgbClr val="757070"/>
              </a:solidFill>
              <a:prstDash val="solid"/>
              <a:miter lim="400000"/>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name</a:t>
              </a:r>
              <a:endParaRPr/>
            </a:p>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residence</a:t>
              </a:r>
              <a:endParaRPr sz="1800">
                <a:solidFill>
                  <a:srgbClr val="3F3F3F"/>
                </a:solidFill>
                <a:latin typeface="Arial"/>
                <a:ea typeface="Arial"/>
                <a:cs typeface="Arial"/>
                <a:sym typeface="Arial"/>
              </a:endParaRPr>
            </a:p>
          </p:txBody>
        </p:sp>
        <p:sp>
          <p:nvSpPr>
            <p:cNvPr id="121" name="Google Shape;121;p7"/>
            <p:cNvSpPr txBox="1"/>
            <p:nvPr/>
          </p:nvSpPr>
          <p:spPr>
            <a:xfrm>
              <a:off x="1177819" y="4246025"/>
              <a:ext cx="1775700" cy="552600"/>
            </a:xfrm>
            <a:prstGeom prst="rect">
              <a:avLst/>
            </a:prstGeom>
            <a:noFill/>
            <a:ln cap="flat" cmpd="sng" w="12700">
              <a:solidFill>
                <a:srgbClr val="757070"/>
              </a:solidFill>
              <a:prstDash val="solid"/>
              <a:miter lim="400000"/>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tell()</a:t>
              </a:r>
              <a:endParaRPr/>
            </a:p>
            <a:p>
              <a:pPr indent="0" lvl="0" marL="0" marR="0" rtl="0" algn="l">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move()</a:t>
              </a:r>
              <a:endParaRPr/>
            </a:p>
          </p:txBody>
        </p:sp>
      </p:grpSp>
      <p:sp>
        <p:nvSpPr>
          <p:cNvPr id="122" name="Google Shape;122;p7"/>
          <p:cNvSpPr/>
          <p:nvPr/>
        </p:nvSpPr>
        <p:spPr>
          <a:xfrm>
            <a:off x="3240112" y="2058250"/>
            <a:ext cx="2822700" cy="591600"/>
          </a:xfrm>
          <a:prstGeom prst="arc">
            <a:avLst>
              <a:gd fmla="val 11141211" name="adj1"/>
              <a:gd fmla="val 21134300" name="adj2"/>
            </a:avLst>
          </a:prstGeom>
          <a:noFill/>
          <a:ln cap="flat" cmpd="sng" w="25400">
            <a:solidFill>
              <a:srgbClr val="C00000"/>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3" name="Google Shape;123;p7"/>
          <p:cNvSpPr txBox="1"/>
          <p:nvPr/>
        </p:nvSpPr>
        <p:spPr>
          <a:xfrm>
            <a:off x="3761962" y="2122860"/>
            <a:ext cx="1775700" cy="4002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C00000"/>
              </a:buClr>
              <a:buSzPts val="2000"/>
              <a:buFont typeface="Calibri"/>
              <a:buNone/>
            </a:pPr>
            <a:r>
              <a:rPr b="0" i="0" lang="nl-NL" sz="2000" u="none" cap="none" strike="noStrike">
                <a:solidFill>
                  <a:srgbClr val="C00000"/>
                </a:solidFill>
                <a:latin typeface="Calibri"/>
                <a:ea typeface="Calibri"/>
                <a:cs typeface="Calibri"/>
                <a:sym typeface="Calibri"/>
              </a:rPr>
              <a:t>instantiation</a:t>
            </a:r>
            <a:endParaRPr b="0" i="0" sz="2000" u="none" cap="none" strike="noStrike">
              <a:solidFill>
                <a:srgbClr val="C00000"/>
              </a:solidFill>
              <a:latin typeface="Calibri"/>
              <a:ea typeface="Calibri"/>
              <a:cs typeface="Calibri"/>
              <a:sym typeface="Calibri"/>
            </a:endParaRPr>
          </a:p>
        </p:txBody>
      </p:sp>
      <p:grpSp>
        <p:nvGrpSpPr>
          <p:cNvPr id="124" name="Google Shape;124;p7"/>
          <p:cNvGrpSpPr/>
          <p:nvPr/>
        </p:nvGrpSpPr>
        <p:grpSpPr>
          <a:xfrm>
            <a:off x="5460928" y="3197785"/>
            <a:ext cx="1950559" cy="1700586"/>
            <a:chOff x="5809340" y="3346654"/>
            <a:chExt cx="1247400" cy="1021434"/>
          </a:xfrm>
        </p:grpSpPr>
        <p:pic>
          <p:nvPicPr>
            <p:cNvPr id="125" name="Google Shape;125;p7"/>
            <p:cNvPicPr preferRelativeResize="0"/>
            <p:nvPr/>
          </p:nvPicPr>
          <p:blipFill rotWithShape="1">
            <a:blip r:embed="rId3">
              <a:alphaModFix/>
            </a:blip>
            <a:srcRect b="0" l="0" r="0" t="0"/>
            <a:stretch/>
          </p:blipFill>
          <p:spPr>
            <a:xfrm>
              <a:off x="6153713" y="3346654"/>
              <a:ext cx="446814" cy="629315"/>
            </a:xfrm>
            <a:prstGeom prst="rect">
              <a:avLst/>
            </a:prstGeom>
            <a:noFill/>
            <a:ln>
              <a:noFill/>
            </a:ln>
          </p:spPr>
        </p:pic>
        <p:sp>
          <p:nvSpPr>
            <p:cNvPr id="126" name="Google Shape;126;p7"/>
            <p:cNvSpPr txBox="1"/>
            <p:nvPr/>
          </p:nvSpPr>
          <p:spPr>
            <a:xfrm>
              <a:off x="5809340" y="3979888"/>
              <a:ext cx="1247400" cy="3882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200"/>
                <a:buFont typeface="Calibri"/>
                <a:buNone/>
              </a:pPr>
              <a:r>
                <a:rPr b="0" i="0" lang="nl-NL" sz="1800" u="none" cap="none" strike="noStrike">
                  <a:solidFill>
                    <a:srgbClr val="000000"/>
                  </a:solidFill>
                  <a:latin typeface="Calibri"/>
                  <a:ea typeface="Calibri"/>
                  <a:cs typeface="Calibri"/>
                  <a:sym typeface="Calibri"/>
                </a:rPr>
                <a:t>name: Peter</a:t>
              </a:r>
              <a:endParaRPr sz="1800"/>
            </a:p>
            <a:p>
              <a:pPr indent="0" lvl="0" marL="0" marR="0" rtl="0" algn="l">
                <a:lnSpc>
                  <a:spcPct val="100000"/>
                </a:lnSpc>
                <a:spcBef>
                  <a:spcPts val="0"/>
                </a:spcBef>
                <a:spcAft>
                  <a:spcPts val="0"/>
                </a:spcAft>
                <a:buClr>
                  <a:srgbClr val="000000"/>
                </a:buClr>
                <a:buSzPts val="1200"/>
                <a:buFont typeface="Calibri"/>
                <a:buNone/>
              </a:pPr>
              <a:r>
                <a:rPr b="0" i="0" lang="nl-NL" sz="1800" u="none" cap="none" strike="noStrike">
                  <a:solidFill>
                    <a:srgbClr val="000000"/>
                  </a:solidFill>
                  <a:latin typeface="Calibri"/>
                  <a:ea typeface="Calibri"/>
                  <a:cs typeface="Calibri"/>
                  <a:sym typeface="Calibri"/>
                </a:rPr>
                <a:t>residence: Utrecht</a:t>
              </a:r>
              <a:endParaRPr sz="1800"/>
            </a:p>
          </p:txBody>
        </p:sp>
      </p:grpSp>
      <p:grpSp>
        <p:nvGrpSpPr>
          <p:cNvPr id="127" name="Google Shape;127;p7"/>
          <p:cNvGrpSpPr/>
          <p:nvPr/>
        </p:nvGrpSpPr>
        <p:grpSpPr>
          <a:xfrm>
            <a:off x="5460923" y="5358824"/>
            <a:ext cx="1775669" cy="1721504"/>
            <a:chOff x="5533988" y="5628832"/>
            <a:chExt cx="1077600" cy="1208158"/>
          </a:xfrm>
        </p:grpSpPr>
        <p:pic>
          <p:nvPicPr>
            <p:cNvPr id="128" name="Google Shape;128;p7"/>
            <p:cNvPicPr preferRelativeResize="0"/>
            <p:nvPr/>
          </p:nvPicPr>
          <p:blipFill rotWithShape="1">
            <a:blip r:embed="rId3">
              <a:alphaModFix/>
            </a:blip>
            <a:srcRect b="0" l="0" r="0" t="0"/>
            <a:stretch/>
          </p:blipFill>
          <p:spPr>
            <a:xfrm>
              <a:off x="5821759" y="5628832"/>
              <a:ext cx="502063" cy="707138"/>
            </a:xfrm>
            <a:prstGeom prst="rect">
              <a:avLst/>
            </a:prstGeom>
            <a:noFill/>
            <a:ln>
              <a:noFill/>
            </a:ln>
          </p:spPr>
        </p:pic>
        <p:sp>
          <p:nvSpPr>
            <p:cNvPr id="129" name="Google Shape;129;p7"/>
            <p:cNvSpPr txBox="1"/>
            <p:nvPr/>
          </p:nvSpPr>
          <p:spPr>
            <a:xfrm>
              <a:off x="5533988" y="6383389"/>
              <a:ext cx="1077600" cy="4536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200"/>
                <a:buFont typeface="Calibri"/>
                <a:buNone/>
              </a:pPr>
              <a:r>
                <a:rPr b="0" i="0" lang="nl-NL" sz="1800" u="none" cap="none" strike="noStrike">
                  <a:solidFill>
                    <a:srgbClr val="000000"/>
                  </a:solidFill>
                  <a:latin typeface="Calibri"/>
                  <a:ea typeface="Calibri"/>
                  <a:cs typeface="Calibri"/>
                  <a:sym typeface="Calibri"/>
                </a:rPr>
                <a:t>na</a:t>
              </a:r>
              <a:r>
                <a:rPr lang="nl-NL" sz="1800">
                  <a:latin typeface="Calibri"/>
                  <a:ea typeface="Calibri"/>
                  <a:cs typeface="Calibri"/>
                  <a:sym typeface="Calibri"/>
                </a:rPr>
                <a:t>me</a:t>
              </a:r>
              <a:r>
                <a:rPr b="0" i="0" lang="nl-NL" sz="1800" u="none" cap="none" strike="noStrike">
                  <a:solidFill>
                    <a:srgbClr val="000000"/>
                  </a:solidFill>
                  <a:latin typeface="Calibri"/>
                  <a:ea typeface="Calibri"/>
                  <a:cs typeface="Calibri"/>
                  <a:sym typeface="Calibri"/>
                </a:rPr>
                <a:t>: Kim</a:t>
              </a:r>
              <a:endParaRPr sz="1800"/>
            </a:p>
            <a:p>
              <a:pPr indent="0" lvl="0" marL="0" marR="0" rtl="0" algn="l">
                <a:lnSpc>
                  <a:spcPct val="100000"/>
                </a:lnSpc>
                <a:spcBef>
                  <a:spcPts val="0"/>
                </a:spcBef>
                <a:spcAft>
                  <a:spcPts val="0"/>
                </a:spcAft>
                <a:buClr>
                  <a:srgbClr val="000000"/>
                </a:buClr>
                <a:buSzPts val="1200"/>
                <a:buFont typeface="Calibri"/>
                <a:buNone/>
              </a:pPr>
              <a:r>
                <a:rPr b="0" i="0" lang="nl-NL" sz="1800" u="none" cap="none" strike="noStrike">
                  <a:solidFill>
                    <a:srgbClr val="000000"/>
                  </a:solidFill>
                  <a:latin typeface="Calibri"/>
                  <a:ea typeface="Calibri"/>
                  <a:cs typeface="Calibri"/>
                  <a:sym typeface="Calibri"/>
                </a:rPr>
                <a:t>residence: Delft</a:t>
              </a:r>
              <a:endParaRPr sz="1800"/>
            </a:p>
          </p:txBody>
        </p:sp>
      </p:grpSp>
      <p:grpSp>
        <p:nvGrpSpPr>
          <p:cNvPr id="130" name="Google Shape;130;p7"/>
          <p:cNvGrpSpPr/>
          <p:nvPr/>
        </p:nvGrpSpPr>
        <p:grpSpPr>
          <a:xfrm>
            <a:off x="7443767" y="4033648"/>
            <a:ext cx="2195239" cy="1691904"/>
            <a:chOff x="7139911" y="4308413"/>
            <a:chExt cx="1500300" cy="1030706"/>
          </a:xfrm>
        </p:grpSpPr>
        <p:pic>
          <p:nvPicPr>
            <p:cNvPr id="131" name="Google Shape;131;p7"/>
            <p:cNvPicPr preferRelativeResize="0"/>
            <p:nvPr/>
          </p:nvPicPr>
          <p:blipFill rotWithShape="1">
            <a:blip r:embed="rId3">
              <a:alphaModFix/>
            </a:blip>
            <a:srcRect b="0" l="0" r="0" t="0"/>
            <a:stretch/>
          </p:blipFill>
          <p:spPr>
            <a:xfrm>
              <a:off x="7666652" y="4308413"/>
              <a:ext cx="446814" cy="629315"/>
            </a:xfrm>
            <a:prstGeom prst="rect">
              <a:avLst/>
            </a:prstGeom>
            <a:noFill/>
            <a:ln>
              <a:noFill/>
            </a:ln>
          </p:spPr>
        </p:pic>
        <p:sp>
          <p:nvSpPr>
            <p:cNvPr id="132" name="Google Shape;132;p7"/>
            <p:cNvSpPr txBox="1"/>
            <p:nvPr/>
          </p:nvSpPr>
          <p:spPr>
            <a:xfrm>
              <a:off x="7139911" y="4945219"/>
              <a:ext cx="1500300" cy="3939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200"/>
                <a:buFont typeface="Calibri"/>
                <a:buNone/>
              </a:pPr>
              <a:r>
                <a:rPr b="0" i="0" lang="nl-NL" sz="1800" u="none" cap="none" strike="noStrike">
                  <a:solidFill>
                    <a:srgbClr val="000000"/>
                  </a:solidFill>
                  <a:latin typeface="Calibri"/>
                  <a:ea typeface="Calibri"/>
                  <a:cs typeface="Calibri"/>
                  <a:sym typeface="Calibri"/>
                </a:rPr>
                <a:t>name: Janneke</a:t>
              </a:r>
              <a:endParaRPr sz="1800"/>
            </a:p>
            <a:p>
              <a:pPr indent="0" lvl="0" marL="0" marR="0" rtl="0" algn="l">
                <a:lnSpc>
                  <a:spcPct val="100000"/>
                </a:lnSpc>
                <a:spcBef>
                  <a:spcPts val="0"/>
                </a:spcBef>
                <a:spcAft>
                  <a:spcPts val="0"/>
                </a:spcAft>
                <a:buClr>
                  <a:srgbClr val="000000"/>
                </a:buClr>
                <a:buSzPts val="1200"/>
                <a:buFont typeface="Calibri"/>
                <a:buNone/>
              </a:pPr>
              <a:r>
                <a:rPr b="0" i="0" lang="nl-NL" sz="1800" u="none" cap="none" strike="noStrike">
                  <a:solidFill>
                    <a:srgbClr val="000000"/>
                  </a:solidFill>
                  <a:latin typeface="Calibri"/>
                  <a:ea typeface="Calibri"/>
                  <a:cs typeface="Calibri"/>
                  <a:sym typeface="Calibri"/>
                </a:rPr>
                <a:t>residence: Amsterdam</a:t>
              </a:r>
              <a:endParaRPr sz="1800"/>
            </a:p>
          </p:txBody>
        </p:sp>
      </p:grpSp>
      <p:sp>
        <p:nvSpPr>
          <p:cNvPr id="133" name="Google Shape;133;p7"/>
          <p:cNvSpPr txBox="1"/>
          <p:nvPr/>
        </p:nvSpPr>
        <p:spPr>
          <a:xfrm>
            <a:off x="6312729" y="2521081"/>
            <a:ext cx="1775700" cy="4002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C00000"/>
              </a:buClr>
              <a:buSzPts val="2000"/>
              <a:buFont typeface="Calibri"/>
              <a:buNone/>
            </a:pPr>
            <a:r>
              <a:rPr b="0" i="0" lang="nl-NL" sz="2000" u="none" cap="none" strike="noStrike">
                <a:solidFill>
                  <a:srgbClr val="C00000"/>
                </a:solidFill>
                <a:latin typeface="Calibri"/>
                <a:ea typeface="Calibri"/>
                <a:cs typeface="Calibri"/>
                <a:sym typeface="Calibri"/>
              </a:rPr>
              <a:t>instances</a:t>
            </a:r>
            <a:endParaRPr b="0" i="0" sz="2000" u="none" cap="none" strike="noStrike">
              <a:solidFill>
                <a:srgbClr val="C00000"/>
              </a:solidFill>
              <a:latin typeface="Calibri"/>
              <a:ea typeface="Calibri"/>
              <a:cs typeface="Calibri"/>
              <a:sym typeface="Calibri"/>
            </a:endParaRPr>
          </a:p>
        </p:txBody>
      </p:sp>
      <p:sp>
        <p:nvSpPr>
          <p:cNvPr id="134" name="Google Shape;134;p7"/>
          <p:cNvSpPr txBox="1"/>
          <p:nvPr/>
        </p:nvSpPr>
        <p:spPr>
          <a:xfrm>
            <a:off x="3199965" y="3881247"/>
            <a:ext cx="1123500" cy="3387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C00000"/>
              </a:buClr>
              <a:buSzPts val="1600"/>
              <a:buFont typeface="Calibri"/>
              <a:buNone/>
            </a:pPr>
            <a:r>
              <a:rPr b="0" i="0" lang="nl-NL" sz="1600" u="none" cap="none" strike="noStrike">
                <a:solidFill>
                  <a:srgbClr val="C00000"/>
                </a:solidFill>
                <a:latin typeface="Calibri"/>
                <a:ea typeface="Calibri"/>
                <a:cs typeface="Calibri"/>
                <a:sym typeface="Calibri"/>
              </a:rPr>
              <a:t>attributes</a:t>
            </a:r>
            <a:endParaRPr b="0" i="0" sz="1600" u="none" cap="none" strike="noStrike">
              <a:solidFill>
                <a:srgbClr val="C00000"/>
              </a:solidFill>
              <a:latin typeface="Calibri"/>
              <a:ea typeface="Calibri"/>
              <a:cs typeface="Calibri"/>
              <a:sym typeface="Calibri"/>
            </a:endParaRPr>
          </a:p>
        </p:txBody>
      </p:sp>
      <p:sp>
        <p:nvSpPr>
          <p:cNvPr id="135" name="Google Shape;135;p7"/>
          <p:cNvSpPr txBox="1"/>
          <p:nvPr/>
        </p:nvSpPr>
        <p:spPr>
          <a:xfrm>
            <a:off x="3199965" y="4557849"/>
            <a:ext cx="1123500" cy="3387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C00000"/>
              </a:buClr>
              <a:buSzPts val="1600"/>
              <a:buFont typeface="Calibri"/>
              <a:buNone/>
            </a:pPr>
            <a:r>
              <a:rPr b="0" i="0" lang="nl-NL" sz="1600" u="none" cap="none" strike="noStrike">
                <a:solidFill>
                  <a:srgbClr val="C00000"/>
                </a:solidFill>
                <a:latin typeface="Calibri"/>
                <a:ea typeface="Calibri"/>
                <a:cs typeface="Calibri"/>
                <a:sym typeface="Calibri"/>
              </a:rPr>
              <a:t>methods</a:t>
            </a:r>
            <a:endParaRPr b="0" i="0" sz="1600" u="none" cap="none" strike="noStrike">
              <a:solidFill>
                <a:srgbClr val="C00000"/>
              </a:solidFill>
              <a:latin typeface="Calibri"/>
              <a:ea typeface="Calibri"/>
              <a:cs typeface="Calibri"/>
              <a:sym typeface="Calibri"/>
            </a:endParaRPr>
          </a:p>
        </p:txBody>
      </p:sp>
      <p:sp>
        <p:nvSpPr>
          <p:cNvPr id="136" name="Google Shape;136;p7"/>
          <p:cNvSpPr txBox="1"/>
          <p:nvPr/>
        </p:nvSpPr>
        <p:spPr>
          <a:xfrm>
            <a:off x="1214479" y="2521081"/>
            <a:ext cx="1775700" cy="4002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C00000"/>
              </a:buClr>
              <a:buSzPts val="2000"/>
              <a:buFont typeface="Calibri"/>
              <a:buNone/>
            </a:pPr>
            <a:r>
              <a:rPr lang="nl-NL" sz="2000">
                <a:solidFill>
                  <a:srgbClr val="C00000"/>
                </a:solidFill>
                <a:latin typeface="Calibri"/>
                <a:ea typeface="Calibri"/>
                <a:cs typeface="Calibri"/>
                <a:sym typeface="Calibri"/>
              </a:rPr>
              <a:t>blueprint</a:t>
            </a:r>
            <a:endParaRPr b="0" i="0" sz="2000" u="none" cap="none" strike="noStrike">
              <a:solidFill>
                <a:srgbClr val="C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Kantoor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Aangepast ontwerp">
  <a:themeElements>
    <a:clrScheme name="Kantoor">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2014-02-14T06:52:18Z</dcterms:created>
</cp:coreProperties>
</file>