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1.xml" ContentType="application/vnd.openxmlformats-officedocument.presentationml.notesSlide+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2" r:id="rId6"/>
    <p:sldId id="265" r:id="rId7"/>
    <p:sldId id="269" r:id="rId8"/>
    <p:sldId id="272" r:id="rId9"/>
    <p:sldId id="275" r:id="rId10"/>
    <p:sldId id="260"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ams Testimony" initials="AT" lastIdx="9"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74" autoAdjust="0"/>
  </p:normalViewPr>
  <p:slideViewPr>
    <p:cSldViewPr snapToGrid="0">
      <p:cViewPr varScale="1">
        <p:scale>
          <a:sx n="54" d="100"/>
          <a:sy n="54" d="100"/>
        </p:scale>
        <p:origin x="50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7-23T10:33:46.962" idx="7">
    <p:pos x="10" y="10"/>
    <p:text>ESP allows microcontrollers to connect to Wi-Fi network and make simple TCP/IP connections using Hayes-style commands.</p:text>
  </p:cm>
  <p:cm authorId="1" dt="2020-07-23T10:36:45.702" idx="8">
    <p:pos x="10" y="146"/>
    <p:text>CH-PD --&gt; Chip power-down</p:text>
  </p:cm>
  <p:cm authorId="1" dt="2020-07-23T10:38:35.522" idx="9">
    <p:pos x="10" y="282"/>
    <p:text>GPIO--&gt; General Purpose Input/Output</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0-07-21T16:09:50.509" idx="2">
    <p:pos x="146" y="146"/>
    <p:text>The logic voltage level of the data pins is 3.3V. So, the line between the Arduino TX (Transmit Pin, which has 5V output) and the Bluetooth module RX (Receive Pin, which supports only 3.3V) needs to be connected through a voltage divider in order not to burn the module.
 On the other hand, the line between the Bluetooth module TX pin and the Arduino RX pin can be connected directly because the 3.3V signal from the Bluetooth module is enough to be accepted as a high logic at the Arduino Board</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20-07-21T16:29:59.702" idx="5">
    <p:pos x="10" y="10"/>
    <p:text>The ESP8266 is connected to the nearby Wi-Fi hotspot or Bluetooth that allows it to access the internet and sends data to the Blynk server along with authentication code. 
An authentication code is then sent to the app that has the same authentication code and then, the app receives the data to create a secure connection between the app and the ESP8266.
The data from the Blynk app is sent to the Blynk server along with the authentication code and since the ESP8266 has the same authentication code which is connected with the Blynk server, the server identifies the matching code and data is sent to the corresponding ESP8266.</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4D7426-D7E2-4058-A6FE-25EB9D74B5AE}" type="datetimeFigureOut">
              <a:rPr lang="en-US" smtClean="0"/>
              <a:t>8/5/2020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CC21AB-B2F7-410D-93E1-D0E7EDCEF05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ESP8266 is connected to the nearby Wi-Fi hotspot or Bluetooth that allows it to access the internet and sends data to the </a:t>
            </a:r>
            <a:r>
              <a:rPr lang="en-US" dirty="0" err="1"/>
              <a:t>Blynk</a:t>
            </a:r>
            <a:r>
              <a:rPr lang="en-US" dirty="0"/>
              <a:t> server along with authentication code. </a:t>
            </a:r>
          </a:p>
          <a:p>
            <a:r>
              <a:rPr lang="en-US" dirty="0"/>
              <a:t>An authentication code is then sent to the app that has the same authentication code and then, the app receives the data to create a secure connection between the app and the ESP8266.</a:t>
            </a:r>
          </a:p>
          <a:p>
            <a:r>
              <a:rPr lang="en-US" dirty="0"/>
              <a:t>The data from the </a:t>
            </a:r>
            <a:r>
              <a:rPr lang="en-US" dirty="0" err="1"/>
              <a:t>Blynk</a:t>
            </a:r>
            <a:r>
              <a:rPr lang="en-US" dirty="0"/>
              <a:t> app is sent to the </a:t>
            </a:r>
            <a:r>
              <a:rPr lang="en-US" dirty="0" err="1"/>
              <a:t>Blynk</a:t>
            </a:r>
            <a:r>
              <a:rPr lang="en-US" dirty="0"/>
              <a:t> server along with the authentication code and since the ESP8266 has the same authentication code which is connected with the </a:t>
            </a:r>
            <a:r>
              <a:rPr lang="en-US" dirty="0" err="1"/>
              <a:t>Blynk</a:t>
            </a:r>
            <a:r>
              <a:rPr lang="en-US" dirty="0"/>
              <a:t> server, the server identifies the matching code and data is sent to the corresponding ESP8266.</a:t>
            </a:r>
          </a:p>
        </p:txBody>
      </p:sp>
      <p:sp>
        <p:nvSpPr>
          <p:cNvPr id="4" name="Slide Number Placeholder 3"/>
          <p:cNvSpPr>
            <a:spLocks noGrp="1"/>
          </p:cNvSpPr>
          <p:nvPr>
            <p:ph type="sldNum" sz="quarter" idx="5"/>
          </p:nvPr>
        </p:nvSpPr>
        <p:spPr/>
        <p:txBody>
          <a:bodyPr/>
          <a:lstStyle/>
          <a:p>
            <a:fld id="{22CC21AB-B2F7-410D-93E1-D0E7EDCEF055}" type="slidenum">
              <a:rPr lang="en-US" smtClean="0"/>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064D897-6CE3-46B4-A244-209F6C485473}" type="datetimeFigureOut">
              <a:rPr lang="en-US" smtClean="0"/>
              <a:t>8/5/2020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6112B4F-4299-40E8-8D05-2411D579E78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064D897-6CE3-46B4-A244-209F6C485473}" type="datetimeFigureOut">
              <a:rPr lang="en-US" smtClean="0"/>
              <a:t>8/5/2020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6112B4F-4299-40E8-8D05-2411D579E78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064D897-6CE3-46B4-A244-209F6C485473}"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6112B4F-4299-40E8-8D05-2411D579E78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064D897-6CE3-46B4-A244-209F6C485473}"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6112B4F-4299-40E8-8D05-2411D579E782}"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64D897-6CE3-46B4-A244-209F6C485473}"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6112B4F-4299-40E8-8D05-2411D579E782}"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064D897-6CE3-46B4-A244-209F6C485473}" type="datetimeFigureOut">
              <a:rPr lang="en-US" smtClean="0"/>
              <a:t>8/5/2020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112B4F-4299-40E8-8D05-2411D579E782}"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064D897-6CE3-46B4-A244-209F6C485473}" type="datetimeFigureOut">
              <a:rPr lang="en-US" smtClean="0"/>
              <a:t>8/5/2020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6112B4F-4299-40E8-8D05-2411D579E782}"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064D897-6CE3-46B4-A244-209F6C485473}"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12B4F-4299-40E8-8D05-2411D579E782}"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064D897-6CE3-46B4-A244-209F6C485473}"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6112B4F-4299-40E8-8D05-2411D579E78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64D897-6CE3-46B4-A244-209F6C485473}"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12B4F-4299-40E8-8D05-2411D579E78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64D897-6CE3-46B4-A244-209F6C485473}"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6112B4F-4299-40E8-8D05-2411D579E78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64D897-6CE3-46B4-A244-209F6C485473}" type="datetimeFigureOut">
              <a:rPr lang="en-US" smtClean="0"/>
              <a:t>8/5/2020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112B4F-4299-40E8-8D05-2411D579E78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64D897-6CE3-46B4-A244-209F6C485473}" type="datetimeFigureOut">
              <a:rPr lang="en-US" smtClean="0"/>
              <a:t>8/5/2020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112B4F-4299-40E8-8D05-2411D579E78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64D897-6CE3-46B4-A244-209F6C485473}" type="datetimeFigureOut">
              <a:rPr lang="en-US" smtClean="0"/>
              <a:t>8/5/2020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112B4F-4299-40E8-8D05-2411D579E78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64D897-6CE3-46B4-A244-209F6C485473}" type="datetimeFigureOut">
              <a:rPr lang="en-US" smtClean="0"/>
              <a:t>8/5/2020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6112B4F-4299-40E8-8D05-2411D579E78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064D897-6CE3-46B4-A244-209F6C485473}" type="datetimeFigureOut">
              <a:rPr lang="en-US" smtClean="0"/>
              <a:t>8/5/2020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6112B4F-4299-40E8-8D05-2411D579E78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064D897-6CE3-46B4-A244-209F6C485473}" type="datetimeFigureOut">
              <a:rPr lang="en-US" smtClean="0"/>
              <a:t>8/5/2020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6112B4F-4299-40E8-8D05-2411D579E78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064D897-6CE3-46B4-A244-209F6C485473}" type="datetimeFigureOut">
              <a:rPr lang="en-US" smtClean="0"/>
              <a:t>8/5/2020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6112B4F-4299-40E8-8D05-2411D579E78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219201"/>
            <a:ext cx="8825658" cy="2595154"/>
          </a:xfrm>
        </p:spPr>
        <p:txBody>
          <a:bodyPr>
            <a:normAutofit/>
          </a:bodyPr>
          <a:lstStyle/>
          <a:p>
            <a:r>
              <a:rPr lang="en-US" dirty="0">
                <a:solidFill>
                  <a:schemeClr val="bg1"/>
                </a:solidFill>
                <a:latin typeface="Comic Sans MS" panose="030F0702030302020204" pitchFamily="66" charset="0"/>
              </a:rPr>
              <a:t>Development of an AC power adapter controllable by Bluetooth or Wi-Fi</a:t>
            </a:r>
          </a:p>
        </p:txBody>
      </p:sp>
      <p:sp>
        <p:nvSpPr>
          <p:cNvPr id="3" name="Subtitle 2"/>
          <p:cNvSpPr>
            <a:spLocks noGrp="1"/>
          </p:cNvSpPr>
          <p:nvPr>
            <p:ph type="subTitle" idx="1"/>
          </p:nvPr>
        </p:nvSpPr>
        <p:spPr>
          <a:xfrm>
            <a:off x="1154955" y="4176488"/>
            <a:ext cx="8825658" cy="861420"/>
          </a:xfrm>
        </p:spPr>
        <p:txBody>
          <a:bodyPr>
            <a:noAutofit/>
          </a:bodyPr>
          <a:lstStyle/>
          <a:p>
            <a:pPr algn="ctr"/>
            <a:r>
              <a:rPr lang="en-US" sz="1400" dirty="0">
                <a:solidFill>
                  <a:schemeClr val="bg1"/>
                </a:solidFill>
                <a:latin typeface="Comic Sans MS" panose="030F0702030302020204" pitchFamily="66" charset="0"/>
              </a:rPr>
              <a:t>BY:</a:t>
            </a:r>
          </a:p>
          <a:p>
            <a:pPr algn="ctr"/>
            <a:r>
              <a:rPr lang="en-US" sz="1400" dirty="0" err="1">
                <a:solidFill>
                  <a:schemeClr val="bg1"/>
                </a:solidFill>
                <a:latin typeface="Comic Sans MS" panose="030F0702030302020204" pitchFamily="66" charset="0"/>
              </a:rPr>
              <a:t>Opeyeoluwa</a:t>
            </a:r>
            <a:r>
              <a:rPr lang="en-US" sz="1400" dirty="0">
                <a:solidFill>
                  <a:schemeClr val="bg1"/>
                </a:solidFill>
                <a:latin typeface="Comic Sans MS" panose="030F0702030302020204" pitchFamily="66" charset="0"/>
              </a:rPr>
              <a:t> </a:t>
            </a:r>
            <a:r>
              <a:rPr lang="en-US" sz="1400" dirty="0" err="1">
                <a:solidFill>
                  <a:schemeClr val="bg1"/>
                </a:solidFill>
                <a:latin typeface="Comic Sans MS" panose="030F0702030302020204" pitchFamily="66" charset="0"/>
              </a:rPr>
              <a:t>Olanipekun</a:t>
            </a:r>
            <a:endParaRPr lang="en-US" sz="1400" dirty="0">
              <a:solidFill>
                <a:schemeClr val="bg1"/>
              </a:solidFill>
              <a:latin typeface="Comic Sans MS" panose="030F0702030302020204" pitchFamily="66" charset="0"/>
            </a:endParaRPr>
          </a:p>
          <a:p>
            <a:pPr algn="ctr"/>
            <a:r>
              <a:rPr lang="en-US" sz="1400" dirty="0">
                <a:solidFill>
                  <a:schemeClr val="bg1"/>
                </a:solidFill>
                <a:latin typeface="Comic Sans MS" panose="030F0702030302020204" pitchFamily="66" charset="0"/>
              </a:rPr>
              <a:t>Testimony Adams</a:t>
            </a:r>
          </a:p>
          <a:p>
            <a:pPr algn="ctr"/>
            <a:endParaRPr lang="en-US" sz="1400" dirty="0">
              <a:solidFill>
                <a:schemeClr val="bg1"/>
              </a:solidFill>
              <a:latin typeface="Comic Sans MS" panose="030F0702030302020204" pitchFamily="66" charset="0"/>
            </a:endParaRPr>
          </a:p>
          <a:p>
            <a:pPr algn="ctr"/>
            <a:r>
              <a:rPr lang="en-US" sz="1400" dirty="0">
                <a:solidFill>
                  <a:schemeClr val="bg1"/>
                </a:solidFill>
                <a:latin typeface="Comic Sans MS" panose="030F0702030302020204" pitchFamily="66" charset="0"/>
              </a:rPr>
              <a:t>SUPERVISOR: George B. </a:t>
            </a:r>
            <a:r>
              <a:rPr lang="en-US" sz="1400" dirty="0" err="1">
                <a:solidFill>
                  <a:schemeClr val="bg1"/>
                </a:solidFill>
                <a:latin typeface="Comic Sans MS" panose="030F0702030302020204" pitchFamily="66" charset="0"/>
              </a:rPr>
              <a:t>OkOROafor</a:t>
            </a:r>
            <a:endParaRPr lang="en-US" sz="1400" dirty="0">
              <a:solidFill>
                <a:schemeClr val="bg1"/>
              </a:solidFill>
              <a:latin typeface="Comic Sans MS" panose="030F0702030302020204" pitchFamily="66" charset="0"/>
            </a:endParaRPr>
          </a:p>
          <a:p>
            <a:endParaRPr lang="en-US" sz="1400" dirty="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Comic Sans MS" panose="030F0702030302020204" pitchFamily="66" charset="0"/>
              </a:rPr>
              <a:t>Conclusion</a:t>
            </a:r>
          </a:p>
        </p:txBody>
      </p:sp>
      <p:sp>
        <p:nvSpPr>
          <p:cNvPr id="3" name="Content Placeholder 2"/>
          <p:cNvSpPr>
            <a:spLocks noGrp="1"/>
          </p:cNvSpPr>
          <p:nvPr>
            <p:ph idx="1"/>
          </p:nvPr>
        </p:nvSpPr>
        <p:spPr/>
        <p:txBody>
          <a:bodyPr/>
          <a:lstStyle/>
          <a:p>
            <a:r>
              <a:rPr lang="en-US" dirty="0">
                <a:latin typeface="Comic Sans MS" panose="030F0702030302020204" pitchFamily="66" charset="0"/>
              </a:rPr>
              <a:t>The practical potential of this project is huge as it is standalone rather than a dedicated device. It will be helpful to people with physical disabilities related to restricted motion.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3429000"/>
            <a:ext cx="10515600" cy="1325563"/>
          </a:xfrm>
        </p:spPr>
        <p:txBody>
          <a:bodyPr/>
          <a:lstStyle/>
          <a:p>
            <a:pPr algn="ctr"/>
            <a:r>
              <a:rPr lang="en-US" sz="6000" dirty="0">
                <a:solidFill>
                  <a:srgbClr val="7030A0"/>
                </a:solidFill>
                <a:latin typeface="Comic Sans MS" panose="030F0702030302020204" pitchFamily="66" charset="0"/>
              </a:rPr>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Comic Sans MS" panose="030F0702030302020204" pitchFamily="66" charset="0"/>
              </a:rPr>
              <a:t>Project Description</a:t>
            </a:r>
          </a:p>
        </p:txBody>
      </p:sp>
      <p:sp>
        <p:nvSpPr>
          <p:cNvPr id="3" name="Content Placeholder 2"/>
          <p:cNvSpPr>
            <a:spLocks noGrp="1"/>
          </p:cNvSpPr>
          <p:nvPr>
            <p:ph idx="1"/>
          </p:nvPr>
        </p:nvSpPr>
        <p:spPr/>
        <p:txBody>
          <a:bodyPr/>
          <a:lstStyle/>
          <a:p>
            <a:pPr marL="0" indent="0">
              <a:buNone/>
            </a:pPr>
            <a:r>
              <a:rPr lang="en-US" dirty="0">
                <a:latin typeface="Comic Sans MS" panose="030F0702030302020204" pitchFamily="66" charset="0"/>
              </a:rPr>
              <a:t>This project is  designed to modify an already existing AC Power adapter and improve its features such that any device powered through it can be controlled from a mobile device using Bluetooth or Wi-fi.</a:t>
            </a:r>
          </a:p>
          <a:p>
            <a:endParaRPr lang="en-US" dirty="0">
              <a:latin typeface="Comic Sans MS" panose="030F0702030302020204" pitchFamily="66" charset="0"/>
            </a:endParaRPr>
          </a:p>
        </p:txBody>
      </p:sp>
      <p:pic>
        <p:nvPicPr>
          <p:cNvPr id="4" name="Picture 3"/>
          <p:cNvPicPr>
            <a:picLocks noChangeAspect="1"/>
          </p:cNvPicPr>
          <p:nvPr/>
        </p:nvPicPr>
        <p:blipFill>
          <a:blip r:embed="rId2"/>
          <a:stretch>
            <a:fillRect/>
          </a:stretch>
        </p:blipFill>
        <p:spPr>
          <a:xfrm>
            <a:off x="1839870" y="3429000"/>
            <a:ext cx="2047875" cy="3352800"/>
          </a:xfrm>
          <a:prstGeom prst="rect">
            <a:avLst/>
          </a:prstGeom>
        </p:spPr>
      </p:pic>
      <p:pic>
        <p:nvPicPr>
          <p:cNvPr id="6" name="Picture 5"/>
          <p:cNvPicPr>
            <a:picLocks noChangeAspect="1"/>
          </p:cNvPicPr>
          <p:nvPr/>
        </p:nvPicPr>
        <p:blipFill>
          <a:blip r:embed="rId3"/>
          <a:stretch>
            <a:fillRect/>
          </a:stretch>
        </p:blipFill>
        <p:spPr>
          <a:xfrm>
            <a:off x="6156369" y="3429000"/>
            <a:ext cx="4295775" cy="335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Comic Sans MS" panose="030F0702030302020204" pitchFamily="66" charset="0"/>
              </a:rPr>
              <a:t>Project Objectives</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US" dirty="0">
                <a:latin typeface="Comic Sans MS" panose="030F0702030302020204" pitchFamily="66" charset="0"/>
              </a:rPr>
              <a:t>The Adapter should be controlled using a mobile device via Bluetooth or Wi-fi from anywhere in the world.</a:t>
            </a:r>
          </a:p>
          <a:p>
            <a:r>
              <a:rPr lang="en-US" dirty="0">
                <a:latin typeface="Comic Sans MS" panose="030F0702030302020204" pitchFamily="66" charset="0"/>
              </a:rPr>
              <a:t>It should accommodate 13 amps of current and 240V ac, 50Hz.</a:t>
            </a:r>
          </a:p>
          <a:p>
            <a:r>
              <a:rPr lang="en-US" dirty="0">
                <a:latin typeface="Comic Sans MS" panose="030F0702030302020204" pitchFamily="66" charset="0"/>
              </a:rPr>
              <a:t>It should be controlled manually and automatically.</a:t>
            </a:r>
          </a:p>
          <a:p>
            <a:r>
              <a:rPr lang="en-US" dirty="0">
                <a:latin typeface="Comic Sans MS" panose="030F0702030302020204" pitchFamily="66" charset="0"/>
              </a:rPr>
              <a:t>The operation of the device should not be hampered by power outage.</a:t>
            </a:r>
          </a:p>
          <a:p>
            <a:r>
              <a:rPr lang="en-US" dirty="0">
                <a:latin typeface="Comic Sans MS" panose="030F0702030302020204" pitchFamily="66" charset="0"/>
              </a:rPr>
              <a:t>The hardware should possess friendly aesthetics and easy user experience.</a:t>
            </a:r>
          </a:p>
          <a:p>
            <a:r>
              <a:rPr lang="en-US" dirty="0">
                <a:latin typeface="Comic Sans MS" panose="030F0702030302020204" pitchFamily="66" charset="0"/>
              </a:rPr>
              <a:t>A notification should be sent to the phone of the user to alert on restoration of power from the national grid.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3">
                                            <p:txEl>
                                              <p:pRg st="4" end="4"/>
                                            </p:txEl>
                                          </p:spTgt>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Comic Sans MS" panose="030F0702030302020204" pitchFamily="66" charset="0"/>
              </a:rPr>
              <a:t>Project Components</a:t>
            </a:r>
          </a:p>
        </p:txBody>
      </p:sp>
      <p:sp>
        <p:nvSpPr>
          <p:cNvPr id="3" name="Content Placeholder 2"/>
          <p:cNvSpPr>
            <a:spLocks noGrp="1"/>
          </p:cNvSpPr>
          <p:nvPr>
            <p:ph idx="1"/>
          </p:nvPr>
        </p:nvSpPr>
        <p:spPr>
          <a:xfrm>
            <a:off x="1154954" y="2622550"/>
            <a:ext cx="8825659" cy="3416300"/>
          </a:xfrm>
        </p:spPr>
        <p:txBody>
          <a:bodyPr>
            <a:normAutofit lnSpcReduction="10000"/>
          </a:bodyPr>
          <a:lstStyle/>
          <a:p>
            <a:r>
              <a:rPr lang="en-US" dirty="0">
                <a:latin typeface="Comic Sans MS" panose="030F0702030302020204" pitchFamily="66" charset="0"/>
              </a:rPr>
              <a:t>ESP32</a:t>
            </a:r>
          </a:p>
          <a:p>
            <a:r>
              <a:rPr lang="en-US" dirty="0">
                <a:latin typeface="Comic Sans MS" panose="030F0702030302020204" pitchFamily="66" charset="0"/>
              </a:rPr>
              <a:t>Relay</a:t>
            </a:r>
          </a:p>
          <a:p>
            <a:r>
              <a:rPr lang="en-US" dirty="0">
                <a:latin typeface="Comic Sans MS" panose="030F0702030302020204" pitchFamily="66" charset="0"/>
              </a:rPr>
              <a:t>Arduino board</a:t>
            </a:r>
          </a:p>
          <a:p>
            <a:r>
              <a:rPr lang="en-US" dirty="0">
                <a:latin typeface="Comic Sans MS" panose="030F0702030302020204" pitchFamily="66" charset="0"/>
              </a:rPr>
              <a:t>Breadboard</a:t>
            </a:r>
          </a:p>
          <a:p>
            <a:r>
              <a:rPr lang="en-US" dirty="0">
                <a:latin typeface="Comic Sans MS" panose="030F0702030302020204" pitchFamily="66" charset="0"/>
              </a:rPr>
              <a:t>Jumper wires</a:t>
            </a:r>
          </a:p>
          <a:p>
            <a:r>
              <a:rPr lang="en-US" dirty="0">
                <a:latin typeface="Comic Sans MS" panose="030F0702030302020204" pitchFamily="66" charset="0"/>
              </a:rPr>
              <a:t>AC Adapter</a:t>
            </a:r>
          </a:p>
          <a:p>
            <a:r>
              <a:rPr lang="en-US" dirty="0">
                <a:latin typeface="Comic Sans MS" panose="030F0702030302020204" pitchFamily="66" charset="0"/>
              </a:rPr>
              <a:t>Mobile device</a:t>
            </a:r>
          </a:p>
          <a:p>
            <a:r>
              <a:rPr lang="en-US" dirty="0">
                <a:latin typeface="Comic Sans MS" panose="030F0702030302020204" pitchFamily="66" charset="0"/>
              </a:rPr>
              <a:t>Rechargeable Batteries</a:t>
            </a:r>
          </a:p>
          <a:p>
            <a:r>
              <a:rPr lang="en-US" dirty="0">
                <a:latin typeface="Comic Sans MS" panose="030F0702030302020204" pitchFamily="66" charset="0"/>
              </a:rPr>
              <a:t>AC to DC Converter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arn(inVertical)">
                                      <p:cBhvr>
                                        <p:cTn id="25" dur="500"/>
                                        <p:tgtEl>
                                          <p:spTgt spid="3">
                                            <p:txEl>
                                              <p:pRg st="6" end="6"/>
                                            </p:txEl>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arn(inVertical)">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arn(inVertical)">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4217"/>
            <a:ext cx="10515600" cy="3095555"/>
          </a:xfrm>
        </p:spPr>
        <p:txBody>
          <a:bodyPr>
            <a:normAutofit/>
          </a:bodyPr>
          <a:lstStyle/>
          <a:p>
            <a:r>
              <a:rPr lang="en-US" sz="7200" dirty="0">
                <a:solidFill>
                  <a:srgbClr val="7030A0"/>
                </a:solidFill>
                <a:latin typeface="Comic Sans MS" panose="030F0702030302020204" pitchFamily="66" charset="0"/>
              </a:rPr>
              <a:t>Research Design and Methodology</a:t>
            </a:r>
            <a:endParaRPr lang="en-US" sz="7200" dirty="0">
              <a:solidFill>
                <a:srgbClr val="7030A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solidFill>
                  <a:schemeClr val="bg1"/>
                </a:solidFill>
                <a:latin typeface="Comic Sans MS" panose="030F0702030302020204" pitchFamily="66" charset="0"/>
              </a:rPr>
              <a:t>What is ESP8266 and how does it work?</a:t>
            </a:r>
            <a:endParaRPr lang="en-US" sz="4000" dirty="0">
              <a:solidFill>
                <a:schemeClr val="bg1"/>
              </a:solidFill>
              <a:latin typeface="Comic Sans MS" panose="030F0702030302020204" pitchFamily="66" charset="0"/>
            </a:endParaRPr>
          </a:p>
        </p:txBody>
      </p:sp>
      <p:sp>
        <p:nvSpPr>
          <p:cNvPr id="3" name="Content Placeholder 2"/>
          <p:cNvSpPr>
            <a:spLocks noGrp="1"/>
          </p:cNvSpPr>
          <p:nvPr>
            <p:ph idx="1"/>
          </p:nvPr>
        </p:nvSpPr>
        <p:spPr>
          <a:xfrm>
            <a:off x="838200" y="2681669"/>
            <a:ext cx="10690654" cy="1704979"/>
          </a:xfrm>
        </p:spPr>
        <p:txBody>
          <a:bodyPr>
            <a:normAutofit/>
          </a:bodyPr>
          <a:lstStyle/>
          <a:p>
            <a:r>
              <a:rPr lang="en-US" dirty="0">
                <a:latin typeface="Comic Sans MS" panose="030F0702030302020204" pitchFamily="66" charset="0"/>
              </a:rPr>
              <a:t>ESP8266 is a low-cost Wi-Fi module that belongs to ESP's family which can be used to control the device anywhere in the world. </a:t>
            </a:r>
          </a:p>
          <a:p>
            <a:r>
              <a:rPr lang="en-US" dirty="0">
                <a:latin typeface="Comic Sans MS" panose="030F0702030302020204" pitchFamily="66" charset="0"/>
              </a:rPr>
              <a:t>The maximum working voltage of the module is 3.3v. Anything higher will fry the module.</a:t>
            </a:r>
          </a:p>
        </p:txBody>
      </p:sp>
      <p:pic>
        <p:nvPicPr>
          <p:cNvPr id="4" name="Picture 3"/>
          <p:cNvPicPr>
            <a:picLocks noChangeAspect="1"/>
          </p:cNvPicPr>
          <p:nvPr/>
        </p:nvPicPr>
        <p:blipFill>
          <a:blip r:embed="rId2"/>
          <a:stretch>
            <a:fillRect/>
          </a:stretch>
        </p:blipFill>
        <p:spPr>
          <a:xfrm>
            <a:off x="3665876" y="4176330"/>
            <a:ext cx="4625115" cy="25610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arn(inVertical)">
                                      <p:cBhvr>
                                        <p:cTn id="10" dur="500"/>
                                        <p:tgtEl>
                                          <p:spTgt spid="3">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Comic Sans MS" panose="030F0702030302020204" pitchFamily="66" charset="0"/>
              </a:rPr>
              <a:t>HC-05 Bluetooth Module</a:t>
            </a:r>
          </a:p>
        </p:txBody>
      </p:sp>
      <p:sp>
        <p:nvSpPr>
          <p:cNvPr id="3" name="Content Placeholder 2"/>
          <p:cNvSpPr>
            <a:spLocks noGrp="1"/>
          </p:cNvSpPr>
          <p:nvPr>
            <p:ph idx="1"/>
          </p:nvPr>
        </p:nvSpPr>
        <p:spPr>
          <a:xfrm>
            <a:off x="71718" y="2774483"/>
            <a:ext cx="11282082" cy="2053012"/>
          </a:xfrm>
        </p:spPr>
        <p:txBody>
          <a:bodyPr>
            <a:normAutofit/>
          </a:bodyPr>
          <a:lstStyle/>
          <a:p>
            <a:r>
              <a:rPr lang="en-US" dirty="0">
                <a:latin typeface="Comic Sans MS" panose="030F0702030302020204" pitchFamily="66" charset="0"/>
              </a:rPr>
              <a:t>Bluetooth module RX (Receive Pin, which supports only 3.3V) needs to be connected through a voltage divider in order not to burn the module.</a:t>
            </a:r>
          </a:p>
        </p:txBody>
      </p:sp>
      <p:pic>
        <p:nvPicPr>
          <p:cNvPr id="5" name="Picture 4"/>
          <p:cNvPicPr>
            <a:picLocks noChangeAspect="1"/>
          </p:cNvPicPr>
          <p:nvPr/>
        </p:nvPicPr>
        <p:blipFill>
          <a:blip r:embed="rId2"/>
          <a:stretch>
            <a:fillRect/>
          </a:stretch>
        </p:blipFill>
        <p:spPr>
          <a:xfrm>
            <a:off x="7506054" y="4590069"/>
            <a:ext cx="1664072" cy="1542506"/>
          </a:xfrm>
          <a:prstGeom prst="rect">
            <a:avLst/>
          </a:prstGeom>
        </p:spPr>
      </p:pic>
      <p:pic>
        <p:nvPicPr>
          <p:cNvPr id="6" name="Picture 5"/>
          <p:cNvPicPr>
            <a:picLocks noChangeAspect="1"/>
          </p:cNvPicPr>
          <p:nvPr/>
        </p:nvPicPr>
        <p:blipFill>
          <a:blip r:embed="rId3"/>
          <a:stretch>
            <a:fillRect/>
          </a:stretch>
        </p:blipFill>
        <p:spPr>
          <a:xfrm>
            <a:off x="3021874" y="4127863"/>
            <a:ext cx="3814899" cy="22148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2000"/>
                                        <p:tgtEl>
                                          <p:spTgt spid="6"/>
                                        </p:tgtEl>
                                      </p:cBhvr>
                                    </p:animEffect>
                                  </p:childTnLst>
                                </p:cTn>
                              </p:par>
                              <p:par>
                                <p:cTn id="8" presetID="4"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ox(in)">
                                      <p:cBhvr>
                                        <p:cTn id="10" dur="2000"/>
                                        <p:tgtEl>
                                          <p:spTgt spid="5"/>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ox(in)">
                                      <p:cBhvr>
                                        <p:cTn id="13"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Comic Sans MS" panose="030F0702030302020204" pitchFamily="66" charset="0"/>
              </a:rPr>
              <a:t>User Interface (</a:t>
            </a:r>
            <a:r>
              <a:rPr lang="en-US" dirty="0" err="1">
                <a:solidFill>
                  <a:schemeClr val="bg1"/>
                </a:solidFill>
                <a:latin typeface="Comic Sans MS" panose="030F0702030302020204" pitchFamily="66" charset="0"/>
              </a:rPr>
              <a:t>Blynk</a:t>
            </a:r>
            <a:r>
              <a:rPr lang="en-US" dirty="0">
                <a:solidFill>
                  <a:schemeClr val="bg1"/>
                </a:solidFill>
                <a:latin typeface="Comic Sans MS" panose="030F0702030302020204" pitchFamily="66" charset="0"/>
              </a:rPr>
              <a:t> App)</a:t>
            </a:r>
          </a:p>
        </p:txBody>
      </p:sp>
      <p:sp>
        <p:nvSpPr>
          <p:cNvPr id="3" name="Thought Bubble: Cloud 2"/>
          <p:cNvSpPr/>
          <p:nvPr/>
        </p:nvSpPr>
        <p:spPr>
          <a:xfrm>
            <a:off x="4613562" y="3375070"/>
            <a:ext cx="2189019" cy="866715"/>
          </a:xfrm>
          <a:prstGeom prst="cloudCallou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b="1" dirty="0">
                <a:ln w="22225">
                  <a:solidFill>
                    <a:schemeClr val="accent2"/>
                  </a:solidFill>
                  <a:prstDash val="solid"/>
                </a:ln>
                <a:solidFill>
                  <a:schemeClr val="accent2">
                    <a:lumMod val="40000"/>
                    <a:lumOff val="60000"/>
                  </a:schemeClr>
                </a:solidFill>
              </a:rPr>
              <a:t> </a:t>
            </a:r>
            <a:r>
              <a:rPr lang="en-US" dirty="0" err="1">
                <a:ln w="0"/>
                <a:solidFill>
                  <a:schemeClr val="accent1"/>
                </a:solidFill>
                <a:effectLst>
                  <a:outerShdw blurRad="38100" dist="25400" dir="5400000" algn="ctr" rotWithShape="0">
                    <a:srgbClr val="6E747A">
                      <a:alpha val="43000"/>
                    </a:srgbClr>
                  </a:outerShdw>
                </a:effectLst>
              </a:rPr>
              <a:t>Blynk</a:t>
            </a:r>
            <a:r>
              <a:rPr lang="en-US" dirty="0">
                <a:ln w="0"/>
                <a:solidFill>
                  <a:schemeClr val="accent1"/>
                </a:solidFill>
                <a:effectLst>
                  <a:outerShdw blurRad="38100" dist="25400" dir="5400000" algn="ctr" rotWithShape="0">
                    <a:srgbClr val="6E747A">
                      <a:alpha val="43000"/>
                    </a:srgbClr>
                  </a:outerShdw>
                </a:effectLst>
              </a:rPr>
              <a:t> App Server</a:t>
            </a:r>
            <a:endParaRPr lang="en-US" b="1" dirty="0">
              <a:ln w="22225">
                <a:solidFill>
                  <a:schemeClr val="accent2"/>
                </a:solidFill>
                <a:prstDash val="solid"/>
              </a:ln>
              <a:solidFill>
                <a:schemeClr val="accent2">
                  <a:lumMod val="40000"/>
                  <a:lumOff val="60000"/>
                </a:schemeClr>
              </a:solidFill>
            </a:endParaRPr>
          </a:p>
        </p:txBody>
      </p:sp>
      <p:sp>
        <p:nvSpPr>
          <p:cNvPr id="4" name="Rectangle: Diagonal Corners Snipped 3"/>
          <p:cNvSpPr/>
          <p:nvPr/>
        </p:nvSpPr>
        <p:spPr>
          <a:xfrm>
            <a:off x="4613563" y="2443837"/>
            <a:ext cx="1773382" cy="465616"/>
          </a:xfrm>
          <a:prstGeom prst="snip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n w="0"/>
                <a:solidFill>
                  <a:schemeClr val="accent1"/>
                </a:solidFill>
                <a:effectLst>
                  <a:outerShdw blurRad="38100" dist="25400" dir="5400000" algn="ctr" rotWithShape="0">
                    <a:srgbClr val="6E747A">
                      <a:alpha val="43000"/>
                    </a:srgbClr>
                  </a:outerShdw>
                </a:effectLst>
              </a:rPr>
              <a:t>Blynk</a:t>
            </a:r>
            <a:r>
              <a:rPr lang="en-US" dirty="0">
                <a:ln w="0"/>
                <a:solidFill>
                  <a:schemeClr val="accent1"/>
                </a:solidFill>
                <a:effectLst>
                  <a:outerShdw blurRad="38100" dist="25400" dir="5400000" algn="ctr" rotWithShape="0">
                    <a:srgbClr val="6E747A">
                      <a:alpha val="43000"/>
                    </a:srgbClr>
                  </a:outerShdw>
                </a:effectLst>
              </a:rPr>
              <a:t> App</a:t>
            </a:r>
            <a:endParaRPr lang="en-US" dirty="0"/>
          </a:p>
        </p:txBody>
      </p:sp>
      <p:cxnSp>
        <p:nvCxnSpPr>
          <p:cNvPr id="5" name="Straight Arrow Connector 4"/>
          <p:cNvCxnSpPr/>
          <p:nvPr/>
        </p:nvCxnSpPr>
        <p:spPr>
          <a:xfrm flipV="1">
            <a:off x="5597236" y="2909455"/>
            <a:ext cx="0" cy="4656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027216" y="4276919"/>
            <a:ext cx="1226127" cy="369332"/>
          </a:xfrm>
          <a:prstGeom prst="rect">
            <a:avLst/>
          </a:prstGeom>
          <a:noFill/>
        </p:spPr>
        <p:txBody>
          <a:bodyPr wrap="square" rtlCol="0">
            <a:spAutoFit/>
          </a:bodyPr>
          <a:lstStyle/>
          <a:p>
            <a:r>
              <a:rPr lang="en-US" dirty="0"/>
              <a:t>Wi-Fi</a:t>
            </a:r>
          </a:p>
        </p:txBody>
      </p:sp>
      <p:sp>
        <p:nvSpPr>
          <p:cNvPr id="7" name="TextBox 6"/>
          <p:cNvSpPr txBox="1"/>
          <p:nvPr/>
        </p:nvSpPr>
        <p:spPr>
          <a:xfrm>
            <a:off x="7100453" y="4319396"/>
            <a:ext cx="1454727" cy="369332"/>
          </a:xfrm>
          <a:prstGeom prst="rect">
            <a:avLst/>
          </a:prstGeom>
          <a:noFill/>
        </p:spPr>
        <p:txBody>
          <a:bodyPr wrap="square" rtlCol="0">
            <a:spAutoFit/>
          </a:bodyPr>
          <a:lstStyle/>
          <a:p>
            <a:r>
              <a:rPr lang="en-US" dirty="0"/>
              <a:t>Bluetooth</a:t>
            </a:r>
          </a:p>
        </p:txBody>
      </p:sp>
      <p:cxnSp>
        <p:nvCxnSpPr>
          <p:cNvPr id="8" name="Straight Arrow Connector 7"/>
          <p:cNvCxnSpPr/>
          <p:nvPr/>
        </p:nvCxnSpPr>
        <p:spPr>
          <a:xfrm flipH="1">
            <a:off x="3650674" y="3848233"/>
            <a:ext cx="720435" cy="42868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906488" y="3789015"/>
            <a:ext cx="779321" cy="5583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Cloud 9"/>
          <p:cNvSpPr/>
          <p:nvPr/>
        </p:nvSpPr>
        <p:spPr>
          <a:xfrm>
            <a:off x="2694707" y="5024533"/>
            <a:ext cx="1676400" cy="706964"/>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ESP8266</a:t>
            </a:r>
            <a:endParaRPr lang="en-US" dirty="0"/>
          </a:p>
        </p:txBody>
      </p:sp>
      <p:sp>
        <p:nvSpPr>
          <p:cNvPr id="11" name="Cloud 10"/>
          <p:cNvSpPr/>
          <p:nvPr/>
        </p:nvSpPr>
        <p:spPr>
          <a:xfrm>
            <a:off x="7100453" y="5191169"/>
            <a:ext cx="1454727" cy="484909"/>
          </a:xfrm>
          <a:prstGeom prst="cloud">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dirty="0">
                <a:ln w="0"/>
                <a:solidFill>
                  <a:schemeClr val="accent1"/>
                </a:solidFill>
                <a:effectLst>
                  <a:outerShdw blurRad="38100" dist="25400" dir="5400000" algn="ctr" rotWithShape="0">
                    <a:srgbClr val="6E747A">
                      <a:alpha val="43000"/>
                    </a:srgbClr>
                  </a:outerShdw>
                </a:effectLst>
              </a:rPr>
              <a:t>HC-05</a:t>
            </a:r>
          </a:p>
        </p:txBody>
      </p:sp>
      <p:cxnSp>
        <p:nvCxnSpPr>
          <p:cNvPr id="12" name="Straight Arrow Connector 11"/>
          <p:cNvCxnSpPr/>
          <p:nvPr/>
        </p:nvCxnSpPr>
        <p:spPr>
          <a:xfrm>
            <a:off x="3422069" y="4524149"/>
            <a:ext cx="0" cy="57693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710057" y="4646251"/>
            <a:ext cx="0" cy="52140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512127" y="5895144"/>
            <a:ext cx="858982" cy="4987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6802581" y="5883897"/>
            <a:ext cx="883228" cy="5100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Rectangle: Diagonal Corners Snipped 20"/>
          <p:cNvSpPr/>
          <p:nvPr/>
        </p:nvSpPr>
        <p:spPr>
          <a:xfrm>
            <a:off x="4724399" y="6102946"/>
            <a:ext cx="1967347" cy="706582"/>
          </a:xfrm>
          <a:prstGeom prst="snip2Diag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dirty="0">
                <a:ln w="0"/>
                <a:solidFill>
                  <a:schemeClr val="accent1"/>
                </a:solidFill>
                <a:effectLst>
                  <a:outerShdw blurRad="38100" dist="25400" dir="5400000" algn="ctr" rotWithShape="0">
                    <a:srgbClr val="6E747A">
                      <a:alpha val="43000"/>
                    </a:srgbClr>
                  </a:outerShdw>
                </a:effectLst>
              </a:rPr>
              <a:t>AC Adapter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heel(1)">
                                      <p:cBhvr>
                                        <p:cTn id="10" dur="2000"/>
                                        <p:tgtEl>
                                          <p:spTgt spid="4"/>
                                        </p:tgtEl>
                                      </p:cBhvr>
                                    </p:animEffect>
                                  </p:childTnLst>
                                </p:cTn>
                              </p:par>
                              <p:par>
                                <p:cTn id="11" presetID="21" presetClass="entr" presetSubtype="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1)">
                                      <p:cBhvr>
                                        <p:cTn id="13" dur="2000"/>
                                        <p:tgtEl>
                                          <p:spTgt spid="5"/>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heel(1)">
                                      <p:cBhvr>
                                        <p:cTn id="16" dur="2000"/>
                                        <p:tgtEl>
                                          <p:spTgt spid="6"/>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heel(1)">
                                      <p:cBhvr>
                                        <p:cTn id="19" dur="2000"/>
                                        <p:tgtEl>
                                          <p:spTgt spid="7"/>
                                        </p:tgtEl>
                                      </p:cBhvr>
                                    </p:animEffect>
                                  </p:childTnLst>
                                </p:cTn>
                              </p:par>
                              <p:par>
                                <p:cTn id="20" presetID="21" presetClass="entr" presetSubtype="1"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heel(1)">
                                      <p:cBhvr>
                                        <p:cTn id="22" dur="2000"/>
                                        <p:tgtEl>
                                          <p:spTgt spid="8"/>
                                        </p:tgtEl>
                                      </p:cBhvr>
                                    </p:animEffect>
                                  </p:childTnLst>
                                </p:cTn>
                              </p:par>
                              <p:par>
                                <p:cTn id="23" presetID="21" presetClass="entr" presetSubtype="1"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heel(1)">
                                      <p:cBhvr>
                                        <p:cTn id="25" dur="2000"/>
                                        <p:tgtEl>
                                          <p:spTgt spid="9"/>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heel(1)">
                                      <p:cBhvr>
                                        <p:cTn id="28" dur="2000"/>
                                        <p:tgtEl>
                                          <p:spTgt spid="10"/>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heel(1)">
                                      <p:cBhvr>
                                        <p:cTn id="31" dur="2000"/>
                                        <p:tgtEl>
                                          <p:spTgt spid="11"/>
                                        </p:tgtEl>
                                      </p:cBhvr>
                                    </p:animEffect>
                                  </p:childTnLst>
                                </p:cTn>
                              </p:par>
                              <p:par>
                                <p:cTn id="32" presetID="21" presetClass="entr" presetSubtype="1"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heel(1)">
                                      <p:cBhvr>
                                        <p:cTn id="34" dur="2000"/>
                                        <p:tgtEl>
                                          <p:spTgt spid="12"/>
                                        </p:tgtEl>
                                      </p:cBhvr>
                                    </p:animEffect>
                                  </p:childTnLst>
                                </p:cTn>
                              </p:par>
                              <p:par>
                                <p:cTn id="35" presetID="21" presetClass="entr" presetSubtype="1"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heel(1)">
                                      <p:cBhvr>
                                        <p:cTn id="37" dur="2000"/>
                                        <p:tgtEl>
                                          <p:spTgt spid="13"/>
                                        </p:tgtEl>
                                      </p:cBhvr>
                                    </p:animEffect>
                                  </p:childTnLst>
                                </p:cTn>
                              </p:par>
                              <p:par>
                                <p:cTn id="38" presetID="21" presetClass="entr" presetSubtype="1"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heel(1)">
                                      <p:cBhvr>
                                        <p:cTn id="40" dur="2000"/>
                                        <p:tgtEl>
                                          <p:spTgt spid="15"/>
                                        </p:tgtEl>
                                      </p:cBhvr>
                                    </p:animEffect>
                                  </p:childTnLst>
                                </p:cTn>
                              </p:par>
                              <p:par>
                                <p:cTn id="41" presetID="21" presetClass="entr" presetSubtype="1"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heel(1)">
                                      <p:cBhvr>
                                        <p:cTn id="43" dur="2000"/>
                                        <p:tgtEl>
                                          <p:spTgt spid="16"/>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heel(1)">
                                      <p:cBhvr>
                                        <p:cTn id="46"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p:bldP spid="7" grpId="0"/>
      <p:bldP spid="10" grpId="0" animBg="1"/>
      <p:bldP spid="11"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mic Sans MS" panose="030F0702030302020204" pitchFamily="66" charset="0"/>
              </a:rPr>
              <a:t>Timeline</a:t>
            </a:r>
            <a:endParaRPr lang="en-US" dirty="0"/>
          </a:p>
        </p:txBody>
      </p:sp>
      <p:sp>
        <p:nvSpPr>
          <p:cNvPr id="3" name="Content Placeholder 2"/>
          <p:cNvSpPr>
            <a:spLocks noGrp="1"/>
          </p:cNvSpPr>
          <p:nvPr>
            <p:ph idx="1"/>
          </p:nvPr>
        </p:nvSpPr>
        <p:spPr/>
        <p:txBody>
          <a:bodyPr/>
          <a:lstStyle/>
          <a:p>
            <a:r>
              <a:rPr lang="en-US" dirty="0">
                <a:latin typeface="Comic Sans MS" panose="030F0702030302020204" pitchFamily="66" charset="0"/>
              </a:rPr>
              <a:t>Get familiar with Arduino board and IDE, ESP8266, Relay and HC-05</a:t>
            </a:r>
          </a:p>
          <a:p>
            <a:pPr marL="0" indent="0">
              <a:buNone/>
            </a:pPr>
            <a:r>
              <a:rPr lang="en-US" dirty="0">
                <a:latin typeface="Comic Sans MS" panose="030F0702030302020204" pitchFamily="66" charset="0"/>
              </a:rPr>
              <a:t> </a:t>
            </a:r>
          </a:p>
          <a:p>
            <a:r>
              <a:rPr lang="en-US" dirty="0">
                <a:latin typeface="Comic Sans MS" panose="030F0702030302020204" pitchFamily="66" charset="0"/>
              </a:rPr>
              <a:t>Understand the workings of </a:t>
            </a:r>
            <a:r>
              <a:rPr lang="en-US" dirty="0" err="1">
                <a:latin typeface="Comic Sans MS" panose="030F0702030302020204" pitchFamily="66" charset="0"/>
              </a:rPr>
              <a:t>Blynk</a:t>
            </a:r>
            <a:r>
              <a:rPr lang="en-US" dirty="0">
                <a:latin typeface="Comic Sans MS" panose="030F0702030302020204" pitchFamily="66" charset="0"/>
              </a:rPr>
              <a:t> App</a:t>
            </a:r>
          </a:p>
          <a:p>
            <a:pPr marL="0" indent="0">
              <a:buNone/>
            </a:pPr>
            <a:endParaRPr lang="en-US" dirty="0">
              <a:latin typeface="Comic Sans MS" panose="030F0702030302020204" pitchFamily="66" charset="0"/>
            </a:endParaRPr>
          </a:p>
          <a:p>
            <a:r>
              <a:rPr lang="en-US" dirty="0">
                <a:latin typeface="Comic Sans MS" panose="030F0702030302020204" pitchFamily="66" charset="0"/>
              </a:rPr>
              <a:t>Write code to power AC Adapter with Bluetooth and Wi-Fi</a:t>
            </a:r>
          </a:p>
          <a:p>
            <a:pPr marL="0" indent="0">
              <a:buNone/>
            </a:pPr>
            <a:endParaRPr lang="en-US" dirty="0">
              <a:latin typeface="Comic Sans MS" panose="030F0702030302020204" pitchFamily="66" charset="0"/>
            </a:endParaRPr>
          </a:p>
          <a:p>
            <a:r>
              <a:rPr lang="en-US" dirty="0">
                <a:latin typeface="Comic Sans MS" panose="030F0702030302020204" pitchFamily="66" charset="0"/>
              </a:rPr>
              <a:t>Integrate working parts</a:t>
            </a:r>
          </a:p>
          <a:p>
            <a:endParaRPr lang="en-US" dirty="0">
              <a:latin typeface="Comic Sans MS" panose="030F0702030302020204" pitchFamily="66" charset="0"/>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ircle(in)">
                                      <p:cBhvr>
                                        <p:cTn id="16" dur="2000"/>
                                        <p:tgtEl>
                                          <p:spTgt spid="3">
                                            <p:txEl>
                                              <p:pRg st="4" end="4"/>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circle(in)">
                                      <p:cBhvr>
                                        <p:cTn id="19"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TotalTime>
  <Words>455</Words>
  <Application>Microsoft Office PowerPoint</Application>
  <PresentationFormat>Widescreen</PresentationFormat>
  <Paragraphs>54</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Comic Sans MS</vt:lpstr>
      <vt:lpstr>Wingdings 3</vt:lpstr>
      <vt:lpstr>Ion Boardroom</vt:lpstr>
      <vt:lpstr>Development of an AC power adapter controllable by Bluetooth or Wi-Fi</vt:lpstr>
      <vt:lpstr>Project Description</vt:lpstr>
      <vt:lpstr>Project Objectives</vt:lpstr>
      <vt:lpstr>Project Components</vt:lpstr>
      <vt:lpstr>Research Design and Methodology</vt:lpstr>
      <vt:lpstr>What is ESP8266 and how does it work?</vt:lpstr>
      <vt:lpstr>HC-05 Bluetooth Module</vt:lpstr>
      <vt:lpstr>User Interface (Blynk App)</vt:lpstr>
      <vt:lpstr>Timeline</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an AC power adapter controllable by Bluetooth or Wi-Fi</dc:title>
  <dc:creator>Adams Testimony</dc:creator>
  <cp:lastModifiedBy>Adams Testimony</cp:lastModifiedBy>
  <cp:revision>46</cp:revision>
  <dcterms:created xsi:type="dcterms:W3CDTF">2020-07-21T08:46:00Z</dcterms:created>
  <dcterms:modified xsi:type="dcterms:W3CDTF">2020-08-05T08:16:57Z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