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C4"/>
    <a:srgbClr val="FFFFFC"/>
    <a:srgbClr val="B9B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77" d="100"/>
          <a:sy n="77" d="100"/>
        </p:scale>
        <p:origin x="7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muiruri001\Documents\Business%20Analytics%20Nanodegree\Nyse%20project\projectdata-nyse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muiruri001\Documents\Business%20Analytics%20Nanodegree\Nyse%20project\projectdata-nyse%20(1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tmuiruri001\Documents\Business%20Analytics%20Nanodegree\Nyse%20project\projectdata-nyse%20(1)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tmuiruri001\Documents\Business%20Analytics%20Nanodegree\Nyse%20project\projectdata-nyse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No. of Companies per Sector</a:t>
            </a:r>
          </a:p>
        </c:rich>
      </c:tx>
      <c:layout>
        <c:manualLayout>
          <c:xMode val="edge"/>
          <c:yMode val="edge"/>
          <c:x val="0.2696526684164479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Sectors!$B$19</c:f>
              <c:strCache>
                <c:ptCount val="1"/>
                <c:pt idx="0">
                  <c:v>No of companies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Sectors!$A$20:$A$30</c:f>
              <c:strCache>
                <c:ptCount val="11"/>
                <c:pt idx="0">
                  <c:v>Telecommunications Services</c:v>
                </c:pt>
                <c:pt idx="1">
                  <c:v>Materials</c:v>
                </c:pt>
                <c:pt idx="2">
                  <c:v>Utilities</c:v>
                </c:pt>
                <c:pt idx="3">
                  <c:v>Real Estate</c:v>
                </c:pt>
                <c:pt idx="4">
                  <c:v>Energy</c:v>
                </c:pt>
                <c:pt idx="5">
                  <c:v>Consumer Staples</c:v>
                </c:pt>
                <c:pt idx="6">
                  <c:v>Financials</c:v>
                </c:pt>
                <c:pt idx="7">
                  <c:v>Health Care</c:v>
                </c:pt>
                <c:pt idx="8">
                  <c:v>Information Technology</c:v>
                </c:pt>
                <c:pt idx="9">
                  <c:v>Industrials</c:v>
                </c:pt>
                <c:pt idx="10">
                  <c:v>Consumer Discretionary</c:v>
                </c:pt>
              </c:strCache>
            </c:strRef>
          </c:cat>
          <c:val>
            <c:numRef>
              <c:f>Sectors!$B$20:$B$30</c:f>
              <c:numCache>
                <c:formatCode>General</c:formatCode>
                <c:ptCount val="11"/>
                <c:pt idx="0">
                  <c:v>20</c:v>
                </c:pt>
                <c:pt idx="1">
                  <c:v>95</c:v>
                </c:pt>
                <c:pt idx="2">
                  <c:v>96</c:v>
                </c:pt>
                <c:pt idx="3">
                  <c:v>104</c:v>
                </c:pt>
                <c:pt idx="4">
                  <c:v>124</c:v>
                </c:pt>
                <c:pt idx="5">
                  <c:v>132</c:v>
                </c:pt>
                <c:pt idx="6">
                  <c:v>164</c:v>
                </c:pt>
                <c:pt idx="7">
                  <c:v>190</c:v>
                </c:pt>
                <c:pt idx="8">
                  <c:v>230</c:v>
                </c:pt>
                <c:pt idx="9">
                  <c:v>248</c:v>
                </c:pt>
                <c:pt idx="10">
                  <c:v>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66-4121-B910-D373E7892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16641440"/>
        <c:axId val="1116640608"/>
      </c:barChart>
      <c:catAx>
        <c:axId val="11166414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640608"/>
        <c:crosses val="autoZero"/>
        <c:auto val="1"/>
        <c:lblAlgn val="ctr"/>
        <c:lblOffset val="100"/>
        <c:noMultiLvlLbl val="0"/>
      </c:catAx>
      <c:valAx>
        <c:axId val="1116640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Companies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64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[projectdata-nyse (1).csv]Real Estate Statistics!PivotTable76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Gross profit for the Real Estate sector (2012-2016)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'Real Estate Statistics'!$B$3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'Real Estate Statistics'!$A$4:$A$9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'Real Estate Statistics'!$B$4:$B$9</c:f>
              <c:numCache>
                <c:formatCode>"$"#,##0.00</c:formatCode>
                <c:ptCount val="5"/>
                <c:pt idx="0">
                  <c:v>1147918363.6363637</c:v>
                </c:pt>
                <c:pt idx="1">
                  <c:v>1312573000</c:v>
                </c:pt>
                <c:pt idx="2">
                  <c:v>1438156269.2307692</c:v>
                </c:pt>
                <c:pt idx="3">
                  <c:v>1552626192.3076923</c:v>
                </c:pt>
                <c:pt idx="4">
                  <c:v>1517726000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DA-4DCE-9231-758CC618D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363232"/>
        <c:axId val="242365728"/>
      </c:lineChart>
      <c:catAx>
        <c:axId val="242363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365728"/>
        <c:crosses val="autoZero"/>
        <c:auto val="1"/>
        <c:lblAlgn val="ctr"/>
        <c:lblOffset val="100"/>
        <c:noMultiLvlLbl val="0"/>
      </c:catAx>
      <c:valAx>
        <c:axId val="24236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Average Gross Profit($)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36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energy!$F$2:$F$32</cx:f>
        <cx:lvl ptCount="31" formatCode="&quot;$&quot;#,##0_);[Red]\(&quot;$&quot;#,##0\)">
          <cx:pt idx="0">1204546000</cx:pt>
          <cx:pt idx="1">1367135000</cx:pt>
          <cx:pt idx="2">1562000000</cx:pt>
          <cx:pt idx="3">1623938000</cx:pt>
          <cx:pt idx="4">1819814000</cx:pt>
          <cx:pt idx="5">1859177000</cx:pt>
          <cx:pt idx="6">2730000000</cx:pt>
          <cx:pt idx="7">3387614000</cx:pt>
          <cx:pt idx="8">4608563000</cx:pt>
          <cx:pt idx="9">5015000000</cx:pt>
          <cx:pt idx="10">5075000000</cx:pt>
          <cx:pt idx="11">7486000000</cx:pt>
          <cx:pt idx="12">10184121000</cx:pt>
          <cx:pt idx="13">10397000000</cx:pt>
          <cx:pt idx="14">11682636000</cx:pt>
          <cx:pt idx="15">11966000000</cx:pt>
          <cx:pt idx="16">12245000000</cx:pt>
          <cx:pt idx="17">12316000000</cx:pt>
          <cx:pt idx="18">14070000000</cx:pt>
          <cx:pt idx="19">14581000000</cx:pt>
          <cx:pt idx="20">16428000000</cx:pt>
          <cx:pt idx="21">17194000000</cx:pt>
          <cx:pt idx="22">20100000000</cx:pt>
          <cx:pt idx="23">22364000000</cx:pt>
          <cx:pt idx="24">29402000000</cx:pt>
          <cx:pt idx="25">29809000000</cx:pt>
          <cx:pt idx="26">82243000000</cx:pt>
          <cx:pt idx="27">138393000000</cx:pt>
          <cx:pt idx="28">179290000000</cx:pt>
          <cx:pt idx="29">230590000000</cx:pt>
          <cx:pt idx="30">451509000000</cx:pt>
        </cx:lvl>
      </cx:numDim>
    </cx:data>
  </cx:chartData>
  <cx:chart>
    <cx:title pos="t" align="ctr" overlay="0">
      <cx:tx>
        <cx:txData>
          <cx:v>Energy Sector Revenue Year 1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defRPr>
          </a:pPr>
          <a:r>
            <a: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rPr>
            <a:t>Energy Sector Revenue Year 1</a:t>
          </a:r>
        </a:p>
      </cx:txPr>
    </cx:title>
    <cx:plotArea>
      <cx:plotAreaRegion>
        <cx:series layoutId="clusteredColumn" uniqueId="{983ABAE2-B38B-4296-96E8-E2FEA04E8A74}">
          <cx:tx>
            <cx:txData>
              <cx:f>energy!$F$1</cx:f>
              <cx:v> Total Revenue 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Revenue in $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r>
                <a: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rPr>
                <a:t>Revenue in $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030" b="1" i="0" u="none" strike="noStrike" baseline="0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r>
                <a: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rPr>
                <a:t>Frequency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030" b="1" i="0" u="none" strike="noStrike" baseline="0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</cx:plotArea>
  </cx:chart>
  <cx:spPr>
    <a:ln w="31750">
      <a:solidFill>
        <a:schemeClr val="tx1"/>
      </a:solidFill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IT!$F$4:$F$62</cx:f>
        <cx:lvl ptCount="59" formatCode="&quot;$&quot;#,##0_);[Red]\(&quot;$&quot;#,##0\)">
          <cx:pt idx="0">1282236000</cx:pt>
          <cx:pt idx="1">1328817000</cx:pt>
          <cx:pt idx="2">1373947000</cx:pt>
          <cx:pt idx="3">1405358000</cx:pt>
          <cx:pt idx="4">1481314000</cx:pt>
          <cx:pt idx="5">1581623000</cx:pt>
          <cx:pt idx="6">1792000000</cx:pt>
          <cx:pt idx="7">1793557000</cx:pt>
          <cx:pt idx="8">2168652000</cx:pt>
          <cx:pt idx="9">2312200000</cx:pt>
          <cx:pt idx="10">2375923000</cx:pt>
          <cx:pt idx="11">2633689000</cx:pt>
          <cx:pt idx="12">2665000000</cx:pt>
          <cx:pt idx="13">2842781000</cx:pt>
          <cx:pt idx="14">2918434000</cx:pt>
          <cx:pt idx="15">3050195000</cx:pt>
          <cx:pt idx="16">3368545000</cx:pt>
          <cx:pt idx="17">3598916000</cx:pt>
          <cx:pt idx="18">3641390000</cx:pt>
          <cx:pt idx="19">3797000000</cx:pt>
          <cx:pt idx="20">3946000000</cx:pt>
          <cx:pt idx="21">4055240000</cx:pt>
          <cx:pt idx="22">4069746000</cx:pt>
          <cx:pt idx="23">4280159000</cx:pt>
          <cx:pt idx="24">4292100000</cx:pt>
          <cx:pt idx="25">4365400000</cx:pt>
          <cx:pt idx="26">4374562000</cx:pt>
          <cx:pt idx="27">4436000000</cx:pt>
          <cx:pt idx="28">4856000000</cx:pt>
          <cx:pt idx="29">4986566000</cx:pt>
          <cx:pt idx="30">5112000000</cx:pt>
          <cx:pt idx="31">5664800000</cx:pt>
          <cx:pt idx="32">5795800000</cx:pt>
          <cx:pt idx="33">6332400000</cx:pt>
          <cx:pt idx="34">6824000000</cx:pt>
          <cx:pt idx="35">6906000000</cx:pt>
          <cx:pt idx="36">7346472000</cx:pt>
          <cx:pt idx="37">7509000000</cx:pt>
          <cx:pt idx="38">7819000000</cx:pt>
          <cx:pt idx="39">7872000000</cx:pt>
          <cx:pt idx="40">8257000000</cx:pt>
          <cx:pt idx="41">8312000000</cx:pt>
          <cx:pt idx="42">9073000000</cx:pt>
          <cx:pt idx="43">11390000000</cx:pt>
          <cx:pt idx="44">11778000000</cx:pt>
          <cx:pt idx="45">12825000000</cx:pt>
          <cx:pt idx="46">14351000000</cx:pt>
          <cx:pt idx="47">15351000000</cx:pt>
          <cx:pt idx="48">20421000000</cx:pt>
          <cx:pt idx="49">24866000000</cx:pt>
          <cx:pt idx="50">48607000000</cx:pt>
          <cx:pt idx="51">52708000000</cx:pt>
          <cx:pt idx="52">55123000000</cx:pt>
          <cx:pt idx="53">77849000000</cx:pt>
          <cx:pt idx="54">102874000000</cx:pt>
          <cx:pt idx="55">112298000000</cx:pt>
          <cx:pt idx="56">170910000000</cx:pt>
        </cx:lvl>
      </cx:numDim>
    </cx:data>
  </cx:chartData>
  <cx:chart>
    <cx:title pos="t" align="ctr" overlay="0">
      <cx:tx>
        <cx:txData>
          <cx:v>IT Sector Revenue Year 1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defRPr>
          </a:pPr>
          <a:r>
            <a: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rPr>
            <a:t>IT Sector Revenue Year 1</a:t>
          </a:r>
        </a:p>
      </cx:txPr>
    </cx:title>
    <cx:plotArea>
      <cx:plotAreaRegion>
        <cx:series layoutId="clusteredColumn" uniqueId="{02A4E654-134C-4152-9B13-C7EAC2556D22}">
          <cx:tx>
            <cx:txData>
              <cx:f>IT!$F$1</cx:f>
              <cx:v> Total Revenue 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Revenue in $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r>
                <a: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rPr>
                <a:t>Revenue in $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030" b="1" i="0" u="none" strike="noStrike" baseline="0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r>
                <a: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rPr>
                <a:t>Frequency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030" b="1" i="0" u="none" strike="noStrike" baseline="0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</cx:plotArea>
  </cx:chart>
  <cx:spPr>
    <a:ln w="31750">
      <a:solidFill>
        <a:schemeClr val="tx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2BEC-F83B-4F5E-A791-BBFB17115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74AF5-1C30-4444-92DB-3ABA696B5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A02B-5997-4345-BF14-1EB907CA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137A2-D967-42E2-8388-03BED446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A3A93-19CD-47D5-B65E-CCBA37EC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2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69F3-D859-4672-8111-8417BB19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B80D3-53C8-466F-90BC-DA7B0A8E7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619D7-A497-4BFF-840B-82228BF0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E8CB6-13DB-498F-B7AA-45F0FF72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475B6-B53A-41C9-AFB0-5A93E78A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E065C-3424-412C-8774-AA0916C21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D69A6-7072-4141-BB42-DFB2814AB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906F6-5A02-4CDA-BB39-73DDB012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8168-9F38-469C-83DF-97B49E1B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194F0-C079-4E39-962A-A3346E1B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A023-39E2-485A-A6DE-861655AF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9A12-9305-469B-997F-12AE7E9E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D010-6B7D-4A38-9B9A-9CBCFDE2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A6AC4-6BC0-4105-8670-57057521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AA1E4-076A-4549-8A65-D296E435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4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6DB9-DAC3-46A9-8CB5-086B47A3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0E133-BF7F-4E6C-BAA0-1CD7979DF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A4E7-FA88-4F0D-8EA0-3AA7F224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99D0A-0E56-47B8-B6D1-A379D082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6449-126D-443A-B108-FEAC7BD0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0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F0D0-4CBA-4E33-A051-BE92DC6D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DEEF-D2AA-4977-B836-959442AA8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DDDD0-3ED9-4226-A03C-0E76BA457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51296-0905-4359-89B8-FB4E141E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B4CED-906C-428E-8811-21EF307E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B0DBE-CA22-49C9-BF48-2F9D03AC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9C07-DA87-4D4C-A70E-2245415A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0FE69-D118-4345-A62E-98F5E6F1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0DE74-157C-481D-97A0-EFAADD53D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614DA-C422-4E94-9FA1-8A1E7D1F9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A750A-6CC5-470A-874E-255964088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BEBE2-1B6A-4047-8FF1-7D4DF2A3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6626C-E60B-4AD7-8A2A-FF966FA7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01F38-4032-411C-8403-5B89AD34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6838-B50B-4779-9865-DBE67CE3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51886-592E-4FDF-A169-FE0049D7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98A3-2D99-454E-A23E-3B2F4F90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F1F56-8B1A-4019-87FE-0616AA7A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CF158-FBA9-4A59-AFB9-63BA7E5F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FE87-8315-4A56-9393-3032431F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75086-45A0-40A8-B396-C45CD3CA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5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7BCD-EFB1-4E7A-92E1-4DFB4243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97A3-94DF-4577-88D3-79AF6F45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296B7-5F14-4B5A-8049-C9120CD3F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779F-136E-4609-912E-8C6C200A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4337-1E7D-4074-8767-122AC986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EC07E-770B-4AB9-9B4C-95906B0D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3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E4A4-32AC-46B9-8A8B-5A0D33D7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26E97-63A5-45E2-971E-8FE50114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9254-1E2C-4D2D-B468-3E5C362E8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2579C-AB24-43B8-99D2-C3D640AA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947C6-F1B6-4D84-9C4C-0BF2AE85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F22DC-19DE-4063-8B9B-0C0FC7A5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9BD311E-F46C-4C66-AA06-C9A315AA93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891902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3" imgH="476" progId="TCLayout.ActiveDocument.1">
                  <p:embed/>
                </p:oleObj>
              </mc:Choice>
              <mc:Fallback>
                <p:oleObj name="think-cell Slide" r:id="rId1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ABFE1-DC76-4B1D-B026-7B4BBFEA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46402-1539-41E5-9750-EB4E5898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0BDC-FA8E-494B-B856-EDAA7D6B8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3EFB4-5DD2-45DD-9536-47B744A99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9ADD-E9D2-43F1-A1E3-CA12E54D9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9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chart" Target="../charts/char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14/relationships/chartEx" Target="../charts/chartEx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3EB476D-5EC3-417D-BDD1-256C588869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38447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7E4A7-CF9C-49CB-B201-F3867BD9EC25}"/>
              </a:ext>
            </a:extLst>
          </p:cNvPr>
          <p:cNvSpPr txBox="1"/>
          <p:nvPr/>
        </p:nvSpPr>
        <p:spPr>
          <a:xfrm>
            <a:off x="232997" y="272562"/>
            <a:ext cx="55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DC4"/>
                </a:solidFill>
              </a:rPr>
              <a:t>Which sector has the highest number of companies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83E5F-E6CC-446D-9BAE-35C3A2813CC9}"/>
              </a:ext>
            </a:extLst>
          </p:cNvPr>
          <p:cNvSpPr txBox="1"/>
          <p:nvPr/>
        </p:nvSpPr>
        <p:spPr>
          <a:xfrm>
            <a:off x="7596554" y="858128"/>
            <a:ext cx="419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companies belong to the Consumer and Discretionary Sector</a:t>
            </a:r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A93A01-391B-4C22-86AD-1DC8102863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08135"/>
              </p:ext>
            </p:extLst>
          </p:nvPr>
        </p:nvGraphicFramePr>
        <p:xfrm>
          <a:off x="401515" y="858128"/>
          <a:ext cx="6266813" cy="3950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6123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3A1A68-1BA3-41DA-9C39-31921CD996EB}"/>
              </a:ext>
            </a:extLst>
          </p:cNvPr>
          <p:cNvSpPr txBox="1"/>
          <p:nvPr/>
        </p:nvSpPr>
        <p:spPr>
          <a:xfrm>
            <a:off x="342900" y="316523"/>
            <a:ext cx="654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 companies in Energy Sector make more Revenue than IT Sector During Year 1 of operation?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1074B-F3B4-4290-917D-804A7BBA632B}"/>
              </a:ext>
            </a:extLst>
          </p:cNvPr>
          <p:cNvSpPr txBox="1"/>
          <p:nvPr/>
        </p:nvSpPr>
        <p:spPr>
          <a:xfrm>
            <a:off x="169214" y="4850296"/>
            <a:ext cx="7593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histograms above show Year 1 Revenues for Energy and IT Sectors Respectively.  Both are right skewed, meaning that the average(mean) revenue is greater than the median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628D1FBF-51BD-423A-8813-597F7526362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96051527"/>
                  </p:ext>
                </p:extLst>
              </p:nvPr>
            </p:nvGraphicFramePr>
            <p:xfrm>
              <a:off x="89701" y="1073765"/>
              <a:ext cx="5714751" cy="33981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628D1FBF-51BD-423A-8813-597F752636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01" y="1073765"/>
                <a:ext cx="5714751" cy="3398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00690E39-594B-4637-A50D-FD3C4E87E5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5815887"/>
                  </p:ext>
                </p:extLst>
              </p:nvPr>
            </p:nvGraphicFramePr>
            <p:xfrm>
              <a:off x="5933661" y="1084374"/>
              <a:ext cx="6168639" cy="33981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00690E39-594B-4637-A50D-FD3C4E87E5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3661" y="1084374"/>
                <a:ext cx="6168639" cy="33981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79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07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FEB32C7-13BB-4441-B8B2-F0A28F3FF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210463"/>
              </p:ext>
            </p:extLst>
          </p:nvPr>
        </p:nvGraphicFramePr>
        <p:xfrm>
          <a:off x="311426" y="1212574"/>
          <a:ext cx="6556514" cy="4293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7C653C-E1DA-40C6-875C-A7F179DED920}"/>
              </a:ext>
            </a:extLst>
          </p:cNvPr>
          <p:cNvSpPr txBox="1"/>
          <p:nvPr/>
        </p:nvSpPr>
        <p:spPr>
          <a:xfrm>
            <a:off x="7464287" y="1063487"/>
            <a:ext cx="4416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line chart alongside shows us how the gross profit for the real estate sector has been evolving between 2012 and 2016.</a:t>
            </a:r>
          </a:p>
          <a:p>
            <a:r>
              <a:rPr lang="en-US" dirty="0"/>
              <a:t>There has been an upward trend( increase)in the average gross profit for the Real estate sector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189C-D829-40C4-B375-589D8600291E}"/>
              </a:ext>
            </a:extLst>
          </p:cNvPr>
          <p:cNvSpPr txBox="1"/>
          <p:nvPr/>
        </p:nvSpPr>
        <p:spPr>
          <a:xfrm>
            <a:off x="178904" y="278296"/>
            <a:ext cx="668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the gross profit of the Real Estate Sector vary across the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97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Teresia Muiruri (KE)</dc:creator>
  <cp:lastModifiedBy>Teresia Muiruri (KE)</cp:lastModifiedBy>
  <cp:revision>11</cp:revision>
  <dcterms:created xsi:type="dcterms:W3CDTF">2021-10-09T14:09:09Z</dcterms:created>
  <dcterms:modified xsi:type="dcterms:W3CDTF">2021-10-09T17:29:11Z</dcterms:modified>
</cp:coreProperties>
</file>