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muiruri001\Documents\Business%20Analytics%20Nanodegree\Nyse%20project\projectdata-nyse%20(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muiruri001\Documents\Business%20Analytics%20Nanodegree\Nyse%20project\projectdata-nyse%20(1)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muiruri001\Documents\Business%20Analytics%20Nanodegree\Nyse%20project\projectdata-nyse%20(1)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tmuiruri001\Documents\Business%20Analytics%20Nanodegree\Nyse%20project\projectdata-nyse%20(1)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energy!$F$2:$F$33</cx:f>
        <cx:lvl ptCount="32" formatCode="&quot;$&quot;#,##0_);[Red]\(&quot;$&quot;#,##0\)">
          <cx:pt idx="0">1204546000</cx:pt>
          <cx:pt idx="1">1367135000</cx:pt>
          <cx:pt idx="2">1562000000</cx:pt>
          <cx:pt idx="3">1623938000</cx:pt>
          <cx:pt idx="4">1819814000</cx:pt>
          <cx:pt idx="5">1859177000</cx:pt>
          <cx:pt idx="6">2730000000</cx:pt>
          <cx:pt idx="7">3387614000</cx:pt>
          <cx:pt idx="8">4608563000</cx:pt>
          <cx:pt idx="9">5015000000</cx:pt>
          <cx:pt idx="10">5075000000</cx:pt>
          <cx:pt idx="11">7486000000</cx:pt>
          <cx:pt idx="12">10184121000</cx:pt>
          <cx:pt idx="13">10397000000</cx:pt>
          <cx:pt idx="14">11682636000</cx:pt>
          <cx:pt idx="15">11966000000</cx:pt>
          <cx:pt idx="16">12245000000</cx:pt>
          <cx:pt idx="17">12316000000</cx:pt>
          <cx:pt idx="18">14070000000</cx:pt>
          <cx:pt idx="19">14581000000</cx:pt>
          <cx:pt idx="20">16428000000</cx:pt>
          <cx:pt idx="21">17194000000</cx:pt>
          <cx:pt idx="22">20100000000</cx:pt>
          <cx:pt idx="23">22364000000</cx:pt>
          <cx:pt idx="24">29402000000</cx:pt>
          <cx:pt idx="25">29809000000</cx:pt>
          <cx:pt idx="26">82243000000</cx:pt>
          <cx:pt idx="27">138393000000</cx:pt>
          <cx:pt idx="28">179290000000</cx:pt>
          <cx:pt idx="29">230590000000</cx:pt>
          <cx:pt idx="30">451509000000</cx:pt>
        </cx:lvl>
      </cx:numDim>
    </cx:data>
  </cx:chartData>
  <cx:chart>
    <cx:title pos="t" align="ctr" overlay="0">
      <cx:tx>
        <cx:txData>
          <cx:v>Energy Sector Revenue in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8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Energy Sector Revenue in Year 1</a:t>
          </a:r>
        </a:p>
      </cx:txPr>
    </cx:title>
    <cx:plotArea>
      <cx:plotAreaRegion>
        <cx:series layoutId="boxWhisker" uniqueId="{48E4F5AC-792A-4678-8E9D-33C76FAADC43}">
          <cx:tx>
            <cx:txData>
              <cx:f>energy!$F$1</cx:f>
              <cx:v> Total Revenue </cx:v>
            </cx:txData>
          </cx:tx>
          <cx:spPr>
            <a:solidFill>
              <a:schemeClr val="accent2">
                <a:alpha val="97000"/>
              </a:schemeClr>
            </a:solidFill>
          </cx:spPr>
          <cx:dataId val="0"/>
          <cx:layoutPr>
            <cx:visibility meanLine="0" meanMarker="1" nonoutliers="0" outliers="1"/>
            <cx:statistics quartileMethod="inclusive"/>
          </cx:layoutPr>
        </cx:series>
      </cx:plotAreaRegion>
      <cx:axis id="0">
        <cx:catScaling gapWidth="1.79999995"/>
        <cx:tickLabels/>
      </cx:axis>
      <cx:axis id="1">
        <cx:valScaling/>
        <cx:title>
          <cx:tx>
            <cx:txData>
              <cx:v>Reevenue ($)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600"/>
              </a:pPr>
              <a:r>
                <a:rPr lang="en-US" sz="6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Reevenue ($)</a:t>
              </a:r>
            </a:p>
          </cx:txPr>
        </cx:title>
        <cx:majorGridlines/>
        <cx:tickLabels/>
      </cx:axis>
    </cx:plotArea>
  </cx:chart>
  <cx:spPr>
    <a:ln w="12700">
      <a:solidFill>
        <a:schemeClr val="tx1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energy!$F$2:$F$32</cx:f>
        <cx:lvl ptCount="31" formatCode="&quot;$&quot;#,##0_);[Red]\(&quot;$&quot;#,##0\)">
          <cx:pt idx="0">1204546000</cx:pt>
          <cx:pt idx="1">1367135000</cx:pt>
          <cx:pt idx="2">1562000000</cx:pt>
          <cx:pt idx="3">1623938000</cx:pt>
          <cx:pt idx="4">1819814000</cx:pt>
          <cx:pt idx="5">1859177000</cx:pt>
          <cx:pt idx="6">2730000000</cx:pt>
          <cx:pt idx="7">3387614000</cx:pt>
          <cx:pt idx="8">4608563000</cx:pt>
          <cx:pt idx="9">5015000000</cx:pt>
          <cx:pt idx="10">5075000000</cx:pt>
          <cx:pt idx="11">7486000000</cx:pt>
          <cx:pt idx="12">10184121000</cx:pt>
          <cx:pt idx="13">10397000000</cx:pt>
          <cx:pt idx="14">11682636000</cx:pt>
          <cx:pt idx="15">11966000000</cx:pt>
          <cx:pt idx="16">12245000000</cx:pt>
          <cx:pt idx="17">12316000000</cx:pt>
          <cx:pt idx="18">14070000000</cx:pt>
          <cx:pt idx="19">14581000000</cx:pt>
          <cx:pt idx="20">16428000000</cx:pt>
          <cx:pt idx="21">17194000000</cx:pt>
          <cx:pt idx="22">20100000000</cx:pt>
          <cx:pt idx="23">22364000000</cx:pt>
          <cx:pt idx="24">29402000000</cx:pt>
          <cx:pt idx="25">29809000000</cx:pt>
          <cx:pt idx="26">82243000000</cx:pt>
          <cx:pt idx="27">138393000000</cx:pt>
          <cx:pt idx="28">179290000000</cx:pt>
          <cx:pt idx="29">230590000000</cx:pt>
          <cx:pt idx="30">451509000000</cx:pt>
        </cx:lvl>
      </cx:numDim>
    </cx:data>
  </cx:chartData>
  <cx:chart>
    <cx:title pos="t" align="ctr" overlay="0">
      <cx:tx>
        <cx:txData>
          <cx:v>Energy Sector Revenue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rPr>
            <a:t>Energy Sector Revenue Year 1</a:t>
          </a:r>
        </a:p>
      </cx:txPr>
    </cx:title>
    <cx:plotArea>
      <cx:plotAreaRegion>
        <cx:series layoutId="clusteredColumn" uniqueId="{983ABAE2-B38B-4296-96E8-E2FEA04E8A74}">
          <cx:tx>
            <cx:txData>
              <cx:f>energy!$F$1</cx:f>
              <cx:v> Total Revenue 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Revenue in $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Revenue in $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  <cx:spPr>
    <a:ln w="12700">
      <a:solidFill>
        <a:schemeClr val="tx1"/>
      </a:solidFill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IT!$F$2:$F$60</cx:f>
        <cx:lvl ptCount="59" formatCode="&quot;$&quot;#,##0_);[Red]\(&quot;$&quot;#,##0\)">
          <cx:pt idx="0">873592000</cx:pt>
          <cx:pt idx="1">1148231000</cx:pt>
          <cx:pt idx="2">1282236000</cx:pt>
          <cx:pt idx="3">1328817000</cx:pt>
          <cx:pt idx="4">1373947000</cx:pt>
          <cx:pt idx="5">1405358000</cx:pt>
          <cx:pt idx="6">1481314000</cx:pt>
          <cx:pt idx="7">1581623000</cx:pt>
          <cx:pt idx="8">1792000000</cx:pt>
          <cx:pt idx="9">1793557000</cx:pt>
          <cx:pt idx="10">2168652000</cx:pt>
          <cx:pt idx="11">2312200000</cx:pt>
          <cx:pt idx="12">2375923000</cx:pt>
          <cx:pt idx="13">2633689000</cx:pt>
          <cx:pt idx="14">2665000000</cx:pt>
          <cx:pt idx="15">2842781000</cx:pt>
          <cx:pt idx="16">2918434000</cx:pt>
          <cx:pt idx="17">3050195000</cx:pt>
          <cx:pt idx="18">3368545000</cx:pt>
          <cx:pt idx="19">3598916000</cx:pt>
          <cx:pt idx="20">3641390000</cx:pt>
          <cx:pt idx="21">3797000000</cx:pt>
          <cx:pt idx="22">3946000000</cx:pt>
          <cx:pt idx="23">4055240000</cx:pt>
          <cx:pt idx="24">4069746000</cx:pt>
          <cx:pt idx="25">4280159000</cx:pt>
          <cx:pt idx="26">4292100000</cx:pt>
          <cx:pt idx="27">4365400000</cx:pt>
          <cx:pt idx="28">4374562000</cx:pt>
          <cx:pt idx="29">4436000000</cx:pt>
          <cx:pt idx="30">4856000000</cx:pt>
          <cx:pt idx="31">4986566000</cx:pt>
          <cx:pt idx="32">5112000000</cx:pt>
          <cx:pt idx="33">5664800000</cx:pt>
          <cx:pt idx="34">5795800000</cx:pt>
          <cx:pt idx="35">6332400000</cx:pt>
          <cx:pt idx="36">6824000000</cx:pt>
          <cx:pt idx="37">6906000000</cx:pt>
          <cx:pt idx="38">7346472000</cx:pt>
          <cx:pt idx="39">7509000000</cx:pt>
          <cx:pt idx="40">7819000000</cx:pt>
          <cx:pt idx="41">7872000000</cx:pt>
          <cx:pt idx="42">8257000000</cx:pt>
          <cx:pt idx="43">8312000000</cx:pt>
          <cx:pt idx="44">9073000000</cx:pt>
          <cx:pt idx="45">11390000000</cx:pt>
          <cx:pt idx="46">11778000000</cx:pt>
          <cx:pt idx="47">12825000000</cx:pt>
          <cx:pt idx="48">14351000000</cx:pt>
          <cx:pt idx="49">15351000000</cx:pt>
          <cx:pt idx="50">20421000000</cx:pt>
          <cx:pt idx="51">24866000000</cx:pt>
          <cx:pt idx="52">48607000000</cx:pt>
          <cx:pt idx="53">52708000000</cx:pt>
          <cx:pt idx="54">55123000000</cx:pt>
          <cx:pt idx="55">77849000000</cx:pt>
          <cx:pt idx="56">102874000000</cx:pt>
          <cx:pt idx="57">112298000000</cx:pt>
          <cx:pt idx="58">170910000000</cx:pt>
        </cx:lvl>
      </cx:numDim>
    </cx:data>
  </cx:chartData>
  <cx:chart>
    <cx:title pos="t" align="ctr" overlay="0">
      <cx:tx>
        <cx:txData>
          <cx:v>IT Sector Revenue in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IT Sector Revenue in Year 1</a:t>
          </a:r>
        </a:p>
      </cx:txPr>
    </cx:title>
    <cx:plotArea>
      <cx:plotAreaRegion>
        <cx:series layoutId="boxWhisker" uniqueId="{0E9101EA-7774-4309-A47B-ACFEF70C4F88}">
          <cx:tx>
            <cx:txData>
              <cx:f>IT!$F$1</cx:f>
              <cx:v> Total Revenue 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0" meanMarker="1" nonoutliers="0" outliers="1"/>
            <cx:statistics quartileMethod="inclusive"/>
          </cx:layoutPr>
        </cx:series>
      </cx:plotAreaRegion>
      <cx:axis id="0">
        <cx:catScaling gapWidth="1"/>
        <cx:tickLabels/>
      </cx:axis>
      <cx:axis id="1">
        <cx:valScaling/>
        <cx:title>
          <cx:tx>
            <cx:txData>
              <cx:v>Revenue($)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Revenue($)</a:t>
              </a:r>
            </a:p>
          </cx:txPr>
        </cx:title>
        <cx:majorGridlines/>
        <cx:tickLabels/>
      </cx:axis>
    </cx:plotArea>
  </cx:chart>
  <cx:spPr>
    <a:ln w="12700">
      <a:solidFill>
        <a:schemeClr val="dk2"/>
      </a:solidFill>
    </a:ln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IT!$F$4:$F$62</cx:f>
        <cx:lvl ptCount="59" formatCode="&quot;$&quot;#,##0_);[Red]\(&quot;$&quot;#,##0\)">
          <cx:pt idx="0">1282236000</cx:pt>
          <cx:pt idx="1">1328817000</cx:pt>
          <cx:pt idx="2">1373947000</cx:pt>
          <cx:pt idx="3">1405358000</cx:pt>
          <cx:pt idx="4">1481314000</cx:pt>
          <cx:pt idx="5">1581623000</cx:pt>
          <cx:pt idx="6">1792000000</cx:pt>
          <cx:pt idx="7">1793557000</cx:pt>
          <cx:pt idx="8">2168652000</cx:pt>
          <cx:pt idx="9">2312200000</cx:pt>
          <cx:pt idx="10">2375923000</cx:pt>
          <cx:pt idx="11">2633689000</cx:pt>
          <cx:pt idx="12">2665000000</cx:pt>
          <cx:pt idx="13">2842781000</cx:pt>
          <cx:pt idx="14">2918434000</cx:pt>
          <cx:pt idx="15">3050195000</cx:pt>
          <cx:pt idx="16">3368545000</cx:pt>
          <cx:pt idx="17">3598916000</cx:pt>
          <cx:pt idx="18">3641390000</cx:pt>
          <cx:pt idx="19">3797000000</cx:pt>
          <cx:pt idx="20">3946000000</cx:pt>
          <cx:pt idx="21">4055240000</cx:pt>
          <cx:pt idx="22">4069746000</cx:pt>
          <cx:pt idx="23">4280159000</cx:pt>
          <cx:pt idx="24">4292100000</cx:pt>
          <cx:pt idx="25">4365400000</cx:pt>
          <cx:pt idx="26">4374562000</cx:pt>
          <cx:pt idx="27">4436000000</cx:pt>
          <cx:pt idx="28">4856000000</cx:pt>
          <cx:pt idx="29">4986566000</cx:pt>
          <cx:pt idx="30">5112000000</cx:pt>
          <cx:pt idx="31">5664800000</cx:pt>
          <cx:pt idx="32">5795800000</cx:pt>
          <cx:pt idx="33">6332400000</cx:pt>
          <cx:pt idx="34">6824000000</cx:pt>
          <cx:pt idx="35">6906000000</cx:pt>
          <cx:pt idx="36">7346472000</cx:pt>
          <cx:pt idx="37">7509000000</cx:pt>
          <cx:pt idx="38">7819000000</cx:pt>
          <cx:pt idx="39">7872000000</cx:pt>
          <cx:pt idx="40">8257000000</cx:pt>
          <cx:pt idx="41">8312000000</cx:pt>
          <cx:pt idx="42">9073000000</cx:pt>
          <cx:pt idx="43">11390000000</cx:pt>
          <cx:pt idx="44">11778000000</cx:pt>
          <cx:pt idx="45">12825000000</cx:pt>
          <cx:pt idx="46">14351000000</cx:pt>
          <cx:pt idx="47">15351000000</cx:pt>
          <cx:pt idx="48">20421000000</cx:pt>
          <cx:pt idx="49">24866000000</cx:pt>
          <cx:pt idx="50">48607000000</cx:pt>
          <cx:pt idx="51">52708000000</cx:pt>
          <cx:pt idx="52">55123000000</cx:pt>
          <cx:pt idx="53">77849000000</cx:pt>
          <cx:pt idx="54">102874000000</cx:pt>
          <cx:pt idx="55">112298000000</cx:pt>
          <cx:pt idx="56">170910000000</cx:pt>
        </cx:lvl>
      </cx:numDim>
    </cx:data>
  </cx:chartData>
  <cx:chart>
    <cx:title pos="t" align="ctr" overlay="0">
      <cx:tx>
        <cx:txData>
          <cx:v>IT Sector Revenue Year 1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rPr>
            <a:t>IT Sector Revenue Year 1</a:t>
          </a:r>
        </a:p>
      </cx:txPr>
    </cx:title>
    <cx:plotArea>
      <cx:plotAreaRegion>
        <cx:series layoutId="clusteredColumn" uniqueId="{02A4E654-134C-4152-9B13-C7EAC2556D22}">
          <cx:tx>
            <cx:txData>
              <cx:f>IT!$F$1</cx:f>
              <cx:v> Total Revenue 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Revenue in $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Revenue in $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r>
                <a:rPr lang="en-US" sz="1030" b="1" i="0" u="none" strike="noStrike" baseline="0">
                  <a:solidFill>
                    <a:schemeClr val="tx1"/>
                  </a:solidFill>
                  <a:latin typeface="Calibri" panose="020F0502020204030204"/>
                  <a:ea typeface="Calibri" panose="020F0502020204030204" pitchFamily="34" charset="0"/>
                  <a:cs typeface="Calibri" panose="020F0502020204030204" pitchFamily="34" charset="0"/>
                </a:rPr>
                <a:t>Frequency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lang="en-US" sz="1030" b="1" i="0" u="none" strike="noStrike" baseline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030" b="1" i="0" u="none" strike="noStrike" baseline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  <cx:spPr>
    <a:ln w="12700"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4CC2FF2-F2DB-4408-B47A-7F04313F52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40147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4/relationships/chartEx" Target="../charts/chartEx2.xml"/><Relationship Id="rId13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12" Type="http://schemas.microsoft.com/office/2014/relationships/chartEx" Target="../charts/chartEx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microsoft.com/office/2014/relationships/chartEx" Target="../charts/chartEx1.xml"/><Relationship Id="rId11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microsoft.com/office/2014/relationships/chartEx" Target="../charts/chartEx3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D31BB57-2209-4D2E-8363-34C6ADE01F0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8685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856343"/>
            <a:ext cx="3591300" cy="38774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histograms along(down) show Year 1 Revenues for Energy and IT Sectors Respectively.  Both are right skewed, meaning that the average(mean) revenue is greater than the median.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two visuals on top are box plots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mean revenue for Energy sector is $43.6B while that of IT is $15.5B. From the look on both data sets, we have outliers in the data, hence we will rely on the median to compare the two sectors.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Median revenue for Energy sector is $11.97B while that of IT is 4.43B.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More than 75% of Energy sector companies are earning a revenue of $21.2B, while the IT sector earn a revenue of $8.8B.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standard deviation of revenue in the Energy sector is $91B while that of IT is $30.6B, meaning that there is more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variabilty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the Energy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sector.This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might be explained by the outliers in the data which make the mean not so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reliable.If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we remove the outliers, we are likely to get a more reliable standard deviation.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can conclude that Energy Sector revenues are higher than IT sector revenues for Year 1 Of operation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015" y="797522"/>
            <a:ext cx="4986928" cy="38063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 companies in Energy Sector make more revenue in Year 1 compared to IT sector companies in their Year 1?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2A6C692-CEDD-442E-90E3-C2E7E110FF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4886406"/>
                  </p:ext>
                </p:extLst>
              </p:nvPr>
            </p:nvGraphicFramePr>
            <p:xfrm>
              <a:off x="68810" y="928468"/>
              <a:ext cx="2398619" cy="17038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2A6C692-CEDD-442E-90E3-C2E7E110FF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10" y="928468"/>
                <a:ext cx="2398619" cy="170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A8C53A8E-7065-4696-B39B-128B300B23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4891292"/>
                  </p:ext>
                </p:extLst>
              </p:nvPr>
            </p:nvGraphicFramePr>
            <p:xfrm>
              <a:off x="68812" y="2700699"/>
              <a:ext cx="2463932" cy="17038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A8C53A8E-7065-4696-B39B-128B300B23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12" y="2700699"/>
                <a:ext cx="2463932" cy="170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CEAE2D5A-1F68-41ED-8E01-191A5E7C44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8307435"/>
                  </p:ext>
                </p:extLst>
              </p:nvPr>
            </p:nvGraphicFramePr>
            <p:xfrm>
              <a:off x="2603686" y="928469"/>
              <a:ext cx="2367456" cy="16432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CEAE2D5A-1F68-41ED-8E01-191A5E7C44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3686" y="928469"/>
                <a:ext cx="2367456" cy="1643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4AFFC9DA-551D-4825-A4EC-BBBF73C220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2802888"/>
                  </p:ext>
                </p:extLst>
              </p:nvPr>
            </p:nvGraphicFramePr>
            <p:xfrm>
              <a:off x="2603687" y="2700699"/>
              <a:ext cx="2367456" cy="17038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4AFFC9DA-551D-4825-A4EC-BBBF73C220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3687" y="2700699"/>
                <a:ext cx="2367456" cy="17038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271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Calibri</vt:lpstr>
      <vt:lpstr>Simple Light</vt:lpstr>
      <vt:lpstr>think-cell Slide</vt:lpstr>
      <vt:lpstr>Do companies in Energy Sector make more revenue in Year 1 compared to IT sector companies in their Year 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average</dc:title>
  <cp:lastModifiedBy>Teresia Muiruri (KE)</cp:lastModifiedBy>
  <cp:revision>4</cp:revision>
  <dcterms:modified xsi:type="dcterms:W3CDTF">2021-10-09T18:47:47Z</dcterms:modified>
</cp:coreProperties>
</file>