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uiruri001\Documents\Business%20Analytics%20Nanodegree\SQL%20project\chinook-db\chinook_db\Units%20Sold%20Per%20Genr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uiruri001\Documents\Business%20Analytics%20Nanodegree\SQL%20project\chinook-db\chinook_db\q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uiruri001\Downloads\Query-7-overall-performance-by-all-ag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uiruri001\Downloads\Query-8-analyze-best-sales-agent-annual-perform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Genres by Units Sold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'Units Sold Per Genre'!$B$1</c:f>
              <c:strCache>
                <c:ptCount val="1"/>
                <c:pt idx="0">
                  <c:v>units_sold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'Units Sold Per Genre'!$A$2:$A$11</c:f>
              <c:strCache>
                <c:ptCount val="10"/>
                <c:pt idx="0">
                  <c:v>Reggae</c:v>
                </c:pt>
                <c:pt idx="1">
                  <c:v>R&amp;B/Soul</c:v>
                </c:pt>
                <c:pt idx="2">
                  <c:v>Classical</c:v>
                </c:pt>
                <c:pt idx="3">
                  <c:v>TV Shows</c:v>
                </c:pt>
                <c:pt idx="4">
                  <c:v>Blues</c:v>
                </c:pt>
                <c:pt idx="5">
                  <c:v>Jazz</c:v>
                </c:pt>
                <c:pt idx="6">
                  <c:v>Alternative &amp; Punk</c:v>
                </c:pt>
                <c:pt idx="7">
                  <c:v>Metal</c:v>
                </c:pt>
                <c:pt idx="8">
                  <c:v>Latin</c:v>
                </c:pt>
                <c:pt idx="9">
                  <c:v>Rock</c:v>
                </c:pt>
              </c:strCache>
            </c:strRef>
          </c:cat>
          <c:val>
            <c:numRef>
              <c:f>'Units Sold Per Genre'!$B$2:$B$11</c:f>
              <c:numCache>
                <c:formatCode>General</c:formatCode>
                <c:ptCount val="10"/>
                <c:pt idx="0">
                  <c:v>30</c:v>
                </c:pt>
                <c:pt idx="1">
                  <c:v>41</c:v>
                </c:pt>
                <c:pt idx="2">
                  <c:v>41</c:v>
                </c:pt>
                <c:pt idx="3">
                  <c:v>47</c:v>
                </c:pt>
                <c:pt idx="4">
                  <c:v>61</c:v>
                </c:pt>
                <c:pt idx="5">
                  <c:v>80</c:v>
                </c:pt>
                <c:pt idx="6">
                  <c:v>244</c:v>
                </c:pt>
                <c:pt idx="7">
                  <c:v>264</c:v>
                </c:pt>
                <c:pt idx="8">
                  <c:v>386</c:v>
                </c:pt>
                <c:pt idx="9">
                  <c:v>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A6-4409-A768-3DDA414B4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18629136"/>
        <c:axId val="518629552"/>
      </c:barChart>
      <c:catAx>
        <c:axId val="518629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29552"/>
        <c:crosses val="autoZero"/>
        <c:auto val="1"/>
        <c:lblAlgn val="ctr"/>
        <c:lblOffset val="100"/>
        <c:noMultiLvlLbl val="0"/>
      </c:catAx>
      <c:valAx>
        <c:axId val="518629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Units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2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Artists with more than 10 Albums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'q2'!$B$1</c:f>
              <c:strCache>
                <c:ptCount val="1"/>
                <c:pt idx="0">
                  <c:v>Albums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'q2'!$A$2:$A$4</c:f>
              <c:strCache>
                <c:ptCount val="3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</c:strCache>
            </c:strRef>
          </c:cat>
          <c:val>
            <c:numRef>
              <c:f>'q2'!$B$2:$B$4</c:f>
              <c:numCache>
                <c:formatCode>General</c:formatCode>
                <c:ptCount val="3"/>
                <c:pt idx="0">
                  <c:v>21</c:v>
                </c:pt>
                <c:pt idx="1">
                  <c:v>14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5-4CFA-8959-3F0A6CF2A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094256"/>
        <c:axId val="623086352"/>
      </c:barChart>
      <c:catAx>
        <c:axId val="62309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086352"/>
        <c:crosses val="autoZero"/>
        <c:auto val="1"/>
        <c:lblAlgn val="ctr"/>
        <c:lblOffset val="100"/>
        <c:noMultiLvlLbl val="0"/>
      </c:catAx>
      <c:valAx>
        <c:axId val="62308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Albums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09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by Agents</a:t>
            </a:r>
            <a:r>
              <a:rPr lang="en-IN" baseline="0"/>
              <a:t> between 2009-2013</a:t>
            </a:r>
            <a:endParaRPr lang="en-IN"/>
          </a:p>
        </c:rich>
      </c:tx>
      <c:layout>
        <c:manualLayout>
          <c:xMode val="edge"/>
          <c:yMode val="edge"/>
          <c:x val="0.25090651244826945"/>
          <c:y val="4.306418781098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'sales-agents-overall-performanc'!$B$2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('sales-agents-overall-performanc'!$A$2,'sales-agents-overall-performanc'!$A$7,'sales-agents-overall-performanc'!$A$12)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('sales-agents-overall-performanc'!$C$2,'sales-agents-overall-performanc'!$C$7,'sales-agents-overall-performanc'!$C$12)</c:f>
              <c:numCache>
                <c:formatCode>General</c:formatCode>
                <c:ptCount val="3"/>
                <c:pt idx="0">
                  <c:v>25</c:v>
                </c:pt>
                <c:pt idx="1">
                  <c:v>30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A-4626-875E-7722AF6D07F9}"/>
            </c:ext>
          </c:extLst>
        </c:ser>
        <c:ser>
          <c:idx val="1"/>
          <c:order val="1"/>
          <c:tx>
            <c:strRef>
              <c:f>'sales-agents-overall-performanc'!$B$3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('sales-agents-overall-performanc'!$A$2,'sales-agents-overall-performanc'!$A$7,'sales-agents-overall-performanc'!$A$12)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('sales-agents-overall-performanc'!$C$3,'sales-agents-overall-performanc'!$C$8,'sales-agents-overall-performanc'!$C$13)</c:f>
              <c:numCache>
                <c:formatCode>General</c:formatCode>
                <c:ptCount val="3"/>
                <c:pt idx="0">
                  <c:v>34</c:v>
                </c:pt>
                <c:pt idx="1">
                  <c:v>27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A-4626-875E-7722AF6D07F9}"/>
            </c:ext>
          </c:extLst>
        </c:ser>
        <c:ser>
          <c:idx val="2"/>
          <c:order val="2"/>
          <c:tx>
            <c:strRef>
              <c:f>'sales-agents-overall-performanc'!$B$4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('sales-agents-overall-performanc'!$A$2,'sales-agents-overall-performanc'!$A$7,'sales-agents-overall-performanc'!$A$12)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('sales-agents-overall-performanc'!$C$4,'sales-agents-overall-performanc'!$C$9,'sales-agents-overall-performanc'!$C$14)</c:f>
              <c:numCache>
                <c:formatCode>General</c:formatCode>
                <c:ptCount val="3"/>
                <c:pt idx="0">
                  <c:v>28</c:v>
                </c:pt>
                <c:pt idx="1">
                  <c:v>28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4A-4626-875E-7722AF6D07F9}"/>
            </c:ext>
          </c:extLst>
        </c:ser>
        <c:ser>
          <c:idx val="3"/>
          <c:order val="3"/>
          <c:tx>
            <c:strRef>
              <c:f>'sales-agents-overall-performanc'!$B$5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9873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('sales-agents-overall-performanc'!$A$2,'sales-agents-overall-performanc'!$A$7,'sales-agents-overall-performanc'!$A$12)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('sales-agents-overall-performanc'!$C$5,'sales-agents-overall-performanc'!$C$10,'sales-agents-overall-performanc'!$C$15)</c:f>
              <c:numCache>
                <c:formatCode>General</c:formatCode>
                <c:ptCount val="3"/>
                <c:pt idx="0">
                  <c:v>28</c:v>
                </c:pt>
                <c:pt idx="1">
                  <c:v>29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4A-4626-875E-7722AF6D07F9}"/>
            </c:ext>
          </c:extLst>
        </c:ser>
        <c:ser>
          <c:idx val="4"/>
          <c:order val="4"/>
          <c:tx>
            <c:strRef>
              <c:f>'sales-agents-overall-performanc'!$B$6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('sales-agents-overall-performanc'!$A$2,'sales-agents-overall-performanc'!$A$7,'sales-agents-overall-performanc'!$A$12)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('sales-agents-overall-performanc'!$C$6,'sales-agents-overall-performanc'!$C$11,'sales-agents-overall-performanc'!$C$16)</c:f>
              <c:numCache>
                <c:formatCode>General</c:formatCode>
                <c:ptCount val="3"/>
                <c:pt idx="0">
                  <c:v>31</c:v>
                </c:pt>
                <c:pt idx="1">
                  <c:v>26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4A-4626-875E-7722AF6D07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5372064"/>
        <c:axId val="325372624"/>
      </c:barChart>
      <c:catAx>
        <c:axId val="32537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 Agent</a:t>
                </a:r>
              </a:p>
            </c:rich>
          </c:tx>
          <c:layout>
            <c:manualLayout>
              <c:xMode val="edge"/>
              <c:yMode val="edge"/>
              <c:x val="0.43067930601628313"/>
              <c:y val="0.92783750588277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372624"/>
        <c:crosses val="autoZero"/>
        <c:auto val="1"/>
        <c:lblAlgn val="ctr"/>
        <c:lblOffset val="100"/>
        <c:noMultiLvlLbl val="0"/>
      </c:catAx>
      <c:valAx>
        <c:axId val="32537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sales</a:t>
                </a:r>
              </a:p>
            </c:rich>
          </c:tx>
          <c:layout>
            <c:manualLayout>
              <c:xMode val="edge"/>
              <c:yMode val="edge"/>
              <c:x val="1.1994002998500749E-2"/>
              <c:y val="0.4078345557135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3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aseline="0" dirty="0"/>
              <a:t>Jane Peacock Performance Between 2009-2013</a:t>
            </a:r>
            <a:endParaRPr lang="en-US" sz="1200" dirty="0"/>
          </a:p>
        </c:rich>
      </c:tx>
      <c:layout>
        <c:manualLayout>
          <c:xMode val="edge"/>
          <c:yMode val="edge"/>
          <c:x val="0.15193969626427226"/>
          <c:y val="3.31537560306765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34294581007913"/>
          <c:y val="0.18518939180765959"/>
          <c:w val="0.85300903896462399"/>
          <c:h val="0.63251457679956746"/>
        </c:manualLayout>
      </c:layout>
      <c:lineChart>
        <c:grouping val="standard"/>
        <c:varyColors val="0"/>
        <c:ser>
          <c:idx val="0"/>
          <c:order val="0"/>
          <c:tx>
            <c:strRef>
              <c:f>'best-sales-agent-annual-sales-r'!$D$1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'best-sales-agent-annual-sales-r'!$C$2:$C$6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'best-sales-agent-annual-sales-r'!$D$2:$D$6</c:f>
              <c:numCache>
                <c:formatCode>General</c:formatCode>
                <c:ptCount val="5"/>
                <c:pt idx="0">
                  <c:v>25</c:v>
                </c:pt>
                <c:pt idx="1">
                  <c:v>34</c:v>
                </c:pt>
                <c:pt idx="2">
                  <c:v>28</c:v>
                </c:pt>
                <c:pt idx="3">
                  <c:v>28</c:v>
                </c:pt>
                <c:pt idx="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60-418A-B38A-2AF69B0D3E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6282784"/>
        <c:axId val="226281664"/>
      </c:lineChart>
      <c:catAx>
        <c:axId val="226282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1712604178959343"/>
              <c:y val="0.906195520702927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81664"/>
        <c:crosses val="autoZero"/>
        <c:auto val="1"/>
        <c:lblAlgn val="ctr"/>
        <c:lblOffset val="100"/>
        <c:noMultiLvlLbl val="0"/>
      </c:catAx>
      <c:valAx>
        <c:axId val="22628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 per year</a:t>
                </a:r>
              </a:p>
            </c:rich>
          </c:tx>
          <c:layout>
            <c:manualLayout>
              <c:xMode val="edge"/>
              <c:yMode val="edge"/>
              <c:x val="1.398601141897263E-2"/>
              <c:y val="0.324691016823234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8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AE2A9F7-DCDC-418D-9F26-2297F2C884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290054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chart" Target="../charts/char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chart" Target="../charts/char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chart" Target="../charts/chart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52127F7-02EE-454C-B95B-EA5AF8DCA8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27289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note that the top to genres are Rock, Latin,Metal, Alternative% Punk, Jazz, Blues,TV Shows, Classical, R&amp;B/Soul and Reggae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Rock has the highest number of units sold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Q1-What are the top 10 genres by the units sold?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99990B-440B-4DA7-9F63-9F4A2BBA7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778309"/>
              </p:ext>
            </p:extLst>
          </p:nvPr>
        </p:nvGraphicFramePr>
        <p:xfrm>
          <a:off x="394500" y="1469340"/>
          <a:ext cx="4550700" cy="3021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5BD1546-C62A-4C9B-B831-C963B465F74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1255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Only 3 artists have more than 10 albums, of the 3, only 1 has more than 20 Albums.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354300" y="1446586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 – Which artists have more than 10 albums?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B3A2DE-86A7-4FA2-AD7A-D80276E60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273072"/>
              </p:ext>
            </p:extLst>
          </p:nvPr>
        </p:nvGraphicFramePr>
        <p:xfrm>
          <a:off x="394500" y="1502229"/>
          <a:ext cx="4510500" cy="298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36DD868-4D86-418A-96DF-85CE83C697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398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Jane Peacock has consistently made the highest sales across the years.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Q3-How do the sales agents compare across the years?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956828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0F5540F-6B53-4EAD-8973-5795BCA8CB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9803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Jane made average sales on 29 songs per year.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Her performance has an upward trend.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most songs she has sold were 34, this was the year 2010.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There was a decline in sales by 6 songs between 2010 and 2011,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Q4 What is the performance of the best sales agent?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11289"/>
              </p:ext>
            </p:extLst>
          </p:nvPr>
        </p:nvGraphicFramePr>
        <p:xfrm>
          <a:off x="374400" y="1418450"/>
          <a:ext cx="4510500" cy="293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205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Simple Light</vt:lpstr>
      <vt:lpstr>think-cell Slide</vt:lpstr>
      <vt:lpstr>Q1-What are the top 10 genres by the units sold?</vt:lpstr>
      <vt:lpstr>Q2 – Which artists have more than 10 albums?</vt:lpstr>
      <vt:lpstr> Q3-How do the sales agents compare across the years?</vt:lpstr>
      <vt:lpstr>Q4 What is the performance of the best sales agent?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Q1-What are the top 10 genres by the units sold?</dc:title>
  <cp:lastModifiedBy>Teresia Muiruri (KE)</cp:lastModifiedBy>
  <cp:revision>8</cp:revision>
  <dcterms:modified xsi:type="dcterms:W3CDTF">2021-10-10T01:03:51Z</dcterms:modified>
</cp:coreProperties>
</file>