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6" r:id="rId3"/>
    <p:sldId id="273" r:id="rId4"/>
    <p:sldId id="259" r:id="rId5"/>
    <p:sldId id="271" r:id="rId6"/>
    <p:sldId id="261" r:id="rId7"/>
    <p:sldId id="262" r:id="rId8"/>
    <p:sldId id="264" r:id="rId9"/>
    <p:sldId id="265" r:id="rId10"/>
    <p:sldId id="266" r:id="rId11"/>
    <p:sldId id="272" r:id="rId12"/>
    <p:sldId id="263" r:id="rId13"/>
    <p:sldId id="270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2200-4903-44EC-8B8A-147D85FDC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92ED0-76F1-42AE-B255-803068E07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573AC-CB9C-41EB-8472-57574638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6CC4-8220-4F58-967C-1ED65956EC1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2F02-2057-4292-8D83-59E6E8B3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96D69-83AF-4369-8BBE-987E45D3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5516-CD78-4B81-86E2-CED4EA7B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4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75AB-2C9D-4484-B75D-3F989EE6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74972-F22A-44D5-B911-A3099BC8A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F0AF6-6843-4B57-8E57-9ACB51CD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6CC4-8220-4F58-967C-1ED65956EC1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EED8-226A-4AC9-BAA9-7170F2DB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BF330-7340-41A4-9F97-33A7724A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5516-CD78-4B81-86E2-CED4EA7B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18CA7-A9DC-4574-9075-5CA3FD1F4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6B774-C9A7-4579-8C38-A0DC88C3D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33565-DF29-4F2C-918F-26487C30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6CC4-8220-4F58-967C-1ED65956EC1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8A498-2B61-47F5-9475-9A8C0EAD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E0974-3B63-4253-951E-95E77D7F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5516-CD78-4B81-86E2-CED4EA7B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1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B814-81C8-4CB1-B1C3-91705B26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8AA7-24A5-42C4-A465-984DDE62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4717-64C1-486C-AC0A-204BD25C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6CC4-8220-4F58-967C-1ED65956EC1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0E0FE-35A8-4045-987D-315453B4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2CE4-D1DE-4807-8F49-1C6CFAC0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5516-CD78-4B81-86E2-CED4EA7B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2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A80C-9C90-4280-8B5F-F7F08300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6B733-36F5-4C4F-9152-317A02DBC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280D-D9B5-4AAF-A96A-259CA05A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6CC4-8220-4F58-967C-1ED65956EC1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24946-0469-40F4-9F60-94497FE2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994D8-6290-402D-A1F4-33B7ADB4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5516-CD78-4B81-86E2-CED4EA7B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3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399C-06D5-4D8A-8088-76E377CC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9701-21C1-4A0C-9396-6A15C9774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AD63B-828C-4935-AF74-BD1634C5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5EB50-9EAD-4B64-A462-D3EDD090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6CC4-8220-4F58-967C-1ED65956EC1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37707-D0C0-49B4-BDBE-6D7D95A5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88591-4703-442B-93AA-0A940A50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5516-CD78-4B81-86E2-CED4EA7B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6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5A06-56FC-4A52-902B-18C449AD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B578F-A9AC-4501-AD94-1D3281041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50B2E-A687-4375-8C9B-BA4DAAFA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21514-45DB-4BAD-8579-C01CCD2BE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B0DCD-CB07-4A7C-8611-117FD0C18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CA225-FBF5-4CC5-8C0B-CB75F9D7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6CC4-8220-4F58-967C-1ED65956EC1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2109E-C8DF-4D2C-B175-DF68D8F5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52885-7B59-4324-8999-2B646E6C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5516-CD78-4B81-86E2-CED4EA7B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CA45-0A53-4D8D-900E-123A6EE4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98D8A-89CE-4344-A33F-42100614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6CC4-8220-4F58-967C-1ED65956EC1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4869C-D831-40EB-9283-52D84117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8FD07-FD58-4ADC-8E85-D3FCA93A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5516-CD78-4B81-86E2-CED4EA7B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66EA3-DBE9-40EE-8B8E-D0AB0633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6CC4-8220-4F58-967C-1ED65956EC1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DAABA-330C-476A-B9FA-4FBB5516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234A-630C-43A8-9CDC-BE262DC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5516-CD78-4B81-86E2-CED4EA7B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4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42CA-9406-4E2B-80E7-C4919811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0304-E300-49CE-BDBF-9F94A99A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61A25-3743-43D0-8D60-FCEC707AC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43E1D-7C37-43AD-BA86-0DBDE9F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6CC4-8220-4F58-967C-1ED65956EC1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4CF97-7421-4488-9122-EB959B62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56465-624F-434B-B1EA-BC4A5EDE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5516-CD78-4B81-86E2-CED4EA7B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9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EFDD-F3C1-44A3-8439-16803F50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BD240-9CDC-4A73-8DA0-49E9E227D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815CE-B382-42DC-88D6-A0859BD86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B834A-5C86-47A7-86B3-E1FC58BC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6CC4-8220-4F58-967C-1ED65956EC1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1312E-DA27-424F-A75E-4D1731B5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46946-2979-4E00-8B6B-77C1A64F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5516-CD78-4B81-86E2-CED4EA7B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B379168-52CD-41DA-9877-BA287A1568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899612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3" imgH="476" progId="TCLayout.ActiveDocument.1">
                  <p:embed/>
                </p:oleObj>
              </mc:Choice>
              <mc:Fallback>
                <p:oleObj name="think-cell Slide" r:id="rId1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7F112-519C-488D-9309-DB9997EE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51E13-A246-49B9-8AB8-E4814C9CB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8C9B-A8C3-4C75-9686-AC4F93577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C6CC4-8220-4F58-967C-1ED65956EC1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2ABD-B988-490E-B0CA-B2D63D65E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91673-9ACE-46B3-8736-2295127D0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C5516-CD78-4B81-86E2-CED4EA7B6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5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hyperlink" Target="https://public.tableau.com/app/profile/teresia.muiruri4605/viz/USCensusDataAnalysis_V2/CensusStory?publish=yes" TargetMode="Externa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21D2B29-29BA-434A-BFCD-1E96468912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47664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B872590-3CE4-45DC-B8A8-804C687B7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b="1" i="0" dirty="0">
                <a:solidFill>
                  <a:srgbClr val="2E3D49"/>
                </a:solidFill>
                <a:effectLst/>
                <a:latin typeface="Open Sans" panose="020B0606030504020204" pitchFamily="34" charset="0"/>
              </a:rPr>
              <a:t>US Census Demographic Data - 2015</a:t>
            </a:r>
            <a:br>
              <a:rPr lang="en-US" b="1" i="0" dirty="0">
                <a:solidFill>
                  <a:srgbClr val="2E3D49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3C36D-20B8-498A-9471-8678B3FA6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4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5F938B-85F6-4E58-A68A-221C6C8DD6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8870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5F938B-85F6-4E58-A68A-221C6C8DD6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4277D6-EF68-4CB7-95E9-F153700E2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7306"/>
          </a:xfrm>
        </p:spPr>
        <p:txBody>
          <a:bodyPr vert="horz">
            <a:noAutofit/>
          </a:bodyPr>
          <a:lstStyle/>
          <a:p>
            <a:pPr algn="l"/>
            <a:r>
              <a:rPr lang="en-US" sz="2000" b="1" dirty="0">
                <a:effectLst/>
              </a:rPr>
              <a:t>Which state has the highest percentage of women?- </a:t>
            </a:r>
            <a:r>
              <a:rPr lang="en-US" sz="2000" b="1" i="1" dirty="0">
                <a:effectLst/>
              </a:rPr>
              <a:t>Texas ( Created a calculation [Women]/([Women]+[Men])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1E1F6-D66F-4FE3-8EF5-D31524A6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3122" y="1749670"/>
            <a:ext cx="3264877" cy="179363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Tree map is a quick way to see the largest /smallest values, based on the categories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E557EC-C238-41E6-90D8-F0429C26A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1" y="1688123"/>
            <a:ext cx="7130562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5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5F938B-85F6-4E58-A68A-221C6C8DD6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7340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5F938B-85F6-4E58-A68A-221C6C8DD6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4277D6-EF68-4CB7-95E9-F153700E2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7306"/>
          </a:xfrm>
        </p:spPr>
        <p:txBody>
          <a:bodyPr vert="horz">
            <a:noAutofit/>
          </a:bodyPr>
          <a:lstStyle/>
          <a:p>
            <a:pPr algn="l"/>
            <a:r>
              <a:rPr lang="it-IT" sz="2800" dirty="0">
                <a:effectLst/>
              </a:rPr>
              <a:t>Income vs Income Per capita in Texas</a:t>
            </a:r>
            <a:endParaRPr lang="en-US" sz="7200" b="1" i="1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1E1F6-D66F-4FE3-8EF5-D31524A6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3122" y="1749669"/>
            <a:ext cx="4413740" cy="279595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</a:rPr>
              <a:t>A scatter plot shows correlation between income per cap and median house hold income. There is a strong positive correlation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</a:rPr>
              <a:t>Histograms show the distribution.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dirty="0"/>
              <a:t>Histogram to the left shows that a majority of households earn an income of 39K.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dirty="0"/>
              <a:t>Histogram to the right show that majority of counties have an income per capita of 21K.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dirty="0"/>
              <a:t>This means our client should plan pay budgets within 21K and 39K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0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9371E-83FD-449B-A0F6-850C85105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49669"/>
            <a:ext cx="7209692" cy="491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3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5F938B-85F6-4E58-A68A-221C6C8DD6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0664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5F938B-85F6-4E58-A68A-221C6C8DD6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4277D6-EF68-4CB7-95E9-F153700E2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7306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1E1F6-D66F-4FE3-8EF5-D31524A6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646" y="2277208"/>
            <a:ext cx="9806354" cy="211015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/>
              <a:t>Our client should consider rolling our the program in Texas..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/>
              <a:t>O</a:t>
            </a:r>
            <a:r>
              <a:rPr lang="en-US" sz="2400" b="1" i="1" dirty="0"/>
              <a:t>ur client should plan pay budgets within 21K and 39K</a:t>
            </a:r>
          </a:p>
          <a:p>
            <a:pPr algn="l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6752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5F938B-85F6-4E58-A68A-221C6C8DD6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0388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5F938B-85F6-4E58-A68A-221C6C8DD6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4277D6-EF68-4CB7-95E9-F153700E2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7306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1E1F6-D66F-4FE3-8EF5-D31524A6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646" y="2277208"/>
            <a:ext cx="9806354" cy="627306"/>
          </a:xfrm>
        </p:spPr>
        <p:txBody>
          <a:bodyPr>
            <a:normAutofit/>
          </a:bodyPr>
          <a:lstStyle/>
          <a:p>
            <a:pPr algn="l"/>
            <a:r>
              <a:rPr lang="en-US" b="1" i="1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322834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5F938B-85F6-4E58-A68A-221C6C8DD6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9553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4277D6-EF68-4CB7-95E9-F153700E2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7306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1E1F6-D66F-4FE3-8EF5-D31524A6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646" y="2277208"/>
            <a:ext cx="9806354" cy="298059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were approached by a client, who is a non profit organization.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They want to roll out a program to provide opportunities for women empowerment.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were supposed to give them </a:t>
            </a:r>
            <a:r>
              <a:rPr lang="en-US" u="sng" dirty="0"/>
              <a:t>at</a:t>
            </a:r>
            <a:r>
              <a:rPr lang="en-US" dirty="0"/>
              <a:t> least one suggestion of the State where that should happen,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should also give them a benchmark on how much they would expect to pay the facilitators of the program, on the ground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should also demonstrate the factors we considered before arriving at our answer.</a:t>
            </a:r>
          </a:p>
        </p:txBody>
      </p:sp>
    </p:spTree>
    <p:extLst>
      <p:ext uri="{BB962C8B-B14F-4D97-AF65-F5344CB8AC3E}">
        <p14:creationId xmlns:p14="http://schemas.microsoft.com/office/powerpoint/2010/main" val="347095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5F938B-85F6-4E58-A68A-221C6C8DD6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46862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5F938B-85F6-4E58-A68A-221C6C8DD6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4277D6-EF68-4CB7-95E9-F153700E2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7306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Visuals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1E1F6-D66F-4FE3-8EF5-D31524A6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646" y="2277208"/>
            <a:ext cx="9806354" cy="298059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Bar chart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Treemap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Scatter plot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142271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5F938B-85F6-4E58-A68A-221C6C8DD6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79339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5F938B-85F6-4E58-A68A-221C6C8DD6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4277D6-EF68-4CB7-95E9-F153700E2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7306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1E1F6-D66F-4FE3-8EF5-D31524A6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646" y="2277208"/>
            <a:ext cx="9806354" cy="115179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considered factors such as , poverty levels, unemployment rates, ratio of women to men, and median income per house hold and per capita income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2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5F938B-85F6-4E58-A68A-221C6C8DD6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96959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5F938B-85F6-4E58-A68A-221C6C8DD6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4277D6-EF68-4CB7-95E9-F153700E2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7306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1E1F6-D66F-4FE3-8EF5-D31524A6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646" y="2277208"/>
            <a:ext cx="9806354" cy="11517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Link to work</a:t>
            </a:r>
          </a:p>
          <a:p>
            <a:pPr algn="l"/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5F938B-85F6-4E58-A68A-221C6C8DD6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12433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5F938B-85F6-4E58-A68A-221C6C8DD6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4277D6-EF68-4CB7-95E9-F153700E2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7306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Questions Asked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1E1F6-D66F-4FE3-8EF5-D31524A6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646" y="2277208"/>
            <a:ext cx="9806354" cy="298059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Which State has the highest percentage of the population below the poverty level?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Which state has the highest unemployment levels?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Which state has the highest percentage of women?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does the income per capita compare with median household income for our identified state?</a:t>
            </a:r>
          </a:p>
          <a:p>
            <a:pPr algn="l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761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5F938B-85F6-4E58-A68A-221C6C8DD6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60048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5F938B-85F6-4E58-A68A-221C6C8DD6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4277D6-EF68-4CB7-95E9-F153700E2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7306"/>
          </a:xfrm>
        </p:spPr>
        <p:txBody>
          <a:bodyPr vert="horz">
            <a:normAutofit/>
          </a:bodyPr>
          <a:lstStyle/>
          <a:p>
            <a:r>
              <a:rPr lang="en-US" sz="3200" b="1" dirty="0"/>
              <a:t>Findings- See visuals on next pages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1E1F6-D66F-4FE3-8EF5-D31524A6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646" y="2277208"/>
            <a:ext cx="9806354" cy="298059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Which State has the highest percentage of the population below the poverty level?- </a:t>
            </a:r>
            <a:r>
              <a:rPr lang="en-US" b="1" i="1" dirty="0">
                <a:effectLst/>
              </a:rPr>
              <a:t>Texas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Which state has the highest unemployment levels?- </a:t>
            </a:r>
            <a:r>
              <a:rPr lang="en-US" b="1" i="1" dirty="0">
                <a:effectLst/>
              </a:rPr>
              <a:t>Texas</a:t>
            </a:r>
            <a:endParaRPr lang="en-US" b="1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Which state has the highest percentage of women?- </a:t>
            </a:r>
            <a:r>
              <a:rPr lang="en-US" b="1" i="1" dirty="0">
                <a:effectLst/>
              </a:rPr>
              <a:t>Texas</a:t>
            </a:r>
          </a:p>
        </p:txBody>
      </p:sp>
    </p:spTree>
    <p:extLst>
      <p:ext uri="{BB962C8B-B14F-4D97-AF65-F5344CB8AC3E}">
        <p14:creationId xmlns:p14="http://schemas.microsoft.com/office/powerpoint/2010/main" val="259120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5F938B-85F6-4E58-A68A-221C6C8DD6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37142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5F938B-85F6-4E58-A68A-221C6C8DD6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4277D6-EF68-4CB7-95E9-F153700E2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122363"/>
            <a:ext cx="9639300" cy="627306"/>
          </a:xfrm>
        </p:spPr>
        <p:txBody>
          <a:bodyPr vert="horz">
            <a:normAutofit/>
          </a:bodyPr>
          <a:lstStyle/>
          <a:p>
            <a:r>
              <a:rPr lang="en-US" sz="1600" b="1" dirty="0">
                <a:effectLst/>
              </a:rPr>
              <a:t>Which State has the highest percentage of the population below the poverty level?- </a:t>
            </a:r>
            <a:r>
              <a:rPr lang="en-US" sz="1600" b="1" i="1" dirty="0">
                <a:effectLst/>
              </a:rPr>
              <a:t>Texas</a:t>
            </a:r>
            <a:br>
              <a:rPr lang="en-US" sz="1600" b="1" i="1" dirty="0">
                <a:effectLst/>
              </a:rPr>
            </a:br>
            <a:endParaRPr lang="en-US" sz="1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1E1F6-D66F-4FE3-8EF5-D31524A6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646" y="1749670"/>
            <a:ext cx="9806354" cy="79130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050" b="1" i="1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14E26A-B020-4349-A615-EF13C9272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828800"/>
            <a:ext cx="6345115" cy="4466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8F103B-C10E-4136-AA3A-563E1B199EAE}"/>
              </a:ext>
            </a:extLst>
          </p:cNvPr>
          <p:cNvSpPr txBox="1"/>
          <p:nvPr/>
        </p:nvSpPr>
        <p:spPr>
          <a:xfrm>
            <a:off x="7728438" y="1969477"/>
            <a:ext cx="3853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used a map because it is a good visual indicator of the different states.</a:t>
            </a:r>
          </a:p>
          <a:p>
            <a:r>
              <a:rPr lang="en-US" dirty="0"/>
              <a:t>I also used contrasting colors to show the highest vs lowest levels</a:t>
            </a:r>
          </a:p>
        </p:txBody>
      </p:sp>
    </p:spTree>
    <p:extLst>
      <p:ext uri="{BB962C8B-B14F-4D97-AF65-F5344CB8AC3E}">
        <p14:creationId xmlns:p14="http://schemas.microsoft.com/office/powerpoint/2010/main" val="261495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5F938B-85F6-4E58-A68A-221C6C8DD6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0127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5F938B-85F6-4E58-A68A-221C6C8DD6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4277D6-EF68-4CB7-95E9-F153700E2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7306"/>
          </a:xfrm>
        </p:spPr>
        <p:txBody>
          <a:bodyPr vert="horz">
            <a:noAutofit/>
          </a:bodyPr>
          <a:lstStyle/>
          <a:p>
            <a:r>
              <a:rPr lang="en-US" sz="2000" b="1" dirty="0">
                <a:effectLst/>
              </a:rPr>
              <a:t>Which state has the highest unemployment levels?- </a:t>
            </a:r>
            <a:r>
              <a:rPr lang="en-US" sz="2000" b="1" i="1" dirty="0">
                <a:effectLst/>
              </a:rPr>
              <a:t>Texas</a:t>
            </a:r>
            <a:br>
              <a:rPr lang="en-US" sz="2000" b="1" i="1" dirty="0"/>
            </a:br>
            <a:endParaRPr lang="en-US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1E1F6-D66F-4FE3-8EF5-D31524A6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3316" y="1749670"/>
            <a:ext cx="3484684" cy="367231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I used a horizontal bar chart </a:t>
            </a:r>
            <a:r>
              <a:rPr lang="en-US" sz="1400" dirty="0" err="1"/>
              <a:t>orderd</a:t>
            </a:r>
            <a:r>
              <a:rPr lang="en-US" sz="1400" dirty="0"/>
              <a:t> by descending order.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An ordered bar chart enables one to rank categories, based on a quantitative variable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E9D25A-F346-4594-AD18-983663434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78" y="1436016"/>
            <a:ext cx="6928338" cy="517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41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LASTSLIDEVIEWED" val="259,4,Approac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449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think-cell Slide</vt:lpstr>
      <vt:lpstr>US Census Demographic Data - 2015 </vt:lpstr>
      <vt:lpstr>Problem statement</vt:lpstr>
      <vt:lpstr>Visuals Used</vt:lpstr>
      <vt:lpstr>Approach</vt:lpstr>
      <vt:lpstr>LINK</vt:lpstr>
      <vt:lpstr>Questions Asked</vt:lpstr>
      <vt:lpstr>Findings- See visuals on next pages</vt:lpstr>
      <vt:lpstr>Which State has the highest percentage of the population below the poverty level?- Texas </vt:lpstr>
      <vt:lpstr>Which state has the highest unemployment levels?- Texas </vt:lpstr>
      <vt:lpstr>Which state has the highest percentage of women?- Texas ( Created a calculation [Women]/([Women]+[Men])</vt:lpstr>
      <vt:lpstr>Income vs Income Per capita in Texas</vt:lpstr>
      <vt:lpstr>Recommendations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Teresia Muiruri (KE)</dc:creator>
  <cp:lastModifiedBy>Teresia Muiruri (KE)</cp:lastModifiedBy>
  <cp:revision>10</cp:revision>
  <dcterms:created xsi:type="dcterms:W3CDTF">2021-10-15T00:50:04Z</dcterms:created>
  <dcterms:modified xsi:type="dcterms:W3CDTF">2021-10-15T11:51:41Z</dcterms:modified>
</cp:coreProperties>
</file>