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B443-A65B-4D74-9147-7869AB787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ED0A34-708E-4491-95F1-D85994EDA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D8A34B-66F1-4578-9472-BF335A1C1B3E}"/>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5" name="Footer Placeholder 4">
            <a:extLst>
              <a:ext uri="{FF2B5EF4-FFF2-40B4-BE49-F238E27FC236}">
                <a16:creationId xmlns:a16="http://schemas.microsoft.com/office/drawing/2014/main" id="{163CE0ED-E5FD-4D61-AB83-3927D7808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64EA6-009C-4740-ABB2-5FE5D2A264F4}"/>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229388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FCE-E871-41C3-9BDC-72E1ACA16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1348A3-1541-40A7-B578-AEC179244F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11030-03D9-4492-BBE2-D30582515BC1}"/>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5" name="Footer Placeholder 4">
            <a:extLst>
              <a:ext uri="{FF2B5EF4-FFF2-40B4-BE49-F238E27FC236}">
                <a16:creationId xmlns:a16="http://schemas.microsoft.com/office/drawing/2014/main" id="{83F3B74B-80A1-44FC-8F8D-5EA36DF4C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C8945-4F02-4928-BED9-44494C58CF8D}"/>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409588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0839B-DE0B-460F-AE47-CC9831B9FB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984A12-13CF-4D0F-9972-7D05276F8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3BDEC-3D2D-4E92-8A98-1D3436A1D4E2}"/>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5" name="Footer Placeholder 4">
            <a:extLst>
              <a:ext uri="{FF2B5EF4-FFF2-40B4-BE49-F238E27FC236}">
                <a16:creationId xmlns:a16="http://schemas.microsoft.com/office/drawing/2014/main" id="{3ABA0BD6-2B45-477D-80FA-2D3FC25C5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7B222-686D-448C-9B42-AF5C1E58D2C4}"/>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19300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9D06-07C2-48BC-8F48-92F05F808D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01BE5-BCB1-4B44-A9BA-0B180CC785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D10DF-4133-49D8-A4C2-787603F1E0A2}"/>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5" name="Footer Placeholder 4">
            <a:extLst>
              <a:ext uri="{FF2B5EF4-FFF2-40B4-BE49-F238E27FC236}">
                <a16:creationId xmlns:a16="http://schemas.microsoft.com/office/drawing/2014/main" id="{961331F9-9E06-4D7B-BF08-27928EE80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CBD56-9291-49FA-9733-5CB140370E6B}"/>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398793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26F-C7A4-4A69-A20A-BC74745CA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A661CA-0B5D-4DB2-A75B-A78288A11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E75A4-39D4-45A0-90E8-77D766624A6A}"/>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5" name="Footer Placeholder 4">
            <a:extLst>
              <a:ext uri="{FF2B5EF4-FFF2-40B4-BE49-F238E27FC236}">
                <a16:creationId xmlns:a16="http://schemas.microsoft.com/office/drawing/2014/main" id="{18F17BDD-0C4F-4F83-BAE5-D99C08479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B46E7-F692-426D-BC2C-B19028029185}"/>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174143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E301-F309-4F09-B8B1-20D3B7F5E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251CD-850D-4397-978A-3EBC394B5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25AE1-45AF-4A84-85F3-09D83362D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7385C1-B6E4-497C-A9A2-B105B5126D6D}"/>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6" name="Footer Placeholder 5">
            <a:extLst>
              <a:ext uri="{FF2B5EF4-FFF2-40B4-BE49-F238E27FC236}">
                <a16:creationId xmlns:a16="http://schemas.microsoft.com/office/drawing/2014/main" id="{B9B27BB3-F8B0-441D-B90C-5754415B2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F3059-C869-4CC3-B0B7-CAFC032E2BEE}"/>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50256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EDE-CC28-42A0-B9CE-B99EE24C9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FC154-67B3-419F-9863-BC916F91C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528328-6B76-4AF5-AB2B-7D4CA7569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DAC7E6-587D-4C8D-811A-B9A6C2F04C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373CB-3BB1-447D-8871-F124517EC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6B882-C43C-4DA2-879C-C0165C0249AB}"/>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8" name="Footer Placeholder 7">
            <a:extLst>
              <a:ext uri="{FF2B5EF4-FFF2-40B4-BE49-F238E27FC236}">
                <a16:creationId xmlns:a16="http://schemas.microsoft.com/office/drawing/2014/main" id="{B4C19FF4-FD52-493B-AF50-96ACC7EAF0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02A96-FB58-41D5-AAF9-C8D13E1FA3CE}"/>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203087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807D-DDA7-4F68-8FAC-C59F2E581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7F4AB-0963-4871-994A-1A8AE44FFED2}"/>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4" name="Footer Placeholder 3">
            <a:extLst>
              <a:ext uri="{FF2B5EF4-FFF2-40B4-BE49-F238E27FC236}">
                <a16:creationId xmlns:a16="http://schemas.microsoft.com/office/drawing/2014/main" id="{CD7E8F85-7DBE-474B-9AB9-CC879F1C8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CD15AF-5065-4256-A154-90F9F70F20FF}"/>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427916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4BA92-E672-4C37-93D8-92415A736D15}"/>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3" name="Footer Placeholder 2">
            <a:extLst>
              <a:ext uri="{FF2B5EF4-FFF2-40B4-BE49-F238E27FC236}">
                <a16:creationId xmlns:a16="http://schemas.microsoft.com/office/drawing/2014/main" id="{C05344B8-DF93-414A-B4D2-30B355DA7B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032CDC-8635-45CA-9754-F9A52787FBC6}"/>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138579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0750-4E78-4FBA-9E45-4066403A9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50D0C7-3388-4219-ADE5-02CEEC605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3CAEDC-153D-4BF0-BAF4-C14FE3032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8FD35-9A59-4639-AE03-44285BA56CD5}"/>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6" name="Footer Placeholder 5">
            <a:extLst>
              <a:ext uri="{FF2B5EF4-FFF2-40B4-BE49-F238E27FC236}">
                <a16:creationId xmlns:a16="http://schemas.microsoft.com/office/drawing/2014/main" id="{2BF3B95C-4204-45D5-BB5C-6981779B2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0BF76-C611-4002-BDA8-A7DCBBFBF46F}"/>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212522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DDDC-FF56-4657-AE78-95BD87D5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610553-99E2-4554-B81A-9613D46486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180C9C-87E3-4B3F-A4A1-400FB7F7C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017BD-911C-44D0-B251-951306F790E2}"/>
              </a:ext>
            </a:extLst>
          </p:cNvPr>
          <p:cNvSpPr>
            <a:spLocks noGrp="1"/>
          </p:cNvSpPr>
          <p:nvPr>
            <p:ph type="dt" sz="half" idx="10"/>
          </p:nvPr>
        </p:nvSpPr>
        <p:spPr/>
        <p:txBody>
          <a:bodyPr/>
          <a:lstStyle/>
          <a:p>
            <a:fld id="{14A7C81D-8360-4979-AA79-41AEA990BF08}" type="datetimeFigureOut">
              <a:rPr lang="en-US" smtClean="0"/>
              <a:t>3/15/2021</a:t>
            </a:fld>
            <a:endParaRPr lang="en-US"/>
          </a:p>
        </p:txBody>
      </p:sp>
      <p:sp>
        <p:nvSpPr>
          <p:cNvPr id="6" name="Footer Placeholder 5">
            <a:extLst>
              <a:ext uri="{FF2B5EF4-FFF2-40B4-BE49-F238E27FC236}">
                <a16:creationId xmlns:a16="http://schemas.microsoft.com/office/drawing/2014/main" id="{1C204FCB-68E6-48D9-98FC-44D072C8D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1C1E-FC09-4419-B220-A33FC7CF72FA}"/>
              </a:ext>
            </a:extLst>
          </p:cNvPr>
          <p:cNvSpPr>
            <a:spLocks noGrp="1"/>
          </p:cNvSpPr>
          <p:nvPr>
            <p:ph type="sldNum" sz="quarter" idx="12"/>
          </p:nvPr>
        </p:nvSpPr>
        <p:spPr/>
        <p:txBody>
          <a:bodyPr/>
          <a:lstStyle/>
          <a:p>
            <a:fld id="{43D0F105-857F-4079-864A-D81B9D6AF17B}" type="slidenum">
              <a:rPr lang="en-US" smtClean="0"/>
              <a:t>‹#›</a:t>
            </a:fld>
            <a:endParaRPr lang="en-US"/>
          </a:p>
        </p:txBody>
      </p:sp>
    </p:spTree>
    <p:extLst>
      <p:ext uri="{BB962C8B-B14F-4D97-AF65-F5344CB8AC3E}">
        <p14:creationId xmlns:p14="http://schemas.microsoft.com/office/powerpoint/2010/main" val="267437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61BF5D-E023-4515-BD66-C46C2C369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B121DA-3DEA-47E4-BA2F-59B901D2E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7BE59-5548-4104-A2C6-F3AEA1342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7C81D-8360-4979-AA79-41AEA990BF08}" type="datetimeFigureOut">
              <a:rPr lang="en-US" smtClean="0"/>
              <a:t>3/15/2021</a:t>
            </a:fld>
            <a:endParaRPr lang="en-US"/>
          </a:p>
        </p:txBody>
      </p:sp>
      <p:sp>
        <p:nvSpPr>
          <p:cNvPr id="5" name="Footer Placeholder 4">
            <a:extLst>
              <a:ext uri="{FF2B5EF4-FFF2-40B4-BE49-F238E27FC236}">
                <a16:creationId xmlns:a16="http://schemas.microsoft.com/office/drawing/2014/main" id="{3C4DE89C-AEEF-446B-ACF4-97BB5349C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6E4B94-E3A9-423E-B9AB-C9944A91D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0F105-857F-4079-864A-D81B9D6AF17B}" type="slidenum">
              <a:rPr lang="en-US" smtClean="0"/>
              <a:t>‹#›</a:t>
            </a:fld>
            <a:endParaRPr lang="en-US"/>
          </a:p>
        </p:txBody>
      </p:sp>
      <p:sp>
        <p:nvSpPr>
          <p:cNvPr id="7" name="MSIPCMContentMarking" descr="{&quot;HashCode&quot;:1410483815,&quot;Placement&quot;:&quot;Footer&quot;}">
            <a:extLst>
              <a:ext uri="{FF2B5EF4-FFF2-40B4-BE49-F238E27FC236}">
                <a16:creationId xmlns:a16="http://schemas.microsoft.com/office/drawing/2014/main" id="{35088F8E-0C85-4091-9734-827D874B64D9}"/>
              </a:ext>
            </a:extLst>
          </p:cNvPr>
          <p:cNvSpPr txBox="1"/>
          <p:nvPr userDrawn="1"/>
        </p:nvSpPr>
        <p:spPr>
          <a:xfrm>
            <a:off x="0" y="6646927"/>
            <a:ext cx="1109695"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Restricted - Confidential</a:t>
            </a:r>
          </a:p>
        </p:txBody>
      </p:sp>
    </p:spTree>
    <p:extLst>
      <p:ext uri="{BB962C8B-B14F-4D97-AF65-F5344CB8AC3E}">
        <p14:creationId xmlns:p14="http://schemas.microsoft.com/office/powerpoint/2010/main" val="278802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5054-6172-4AA7-9527-97709024CAAA}"/>
              </a:ext>
            </a:extLst>
          </p:cNvPr>
          <p:cNvSpPr>
            <a:spLocks noGrp="1"/>
          </p:cNvSpPr>
          <p:nvPr>
            <p:ph type="ctrTitle"/>
          </p:nvPr>
        </p:nvSpPr>
        <p:spPr/>
        <p:txBody>
          <a:bodyPr/>
          <a:lstStyle/>
          <a:p>
            <a:r>
              <a:rPr lang="en-US" dirty="0"/>
              <a:t>Abstract Class</a:t>
            </a:r>
          </a:p>
        </p:txBody>
      </p:sp>
    </p:spTree>
    <p:extLst>
      <p:ext uri="{BB962C8B-B14F-4D97-AF65-F5344CB8AC3E}">
        <p14:creationId xmlns:p14="http://schemas.microsoft.com/office/powerpoint/2010/main" val="168616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E76A4-61E0-4D55-A0B9-D35FDC64066E}"/>
              </a:ext>
            </a:extLst>
          </p:cNvPr>
          <p:cNvSpPr>
            <a:spLocks noGrp="1"/>
          </p:cNvSpPr>
          <p:nvPr>
            <p:ph idx="1"/>
          </p:nvPr>
        </p:nvSpPr>
        <p:spPr>
          <a:xfrm>
            <a:off x="672029" y="451692"/>
            <a:ext cx="10681771" cy="5725271"/>
          </a:xfrm>
        </p:spPr>
        <p:txBody>
          <a:bodyPr/>
          <a:lstStyle/>
          <a:p>
            <a:r>
              <a:rPr lang="en-US" dirty="0"/>
              <a:t>A class that is declared using “</a:t>
            </a:r>
            <a:r>
              <a:rPr lang="en-US" b="1" dirty="0"/>
              <a:t>abstract</a:t>
            </a:r>
            <a:r>
              <a:rPr lang="en-US" dirty="0"/>
              <a:t>” keyword is known as abstract class. It can have abstract methods(methods without body) as well as concrete methods (regular methods with body). A normal class(non-abstract class) cannot have abstract methods. </a:t>
            </a:r>
          </a:p>
          <a:p>
            <a:endParaRPr lang="en-US" dirty="0"/>
          </a:p>
          <a:p>
            <a:r>
              <a:rPr lang="en-US" dirty="0"/>
              <a:t>An abstract class can not be </a:t>
            </a:r>
            <a:r>
              <a:rPr lang="en-US" b="1" dirty="0"/>
              <a:t>instantiated</a:t>
            </a:r>
            <a:r>
              <a:rPr lang="en-US" dirty="0"/>
              <a:t>, which means you are not allowed to create an </a:t>
            </a:r>
            <a:r>
              <a:rPr lang="en-US" b="1" dirty="0"/>
              <a:t>object</a:t>
            </a:r>
            <a:r>
              <a:rPr lang="en-US" dirty="0"/>
              <a:t> of it. </a:t>
            </a:r>
          </a:p>
        </p:txBody>
      </p:sp>
    </p:spTree>
    <p:extLst>
      <p:ext uri="{BB962C8B-B14F-4D97-AF65-F5344CB8AC3E}">
        <p14:creationId xmlns:p14="http://schemas.microsoft.com/office/powerpoint/2010/main" val="333947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D5B5-7F63-48AE-9C2A-71D9C612D4EA}"/>
              </a:ext>
            </a:extLst>
          </p:cNvPr>
          <p:cNvSpPr>
            <a:spLocks noGrp="1"/>
          </p:cNvSpPr>
          <p:nvPr>
            <p:ph type="title"/>
          </p:nvPr>
        </p:nvSpPr>
        <p:spPr/>
        <p:txBody>
          <a:bodyPr/>
          <a:lstStyle/>
          <a:p>
            <a:r>
              <a:rPr lang="en-US" b="1" dirty="0"/>
              <a:t>Why we need an abstract class?</a:t>
            </a:r>
            <a:br>
              <a:rPr lang="en-US" b="1" dirty="0"/>
            </a:br>
            <a:endParaRPr lang="en-US" dirty="0"/>
          </a:p>
        </p:txBody>
      </p:sp>
      <p:sp>
        <p:nvSpPr>
          <p:cNvPr id="3" name="Content Placeholder 2">
            <a:extLst>
              <a:ext uri="{FF2B5EF4-FFF2-40B4-BE49-F238E27FC236}">
                <a16:creationId xmlns:a16="http://schemas.microsoft.com/office/drawing/2014/main" id="{B1983A9C-68FF-4AB2-B710-C4FF6698688D}"/>
              </a:ext>
            </a:extLst>
          </p:cNvPr>
          <p:cNvSpPr>
            <a:spLocks noGrp="1"/>
          </p:cNvSpPr>
          <p:nvPr>
            <p:ph idx="1"/>
          </p:nvPr>
        </p:nvSpPr>
        <p:spPr/>
        <p:txBody>
          <a:bodyPr/>
          <a:lstStyle/>
          <a:p>
            <a:r>
              <a:rPr lang="en-US" dirty="0"/>
              <a:t>Lets say we have a class Animal that has a method sound() and the subclasses(see inheritance) of it like Dog, Lion, Horse, Cat etc. Since the animal sound differs from one animal to another, there is no point to implement this method in parent class. This is because every child class must override this method to give its own implementation details, like Lion class will say “Roar” in this method and Dog class will say “Woof”.</a:t>
            </a:r>
            <a:br>
              <a:rPr lang="en-US" dirty="0"/>
            </a:br>
            <a:endParaRPr lang="en-US" dirty="0"/>
          </a:p>
        </p:txBody>
      </p:sp>
    </p:spTree>
    <p:extLst>
      <p:ext uri="{BB962C8B-B14F-4D97-AF65-F5344CB8AC3E}">
        <p14:creationId xmlns:p14="http://schemas.microsoft.com/office/powerpoint/2010/main" val="159360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F3BC6-FBC8-4B4C-8275-232617B92DFB}"/>
              </a:ext>
            </a:extLst>
          </p:cNvPr>
          <p:cNvSpPr>
            <a:spLocks noGrp="1"/>
          </p:cNvSpPr>
          <p:nvPr>
            <p:ph idx="1"/>
          </p:nvPr>
        </p:nvSpPr>
        <p:spPr>
          <a:xfrm>
            <a:off x="462708" y="330506"/>
            <a:ext cx="10891092" cy="5846457"/>
          </a:xfrm>
        </p:spPr>
        <p:txBody>
          <a:bodyPr/>
          <a:lstStyle/>
          <a:p>
            <a:r>
              <a:rPr lang="en-US" dirty="0"/>
              <a:t>Since the Animal class has an abstract method, you must need to declare this class abstract.</a:t>
            </a:r>
          </a:p>
          <a:p>
            <a:endParaRPr lang="en-US" dirty="0"/>
          </a:p>
          <a:p>
            <a:r>
              <a:rPr lang="en-US" dirty="0"/>
              <a:t>Now each animal must have a sound, by making this method abstract we made it compulsory to the child class to give implementation details to this method. This way we ensures that every animal has a sound.</a:t>
            </a:r>
          </a:p>
        </p:txBody>
      </p:sp>
    </p:spTree>
    <p:extLst>
      <p:ext uri="{BB962C8B-B14F-4D97-AF65-F5344CB8AC3E}">
        <p14:creationId xmlns:p14="http://schemas.microsoft.com/office/powerpoint/2010/main" val="100260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57EC-1C04-4B61-B740-1361E46E2FD7}"/>
              </a:ext>
            </a:extLst>
          </p:cNvPr>
          <p:cNvSpPr>
            <a:spLocks noGrp="1"/>
          </p:cNvSpPr>
          <p:nvPr>
            <p:ph type="title"/>
          </p:nvPr>
        </p:nvSpPr>
        <p:spPr/>
        <p:txBody>
          <a:bodyPr/>
          <a:lstStyle/>
          <a:p>
            <a:r>
              <a:rPr lang="en-US" b="1" dirty="0"/>
              <a:t>Abstract class Example</a:t>
            </a:r>
          </a:p>
        </p:txBody>
      </p:sp>
      <p:sp>
        <p:nvSpPr>
          <p:cNvPr id="3" name="Content Placeholder 2">
            <a:extLst>
              <a:ext uri="{FF2B5EF4-FFF2-40B4-BE49-F238E27FC236}">
                <a16:creationId xmlns:a16="http://schemas.microsoft.com/office/drawing/2014/main" id="{1A51B8B5-9DEA-4FE8-A705-BEE87C4A9C0F}"/>
              </a:ext>
            </a:extLst>
          </p:cNvPr>
          <p:cNvSpPr>
            <a:spLocks noGrp="1"/>
          </p:cNvSpPr>
          <p:nvPr>
            <p:ph idx="1"/>
          </p:nvPr>
        </p:nvSpPr>
        <p:spPr/>
        <p:txBody>
          <a:bodyPr>
            <a:normAutofit fontScale="55000" lnSpcReduction="20000"/>
          </a:bodyPr>
          <a:lstStyle/>
          <a:p>
            <a:pPr marL="0" indent="0">
              <a:buNone/>
            </a:pPr>
            <a:r>
              <a:rPr lang="en-US" dirty="0"/>
              <a:t>abstract class Animal{</a:t>
            </a:r>
          </a:p>
          <a:p>
            <a:pPr marL="0" indent="0">
              <a:buNone/>
            </a:pPr>
            <a:r>
              <a:rPr lang="en-US" dirty="0"/>
              <a:t>   //abstract method</a:t>
            </a:r>
          </a:p>
          <a:p>
            <a:pPr marL="0" indent="0">
              <a:buNone/>
            </a:pPr>
            <a:r>
              <a:rPr lang="en-US" dirty="0"/>
              <a:t>   public abstract void sound();</a:t>
            </a:r>
          </a:p>
          <a:p>
            <a:pPr marL="0" indent="0">
              <a:buNone/>
            </a:pPr>
            <a:r>
              <a:rPr lang="en-US" dirty="0"/>
              <a:t>}</a:t>
            </a:r>
          </a:p>
          <a:p>
            <a:pPr marL="0" indent="0">
              <a:buNone/>
            </a:pPr>
            <a:r>
              <a:rPr lang="en-US" dirty="0"/>
              <a:t>//Dog class extends Animal class</a:t>
            </a:r>
          </a:p>
          <a:p>
            <a:pPr marL="0" indent="0">
              <a:buNone/>
            </a:pPr>
            <a:r>
              <a:rPr lang="en-US" dirty="0"/>
              <a:t>public class Dog extends Animal{</a:t>
            </a:r>
          </a:p>
          <a:p>
            <a:pPr marL="0" indent="0">
              <a:buNone/>
            </a:pPr>
            <a:endParaRPr lang="en-US" dirty="0"/>
          </a:p>
          <a:p>
            <a:pPr marL="0" indent="0">
              <a:buNone/>
            </a:pPr>
            <a:r>
              <a:rPr lang="en-US" dirty="0"/>
              <a:t>   public void sound(){</a:t>
            </a:r>
          </a:p>
          <a:p>
            <a:pPr marL="0" indent="0">
              <a:buNone/>
            </a:pPr>
            <a:r>
              <a:rPr lang="en-US" dirty="0"/>
              <a:t>	</a:t>
            </a:r>
            <a:r>
              <a:rPr lang="en-US" dirty="0" err="1"/>
              <a:t>System.out.println</a:t>
            </a:r>
            <a:r>
              <a:rPr lang="en-US" dirty="0"/>
              <a:t>("Woof");</a:t>
            </a:r>
          </a:p>
          <a:p>
            <a:pPr marL="0" indent="0">
              <a:buNone/>
            </a:pPr>
            <a:r>
              <a:rPr lang="en-US" dirty="0"/>
              <a:t>   }</a:t>
            </a:r>
          </a:p>
          <a:p>
            <a:pPr marL="0" indent="0">
              <a:buNone/>
            </a:pPr>
            <a:r>
              <a:rPr lang="en-US" dirty="0"/>
              <a:t>   public static void main(String </a:t>
            </a:r>
            <a:r>
              <a:rPr lang="en-US" dirty="0" err="1"/>
              <a:t>args</a:t>
            </a:r>
            <a:r>
              <a:rPr lang="en-US" dirty="0"/>
              <a:t>[]){</a:t>
            </a:r>
          </a:p>
          <a:p>
            <a:pPr marL="0" indent="0">
              <a:buNone/>
            </a:pPr>
            <a:r>
              <a:rPr lang="en-US" dirty="0"/>
              <a:t>	Animal obj = new Dog();</a:t>
            </a:r>
          </a:p>
          <a:p>
            <a:pPr marL="0" indent="0">
              <a:buNone/>
            </a:pPr>
            <a:r>
              <a:rPr lang="en-US" dirty="0"/>
              <a:t>	</a:t>
            </a:r>
            <a:r>
              <a:rPr lang="en-US" dirty="0" err="1"/>
              <a:t>obj.sound</a:t>
            </a:r>
            <a:r>
              <a:rPr lang="en-US" dirty="0"/>
              <a:t>();</a:t>
            </a:r>
          </a:p>
          <a:p>
            <a:pPr marL="0" indent="0">
              <a:buNone/>
            </a:pPr>
            <a:r>
              <a:rPr lang="en-US" dirty="0"/>
              <a:t>   }</a:t>
            </a:r>
          </a:p>
          <a:p>
            <a:pPr marL="0" indent="0">
              <a:buNone/>
            </a:pPr>
            <a:r>
              <a:rPr lang="en-US" dirty="0"/>
              <a:t>}</a:t>
            </a:r>
          </a:p>
        </p:txBody>
      </p:sp>
      <p:sp>
        <p:nvSpPr>
          <p:cNvPr id="4" name="Title 1">
            <a:extLst>
              <a:ext uri="{FF2B5EF4-FFF2-40B4-BE49-F238E27FC236}">
                <a16:creationId xmlns:a16="http://schemas.microsoft.com/office/drawing/2014/main" id="{C10411BD-2953-4D09-97ED-19A9B624E3D3}"/>
              </a:ext>
            </a:extLst>
          </p:cNvPr>
          <p:cNvSpPr txBox="1">
            <a:spLocks/>
          </p:cNvSpPr>
          <p:nvPr/>
        </p:nvSpPr>
        <p:spPr>
          <a:xfrm>
            <a:off x="838200" y="2990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90353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1807-9B77-426E-9048-724022E6EA3C}"/>
              </a:ext>
            </a:extLst>
          </p:cNvPr>
          <p:cNvSpPr>
            <a:spLocks noGrp="1"/>
          </p:cNvSpPr>
          <p:nvPr>
            <p:ph type="title"/>
          </p:nvPr>
        </p:nvSpPr>
        <p:spPr/>
        <p:txBody>
          <a:bodyPr/>
          <a:lstStyle/>
          <a:p>
            <a:r>
              <a:rPr lang="en-US" b="1" dirty="0"/>
              <a:t>What is an interface in Java?</a:t>
            </a:r>
            <a:br>
              <a:rPr lang="en-US" b="1" dirty="0"/>
            </a:br>
            <a:endParaRPr lang="en-US" dirty="0"/>
          </a:p>
        </p:txBody>
      </p:sp>
      <p:sp>
        <p:nvSpPr>
          <p:cNvPr id="3" name="Content Placeholder 2">
            <a:extLst>
              <a:ext uri="{FF2B5EF4-FFF2-40B4-BE49-F238E27FC236}">
                <a16:creationId xmlns:a16="http://schemas.microsoft.com/office/drawing/2014/main" id="{CDFD52AC-5A06-4E1C-A1DD-C1517C5534B0}"/>
              </a:ext>
            </a:extLst>
          </p:cNvPr>
          <p:cNvSpPr>
            <a:spLocks noGrp="1"/>
          </p:cNvSpPr>
          <p:nvPr>
            <p:ph idx="1"/>
          </p:nvPr>
        </p:nvSpPr>
        <p:spPr/>
        <p:txBody>
          <a:bodyPr/>
          <a:lstStyle/>
          <a:p>
            <a:r>
              <a:rPr lang="en-US" dirty="0"/>
              <a:t>Interface looks like a class but it is not a class. An interface can have methods and variables just like the class but the methods declared in interface are by default abstract (only method signature, no body, see: Java abstract method). </a:t>
            </a:r>
          </a:p>
          <a:p>
            <a:r>
              <a:rPr lang="en-US" dirty="0"/>
              <a:t>Also, the variables declared in an interface are public, static &amp; final by default. We will cover this in detail, later in this guide.</a:t>
            </a:r>
          </a:p>
          <a:p>
            <a:endParaRPr lang="en-US" dirty="0"/>
          </a:p>
          <a:p>
            <a:r>
              <a:rPr lang="en-US" dirty="0"/>
              <a:t>Interface is 100% abstract class.</a:t>
            </a:r>
          </a:p>
        </p:txBody>
      </p:sp>
    </p:spTree>
    <p:extLst>
      <p:ext uri="{BB962C8B-B14F-4D97-AF65-F5344CB8AC3E}">
        <p14:creationId xmlns:p14="http://schemas.microsoft.com/office/powerpoint/2010/main" val="52193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CAB-F3C1-457E-A357-AE9E6159A0EA}"/>
              </a:ext>
            </a:extLst>
          </p:cNvPr>
          <p:cNvSpPr>
            <a:spLocks noGrp="1"/>
          </p:cNvSpPr>
          <p:nvPr>
            <p:ph type="title"/>
          </p:nvPr>
        </p:nvSpPr>
        <p:spPr/>
        <p:txBody>
          <a:bodyPr>
            <a:normAutofit fontScale="90000"/>
          </a:bodyPr>
          <a:lstStyle/>
          <a:p>
            <a:r>
              <a:rPr lang="en-US" b="1" dirty="0"/>
              <a:t>What is the use of interface in Java?</a:t>
            </a:r>
            <a:br>
              <a:rPr lang="en-US" b="1" dirty="0"/>
            </a:br>
            <a:br>
              <a:rPr lang="en-US" dirty="0"/>
            </a:br>
            <a:endParaRPr lang="en-US" dirty="0"/>
          </a:p>
        </p:txBody>
      </p:sp>
      <p:sp>
        <p:nvSpPr>
          <p:cNvPr id="3" name="Content Placeholder 2">
            <a:extLst>
              <a:ext uri="{FF2B5EF4-FFF2-40B4-BE49-F238E27FC236}">
                <a16:creationId xmlns:a16="http://schemas.microsoft.com/office/drawing/2014/main" id="{C967D0DC-AB28-409D-880E-564E85D00163}"/>
              </a:ext>
            </a:extLst>
          </p:cNvPr>
          <p:cNvSpPr>
            <a:spLocks noGrp="1"/>
          </p:cNvSpPr>
          <p:nvPr>
            <p:ph idx="1"/>
          </p:nvPr>
        </p:nvSpPr>
        <p:spPr/>
        <p:txBody>
          <a:bodyPr/>
          <a:lstStyle/>
          <a:p>
            <a:r>
              <a:rPr lang="en-US" dirty="0"/>
              <a:t>Java programming language does not allow you to extend more than one class, However you can implement more than one interfaces in your class.</a:t>
            </a:r>
          </a:p>
        </p:txBody>
      </p:sp>
    </p:spTree>
    <p:extLst>
      <p:ext uri="{BB962C8B-B14F-4D97-AF65-F5344CB8AC3E}">
        <p14:creationId xmlns:p14="http://schemas.microsoft.com/office/powerpoint/2010/main" val="316111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ED007-AB98-43CD-8639-F12C63A13C62}"/>
              </a:ext>
            </a:extLst>
          </p:cNvPr>
          <p:cNvSpPr>
            <a:spLocks noGrp="1"/>
          </p:cNvSpPr>
          <p:nvPr>
            <p:ph idx="1"/>
          </p:nvPr>
        </p:nvSpPr>
        <p:spPr>
          <a:xfrm>
            <a:off x="771181" y="484742"/>
            <a:ext cx="10582619" cy="5692221"/>
          </a:xfrm>
        </p:spPr>
        <p:txBody>
          <a:bodyPr>
            <a:normAutofit/>
          </a:bodyPr>
          <a:lstStyle/>
          <a:p>
            <a:pPr marL="0" indent="0">
              <a:buNone/>
            </a:pPr>
            <a:r>
              <a:rPr lang="en-US" dirty="0"/>
              <a:t>interface </a:t>
            </a:r>
            <a:r>
              <a:rPr lang="en-US" dirty="0" err="1"/>
              <a:t>MyInterface</a:t>
            </a:r>
            <a:endParaRPr lang="en-US" dirty="0"/>
          </a:p>
          <a:p>
            <a:pPr marL="0" indent="0">
              <a:buNone/>
            </a:pPr>
            <a:r>
              <a:rPr lang="en-US" dirty="0"/>
              <a:t>{</a:t>
            </a:r>
          </a:p>
          <a:p>
            <a:pPr marL="0" indent="0">
              <a:buNone/>
            </a:pPr>
            <a:r>
              <a:rPr lang="en-US" dirty="0"/>
              <a:t>   /* compiler will treat them as: </a:t>
            </a:r>
          </a:p>
          <a:p>
            <a:pPr marL="0" indent="0">
              <a:buNone/>
            </a:pPr>
            <a:r>
              <a:rPr lang="en-US" dirty="0"/>
              <a:t>    * public abstract void method1();</a:t>
            </a:r>
          </a:p>
          <a:p>
            <a:pPr marL="0" indent="0">
              <a:buNone/>
            </a:pPr>
            <a:r>
              <a:rPr lang="en-US" dirty="0"/>
              <a:t>    * public abstract void method2();</a:t>
            </a:r>
          </a:p>
          <a:p>
            <a:pPr marL="0" indent="0">
              <a:buNone/>
            </a:pPr>
            <a:r>
              <a:rPr lang="en-US" dirty="0"/>
              <a:t>    */</a:t>
            </a:r>
          </a:p>
          <a:p>
            <a:pPr marL="0" indent="0">
              <a:buNone/>
            </a:pPr>
            <a:r>
              <a:rPr lang="en-US" dirty="0"/>
              <a:t>   public void method1();</a:t>
            </a:r>
          </a:p>
          <a:p>
            <a:pPr marL="0" indent="0">
              <a:buNone/>
            </a:pPr>
            <a:r>
              <a:rPr lang="en-US" dirty="0"/>
              <a:t>   public void method2();</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80560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9B331-C75E-4F85-B914-06605F6E970E}"/>
              </a:ext>
            </a:extLst>
          </p:cNvPr>
          <p:cNvSpPr>
            <a:spLocks noGrp="1"/>
          </p:cNvSpPr>
          <p:nvPr>
            <p:ph idx="1"/>
          </p:nvPr>
        </p:nvSpPr>
        <p:spPr>
          <a:xfrm>
            <a:off x="627961" y="396607"/>
            <a:ext cx="10725839" cy="5780356"/>
          </a:xfrm>
        </p:spPr>
        <p:txBody>
          <a:bodyPr>
            <a:normAutofit fontScale="55000" lnSpcReduction="20000"/>
          </a:bodyPr>
          <a:lstStyle/>
          <a:p>
            <a:pPr marL="0" indent="0">
              <a:buNone/>
            </a:pPr>
            <a:r>
              <a:rPr lang="en-US" dirty="0"/>
              <a:t>class Demo implements </a:t>
            </a:r>
            <a:r>
              <a:rPr lang="en-US" dirty="0" err="1"/>
              <a:t>MyInterface</a:t>
            </a:r>
            <a:endParaRPr lang="en-US" dirty="0"/>
          </a:p>
          <a:p>
            <a:pPr marL="0" indent="0">
              <a:buNone/>
            </a:pPr>
            <a:r>
              <a:rPr lang="en-US" dirty="0"/>
              <a:t>{</a:t>
            </a:r>
          </a:p>
          <a:p>
            <a:pPr marL="0" indent="0">
              <a:buNone/>
            </a:pPr>
            <a:r>
              <a:rPr lang="en-US" dirty="0"/>
              <a:t>   /* This class must have to implement both the abstract methods</a:t>
            </a:r>
          </a:p>
          <a:p>
            <a:pPr marL="0" indent="0">
              <a:buNone/>
            </a:pPr>
            <a:r>
              <a:rPr lang="en-US" dirty="0"/>
              <a:t>    * else you will get compilation error</a:t>
            </a:r>
          </a:p>
          <a:p>
            <a:pPr marL="0" indent="0">
              <a:buNone/>
            </a:pPr>
            <a:r>
              <a:rPr lang="en-US" dirty="0"/>
              <a:t>    */</a:t>
            </a:r>
          </a:p>
          <a:p>
            <a:pPr marL="0" indent="0">
              <a:buNone/>
            </a:pPr>
            <a:r>
              <a:rPr lang="en-US" dirty="0"/>
              <a:t>   public void method1()</a:t>
            </a:r>
          </a:p>
          <a:p>
            <a:pPr marL="0" indent="0">
              <a:buNone/>
            </a:pPr>
            <a:r>
              <a:rPr lang="en-US" dirty="0"/>
              <a:t>   {</a:t>
            </a:r>
          </a:p>
          <a:p>
            <a:pPr marL="0" indent="0">
              <a:buNone/>
            </a:pPr>
            <a:r>
              <a:rPr lang="en-US" dirty="0"/>
              <a:t>	</a:t>
            </a:r>
            <a:r>
              <a:rPr lang="en-US" dirty="0" err="1"/>
              <a:t>System.out.println</a:t>
            </a:r>
            <a:r>
              <a:rPr lang="en-US" dirty="0"/>
              <a:t>("implementation of method1");</a:t>
            </a:r>
          </a:p>
          <a:p>
            <a:pPr marL="0" indent="0">
              <a:buNone/>
            </a:pPr>
            <a:r>
              <a:rPr lang="en-US" dirty="0"/>
              <a:t>   }</a:t>
            </a:r>
          </a:p>
          <a:p>
            <a:pPr marL="0" indent="0">
              <a:buNone/>
            </a:pPr>
            <a:r>
              <a:rPr lang="en-US" dirty="0"/>
              <a:t>   public void method2()</a:t>
            </a:r>
          </a:p>
          <a:p>
            <a:pPr marL="0" indent="0">
              <a:buNone/>
            </a:pPr>
            <a:r>
              <a:rPr lang="en-US" dirty="0"/>
              <a:t>   {</a:t>
            </a:r>
          </a:p>
          <a:p>
            <a:pPr marL="0" indent="0">
              <a:buNone/>
            </a:pPr>
            <a:r>
              <a:rPr lang="en-US" dirty="0"/>
              <a:t>	</a:t>
            </a:r>
            <a:r>
              <a:rPr lang="en-US" dirty="0" err="1"/>
              <a:t>System.out.println</a:t>
            </a:r>
            <a:r>
              <a:rPr lang="en-US" dirty="0"/>
              <a:t>("implementation of method2");</a:t>
            </a:r>
          </a:p>
          <a:p>
            <a:pPr marL="0" indent="0">
              <a:buNone/>
            </a:pPr>
            <a:r>
              <a:rPr lang="en-US" dirty="0"/>
              <a:t>   }</a:t>
            </a:r>
          </a:p>
          <a:p>
            <a:pPr marL="0" indent="0">
              <a:buNone/>
            </a:pPr>
            <a:r>
              <a:rPr lang="en-US" dirty="0"/>
              <a:t>   public static void main(String </a:t>
            </a:r>
            <a:r>
              <a:rPr lang="en-US" dirty="0" err="1"/>
              <a:t>arg</a:t>
            </a:r>
            <a:r>
              <a:rPr lang="en-US" dirty="0"/>
              <a:t>[])</a:t>
            </a:r>
          </a:p>
          <a:p>
            <a:pPr marL="0" indent="0">
              <a:buNone/>
            </a:pPr>
            <a:r>
              <a:rPr lang="en-US" dirty="0"/>
              <a:t>   {</a:t>
            </a:r>
          </a:p>
          <a:p>
            <a:pPr marL="0" indent="0">
              <a:buNone/>
            </a:pPr>
            <a:r>
              <a:rPr lang="en-US" dirty="0"/>
              <a:t>	</a:t>
            </a:r>
            <a:r>
              <a:rPr lang="en-US" dirty="0" err="1"/>
              <a:t>MyInterface</a:t>
            </a:r>
            <a:r>
              <a:rPr lang="en-US" dirty="0"/>
              <a:t> obj = new Demo();</a:t>
            </a:r>
          </a:p>
          <a:p>
            <a:pPr marL="0" indent="0">
              <a:buNone/>
            </a:pPr>
            <a:r>
              <a:rPr lang="en-US" dirty="0"/>
              <a:t>	obj.method1();</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624222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445</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Abstract Class</vt:lpstr>
      <vt:lpstr>PowerPoint Presentation</vt:lpstr>
      <vt:lpstr>Why we need an abstract class? </vt:lpstr>
      <vt:lpstr>PowerPoint Presentation</vt:lpstr>
      <vt:lpstr>Abstract class Example</vt:lpstr>
      <vt:lpstr>What is an interface in Java? </vt:lpstr>
      <vt:lpstr>What is the use of interface in Java?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dc:title>
  <dc:creator>Velivela, SuryanarayanaMurty - Dell Team</dc:creator>
  <cp:lastModifiedBy>Velivela, SuryanarayanaMurty - Dell Team</cp:lastModifiedBy>
  <cp:revision>17</cp:revision>
  <dcterms:created xsi:type="dcterms:W3CDTF">2021-03-15T14:32:02Z</dcterms:created>
  <dcterms:modified xsi:type="dcterms:W3CDTF">2021-03-15T14:49:28Z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7c89b32-9ea6-4751-a5b4-31f15d8c6655_Enabled">
    <vt:lpwstr>True</vt:lpwstr>
  </property>
  <property fmtid="{D5CDD505-2E9C-101B-9397-08002B2CF9AE}" pid="3" name="MSIP_Label_77c89b32-9ea6-4751-a5b4-31f15d8c6655_SiteId">
    <vt:lpwstr>945c199a-83a2-4e80-9f8c-5a91be5752dd</vt:lpwstr>
  </property>
  <property fmtid="{D5CDD505-2E9C-101B-9397-08002B2CF9AE}" pid="4" name="MSIP_Label_77c89b32-9ea6-4751-a5b4-31f15d8c6655_Owner">
    <vt:lpwstr>Suryanarayana_murty_@Dell.com</vt:lpwstr>
  </property>
  <property fmtid="{D5CDD505-2E9C-101B-9397-08002B2CF9AE}" pid="5" name="MSIP_Label_77c89b32-9ea6-4751-a5b4-31f15d8c6655_SetDate">
    <vt:lpwstr>2021-03-15T14:32:22.7689342Z</vt:lpwstr>
  </property>
  <property fmtid="{D5CDD505-2E9C-101B-9397-08002B2CF9AE}" pid="6" name="MSIP_Label_77c89b32-9ea6-4751-a5b4-31f15d8c6655_Name">
    <vt:lpwstr>Restricted</vt:lpwstr>
  </property>
  <property fmtid="{D5CDD505-2E9C-101B-9397-08002B2CF9AE}" pid="7" name="MSIP_Label_77c89b32-9ea6-4751-a5b4-31f15d8c6655_Application">
    <vt:lpwstr>Microsoft Azure Information Protection</vt:lpwstr>
  </property>
  <property fmtid="{D5CDD505-2E9C-101B-9397-08002B2CF9AE}" pid="8" name="MSIP_Label_77c89b32-9ea6-4751-a5b4-31f15d8c6655_ActionId">
    <vt:lpwstr>94d50dc3-faca-4913-afdc-7968c86c6b0f</vt:lpwstr>
  </property>
  <property fmtid="{D5CDD505-2E9C-101B-9397-08002B2CF9AE}" pid="9" name="MSIP_Label_77c89b32-9ea6-4751-a5b4-31f15d8c6655_Extended_MSFT_Method">
    <vt:lpwstr>Manual</vt:lpwstr>
  </property>
  <property fmtid="{D5CDD505-2E9C-101B-9397-08002B2CF9AE}" pid="10" name="MSIP_Label_c6a92900-baee-4b44-8e07-37d659877869_Enabled">
    <vt:lpwstr>True</vt:lpwstr>
  </property>
  <property fmtid="{D5CDD505-2E9C-101B-9397-08002B2CF9AE}" pid="11" name="MSIP_Label_c6a92900-baee-4b44-8e07-37d659877869_SiteId">
    <vt:lpwstr>945c199a-83a2-4e80-9f8c-5a91be5752dd</vt:lpwstr>
  </property>
  <property fmtid="{D5CDD505-2E9C-101B-9397-08002B2CF9AE}" pid="12" name="MSIP_Label_c6a92900-baee-4b44-8e07-37d659877869_Owner">
    <vt:lpwstr>Suryanarayana_murty_@Dell.com</vt:lpwstr>
  </property>
  <property fmtid="{D5CDD505-2E9C-101B-9397-08002B2CF9AE}" pid="13" name="MSIP_Label_c6a92900-baee-4b44-8e07-37d659877869_SetDate">
    <vt:lpwstr>2021-03-15T14:32:22.7689342Z</vt:lpwstr>
  </property>
  <property fmtid="{D5CDD505-2E9C-101B-9397-08002B2CF9AE}" pid="14" name="MSIP_Label_c6a92900-baee-4b44-8e07-37d659877869_Name">
    <vt:lpwstr>Visual Marking</vt:lpwstr>
  </property>
  <property fmtid="{D5CDD505-2E9C-101B-9397-08002B2CF9AE}" pid="15" name="MSIP_Label_c6a92900-baee-4b44-8e07-37d659877869_Application">
    <vt:lpwstr>Microsoft Azure Information Protection</vt:lpwstr>
  </property>
  <property fmtid="{D5CDD505-2E9C-101B-9397-08002B2CF9AE}" pid="16" name="MSIP_Label_c6a92900-baee-4b44-8e07-37d659877869_ActionId">
    <vt:lpwstr>94d50dc3-faca-4913-afdc-7968c86c6b0f</vt:lpwstr>
  </property>
  <property fmtid="{D5CDD505-2E9C-101B-9397-08002B2CF9AE}" pid="17" name="MSIP_Label_c6a92900-baee-4b44-8e07-37d659877869_Parent">
    <vt:lpwstr>77c89b32-9ea6-4751-a5b4-31f15d8c6655</vt:lpwstr>
  </property>
  <property fmtid="{D5CDD505-2E9C-101B-9397-08002B2CF9AE}" pid="18" name="MSIP_Label_c6a92900-baee-4b44-8e07-37d659877869_Extended_MSFT_Method">
    <vt:lpwstr>Manual</vt:lpwstr>
  </property>
  <property fmtid="{D5CDD505-2E9C-101B-9397-08002B2CF9AE}" pid="19" name="aiplabel">
    <vt:lpwstr>Restricted Visual Marking</vt:lpwstr>
  </property>
</Properties>
</file>