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5" r:id="rId18"/>
    <p:sldId id="273" r:id="rId19"/>
    <p:sldId id="274" r:id="rId20"/>
    <p:sldId id="26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livela, SuryanarayanaMurty - Dell Team" initials="VS-DT" lastIdx="1" clrIdx="0">
    <p:extLst>
      <p:ext uri="{19B8F6BF-5375-455C-9EA6-DF929625EA0E}">
        <p15:presenceInfo xmlns:p15="http://schemas.microsoft.com/office/powerpoint/2012/main" userId="S::Suryanarayana_murty_@Dell.com::626fa08d-f25c-4eb7-8775-1fc176c53a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2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DC81-3C9B-487A-8F5F-49E0CA39A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6B45CE-4189-4CFD-8322-EA11D7ED5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382502-9070-41CE-A553-9CFE7C5BB1EB}"/>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5" name="Footer Placeholder 4">
            <a:extLst>
              <a:ext uri="{FF2B5EF4-FFF2-40B4-BE49-F238E27FC236}">
                <a16:creationId xmlns:a16="http://schemas.microsoft.com/office/drawing/2014/main" id="{198E2344-F0CF-4F9D-B080-E45EDE502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5E399-F0BE-45ED-A5BC-FAA55873543A}"/>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110692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ADE1-18EA-49AE-95FE-971B6848E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6BB6BA-78D2-4DA4-9878-FA40E9C32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C8837-E0D0-43C4-9878-94F3954A18BD}"/>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5" name="Footer Placeholder 4">
            <a:extLst>
              <a:ext uri="{FF2B5EF4-FFF2-40B4-BE49-F238E27FC236}">
                <a16:creationId xmlns:a16="http://schemas.microsoft.com/office/drawing/2014/main" id="{063F222C-55A0-4276-9A0A-5DAD3C869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3F2B4-1445-46C9-9A38-E4C957573D3F}"/>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104013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786BF-CFE9-4C37-96A5-4FBEE9C1D0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BD4E3-F38B-4BAF-91D7-39EA2B36D0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5541B-278D-4AE1-9A07-76E0EFD7009E}"/>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5" name="Footer Placeholder 4">
            <a:extLst>
              <a:ext uri="{FF2B5EF4-FFF2-40B4-BE49-F238E27FC236}">
                <a16:creationId xmlns:a16="http://schemas.microsoft.com/office/drawing/2014/main" id="{CDE729A5-2877-4C4D-BFD2-342958762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A7ED9-B41D-4EE8-B855-0C260797C3F9}"/>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187059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5853-FFC1-45BF-81BA-24F3871FB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58B64-EE1C-466E-A874-D4F4FD32FF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F42C6-5FF8-428D-B5E7-BA9EA971C5A8}"/>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5" name="Footer Placeholder 4">
            <a:extLst>
              <a:ext uri="{FF2B5EF4-FFF2-40B4-BE49-F238E27FC236}">
                <a16:creationId xmlns:a16="http://schemas.microsoft.com/office/drawing/2014/main" id="{DF091A50-CAB6-4238-9969-91B79BE45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5BCC1-67F0-4C5F-B9C3-6235792365D4}"/>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380560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F7FE-B03D-4E27-9DCF-31D3A2733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72560D-2111-47F4-A111-AAF2DFD97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4968AC-7A8B-4F22-8042-726CE2D6965A}"/>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5" name="Footer Placeholder 4">
            <a:extLst>
              <a:ext uri="{FF2B5EF4-FFF2-40B4-BE49-F238E27FC236}">
                <a16:creationId xmlns:a16="http://schemas.microsoft.com/office/drawing/2014/main" id="{D0E504F8-8ABB-4A21-A995-A29637716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3B5D0-219A-4329-8F95-797AA67D775B}"/>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210077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EAB2-71F9-4A88-93FA-EE029BC44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5564C-2F2E-47B2-BCFE-3EA2FA143C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671F1-B3E3-4AF8-B7C2-82897941F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56A7B6-0625-40F5-ADEF-A76CBEF05487}"/>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6" name="Footer Placeholder 5">
            <a:extLst>
              <a:ext uri="{FF2B5EF4-FFF2-40B4-BE49-F238E27FC236}">
                <a16:creationId xmlns:a16="http://schemas.microsoft.com/office/drawing/2014/main" id="{41F4FD3C-EAEB-4A3C-9C01-50256CC1E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097EF-BD55-4F97-ABF6-35D6E14605D8}"/>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374565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968F-CFEE-4784-8898-68E772CD95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45A4F-0B0E-49B3-80CD-4860DAC8B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D0E7B-28DB-494E-BBD0-B1BD9185E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B479AE-D64A-4103-B989-5DBA204FB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23FDA-78A5-43BA-9B1A-C152BE118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0C415-4338-4FDF-8FFC-AA25EA4ED629}"/>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8" name="Footer Placeholder 7">
            <a:extLst>
              <a:ext uri="{FF2B5EF4-FFF2-40B4-BE49-F238E27FC236}">
                <a16:creationId xmlns:a16="http://schemas.microsoft.com/office/drawing/2014/main" id="{E2805072-5C3C-4B81-AA15-2E4F35E003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DABD1F-C783-4D4C-8312-CE87AC9CE86A}"/>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323976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55BC-01F6-4571-AFBB-7257B4B3D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CFCB2E-F288-45F5-871A-355B1011E6DA}"/>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4" name="Footer Placeholder 3">
            <a:extLst>
              <a:ext uri="{FF2B5EF4-FFF2-40B4-BE49-F238E27FC236}">
                <a16:creationId xmlns:a16="http://schemas.microsoft.com/office/drawing/2014/main" id="{9611FD3D-522C-44BD-BBC1-AE4173DBD7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A1C201-6A7A-41DB-83FD-12BA594C4ED0}"/>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34112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EE7EF-B183-4437-BA18-266A9CCAF2B4}"/>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3" name="Footer Placeholder 2">
            <a:extLst>
              <a:ext uri="{FF2B5EF4-FFF2-40B4-BE49-F238E27FC236}">
                <a16:creationId xmlns:a16="http://schemas.microsoft.com/office/drawing/2014/main" id="{0E5623B4-3EBE-4B02-AA7E-094B189CA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5A4440-3447-40E7-9D3F-3712200DE97D}"/>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166848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2DD1-B668-4C34-8E7A-F899A61E0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EF7BF9-10C4-441C-9C70-0233B0FB8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27AAAA-3B9F-4D41-B0B4-E1542DEED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BC616-9E62-468A-B8D0-63F4F2FD4030}"/>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6" name="Footer Placeholder 5">
            <a:extLst>
              <a:ext uri="{FF2B5EF4-FFF2-40B4-BE49-F238E27FC236}">
                <a16:creationId xmlns:a16="http://schemas.microsoft.com/office/drawing/2014/main" id="{5FE0C1FA-A435-4637-A00F-A2BFEF9AE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09CDE-06BA-44B8-AB8A-5422F59921A1}"/>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5993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80A2-F336-4F40-B69E-39A017A6D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E8D8EA-4FF6-4403-A28D-356B40ADD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9E718C-4B1A-4512-8D58-4385C90C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EDCEA-1D9B-4536-ADF1-11E6CD3D8CBB}"/>
              </a:ext>
            </a:extLst>
          </p:cNvPr>
          <p:cNvSpPr>
            <a:spLocks noGrp="1"/>
          </p:cNvSpPr>
          <p:nvPr>
            <p:ph type="dt" sz="half" idx="10"/>
          </p:nvPr>
        </p:nvSpPr>
        <p:spPr/>
        <p:txBody>
          <a:bodyPr/>
          <a:lstStyle/>
          <a:p>
            <a:fld id="{1E673899-9448-4580-96CC-B104C44D65DA}" type="datetimeFigureOut">
              <a:rPr lang="en-US" smtClean="0"/>
              <a:t>3/11/2021</a:t>
            </a:fld>
            <a:endParaRPr lang="en-US"/>
          </a:p>
        </p:txBody>
      </p:sp>
      <p:sp>
        <p:nvSpPr>
          <p:cNvPr id="6" name="Footer Placeholder 5">
            <a:extLst>
              <a:ext uri="{FF2B5EF4-FFF2-40B4-BE49-F238E27FC236}">
                <a16:creationId xmlns:a16="http://schemas.microsoft.com/office/drawing/2014/main" id="{26BD1ADA-DADF-4D95-BFFF-9FBBB87A5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80A07-150F-498A-B8F7-41332DFDF38B}"/>
              </a:ext>
            </a:extLst>
          </p:cNvPr>
          <p:cNvSpPr>
            <a:spLocks noGrp="1"/>
          </p:cNvSpPr>
          <p:nvPr>
            <p:ph type="sldNum" sz="quarter" idx="12"/>
          </p:nvPr>
        </p:nvSpPr>
        <p:spPr/>
        <p:txBody>
          <a:bodyPr/>
          <a:lstStyle/>
          <a:p>
            <a:fld id="{95078C64-A5DE-43D9-871D-62608908A740}" type="slidenum">
              <a:rPr lang="en-US" smtClean="0"/>
              <a:t>‹#›</a:t>
            </a:fld>
            <a:endParaRPr lang="en-US"/>
          </a:p>
        </p:txBody>
      </p:sp>
    </p:spTree>
    <p:extLst>
      <p:ext uri="{BB962C8B-B14F-4D97-AF65-F5344CB8AC3E}">
        <p14:creationId xmlns:p14="http://schemas.microsoft.com/office/powerpoint/2010/main" val="320720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835CE-3D03-4453-B84E-1A3C5A6E9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57922-4BED-4E10-9673-8952F2BD4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6B3A6-AD52-4C5E-9E9F-C3490AA6A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73899-9448-4580-96CC-B104C44D65DA}" type="datetimeFigureOut">
              <a:rPr lang="en-US" smtClean="0"/>
              <a:t>3/11/2021</a:t>
            </a:fld>
            <a:endParaRPr lang="en-US"/>
          </a:p>
        </p:txBody>
      </p:sp>
      <p:sp>
        <p:nvSpPr>
          <p:cNvPr id="5" name="Footer Placeholder 4">
            <a:extLst>
              <a:ext uri="{FF2B5EF4-FFF2-40B4-BE49-F238E27FC236}">
                <a16:creationId xmlns:a16="http://schemas.microsoft.com/office/drawing/2014/main" id="{78664B2E-F27E-4633-8618-A2BFA2197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EA049-003E-4BB7-8EF8-9D98AC7A0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78C64-A5DE-43D9-871D-62608908A740}" type="slidenum">
              <a:rPr lang="en-US" smtClean="0"/>
              <a:t>‹#›</a:t>
            </a:fld>
            <a:endParaRPr lang="en-US"/>
          </a:p>
        </p:txBody>
      </p:sp>
      <p:sp>
        <p:nvSpPr>
          <p:cNvPr id="7" name="MSIPCMContentMarking" descr="{&quot;HashCode&quot;:1410483815,&quot;Placement&quot;:&quot;Footer&quot;}">
            <a:extLst>
              <a:ext uri="{FF2B5EF4-FFF2-40B4-BE49-F238E27FC236}">
                <a16:creationId xmlns:a16="http://schemas.microsoft.com/office/drawing/2014/main" id="{C561225E-E136-4510-9755-A86C16BD3B6F}"/>
              </a:ext>
            </a:extLst>
          </p:cNvPr>
          <p:cNvSpPr txBox="1"/>
          <p:nvPr userDrawn="1"/>
        </p:nvSpPr>
        <p:spPr>
          <a:xfrm>
            <a:off x="0" y="6646927"/>
            <a:ext cx="1109695"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Restricted - Confidential</a:t>
            </a:r>
          </a:p>
        </p:txBody>
      </p:sp>
    </p:spTree>
    <p:extLst>
      <p:ext uri="{BB962C8B-B14F-4D97-AF65-F5344CB8AC3E}">
        <p14:creationId xmlns:p14="http://schemas.microsoft.com/office/powerpoint/2010/main" val="145624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javatpoint.com/java-data-typ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31" name="Freeform: Shape 74">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028" name="Picture 4" descr="https://media.geeksforgeeks.org/wp-content/cdn-uploads/20190717114649/Object-Oriented-Programming-Concepts.jpg">
            <a:extLst>
              <a:ext uri="{FF2B5EF4-FFF2-40B4-BE49-F238E27FC236}">
                <a16:creationId xmlns:a16="http://schemas.microsoft.com/office/drawing/2014/main" id="{08094811-98F9-439E-8719-0260312B4D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6088" y="621434"/>
            <a:ext cx="5571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47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D84530-C140-4EE8-B86E-F10EF8267AB0}"/>
              </a:ext>
            </a:extLst>
          </p:cNvPr>
          <p:cNvSpPr>
            <a:spLocks noGrp="1"/>
          </p:cNvSpPr>
          <p:nvPr>
            <p:ph idx="1"/>
          </p:nvPr>
        </p:nvSpPr>
        <p:spPr>
          <a:xfrm>
            <a:off x="518160" y="284480"/>
            <a:ext cx="10602558" cy="6482080"/>
          </a:xfrm>
        </p:spPr>
        <p:txBody>
          <a:bodyPr>
            <a:normAutofit fontScale="925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As displayed in the above figure, Programmer is the subclass and Employee is the superclass. The relationship between the two classes is </a:t>
            </a:r>
            <a:r>
              <a:rPr lang="en-US" b="1" dirty="0"/>
              <a:t>Programmer IS-A Employee</a:t>
            </a:r>
            <a:r>
              <a:rPr lang="en-US" dirty="0"/>
              <a:t>. It means that Programmer is a type of Employee.</a:t>
            </a:r>
          </a:p>
          <a:p>
            <a:pPr marL="0" indent="0">
              <a:buNone/>
            </a:pPr>
            <a:br>
              <a:rPr lang="en-US" dirty="0"/>
            </a:br>
            <a:endParaRPr lang="en-US" dirty="0"/>
          </a:p>
        </p:txBody>
      </p:sp>
      <p:pic>
        <p:nvPicPr>
          <p:cNvPr id="6148" name="Picture 4" descr="Inheritance in Java">
            <a:extLst>
              <a:ext uri="{FF2B5EF4-FFF2-40B4-BE49-F238E27FC236}">
                <a16:creationId xmlns:a16="http://schemas.microsoft.com/office/drawing/2014/main" id="{7F9B1A16-D9CC-4536-A683-F060DAC40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918" y="284480"/>
            <a:ext cx="228600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2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1DEB7-CE6D-4091-9292-5919B06B9D86}"/>
              </a:ext>
            </a:extLst>
          </p:cNvPr>
          <p:cNvSpPr>
            <a:spLocks noGrp="1"/>
          </p:cNvSpPr>
          <p:nvPr>
            <p:ph idx="1"/>
          </p:nvPr>
        </p:nvSpPr>
        <p:spPr>
          <a:xfrm>
            <a:off x="860612" y="600636"/>
            <a:ext cx="10717306" cy="6238240"/>
          </a:xfrm>
        </p:spPr>
        <p:txBody>
          <a:bodyPr>
            <a:normAutofit fontScale="77500" lnSpcReduction="20000"/>
          </a:bodyPr>
          <a:lstStyle/>
          <a:p>
            <a:pPr marL="0" indent="0">
              <a:buNone/>
            </a:pPr>
            <a:r>
              <a:rPr lang="en-US" b="1" dirty="0"/>
              <a:t>class</a:t>
            </a:r>
            <a:r>
              <a:rPr lang="en-US" dirty="0"/>
              <a:t> Employee{  </a:t>
            </a:r>
          </a:p>
          <a:p>
            <a:pPr marL="0" indent="0">
              <a:buNone/>
            </a:pPr>
            <a:r>
              <a:rPr lang="en-US" dirty="0"/>
              <a:t> </a:t>
            </a:r>
            <a:r>
              <a:rPr lang="en-US" b="1" dirty="0"/>
              <a:t>float</a:t>
            </a:r>
            <a:r>
              <a:rPr lang="en-US" dirty="0"/>
              <a:t> salary=40000;  </a:t>
            </a:r>
          </a:p>
          <a:p>
            <a:pPr marL="0" indent="0">
              <a:buNone/>
            </a:pPr>
            <a:r>
              <a:rPr lang="en-US" dirty="0"/>
              <a:t>}  </a:t>
            </a:r>
          </a:p>
          <a:p>
            <a:pPr marL="0" indent="0">
              <a:buNone/>
            </a:pPr>
            <a:r>
              <a:rPr lang="en-US" b="1" dirty="0"/>
              <a:t>class</a:t>
            </a:r>
            <a:r>
              <a:rPr lang="en-US" dirty="0"/>
              <a:t> Programmer </a:t>
            </a:r>
            <a:r>
              <a:rPr lang="en-US" b="1" dirty="0"/>
              <a:t>extends</a:t>
            </a:r>
            <a:r>
              <a:rPr lang="en-US" dirty="0"/>
              <a:t> Employee{  </a:t>
            </a:r>
          </a:p>
          <a:p>
            <a:pPr marL="0" indent="0">
              <a:buNone/>
            </a:pPr>
            <a:r>
              <a:rPr lang="en-US" dirty="0"/>
              <a:t> </a:t>
            </a:r>
            <a:r>
              <a:rPr lang="en-US" b="1" dirty="0"/>
              <a:t>int</a:t>
            </a:r>
            <a:r>
              <a:rPr lang="en-US" dirty="0"/>
              <a:t> bonus=10000;  </a:t>
            </a:r>
          </a:p>
          <a:p>
            <a:pPr marL="0" indent="0">
              <a:buNone/>
            </a:pPr>
            <a:r>
              <a:rPr lang="en-US" b="1" dirty="0"/>
              <a:t>     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Programmer p=</a:t>
            </a:r>
            <a:r>
              <a:rPr lang="en-US" b="1" dirty="0"/>
              <a:t>new</a:t>
            </a:r>
            <a:r>
              <a:rPr lang="en-US" dirty="0"/>
              <a:t> Programmer();  </a:t>
            </a:r>
          </a:p>
          <a:p>
            <a:pPr marL="0" indent="0">
              <a:buNone/>
            </a:pPr>
            <a:r>
              <a:rPr lang="en-US" dirty="0"/>
              <a:t>        </a:t>
            </a:r>
            <a:r>
              <a:rPr lang="en-US" dirty="0" err="1"/>
              <a:t>System.out.println</a:t>
            </a:r>
            <a:r>
              <a:rPr lang="en-US" dirty="0"/>
              <a:t>("Programmer salary is:"+</a:t>
            </a:r>
            <a:r>
              <a:rPr lang="en-US" dirty="0" err="1"/>
              <a:t>p.salary</a:t>
            </a:r>
            <a:r>
              <a:rPr lang="en-US" dirty="0"/>
              <a:t>);  </a:t>
            </a:r>
          </a:p>
          <a:p>
            <a:pPr marL="0" indent="0">
              <a:buNone/>
            </a:pPr>
            <a:r>
              <a:rPr lang="en-US" dirty="0"/>
              <a:t>        </a:t>
            </a:r>
            <a:r>
              <a:rPr lang="en-US" dirty="0" err="1"/>
              <a:t>System.out.println</a:t>
            </a:r>
            <a:r>
              <a:rPr lang="en-US" dirty="0"/>
              <a:t>("Bonus of Programmer is:"+</a:t>
            </a:r>
            <a:r>
              <a:rPr lang="en-US" dirty="0" err="1"/>
              <a:t>p.bonus</a:t>
            </a: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r>
              <a:rPr lang="en-US" dirty="0"/>
              <a:t>In the above example, Programmer object can access the field of own class as well as of Employee class i.e. code reusability.</a:t>
            </a:r>
          </a:p>
          <a:p>
            <a:pPr marL="0" indent="0">
              <a:buNone/>
            </a:pPr>
            <a:br>
              <a:rPr lang="en-US" dirty="0"/>
            </a:br>
            <a:endParaRPr lang="en-US" dirty="0"/>
          </a:p>
        </p:txBody>
      </p:sp>
    </p:spTree>
    <p:extLst>
      <p:ext uri="{BB962C8B-B14F-4D97-AF65-F5344CB8AC3E}">
        <p14:creationId xmlns:p14="http://schemas.microsoft.com/office/powerpoint/2010/main" val="287581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7D77EC-2AD2-4398-BB18-29CC13E9A2A0}"/>
              </a:ext>
            </a:extLst>
          </p:cNvPr>
          <p:cNvSpPr>
            <a:spLocks noGrp="1"/>
          </p:cNvSpPr>
          <p:nvPr>
            <p:ph idx="1"/>
          </p:nvPr>
        </p:nvSpPr>
        <p:spPr>
          <a:xfrm>
            <a:off x="838200" y="106562"/>
            <a:ext cx="10564674" cy="7188001"/>
          </a:xfrm>
        </p:spPr>
        <p:txBody>
          <a:bodyPr/>
          <a:lstStyle/>
          <a:p>
            <a:r>
              <a:rPr lang="en-US" b="1" dirty="0"/>
              <a:t>Types of inheritance in java</a:t>
            </a:r>
          </a:p>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p>
          <a:p>
            <a:pPr marL="0" indent="0">
              <a:buNone/>
            </a:pPr>
            <a:endParaRPr lang="en-US" dirty="0"/>
          </a:p>
        </p:txBody>
      </p:sp>
      <p:pic>
        <p:nvPicPr>
          <p:cNvPr id="7170" name="Picture 2" descr="Types of inheritance in Java">
            <a:extLst>
              <a:ext uri="{FF2B5EF4-FFF2-40B4-BE49-F238E27FC236}">
                <a16:creationId xmlns:a16="http://schemas.microsoft.com/office/drawing/2014/main" id="{42E39EA0-9552-4635-8149-63F9F9937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2541496"/>
            <a:ext cx="8962594" cy="399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8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DCE5D3-F70C-48D8-AA94-D96F88B6AA64}"/>
              </a:ext>
            </a:extLst>
          </p:cNvPr>
          <p:cNvSpPr>
            <a:spLocks noGrp="1"/>
          </p:cNvSpPr>
          <p:nvPr>
            <p:ph idx="1"/>
          </p:nvPr>
        </p:nvSpPr>
        <p:spPr>
          <a:xfrm>
            <a:off x="655777" y="152400"/>
            <a:ext cx="10698023" cy="6024563"/>
          </a:xfrm>
        </p:spPr>
        <p:txBody>
          <a:bodyPr/>
          <a:lstStyle/>
          <a:p>
            <a:r>
              <a:rPr lang="en-US" dirty="0"/>
              <a:t>When one class inherits multiple classes, it is known as multiple inheritance. For Example:</a:t>
            </a:r>
          </a:p>
          <a:p>
            <a:pPr marL="0" indent="0">
              <a:buNone/>
            </a:pPr>
            <a:endParaRPr lang="en-US" dirty="0"/>
          </a:p>
        </p:txBody>
      </p:sp>
      <p:pic>
        <p:nvPicPr>
          <p:cNvPr id="8194" name="Picture 2" descr="Multiple inheritance in Java">
            <a:extLst>
              <a:ext uri="{FF2B5EF4-FFF2-40B4-BE49-F238E27FC236}">
                <a16:creationId xmlns:a16="http://schemas.microsoft.com/office/drawing/2014/main" id="{35A58D18-1F8D-4A64-ADC4-BF5842288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040" y="1466850"/>
            <a:ext cx="711263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7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2700D0-BB0B-48EF-842E-BFE081308DDE}"/>
              </a:ext>
            </a:extLst>
          </p:cNvPr>
          <p:cNvSpPr>
            <a:spLocks noGrp="1"/>
          </p:cNvSpPr>
          <p:nvPr>
            <p:ph idx="1"/>
          </p:nvPr>
        </p:nvSpPr>
        <p:spPr>
          <a:xfrm>
            <a:off x="838200" y="487363"/>
            <a:ext cx="10515600" cy="5689600"/>
          </a:xfrm>
        </p:spPr>
        <p:txBody>
          <a:bodyPr>
            <a:normAutofit fontScale="77500" lnSpcReduction="20000"/>
          </a:bodyPr>
          <a:lstStyle/>
          <a:p>
            <a:r>
              <a:rPr lang="en-US" b="1" dirty="0"/>
              <a:t>Single Inheritance Example</a:t>
            </a:r>
          </a:p>
          <a:p>
            <a:r>
              <a:rPr lang="en-US" dirty="0"/>
              <a:t>When a class inherits another class, it is known as a </a:t>
            </a:r>
            <a:r>
              <a:rPr lang="en-US" i="1" dirty="0"/>
              <a:t>single inheritance</a:t>
            </a:r>
            <a:r>
              <a:rPr lang="en-US" dirty="0"/>
              <a:t>. In the example given below, Dog class inherits the Animal class, so there is the single inheritance.</a:t>
            </a:r>
          </a:p>
          <a:p>
            <a:r>
              <a:rPr lang="en-US" i="1" dirty="0"/>
              <a:t>File: TestInheritance.java</a:t>
            </a:r>
          </a:p>
          <a:p>
            <a:pPr marL="0" indent="0">
              <a:buNone/>
            </a:pPr>
            <a:r>
              <a:rPr lang="en-US" dirty="0"/>
              <a:t>class Animal{  </a:t>
            </a:r>
          </a:p>
          <a:p>
            <a:pPr marL="0" indent="0">
              <a:buNone/>
            </a:pPr>
            <a:r>
              <a:rPr lang="en-US" dirty="0"/>
              <a:t>     void eat(){</a:t>
            </a:r>
            <a:r>
              <a:rPr lang="en-US" dirty="0" err="1"/>
              <a:t>System.out.println</a:t>
            </a:r>
            <a:r>
              <a:rPr lang="en-US" dirty="0"/>
              <a:t>("eating...");}  </a:t>
            </a:r>
          </a:p>
          <a:p>
            <a:pPr marL="0" indent="0">
              <a:buNone/>
            </a:pPr>
            <a:r>
              <a:rPr lang="en-US" dirty="0"/>
              <a:t>}  </a:t>
            </a:r>
          </a:p>
          <a:p>
            <a:pPr marL="0" indent="0">
              <a:buNone/>
            </a:pPr>
            <a:r>
              <a:rPr lang="en-US" dirty="0"/>
              <a:t>class Dog extends Animal{  </a:t>
            </a:r>
          </a:p>
          <a:p>
            <a:pPr marL="0" indent="0">
              <a:buNone/>
            </a:pPr>
            <a:r>
              <a:rPr lang="en-US" dirty="0"/>
              <a:t>void bark(){</a:t>
            </a:r>
            <a:r>
              <a:rPr lang="en-US" dirty="0" err="1"/>
              <a:t>System.out.println</a:t>
            </a:r>
            <a:r>
              <a:rPr lang="en-US" dirty="0"/>
              <a:t>("barking...");}  </a:t>
            </a:r>
          </a:p>
          <a:p>
            <a:pPr marL="0" indent="0">
              <a:buNone/>
            </a:pPr>
            <a:r>
              <a:rPr lang="en-US" dirty="0"/>
              <a:t>}  </a:t>
            </a:r>
          </a:p>
          <a:p>
            <a:pPr marL="0" indent="0">
              <a:buNone/>
            </a:pPr>
            <a:r>
              <a:rPr lang="en-US" dirty="0"/>
              <a:t>class </a:t>
            </a:r>
            <a:r>
              <a:rPr lang="en-US" dirty="0" err="1"/>
              <a:t>TestInheritance</a:t>
            </a:r>
            <a:r>
              <a:rPr lang="en-US" dirty="0"/>
              <a:t>{  </a:t>
            </a:r>
          </a:p>
          <a:p>
            <a:pPr marL="0" indent="0">
              <a:buNone/>
            </a:pPr>
            <a:r>
              <a:rPr lang="en-US" dirty="0"/>
              <a:t>public static void main(String </a:t>
            </a:r>
            <a:r>
              <a:rPr lang="en-US" dirty="0" err="1"/>
              <a:t>args</a:t>
            </a:r>
            <a:r>
              <a:rPr lang="en-US" dirty="0"/>
              <a:t>[]){  </a:t>
            </a:r>
          </a:p>
          <a:p>
            <a:pPr marL="0" indent="0">
              <a:buNone/>
            </a:pPr>
            <a:r>
              <a:rPr lang="en-US" dirty="0"/>
              <a:t>Dog d=new Dog();  </a:t>
            </a:r>
          </a:p>
          <a:p>
            <a:pPr marL="0" indent="0">
              <a:buNone/>
            </a:pPr>
            <a:r>
              <a:rPr lang="en-US" dirty="0" err="1"/>
              <a:t>d.bark</a:t>
            </a:r>
            <a:r>
              <a:rPr lang="en-US" dirty="0"/>
              <a:t>();  </a:t>
            </a:r>
          </a:p>
          <a:p>
            <a:pPr marL="0" indent="0">
              <a:buNone/>
            </a:pPr>
            <a:r>
              <a:rPr lang="en-US" dirty="0" err="1"/>
              <a:t>d.eat</a:t>
            </a:r>
            <a:r>
              <a:rPr lang="en-US" dirty="0"/>
              <a:t>();  </a:t>
            </a:r>
          </a:p>
          <a:p>
            <a:pPr marL="0" indent="0">
              <a:buNone/>
            </a:pPr>
            <a:r>
              <a:rPr lang="en-US" dirty="0"/>
              <a:t>}} </a:t>
            </a:r>
          </a:p>
        </p:txBody>
      </p:sp>
    </p:spTree>
    <p:extLst>
      <p:ext uri="{BB962C8B-B14F-4D97-AF65-F5344CB8AC3E}">
        <p14:creationId xmlns:p14="http://schemas.microsoft.com/office/powerpoint/2010/main" val="89316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9FC769-94B3-4324-BD16-63474C1059F4}"/>
              </a:ext>
            </a:extLst>
          </p:cNvPr>
          <p:cNvSpPr>
            <a:spLocks noGrp="1"/>
          </p:cNvSpPr>
          <p:nvPr>
            <p:ph idx="1"/>
          </p:nvPr>
        </p:nvSpPr>
        <p:spPr>
          <a:xfrm>
            <a:off x="838200" y="0"/>
            <a:ext cx="10515600" cy="6939279"/>
          </a:xfrm>
        </p:spPr>
        <p:txBody>
          <a:bodyPr>
            <a:normAutofit fontScale="62500" lnSpcReduction="20000"/>
          </a:bodyPr>
          <a:lstStyle/>
          <a:p>
            <a:r>
              <a:rPr lang="en-US" b="1" dirty="0"/>
              <a:t>Multilevel Inheritance Example</a:t>
            </a:r>
          </a:p>
          <a:p>
            <a:r>
              <a:rPr lang="en-US" dirty="0"/>
              <a:t>When there is a chain of inheritance, it is known as </a:t>
            </a:r>
            <a:r>
              <a:rPr lang="en-US" i="1" dirty="0"/>
              <a:t>multilevel inheritance</a:t>
            </a:r>
            <a:r>
              <a:rPr lang="en-US" dirty="0"/>
              <a:t>. As you can see in the example given below, </a:t>
            </a:r>
            <a:r>
              <a:rPr lang="en-US" dirty="0" err="1"/>
              <a:t>BabyDog</a:t>
            </a:r>
            <a:r>
              <a:rPr lang="en-US" dirty="0"/>
              <a:t> class inherits the Dog class which again inherits the Animal class, so there is a multilevel inheritance.</a:t>
            </a:r>
          </a:p>
          <a:p>
            <a:r>
              <a:rPr lang="en-US" i="1" dirty="0"/>
              <a:t>File: TestInheritance2.java</a:t>
            </a:r>
          </a:p>
          <a:p>
            <a:pPr marL="0" indent="0">
              <a:buNone/>
            </a:pPr>
            <a:endParaRPr lang="en-US" b="1" dirty="0"/>
          </a:p>
          <a:p>
            <a:pPr marL="0" indent="0">
              <a:buNone/>
            </a:pPr>
            <a:r>
              <a:rPr lang="en-US" b="1" dirty="0"/>
              <a:t>class</a:t>
            </a:r>
            <a:r>
              <a:rPr lang="en-US" dirty="0"/>
              <a:t> Animal{  </a:t>
            </a:r>
          </a:p>
          <a:p>
            <a:pPr marL="0" indent="0">
              <a:buNone/>
            </a:pPr>
            <a:r>
              <a:rPr lang="en-US" b="1" dirty="0"/>
              <a:t>void</a:t>
            </a:r>
            <a:r>
              <a:rPr lang="en-US" dirty="0"/>
              <a:t> eat(){</a:t>
            </a:r>
            <a:r>
              <a:rPr lang="en-US" dirty="0" err="1"/>
              <a:t>System.out.println</a:t>
            </a:r>
            <a:r>
              <a:rPr lang="en-US" dirty="0"/>
              <a:t>("eating...");}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b="1" dirty="0"/>
              <a:t>void</a:t>
            </a:r>
            <a:r>
              <a:rPr lang="en-US" dirty="0"/>
              <a:t> bark(){</a:t>
            </a:r>
            <a:r>
              <a:rPr lang="en-US" dirty="0" err="1"/>
              <a:t>System.out.println</a:t>
            </a:r>
            <a:r>
              <a:rPr lang="en-US" dirty="0"/>
              <a:t>("barking...");}  </a:t>
            </a:r>
          </a:p>
          <a:p>
            <a:pPr marL="0" indent="0">
              <a:buNone/>
            </a:pPr>
            <a:r>
              <a:rPr lang="en-US" dirty="0"/>
              <a:t>}  </a:t>
            </a:r>
          </a:p>
          <a:p>
            <a:pPr marL="0" indent="0">
              <a:buNone/>
            </a:pPr>
            <a:r>
              <a:rPr lang="en-US" b="1" dirty="0"/>
              <a:t>class</a:t>
            </a:r>
            <a:r>
              <a:rPr lang="en-US" dirty="0"/>
              <a:t> </a:t>
            </a:r>
            <a:r>
              <a:rPr lang="en-US" dirty="0" err="1"/>
              <a:t>BabyDog</a:t>
            </a:r>
            <a:r>
              <a:rPr lang="en-US" dirty="0"/>
              <a:t> </a:t>
            </a:r>
            <a:r>
              <a:rPr lang="en-US" b="1" dirty="0"/>
              <a:t>extends</a:t>
            </a:r>
            <a:r>
              <a:rPr lang="en-US" dirty="0"/>
              <a:t> Dog{  </a:t>
            </a:r>
          </a:p>
          <a:p>
            <a:pPr marL="0" indent="0">
              <a:buNone/>
            </a:pPr>
            <a:r>
              <a:rPr lang="en-US" b="1" dirty="0"/>
              <a:t>void</a:t>
            </a:r>
            <a:r>
              <a:rPr lang="en-US" dirty="0"/>
              <a:t> weep(){</a:t>
            </a:r>
            <a:r>
              <a:rPr lang="en-US" dirty="0" err="1"/>
              <a:t>System.out.println</a:t>
            </a:r>
            <a:r>
              <a:rPr lang="en-US" dirty="0"/>
              <a:t>("weeping...");}  </a:t>
            </a:r>
          </a:p>
          <a:p>
            <a:pPr marL="0" indent="0">
              <a:buNone/>
            </a:pPr>
            <a:r>
              <a:rPr lang="en-US" dirty="0"/>
              <a:t>}  </a:t>
            </a:r>
          </a:p>
          <a:p>
            <a:pPr marL="0" indent="0">
              <a:buNone/>
            </a:pPr>
            <a:r>
              <a:rPr lang="en-US" b="1" dirty="0"/>
              <a:t>class</a:t>
            </a:r>
            <a:r>
              <a:rPr lang="en-US" dirty="0"/>
              <a:t> TestInheritance2{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err="1"/>
              <a:t>BabyDog</a:t>
            </a:r>
            <a:r>
              <a:rPr lang="en-US" dirty="0"/>
              <a:t> d=</a:t>
            </a:r>
            <a:r>
              <a:rPr lang="en-US" b="1" dirty="0"/>
              <a:t>new</a:t>
            </a:r>
            <a:r>
              <a:rPr lang="en-US" dirty="0"/>
              <a:t> </a:t>
            </a:r>
            <a:r>
              <a:rPr lang="en-US" dirty="0" err="1"/>
              <a:t>BabyDog</a:t>
            </a:r>
            <a:r>
              <a:rPr lang="en-US" dirty="0"/>
              <a:t>();  </a:t>
            </a:r>
          </a:p>
          <a:p>
            <a:pPr marL="0" indent="0">
              <a:buNone/>
            </a:pPr>
            <a:r>
              <a:rPr lang="en-US" dirty="0" err="1"/>
              <a:t>d.weep</a:t>
            </a:r>
            <a:r>
              <a:rPr lang="en-US" dirty="0"/>
              <a:t>();  </a:t>
            </a:r>
          </a:p>
          <a:p>
            <a:pPr marL="0" indent="0">
              <a:buNone/>
            </a:pPr>
            <a:r>
              <a:rPr lang="en-US" dirty="0" err="1"/>
              <a:t>d.bark</a:t>
            </a:r>
            <a:r>
              <a:rPr lang="en-US" dirty="0"/>
              <a:t>();  </a:t>
            </a:r>
          </a:p>
          <a:p>
            <a:pPr marL="0" indent="0">
              <a:buNone/>
            </a:pPr>
            <a:r>
              <a:rPr lang="en-US" dirty="0" err="1"/>
              <a:t>d.eat</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4137345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EA296-5EB4-4E0C-B29C-3E37E6766247}"/>
              </a:ext>
            </a:extLst>
          </p:cNvPr>
          <p:cNvSpPr>
            <a:spLocks noGrp="1"/>
          </p:cNvSpPr>
          <p:nvPr>
            <p:ph idx="1"/>
          </p:nvPr>
        </p:nvSpPr>
        <p:spPr>
          <a:xfrm>
            <a:off x="838200" y="121920"/>
            <a:ext cx="10515600" cy="6055043"/>
          </a:xfrm>
        </p:spPr>
        <p:txBody>
          <a:bodyPr>
            <a:normAutofit/>
          </a:bodyPr>
          <a:lstStyle/>
          <a:p>
            <a:r>
              <a:rPr lang="en-US" sz="4000" b="1" dirty="0"/>
              <a:t>Hierarchical Inheritance Example</a:t>
            </a:r>
          </a:p>
          <a:p>
            <a:r>
              <a:rPr lang="en-US" sz="4000" dirty="0"/>
              <a:t>When two or more classes inherits a single class, it is known as </a:t>
            </a:r>
            <a:r>
              <a:rPr lang="en-US" sz="4000" i="1" dirty="0"/>
              <a:t>hierarchical inheritance</a:t>
            </a:r>
            <a:r>
              <a:rPr lang="en-US" sz="4000" dirty="0"/>
              <a:t>. In the example given below, Dog and Cat classes inherits the Animal class, so there is hierarchical inheritance.</a:t>
            </a:r>
          </a:p>
          <a:p>
            <a:r>
              <a:rPr lang="en-US" sz="4000" i="1" dirty="0"/>
              <a:t>File: TestInheritance3.java</a:t>
            </a:r>
          </a:p>
          <a:p>
            <a:endParaRPr lang="en-US" i="1" dirty="0"/>
          </a:p>
          <a:p>
            <a:pPr marL="0" indent="0">
              <a:buNone/>
            </a:pPr>
            <a:endParaRPr lang="en-US" sz="3400" i="1" dirty="0"/>
          </a:p>
          <a:p>
            <a:pPr marL="0" indent="0">
              <a:buNone/>
            </a:pPr>
            <a:endParaRPr lang="en-US" sz="3400" dirty="0"/>
          </a:p>
          <a:p>
            <a:endParaRPr lang="en-US" dirty="0"/>
          </a:p>
        </p:txBody>
      </p:sp>
    </p:spTree>
    <p:extLst>
      <p:ext uri="{BB962C8B-B14F-4D97-AF65-F5344CB8AC3E}">
        <p14:creationId xmlns:p14="http://schemas.microsoft.com/office/powerpoint/2010/main" val="170612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2382E-1D0D-44E9-9686-3DD1B2CDD2E7}"/>
              </a:ext>
            </a:extLst>
          </p:cNvPr>
          <p:cNvSpPr>
            <a:spLocks noGrp="1"/>
          </p:cNvSpPr>
          <p:nvPr>
            <p:ph idx="1"/>
          </p:nvPr>
        </p:nvSpPr>
        <p:spPr>
          <a:xfrm>
            <a:off x="838200" y="487680"/>
            <a:ext cx="10515600" cy="5689283"/>
          </a:xfrm>
        </p:spPr>
        <p:txBody>
          <a:bodyPr>
            <a:normAutofit fontScale="70000" lnSpcReduction="20000"/>
          </a:bodyPr>
          <a:lstStyle/>
          <a:p>
            <a:pPr marL="0" indent="0">
              <a:buNone/>
            </a:pPr>
            <a:r>
              <a:rPr lang="en-US" b="1" dirty="0"/>
              <a:t>class</a:t>
            </a:r>
            <a:r>
              <a:rPr lang="en-US" dirty="0"/>
              <a:t> Animal{  </a:t>
            </a:r>
          </a:p>
          <a:p>
            <a:pPr marL="0" indent="0">
              <a:buNone/>
            </a:pPr>
            <a:r>
              <a:rPr lang="en-US" b="1" dirty="0"/>
              <a:t>void</a:t>
            </a:r>
            <a:r>
              <a:rPr lang="en-US" dirty="0"/>
              <a:t> eat(){</a:t>
            </a:r>
            <a:r>
              <a:rPr lang="en-US" dirty="0" err="1"/>
              <a:t>System.out.println</a:t>
            </a:r>
            <a:r>
              <a:rPr lang="en-US" dirty="0"/>
              <a:t>("eating...");}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b="1" dirty="0"/>
              <a:t>void</a:t>
            </a:r>
            <a:r>
              <a:rPr lang="en-US" dirty="0"/>
              <a:t> bark(){</a:t>
            </a:r>
            <a:r>
              <a:rPr lang="en-US" dirty="0" err="1"/>
              <a:t>System.out.println</a:t>
            </a:r>
            <a:r>
              <a:rPr lang="en-US" dirty="0"/>
              <a:t>("barking...");}  </a:t>
            </a:r>
          </a:p>
          <a:p>
            <a:pPr marL="0" indent="0">
              <a:buNone/>
            </a:pPr>
            <a:r>
              <a:rPr lang="en-US" dirty="0"/>
              <a:t>}  </a:t>
            </a:r>
          </a:p>
          <a:p>
            <a:pPr marL="0" indent="0">
              <a:buNone/>
            </a:pPr>
            <a:r>
              <a:rPr lang="en-US" b="1" dirty="0"/>
              <a:t>class</a:t>
            </a:r>
            <a:r>
              <a:rPr lang="en-US" dirty="0"/>
              <a:t> Cat </a:t>
            </a:r>
            <a:r>
              <a:rPr lang="en-US" b="1" dirty="0"/>
              <a:t>extends</a:t>
            </a:r>
            <a:r>
              <a:rPr lang="en-US" dirty="0"/>
              <a:t> Animal{  </a:t>
            </a:r>
          </a:p>
          <a:p>
            <a:pPr marL="0" indent="0">
              <a:buNone/>
            </a:pPr>
            <a:r>
              <a:rPr lang="en-US" b="1" dirty="0"/>
              <a:t>void</a:t>
            </a:r>
            <a:r>
              <a:rPr lang="en-US" dirty="0"/>
              <a:t> meow(){</a:t>
            </a:r>
            <a:r>
              <a:rPr lang="en-US" dirty="0" err="1"/>
              <a:t>System.out.println</a:t>
            </a:r>
            <a:r>
              <a:rPr lang="en-US" dirty="0"/>
              <a:t>("meowing...");}  </a:t>
            </a:r>
          </a:p>
          <a:p>
            <a:pPr marL="0" indent="0">
              <a:buNone/>
            </a:pPr>
            <a:r>
              <a:rPr lang="en-US" dirty="0"/>
              <a:t>}  </a:t>
            </a:r>
          </a:p>
          <a:p>
            <a:pPr marL="0" indent="0">
              <a:buNone/>
            </a:pPr>
            <a:r>
              <a:rPr lang="en-US" b="1" dirty="0"/>
              <a:t>class</a:t>
            </a:r>
            <a:r>
              <a:rPr lang="en-US" dirty="0"/>
              <a:t> TestInheritance3{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Cat c=</a:t>
            </a:r>
            <a:r>
              <a:rPr lang="en-US" b="1" dirty="0"/>
              <a:t>new</a:t>
            </a:r>
            <a:r>
              <a:rPr lang="en-US" dirty="0"/>
              <a:t> Cat();  </a:t>
            </a:r>
          </a:p>
          <a:p>
            <a:pPr marL="0" indent="0">
              <a:buNone/>
            </a:pPr>
            <a:r>
              <a:rPr lang="en-US" dirty="0" err="1"/>
              <a:t>c.meow</a:t>
            </a:r>
            <a:r>
              <a:rPr lang="en-US" dirty="0"/>
              <a:t>();  </a:t>
            </a:r>
          </a:p>
          <a:p>
            <a:pPr marL="0" indent="0">
              <a:buNone/>
            </a:pPr>
            <a:r>
              <a:rPr lang="en-US" dirty="0" err="1"/>
              <a:t>c.eat</a:t>
            </a:r>
            <a:r>
              <a:rPr lang="en-US" dirty="0"/>
              <a:t>();  </a:t>
            </a:r>
          </a:p>
          <a:p>
            <a:pPr marL="0" indent="0">
              <a:buNone/>
            </a:pPr>
            <a:r>
              <a:rPr lang="en-US" dirty="0"/>
              <a:t>//</a:t>
            </a:r>
            <a:r>
              <a:rPr lang="en-US" dirty="0" err="1"/>
              <a:t>c.bark</a:t>
            </a:r>
            <a:r>
              <a:rPr lang="en-US" dirty="0"/>
              <a:t>();//</a:t>
            </a:r>
            <a:r>
              <a:rPr lang="en-US" dirty="0" err="1"/>
              <a:t>C.T.Error</a:t>
            </a:r>
            <a:r>
              <a:rPr lang="en-US" dirty="0"/>
              <a:t>  </a:t>
            </a:r>
          </a:p>
          <a:p>
            <a:pPr marL="0" indent="0">
              <a:buNone/>
            </a:pPr>
            <a:r>
              <a:rPr lang="en-US" dirty="0"/>
              <a:t>}}  </a:t>
            </a:r>
          </a:p>
        </p:txBody>
      </p:sp>
    </p:spTree>
    <p:extLst>
      <p:ext uri="{BB962C8B-B14F-4D97-AF65-F5344CB8AC3E}">
        <p14:creationId xmlns:p14="http://schemas.microsoft.com/office/powerpoint/2010/main" val="158188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0C42D-C4AB-405A-9A9C-953B8720E3C2}"/>
              </a:ext>
            </a:extLst>
          </p:cNvPr>
          <p:cNvSpPr>
            <a:spLocks noGrp="1"/>
          </p:cNvSpPr>
          <p:nvPr>
            <p:ph idx="1"/>
          </p:nvPr>
        </p:nvSpPr>
        <p:spPr>
          <a:xfrm>
            <a:off x="838200" y="314960"/>
            <a:ext cx="10515600" cy="5862003"/>
          </a:xfrm>
        </p:spPr>
        <p:txBody>
          <a:bodyPr/>
          <a:lstStyle/>
          <a:p>
            <a:r>
              <a:rPr lang="en-US" b="1" dirty="0"/>
              <a:t>Why multiple inheritance is not supported in java?</a:t>
            </a:r>
          </a:p>
          <a:p>
            <a:r>
              <a:rPr lang="en-US" dirty="0"/>
              <a:t>To reduce the complexity and simplify the language, multiple inheritance is not supported in java.</a:t>
            </a:r>
          </a:p>
          <a:p>
            <a:r>
              <a:rPr lang="en-US" dirty="0"/>
              <a:t>Consider a scenario where A, B, and C are three classes. The C class inherits A and B classes. If A and B classes have the same method and you call it from child class object, there will be ambiguity to call the method of A or B class.</a:t>
            </a:r>
          </a:p>
          <a:p>
            <a:r>
              <a:rPr lang="en-US" dirty="0"/>
              <a:t>Since compile-time errors are better than runtime errors, Java renders compile-time error if you inherit 2 classes. So whether you have same method or different, there will be compile time error.</a:t>
            </a:r>
          </a:p>
          <a:p>
            <a:endParaRPr lang="en-US" dirty="0"/>
          </a:p>
        </p:txBody>
      </p:sp>
    </p:spTree>
    <p:extLst>
      <p:ext uri="{BB962C8B-B14F-4D97-AF65-F5344CB8AC3E}">
        <p14:creationId xmlns:p14="http://schemas.microsoft.com/office/powerpoint/2010/main" val="184096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4705F-0B60-4B0C-93A8-AD7E0D20B0C8}"/>
              </a:ext>
            </a:extLst>
          </p:cNvPr>
          <p:cNvSpPr>
            <a:spLocks noGrp="1"/>
          </p:cNvSpPr>
          <p:nvPr>
            <p:ph idx="1"/>
          </p:nvPr>
        </p:nvSpPr>
        <p:spPr>
          <a:xfrm>
            <a:off x="838200" y="365760"/>
            <a:ext cx="10515600" cy="5811203"/>
          </a:xfrm>
        </p:spPr>
        <p:txBody>
          <a:bodyPr>
            <a:normAutofit fontScale="92500" lnSpcReduction="10000"/>
          </a:bodyPr>
          <a:lstStyle/>
          <a:p>
            <a:pPr marL="0" indent="0">
              <a:buNone/>
            </a:pPr>
            <a:r>
              <a:rPr lang="en-US" b="1" dirty="0"/>
              <a:t>class</a:t>
            </a:r>
            <a:r>
              <a:rPr lang="en-US" dirty="0"/>
              <a:t> A{  </a:t>
            </a:r>
          </a:p>
          <a:p>
            <a:pPr marL="0" indent="0">
              <a:buNone/>
            </a:pPr>
            <a:r>
              <a:rPr lang="en-US" b="1" dirty="0"/>
              <a:t>void</a:t>
            </a:r>
            <a:r>
              <a:rPr lang="en-US" dirty="0"/>
              <a:t> msg(){</a:t>
            </a:r>
            <a:r>
              <a:rPr lang="en-US" dirty="0" err="1"/>
              <a:t>System.out.println</a:t>
            </a:r>
            <a:r>
              <a:rPr lang="en-US" dirty="0"/>
              <a:t>("Hello");}  </a:t>
            </a:r>
          </a:p>
          <a:p>
            <a:pPr marL="0" indent="0">
              <a:buNone/>
            </a:pPr>
            <a:r>
              <a:rPr lang="en-US" dirty="0"/>
              <a:t>}  </a:t>
            </a:r>
          </a:p>
          <a:p>
            <a:pPr marL="0" indent="0">
              <a:buNone/>
            </a:pPr>
            <a:r>
              <a:rPr lang="en-US" b="1" dirty="0"/>
              <a:t>class</a:t>
            </a:r>
            <a:r>
              <a:rPr lang="en-US" dirty="0"/>
              <a:t> B{  </a:t>
            </a:r>
          </a:p>
          <a:p>
            <a:pPr marL="0" indent="0">
              <a:buNone/>
            </a:pPr>
            <a:r>
              <a:rPr lang="en-US" b="1" dirty="0"/>
              <a:t>void</a:t>
            </a:r>
            <a:r>
              <a:rPr lang="en-US" dirty="0"/>
              <a:t> msg(){</a:t>
            </a:r>
            <a:r>
              <a:rPr lang="en-US" dirty="0" err="1"/>
              <a:t>System.out.println</a:t>
            </a:r>
            <a:r>
              <a:rPr lang="en-US" dirty="0"/>
              <a:t>("Welcome");}  </a:t>
            </a:r>
          </a:p>
          <a:p>
            <a:pPr marL="0" indent="0">
              <a:buNone/>
            </a:pPr>
            <a:r>
              <a:rPr lang="en-US" dirty="0"/>
              <a:t>}  </a:t>
            </a:r>
          </a:p>
          <a:p>
            <a:pPr marL="0" indent="0">
              <a:buNone/>
            </a:pPr>
            <a:r>
              <a:rPr lang="en-US" b="1" dirty="0"/>
              <a:t>class</a:t>
            </a:r>
            <a:r>
              <a:rPr lang="en-US" dirty="0"/>
              <a:t> C </a:t>
            </a:r>
            <a:r>
              <a:rPr lang="en-US" b="1" dirty="0"/>
              <a:t>extends</a:t>
            </a:r>
            <a:r>
              <a:rPr lang="en-US" dirty="0"/>
              <a:t> A,B{//suppose if it were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C obj=</a:t>
            </a:r>
            <a:r>
              <a:rPr lang="en-US" b="1" dirty="0"/>
              <a:t>new</a:t>
            </a:r>
            <a:r>
              <a:rPr lang="en-US" dirty="0"/>
              <a:t> C();  </a:t>
            </a:r>
          </a:p>
          <a:p>
            <a:pPr marL="0" indent="0">
              <a:buNone/>
            </a:pPr>
            <a:r>
              <a:rPr lang="en-US" dirty="0"/>
              <a:t>   obj.msg();//Now which msg() method would be invoked?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48256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7AE1-EFC0-4A87-8C2F-82FA95B26D5F}"/>
              </a:ext>
            </a:extLst>
          </p:cNvPr>
          <p:cNvSpPr>
            <a:spLocks noGrp="1"/>
          </p:cNvSpPr>
          <p:nvPr>
            <p:ph type="title"/>
          </p:nvPr>
        </p:nvSpPr>
        <p:spPr/>
        <p:txBody>
          <a:bodyPr/>
          <a:lstStyle/>
          <a:p>
            <a:r>
              <a:rPr lang="en-US" b="1" dirty="0"/>
              <a:t>Class</a:t>
            </a:r>
          </a:p>
        </p:txBody>
      </p:sp>
      <p:sp>
        <p:nvSpPr>
          <p:cNvPr id="3" name="Content Placeholder 2">
            <a:extLst>
              <a:ext uri="{FF2B5EF4-FFF2-40B4-BE49-F238E27FC236}">
                <a16:creationId xmlns:a16="http://schemas.microsoft.com/office/drawing/2014/main" id="{FA80166F-06F9-4E25-8A71-A072805E37B6}"/>
              </a:ext>
            </a:extLst>
          </p:cNvPr>
          <p:cNvSpPr>
            <a:spLocks noGrp="1"/>
          </p:cNvSpPr>
          <p:nvPr>
            <p:ph idx="1"/>
          </p:nvPr>
        </p:nvSpPr>
        <p:spPr>
          <a:xfrm>
            <a:off x="838200" y="1461247"/>
            <a:ext cx="10515600" cy="5031628"/>
          </a:xfrm>
        </p:spPr>
        <p:txBody>
          <a:bodyPr>
            <a:normAutofit fontScale="92500" lnSpcReduction="20000"/>
          </a:bodyPr>
          <a:lstStyle/>
          <a:p>
            <a:r>
              <a:rPr lang="en-US" dirty="0"/>
              <a:t>A class is a user defined blueprint or prototype from which objects are created. It represents the set of properties or methods that are common to all objects of one type. In general, class declarations can include these components, in order:</a:t>
            </a:r>
          </a:p>
          <a:p>
            <a:r>
              <a:rPr lang="en-US" dirty="0"/>
              <a:t>  </a:t>
            </a:r>
            <a:r>
              <a:rPr lang="en-US" b="1" dirty="0"/>
              <a:t>Modifiers</a:t>
            </a:r>
            <a:r>
              <a:rPr lang="en-US" dirty="0"/>
              <a:t>: A class can be public or has default access (Refer this for details).</a:t>
            </a:r>
          </a:p>
          <a:p>
            <a:r>
              <a:rPr lang="en-US" b="1" dirty="0"/>
              <a:t>Class name</a:t>
            </a:r>
            <a:r>
              <a:rPr lang="en-US" dirty="0"/>
              <a:t>: The name should begin with a initial letter (capitalized by convention).</a:t>
            </a:r>
          </a:p>
          <a:p>
            <a:r>
              <a:rPr lang="en-US" b="1" dirty="0"/>
              <a:t>Superclass</a:t>
            </a:r>
            <a:r>
              <a:rPr lang="en-US" dirty="0"/>
              <a:t>(if any): The name of the class’s parent (superclass), if any, preceded by the keyword extends. A class can only extend (subclass) one parent.</a:t>
            </a:r>
          </a:p>
          <a:p>
            <a:r>
              <a:rPr lang="en-US" b="1" dirty="0"/>
              <a:t>Interfaces</a:t>
            </a:r>
            <a:r>
              <a:rPr lang="en-US" dirty="0"/>
              <a:t>(if any): A comma-separated list of interfaces implemented by the class, if any, preceded by the keyword implements. A class can implement more than one interface.</a:t>
            </a:r>
          </a:p>
          <a:p>
            <a:r>
              <a:rPr lang="en-US" b="1" dirty="0"/>
              <a:t>Body</a:t>
            </a:r>
            <a:r>
              <a:rPr lang="en-US" dirty="0"/>
              <a:t>: The class body surrounded by braces, { }.</a:t>
            </a:r>
          </a:p>
        </p:txBody>
      </p:sp>
    </p:spTree>
    <p:extLst>
      <p:ext uri="{BB962C8B-B14F-4D97-AF65-F5344CB8AC3E}">
        <p14:creationId xmlns:p14="http://schemas.microsoft.com/office/powerpoint/2010/main" val="408127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F6F0-C9DE-48E8-8F25-0E1D94405648}"/>
              </a:ext>
            </a:extLst>
          </p:cNvPr>
          <p:cNvSpPr>
            <a:spLocks noGrp="1"/>
          </p:cNvSpPr>
          <p:nvPr>
            <p:ph type="title"/>
          </p:nvPr>
        </p:nvSpPr>
        <p:spPr>
          <a:xfrm>
            <a:off x="838200" y="98613"/>
            <a:ext cx="10515600" cy="950258"/>
          </a:xfrm>
        </p:spPr>
        <p:txBody>
          <a:bodyPr/>
          <a:lstStyle/>
          <a:p>
            <a:r>
              <a:rPr lang="en-US" b="1" dirty="0"/>
              <a:t>Polymorphism</a:t>
            </a:r>
          </a:p>
        </p:txBody>
      </p:sp>
      <p:sp>
        <p:nvSpPr>
          <p:cNvPr id="3" name="Content Placeholder 2">
            <a:extLst>
              <a:ext uri="{FF2B5EF4-FFF2-40B4-BE49-F238E27FC236}">
                <a16:creationId xmlns:a16="http://schemas.microsoft.com/office/drawing/2014/main" id="{C0E679C1-A835-41A7-8BFF-DE6C233D0097}"/>
              </a:ext>
            </a:extLst>
          </p:cNvPr>
          <p:cNvSpPr>
            <a:spLocks noGrp="1"/>
          </p:cNvSpPr>
          <p:nvPr>
            <p:ph idx="1"/>
          </p:nvPr>
        </p:nvSpPr>
        <p:spPr>
          <a:xfrm>
            <a:off x="838200" y="1048871"/>
            <a:ext cx="10515600" cy="5092233"/>
          </a:xfrm>
        </p:spPr>
        <p:txBody>
          <a:bodyPr/>
          <a:lstStyle/>
          <a:p>
            <a:r>
              <a:rPr lang="en-US" dirty="0"/>
              <a:t>is a concept by which we can perform a </a:t>
            </a:r>
            <a:r>
              <a:rPr lang="en-US" i="1" dirty="0"/>
              <a:t>single action in different ways</a:t>
            </a:r>
            <a:r>
              <a:rPr lang="en-US" dirty="0"/>
              <a:t>. Polymorphism is derived from 2 Greek words: poly and morphs. The word "poly" means many and "morphs" means forms. So polymorphism means many forms.</a:t>
            </a:r>
          </a:p>
          <a:p>
            <a:r>
              <a:rPr lang="en-US" dirty="0"/>
              <a:t>There are two types of polymorphism in Java: compile-time polymorphism and runtime polymorphism. We can perform polymorphism in java by method overloading and method overriding.</a:t>
            </a:r>
          </a:p>
        </p:txBody>
      </p:sp>
    </p:spTree>
    <p:extLst>
      <p:ext uri="{BB962C8B-B14F-4D97-AF65-F5344CB8AC3E}">
        <p14:creationId xmlns:p14="http://schemas.microsoft.com/office/powerpoint/2010/main" val="2953426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A6874-5DF5-4742-A117-A24BB6E8FAC9}"/>
              </a:ext>
            </a:extLst>
          </p:cNvPr>
          <p:cNvSpPr>
            <a:spLocks noGrp="1"/>
          </p:cNvSpPr>
          <p:nvPr>
            <p:ph idx="1"/>
          </p:nvPr>
        </p:nvSpPr>
        <p:spPr>
          <a:xfrm>
            <a:off x="838200" y="152400"/>
            <a:ext cx="10515600" cy="6024563"/>
          </a:xfrm>
        </p:spPr>
        <p:txBody>
          <a:bodyPr>
            <a:normAutofit/>
          </a:bodyPr>
          <a:lstStyle/>
          <a:p>
            <a:r>
              <a:rPr lang="en-US" dirty="0"/>
              <a:t>Runtime Polymorphism in Java</a:t>
            </a:r>
          </a:p>
          <a:p>
            <a:r>
              <a:rPr lang="en-US" b="1" dirty="0"/>
              <a:t>Runtime polymorphism</a:t>
            </a:r>
            <a:r>
              <a:rPr lang="en-US" dirty="0"/>
              <a:t> or </a:t>
            </a:r>
            <a:r>
              <a:rPr lang="en-US" b="1" dirty="0"/>
              <a:t>Dynamic Method Dispatch</a:t>
            </a:r>
            <a:r>
              <a:rPr lang="en-US" dirty="0"/>
              <a:t> is a process in which a call to an overridden method is resolved at runtime rather than compile-time.</a:t>
            </a:r>
          </a:p>
          <a:p>
            <a:r>
              <a:rPr lang="en-US" dirty="0"/>
              <a:t>In this process, an overridden method is called through the reference variable of a superclass. The determination of the method to be called is based on the object being referred to by the reference variable.</a:t>
            </a:r>
          </a:p>
          <a:p>
            <a:r>
              <a:rPr lang="en-US" dirty="0"/>
              <a:t>Let's first understand the upcasting before Runtime Polymorphism.</a:t>
            </a:r>
          </a:p>
          <a:p>
            <a:r>
              <a:rPr lang="en-US" b="1" dirty="0"/>
              <a:t>Upcasting</a:t>
            </a:r>
          </a:p>
          <a:p>
            <a:r>
              <a:rPr lang="en-US" dirty="0"/>
              <a:t>If the reference variable of Parent class refers to the object of Child class, it is known as upcasting. For example:</a:t>
            </a:r>
          </a:p>
          <a:p>
            <a:endParaRPr lang="en-US" dirty="0"/>
          </a:p>
          <a:p>
            <a:endParaRPr lang="en-US" dirty="0"/>
          </a:p>
        </p:txBody>
      </p:sp>
    </p:spTree>
    <p:extLst>
      <p:ext uri="{BB962C8B-B14F-4D97-AF65-F5344CB8AC3E}">
        <p14:creationId xmlns:p14="http://schemas.microsoft.com/office/powerpoint/2010/main" val="112092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pcasting in Java">
            <a:extLst>
              <a:ext uri="{FF2B5EF4-FFF2-40B4-BE49-F238E27FC236}">
                <a16:creationId xmlns:a16="http://schemas.microsoft.com/office/drawing/2014/main" id="{10E29475-9DBB-4A98-BA35-74F7235D69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225" y="2682933"/>
            <a:ext cx="6094038" cy="226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4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727A2-873E-4D18-A039-764ED0A48EF8}"/>
              </a:ext>
            </a:extLst>
          </p:cNvPr>
          <p:cNvSpPr>
            <a:spLocks noGrp="1"/>
          </p:cNvSpPr>
          <p:nvPr>
            <p:ph idx="1"/>
          </p:nvPr>
        </p:nvSpPr>
        <p:spPr>
          <a:xfrm>
            <a:off x="914400" y="89648"/>
            <a:ext cx="10439400" cy="6400799"/>
          </a:xfrm>
        </p:spPr>
        <p:txBody>
          <a:bodyPr>
            <a:normAutofit fontScale="92500" lnSpcReduction="10000"/>
          </a:bodyPr>
          <a:lstStyle/>
          <a:p>
            <a:r>
              <a:rPr lang="en-US" b="1" dirty="0"/>
              <a:t>class</a:t>
            </a:r>
            <a:r>
              <a:rPr lang="en-US" dirty="0"/>
              <a:t> A{}  </a:t>
            </a:r>
          </a:p>
          <a:p>
            <a:r>
              <a:rPr lang="en-US" b="1" dirty="0"/>
              <a:t>class</a:t>
            </a:r>
            <a:r>
              <a:rPr lang="en-US" dirty="0"/>
              <a:t> B </a:t>
            </a:r>
            <a:r>
              <a:rPr lang="en-US" b="1" dirty="0"/>
              <a:t>extends</a:t>
            </a:r>
            <a:r>
              <a:rPr lang="en-US" dirty="0"/>
              <a:t> A{}  </a:t>
            </a:r>
          </a:p>
          <a:p>
            <a:r>
              <a:rPr lang="en-US" dirty="0"/>
              <a:t>A a=</a:t>
            </a:r>
            <a:r>
              <a:rPr lang="en-US" b="1" dirty="0"/>
              <a:t>new</a:t>
            </a:r>
            <a:r>
              <a:rPr lang="en-US" dirty="0"/>
              <a:t> B();//upcasting </a:t>
            </a:r>
          </a:p>
          <a:p>
            <a:r>
              <a:rPr lang="en-US" dirty="0"/>
              <a:t>For upcasting, we can use the reference variable of class type or an interface type. For Example:</a:t>
            </a:r>
          </a:p>
          <a:p>
            <a:r>
              <a:rPr lang="en-US" b="1" dirty="0"/>
              <a:t>interface</a:t>
            </a:r>
            <a:r>
              <a:rPr lang="en-US" dirty="0"/>
              <a:t> I{}  </a:t>
            </a:r>
          </a:p>
          <a:p>
            <a:r>
              <a:rPr lang="en-US" b="1" dirty="0"/>
              <a:t>class</a:t>
            </a:r>
            <a:r>
              <a:rPr lang="en-US" dirty="0"/>
              <a:t> A{}  </a:t>
            </a:r>
          </a:p>
          <a:p>
            <a:r>
              <a:rPr lang="en-US" b="1" dirty="0"/>
              <a:t>class</a:t>
            </a:r>
            <a:r>
              <a:rPr lang="en-US" dirty="0"/>
              <a:t> B </a:t>
            </a:r>
            <a:r>
              <a:rPr lang="en-US" b="1" dirty="0"/>
              <a:t>extends</a:t>
            </a:r>
            <a:r>
              <a:rPr lang="en-US" dirty="0"/>
              <a:t> A </a:t>
            </a:r>
            <a:r>
              <a:rPr lang="en-US" b="1" dirty="0"/>
              <a:t>implements</a:t>
            </a:r>
            <a:r>
              <a:rPr lang="en-US" dirty="0"/>
              <a:t> I{}  </a:t>
            </a:r>
          </a:p>
          <a:p>
            <a:r>
              <a:rPr lang="en-US" dirty="0"/>
              <a:t>Here, the relationship of B class would be:</a:t>
            </a:r>
          </a:p>
          <a:p>
            <a:endParaRPr lang="en-US" dirty="0"/>
          </a:p>
          <a:p>
            <a:r>
              <a:rPr lang="en-US" dirty="0"/>
              <a:t>B IS-A A</a:t>
            </a:r>
          </a:p>
          <a:p>
            <a:r>
              <a:rPr lang="en-US" dirty="0"/>
              <a:t>B IS-A I</a:t>
            </a:r>
          </a:p>
          <a:p>
            <a:r>
              <a:rPr lang="en-US" dirty="0"/>
              <a:t>B IS-A Object</a:t>
            </a:r>
          </a:p>
          <a:p>
            <a:r>
              <a:rPr lang="en-US" dirty="0"/>
              <a:t>Since Object is the root class of all classes in Java, so we can write B IS-A Object.</a:t>
            </a:r>
          </a:p>
          <a:p>
            <a:endParaRPr lang="en-US" dirty="0"/>
          </a:p>
          <a:p>
            <a:endParaRPr lang="en-US" dirty="0"/>
          </a:p>
        </p:txBody>
      </p:sp>
    </p:spTree>
    <p:extLst>
      <p:ext uri="{BB962C8B-B14F-4D97-AF65-F5344CB8AC3E}">
        <p14:creationId xmlns:p14="http://schemas.microsoft.com/office/powerpoint/2010/main" val="300218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59E2B-E796-456A-B02D-E92069946A00}"/>
              </a:ext>
            </a:extLst>
          </p:cNvPr>
          <p:cNvSpPr>
            <a:spLocks noGrp="1"/>
          </p:cNvSpPr>
          <p:nvPr>
            <p:ph idx="1"/>
          </p:nvPr>
        </p:nvSpPr>
        <p:spPr>
          <a:xfrm>
            <a:off x="838200" y="125506"/>
            <a:ext cx="10515600" cy="6051457"/>
          </a:xfrm>
        </p:spPr>
        <p:txBody>
          <a:bodyPr/>
          <a:lstStyle/>
          <a:p>
            <a:r>
              <a:rPr lang="en-US" dirty="0"/>
              <a:t>Example of Java Runtime Polymorphism</a:t>
            </a:r>
          </a:p>
          <a:p>
            <a:r>
              <a:rPr lang="en-US" dirty="0"/>
              <a:t>In this example, we are creating two classes Bike and Splendor. Splendor class extends Bike class and overrides its run() method. We are calling the run method by the reference variable of Parent class. Since it refers to the subclass object and subclass method overrides the Parent class method, the subclass method is invoked at runtime.</a:t>
            </a:r>
          </a:p>
          <a:p>
            <a:r>
              <a:rPr lang="en-US" dirty="0"/>
              <a:t>Since method invocation is determined by the JVM not compiler, it is known as runtime polymorphism.</a:t>
            </a:r>
          </a:p>
          <a:p>
            <a:endParaRPr lang="en-US" dirty="0"/>
          </a:p>
        </p:txBody>
      </p:sp>
    </p:spTree>
    <p:extLst>
      <p:ext uri="{BB962C8B-B14F-4D97-AF65-F5344CB8AC3E}">
        <p14:creationId xmlns:p14="http://schemas.microsoft.com/office/powerpoint/2010/main" val="294651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D1637-9B2A-4DCA-A24F-20AB9006EA28}"/>
              </a:ext>
            </a:extLst>
          </p:cNvPr>
          <p:cNvSpPr>
            <a:spLocks noGrp="1"/>
          </p:cNvSpPr>
          <p:nvPr>
            <p:ph idx="1"/>
          </p:nvPr>
        </p:nvSpPr>
        <p:spPr>
          <a:xfrm>
            <a:off x="838200" y="233082"/>
            <a:ext cx="10515600" cy="5943881"/>
          </a:xfrm>
        </p:spPr>
        <p:txBody>
          <a:bodyPr>
            <a:normAutofit/>
          </a:bodyPr>
          <a:lstStyle/>
          <a:p>
            <a:pPr marL="0" indent="0">
              <a:buNone/>
            </a:pPr>
            <a:r>
              <a:rPr lang="en-US" b="1" dirty="0"/>
              <a:t>class</a:t>
            </a:r>
            <a:r>
              <a:rPr lang="en-US" dirty="0"/>
              <a:t> Bike{  </a:t>
            </a:r>
          </a:p>
          <a:p>
            <a:pPr marL="0" indent="0">
              <a:buNone/>
            </a:pPr>
            <a:r>
              <a:rPr lang="en-US" dirty="0"/>
              <a:t>  </a:t>
            </a:r>
            <a:r>
              <a:rPr lang="en-US" b="1" dirty="0"/>
              <a:t>void</a:t>
            </a:r>
            <a:r>
              <a:rPr lang="en-US" dirty="0"/>
              <a:t> run(){</a:t>
            </a:r>
            <a:r>
              <a:rPr lang="en-US" dirty="0" err="1"/>
              <a:t>System.out.println</a:t>
            </a:r>
            <a:r>
              <a:rPr lang="en-US" dirty="0"/>
              <a:t>("running");}  </a:t>
            </a:r>
          </a:p>
          <a:p>
            <a:pPr marL="0" indent="0">
              <a:buNone/>
            </a:pPr>
            <a:r>
              <a:rPr lang="en-US" dirty="0"/>
              <a:t>}  </a:t>
            </a:r>
          </a:p>
          <a:p>
            <a:pPr marL="0" indent="0">
              <a:buNone/>
            </a:pPr>
            <a:r>
              <a:rPr lang="en-US" b="1" dirty="0"/>
              <a:t>class</a:t>
            </a:r>
            <a:r>
              <a:rPr lang="en-US" dirty="0"/>
              <a:t> Splendor </a:t>
            </a:r>
            <a:r>
              <a:rPr lang="en-US" b="1" dirty="0"/>
              <a:t>extends</a:t>
            </a:r>
            <a:r>
              <a:rPr lang="en-US" dirty="0"/>
              <a:t> Bike{  </a:t>
            </a:r>
          </a:p>
          <a:p>
            <a:pPr marL="0" indent="0">
              <a:buNone/>
            </a:pPr>
            <a:r>
              <a:rPr lang="en-US" dirty="0"/>
              <a:t>  </a:t>
            </a:r>
            <a:r>
              <a:rPr lang="en-US" b="1" dirty="0"/>
              <a:t>void</a:t>
            </a:r>
            <a:r>
              <a:rPr lang="en-US" dirty="0"/>
              <a:t> run(){</a:t>
            </a:r>
            <a:r>
              <a:rPr lang="en-US" dirty="0" err="1"/>
              <a:t>System.out.println</a:t>
            </a:r>
            <a:r>
              <a:rPr lang="en-US" dirty="0"/>
              <a:t>("running safely with 60km");}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Bike b = </a:t>
            </a:r>
            <a:r>
              <a:rPr lang="en-US" b="1" dirty="0"/>
              <a:t>new</a:t>
            </a:r>
            <a:r>
              <a:rPr lang="en-US" dirty="0"/>
              <a:t> Splendor();//upcasting  </a:t>
            </a:r>
          </a:p>
          <a:p>
            <a:pPr marL="0" indent="0">
              <a:buNone/>
            </a:pPr>
            <a:r>
              <a:rPr lang="en-US" dirty="0"/>
              <a:t>    </a:t>
            </a:r>
            <a:r>
              <a:rPr lang="en-US" dirty="0" err="1"/>
              <a:t>b.run</a:t>
            </a:r>
            <a:r>
              <a:rPr lang="en-US" dirty="0"/>
              <a:t>();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4180516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250BD-01C8-4409-BD49-8F4EABC00599}"/>
              </a:ext>
            </a:extLst>
          </p:cNvPr>
          <p:cNvSpPr>
            <a:spLocks noGrp="1"/>
          </p:cNvSpPr>
          <p:nvPr>
            <p:ph idx="1"/>
          </p:nvPr>
        </p:nvSpPr>
        <p:spPr>
          <a:xfrm>
            <a:off x="838200" y="332104"/>
            <a:ext cx="10515600" cy="6204179"/>
          </a:xfrm>
        </p:spPr>
        <p:txBody>
          <a:bodyPr/>
          <a:lstStyle/>
          <a:p>
            <a:r>
              <a:rPr lang="en-US" b="1" dirty="0"/>
              <a:t>Java Runtime Polymorphism Example: Bank</a:t>
            </a:r>
          </a:p>
          <a:p>
            <a:r>
              <a:rPr lang="en-US" dirty="0"/>
              <a:t>Consider a scenario where Bank is a class that provides a method to get the rate of interest. However, the rate of interest may differ according to banks. For example, SBI, ICICI, and AXIS banks are providing 8.4%, 7.3%, and 9.7% rate of interest.</a:t>
            </a:r>
          </a:p>
          <a:p>
            <a:endParaRPr lang="en-US" dirty="0"/>
          </a:p>
          <a:p>
            <a:endParaRPr lang="en-US" b="1" dirty="0"/>
          </a:p>
        </p:txBody>
      </p:sp>
      <p:pic>
        <p:nvPicPr>
          <p:cNvPr id="4100" name="Picture 4" descr="Java Runtime Polymorphism example of bank">
            <a:extLst>
              <a:ext uri="{FF2B5EF4-FFF2-40B4-BE49-F238E27FC236}">
                <a16:creationId xmlns:a16="http://schemas.microsoft.com/office/drawing/2014/main" id="{DDA5F27D-78C1-44D2-9C37-248582109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2661919"/>
            <a:ext cx="8201025" cy="342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21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A13AE-DE8A-461C-98E7-97867B136ECD}"/>
              </a:ext>
            </a:extLst>
          </p:cNvPr>
          <p:cNvSpPr>
            <a:spLocks noGrp="1"/>
          </p:cNvSpPr>
          <p:nvPr>
            <p:ph idx="1"/>
          </p:nvPr>
        </p:nvSpPr>
        <p:spPr>
          <a:xfrm>
            <a:off x="838200" y="268941"/>
            <a:ext cx="10515600" cy="6508376"/>
          </a:xfrm>
        </p:spPr>
        <p:txBody>
          <a:bodyPr>
            <a:normAutofit fontScale="47500" lnSpcReduction="20000"/>
          </a:bodyPr>
          <a:lstStyle/>
          <a:p>
            <a:pPr marL="0" indent="0">
              <a:buNone/>
            </a:pPr>
            <a:r>
              <a:rPr lang="en-US" b="1" dirty="0"/>
              <a:t>class</a:t>
            </a:r>
            <a:r>
              <a:rPr lang="en-US" dirty="0"/>
              <a:t> Bank{  </a:t>
            </a:r>
          </a:p>
          <a:p>
            <a:pPr marL="0" indent="0">
              <a:buNone/>
            </a:pPr>
            <a:r>
              <a:rPr lang="en-US" b="1" dirty="0"/>
              <a:t>float</a:t>
            </a:r>
            <a:r>
              <a:rPr lang="en-US" dirty="0"/>
              <a:t> </a:t>
            </a:r>
            <a:r>
              <a:rPr lang="en-US" dirty="0" err="1"/>
              <a:t>getRateOfInterest</a:t>
            </a:r>
            <a:r>
              <a:rPr lang="en-US" dirty="0"/>
              <a:t>(){</a:t>
            </a:r>
            <a:r>
              <a:rPr lang="en-US" b="1" dirty="0"/>
              <a:t>return</a:t>
            </a:r>
            <a:r>
              <a:rPr lang="en-US" dirty="0"/>
              <a:t> 0;}  </a:t>
            </a:r>
          </a:p>
          <a:p>
            <a:pPr marL="0" indent="0">
              <a:buNone/>
            </a:pPr>
            <a:r>
              <a:rPr lang="en-US" dirty="0"/>
              <a:t>}  </a:t>
            </a:r>
          </a:p>
          <a:p>
            <a:pPr marL="0" indent="0">
              <a:buNone/>
            </a:pPr>
            <a:r>
              <a:rPr lang="en-US" b="1" dirty="0"/>
              <a:t>class</a:t>
            </a:r>
            <a:r>
              <a:rPr lang="en-US" dirty="0"/>
              <a:t> SBI </a:t>
            </a:r>
            <a:r>
              <a:rPr lang="en-US" b="1" dirty="0"/>
              <a:t>extends</a:t>
            </a:r>
            <a:r>
              <a:rPr lang="en-US" dirty="0"/>
              <a:t> Bank{  </a:t>
            </a:r>
          </a:p>
          <a:p>
            <a:pPr marL="0" indent="0">
              <a:buNone/>
            </a:pPr>
            <a:r>
              <a:rPr lang="en-US" b="1" dirty="0"/>
              <a:t>float</a:t>
            </a:r>
            <a:r>
              <a:rPr lang="en-US" dirty="0"/>
              <a:t> </a:t>
            </a:r>
            <a:r>
              <a:rPr lang="en-US" dirty="0" err="1"/>
              <a:t>getRateOfInterest</a:t>
            </a:r>
            <a:r>
              <a:rPr lang="en-US" dirty="0"/>
              <a:t>(){</a:t>
            </a:r>
            <a:r>
              <a:rPr lang="en-US" b="1" dirty="0"/>
              <a:t>return</a:t>
            </a:r>
            <a:r>
              <a:rPr lang="en-US" dirty="0"/>
              <a:t> 8.4f;}  </a:t>
            </a:r>
          </a:p>
          <a:p>
            <a:pPr marL="0" indent="0">
              <a:buNone/>
            </a:pPr>
            <a:r>
              <a:rPr lang="en-US" dirty="0"/>
              <a:t>}  </a:t>
            </a:r>
          </a:p>
          <a:p>
            <a:pPr marL="0" indent="0">
              <a:buNone/>
            </a:pPr>
            <a:r>
              <a:rPr lang="en-US" b="1" dirty="0"/>
              <a:t>class</a:t>
            </a:r>
            <a:r>
              <a:rPr lang="en-US" dirty="0"/>
              <a:t> ICICI </a:t>
            </a:r>
            <a:r>
              <a:rPr lang="en-US" b="1" dirty="0"/>
              <a:t>extends</a:t>
            </a:r>
            <a:r>
              <a:rPr lang="en-US" dirty="0"/>
              <a:t> Bank{  </a:t>
            </a:r>
          </a:p>
          <a:p>
            <a:pPr marL="0" indent="0">
              <a:buNone/>
            </a:pPr>
            <a:r>
              <a:rPr lang="en-US" b="1" dirty="0"/>
              <a:t>float</a:t>
            </a:r>
            <a:r>
              <a:rPr lang="en-US" dirty="0"/>
              <a:t> </a:t>
            </a:r>
            <a:r>
              <a:rPr lang="en-US" dirty="0" err="1"/>
              <a:t>getRateOfInterest</a:t>
            </a:r>
            <a:r>
              <a:rPr lang="en-US" dirty="0"/>
              <a:t>(){</a:t>
            </a:r>
            <a:r>
              <a:rPr lang="en-US" b="1" dirty="0"/>
              <a:t>return</a:t>
            </a:r>
            <a:r>
              <a:rPr lang="en-US" dirty="0"/>
              <a:t> 7.3f;}  </a:t>
            </a:r>
          </a:p>
          <a:p>
            <a:pPr marL="0" indent="0">
              <a:buNone/>
            </a:pPr>
            <a:r>
              <a:rPr lang="en-US" dirty="0"/>
              <a:t>}  </a:t>
            </a:r>
          </a:p>
          <a:p>
            <a:pPr marL="0" indent="0">
              <a:buNone/>
            </a:pPr>
            <a:r>
              <a:rPr lang="en-US" b="1" dirty="0"/>
              <a:t>class</a:t>
            </a:r>
            <a:r>
              <a:rPr lang="en-US" dirty="0"/>
              <a:t> AXIS </a:t>
            </a:r>
            <a:r>
              <a:rPr lang="en-US" b="1" dirty="0"/>
              <a:t>extends</a:t>
            </a:r>
            <a:r>
              <a:rPr lang="en-US" dirty="0"/>
              <a:t> Bank{  </a:t>
            </a:r>
          </a:p>
          <a:p>
            <a:pPr marL="0" indent="0">
              <a:buNone/>
            </a:pPr>
            <a:r>
              <a:rPr lang="en-US" b="1" dirty="0"/>
              <a:t>float</a:t>
            </a:r>
            <a:r>
              <a:rPr lang="en-US" dirty="0"/>
              <a:t> </a:t>
            </a:r>
            <a:r>
              <a:rPr lang="en-US" dirty="0" err="1"/>
              <a:t>getRateOfInterest</a:t>
            </a:r>
            <a:r>
              <a:rPr lang="en-US" dirty="0"/>
              <a:t>(){</a:t>
            </a:r>
            <a:r>
              <a:rPr lang="en-US" b="1" dirty="0"/>
              <a:t>return</a:t>
            </a:r>
            <a:r>
              <a:rPr lang="en-US" dirty="0"/>
              <a:t> 9.7f;}  </a:t>
            </a:r>
          </a:p>
          <a:p>
            <a:pPr marL="0" indent="0">
              <a:buNone/>
            </a:pPr>
            <a:r>
              <a:rPr lang="en-US" dirty="0"/>
              <a:t>}  </a:t>
            </a:r>
          </a:p>
          <a:p>
            <a:pPr marL="0" indent="0">
              <a:buNone/>
            </a:pPr>
            <a:r>
              <a:rPr lang="en-US" b="1" dirty="0"/>
              <a:t>class</a:t>
            </a:r>
            <a:r>
              <a:rPr lang="en-US" dirty="0"/>
              <a:t> </a:t>
            </a:r>
            <a:r>
              <a:rPr lang="en-US" dirty="0" err="1"/>
              <a:t>TestPolymorphism</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Bank b;  </a:t>
            </a:r>
          </a:p>
          <a:p>
            <a:pPr marL="0" indent="0">
              <a:buNone/>
            </a:pPr>
            <a:r>
              <a:rPr lang="en-US" dirty="0"/>
              <a:t>b=</a:t>
            </a:r>
            <a:r>
              <a:rPr lang="en-US" b="1" dirty="0"/>
              <a:t>new</a:t>
            </a:r>
            <a:r>
              <a:rPr lang="en-US" dirty="0"/>
              <a:t> SBI();  </a:t>
            </a:r>
          </a:p>
          <a:p>
            <a:pPr marL="0" indent="0">
              <a:buNone/>
            </a:pPr>
            <a:r>
              <a:rPr lang="en-US" dirty="0" err="1"/>
              <a:t>System.out.println</a:t>
            </a:r>
            <a:r>
              <a:rPr lang="en-US" dirty="0"/>
              <a:t>("SBI Rate of Interest: "+</a:t>
            </a:r>
            <a:r>
              <a:rPr lang="en-US" dirty="0" err="1"/>
              <a:t>b.getRateOfInterest</a:t>
            </a:r>
            <a:r>
              <a:rPr lang="en-US" dirty="0"/>
              <a:t>());  </a:t>
            </a:r>
          </a:p>
          <a:p>
            <a:pPr marL="0" indent="0">
              <a:buNone/>
            </a:pPr>
            <a:r>
              <a:rPr lang="en-US" dirty="0"/>
              <a:t>b=</a:t>
            </a:r>
            <a:r>
              <a:rPr lang="en-US" b="1" dirty="0"/>
              <a:t>new</a:t>
            </a:r>
            <a:r>
              <a:rPr lang="en-US" dirty="0"/>
              <a:t> ICICI();  </a:t>
            </a:r>
          </a:p>
          <a:p>
            <a:pPr marL="0" indent="0">
              <a:buNone/>
            </a:pPr>
            <a:r>
              <a:rPr lang="en-US" dirty="0" err="1"/>
              <a:t>System.out.println</a:t>
            </a:r>
            <a:r>
              <a:rPr lang="en-US" dirty="0"/>
              <a:t>("ICICI Rate of Interest: "+</a:t>
            </a:r>
            <a:r>
              <a:rPr lang="en-US" dirty="0" err="1"/>
              <a:t>b.getRateOfInterest</a:t>
            </a:r>
            <a:r>
              <a:rPr lang="en-US" dirty="0"/>
              <a:t>());  </a:t>
            </a:r>
          </a:p>
          <a:p>
            <a:pPr marL="0" indent="0">
              <a:buNone/>
            </a:pPr>
            <a:r>
              <a:rPr lang="en-US" dirty="0"/>
              <a:t>b=</a:t>
            </a:r>
            <a:r>
              <a:rPr lang="en-US" b="1" dirty="0"/>
              <a:t>new</a:t>
            </a:r>
            <a:r>
              <a:rPr lang="en-US" dirty="0"/>
              <a:t> AXIS();  </a:t>
            </a:r>
          </a:p>
          <a:p>
            <a:pPr marL="0" indent="0">
              <a:buNone/>
            </a:pPr>
            <a:r>
              <a:rPr lang="en-US" dirty="0" err="1"/>
              <a:t>System.out.println</a:t>
            </a:r>
            <a:r>
              <a:rPr lang="en-US" dirty="0"/>
              <a:t>("AXIS Rate of Interest: "+</a:t>
            </a:r>
            <a:r>
              <a:rPr lang="en-US" dirty="0" err="1"/>
              <a:t>b.getRateOfInterest</a:t>
            </a: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775078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5BF05-FD5B-4820-9CE8-32BB30194DCB}"/>
              </a:ext>
            </a:extLst>
          </p:cNvPr>
          <p:cNvSpPr>
            <a:spLocks noGrp="1"/>
          </p:cNvSpPr>
          <p:nvPr>
            <p:ph idx="1"/>
          </p:nvPr>
        </p:nvSpPr>
        <p:spPr>
          <a:xfrm>
            <a:off x="838200" y="206188"/>
            <a:ext cx="10515600" cy="5970775"/>
          </a:xfrm>
        </p:spPr>
        <p:txBody>
          <a:bodyPr>
            <a:normAutofit fontScale="85000" lnSpcReduction="20000"/>
          </a:bodyPr>
          <a:lstStyle/>
          <a:p>
            <a:r>
              <a:rPr lang="en-US" dirty="0"/>
              <a:t>Java Runtime Polymorphism with Data Member</a:t>
            </a:r>
          </a:p>
          <a:p>
            <a:r>
              <a:rPr lang="en-US" dirty="0"/>
              <a:t>A method is overridden, not the data members, so runtime polymorphism can't be achieved by data members.</a:t>
            </a:r>
          </a:p>
          <a:p>
            <a:r>
              <a:rPr lang="en-US" dirty="0"/>
              <a:t>In the example given below, both the classes have a data member </a:t>
            </a:r>
            <a:r>
              <a:rPr lang="en-US" dirty="0" err="1"/>
              <a:t>speedlimit</a:t>
            </a:r>
            <a:r>
              <a:rPr lang="en-US" dirty="0"/>
              <a:t>. We are accessing the data member by the reference variable of Parent class which refers to the subclass object. Since we are accessing the data member which is not overridden, hence it will access the data member of the Parent class always.</a:t>
            </a:r>
          </a:p>
          <a:p>
            <a:pPr marL="0" indent="0">
              <a:buNone/>
            </a:pPr>
            <a:r>
              <a:rPr lang="en-US" b="1" dirty="0"/>
              <a:t>class</a:t>
            </a:r>
            <a:r>
              <a:rPr lang="en-US" dirty="0"/>
              <a:t> Bike{  </a:t>
            </a:r>
          </a:p>
          <a:p>
            <a:pPr marL="0" indent="0">
              <a:buNone/>
            </a:pPr>
            <a:r>
              <a:rPr lang="en-US" dirty="0"/>
              <a:t> </a:t>
            </a:r>
            <a:r>
              <a:rPr lang="en-US" b="1" dirty="0"/>
              <a:t>int</a:t>
            </a:r>
            <a:r>
              <a:rPr lang="en-US" dirty="0"/>
              <a:t> </a:t>
            </a:r>
            <a:r>
              <a:rPr lang="en-US" dirty="0" err="1"/>
              <a:t>speedlimit</a:t>
            </a:r>
            <a:r>
              <a:rPr lang="en-US" dirty="0"/>
              <a:t>=90;  </a:t>
            </a:r>
          </a:p>
          <a:p>
            <a:pPr marL="0" indent="0">
              <a:buNone/>
            </a:pPr>
            <a:r>
              <a:rPr lang="en-US" dirty="0"/>
              <a:t>}  </a:t>
            </a:r>
          </a:p>
          <a:p>
            <a:pPr marL="0" indent="0">
              <a:buNone/>
            </a:pPr>
            <a:r>
              <a:rPr lang="en-US" b="1" dirty="0"/>
              <a:t>class</a:t>
            </a:r>
            <a:r>
              <a:rPr lang="en-US" dirty="0"/>
              <a:t> Honda3 </a:t>
            </a:r>
            <a:r>
              <a:rPr lang="en-US" b="1" dirty="0"/>
              <a:t>extends</a:t>
            </a:r>
            <a:r>
              <a:rPr lang="en-US" dirty="0"/>
              <a:t> Bike{  </a:t>
            </a:r>
          </a:p>
          <a:p>
            <a:pPr marL="0" indent="0">
              <a:buNone/>
            </a:pPr>
            <a:r>
              <a:rPr lang="en-US" dirty="0"/>
              <a:t> </a:t>
            </a:r>
            <a:r>
              <a:rPr lang="en-US" b="1" dirty="0"/>
              <a:t>int</a:t>
            </a:r>
            <a:r>
              <a:rPr lang="en-US" dirty="0"/>
              <a:t> </a:t>
            </a:r>
            <a:r>
              <a:rPr lang="en-US" dirty="0" err="1"/>
              <a:t>speedlimit</a:t>
            </a:r>
            <a:r>
              <a:rPr lang="en-US" dirty="0"/>
              <a:t>=150;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Bike obj=</a:t>
            </a:r>
            <a:r>
              <a:rPr lang="en-US" b="1" dirty="0"/>
              <a:t>new</a:t>
            </a:r>
            <a:r>
              <a:rPr lang="en-US" dirty="0"/>
              <a:t> Honda3();  </a:t>
            </a:r>
          </a:p>
          <a:p>
            <a:pPr marL="0" indent="0">
              <a:buNone/>
            </a:pPr>
            <a:r>
              <a:rPr lang="en-US" dirty="0"/>
              <a:t>  </a:t>
            </a:r>
            <a:r>
              <a:rPr lang="en-US" dirty="0" err="1"/>
              <a:t>System.out.println</a:t>
            </a:r>
            <a:r>
              <a:rPr lang="en-US" dirty="0"/>
              <a:t>(</a:t>
            </a:r>
            <a:r>
              <a:rPr lang="en-US" dirty="0" err="1"/>
              <a:t>obj.speedlimit</a:t>
            </a:r>
            <a:r>
              <a:rPr lang="en-US" dirty="0"/>
              <a:t>);//90  </a:t>
            </a:r>
          </a:p>
          <a:p>
            <a:pPr marL="0" indent="0">
              <a:buNone/>
            </a:pPr>
            <a:r>
              <a:rPr lang="en-US" dirty="0"/>
              <a:t>}  </a:t>
            </a:r>
          </a:p>
          <a:p>
            <a:endParaRPr lang="en-US" dirty="0"/>
          </a:p>
        </p:txBody>
      </p:sp>
    </p:spTree>
    <p:extLst>
      <p:ext uri="{BB962C8B-B14F-4D97-AF65-F5344CB8AC3E}">
        <p14:creationId xmlns:p14="http://schemas.microsoft.com/office/powerpoint/2010/main" val="1010306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05DED-AABB-4058-9AD7-67FA914ADA1C}"/>
              </a:ext>
            </a:extLst>
          </p:cNvPr>
          <p:cNvSpPr>
            <a:spLocks noGrp="1"/>
          </p:cNvSpPr>
          <p:nvPr>
            <p:ph idx="1"/>
          </p:nvPr>
        </p:nvSpPr>
        <p:spPr>
          <a:xfrm>
            <a:off x="838200" y="170329"/>
            <a:ext cx="10515600" cy="6544236"/>
          </a:xfrm>
        </p:spPr>
        <p:txBody>
          <a:bodyPr>
            <a:normAutofit fontScale="62500" lnSpcReduction="20000"/>
          </a:bodyPr>
          <a:lstStyle/>
          <a:p>
            <a:pPr marL="0" indent="0">
              <a:buNone/>
            </a:pPr>
            <a:r>
              <a:rPr lang="en-US" b="1" dirty="0"/>
              <a:t>Java Runtime Polymorphism with Multilevel Inheritance</a:t>
            </a:r>
          </a:p>
          <a:p>
            <a:pPr marL="0" indent="0">
              <a:buNone/>
            </a:pPr>
            <a:r>
              <a:rPr lang="en-US" dirty="0"/>
              <a:t>Let's see the simple example of Runtime Polymorphism with multilevel inheritance.</a:t>
            </a:r>
          </a:p>
          <a:p>
            <a:pPr marL="0" indent="0">
              <a:buNone/>
            </a:pPr>
            <a:r>
              <a:rPr lang="en-US" b="1" dirty="0"/>
              <a:t>class</a:t>
            </a:r>
            <a:r>
              <a:rPr lang="en-US" dirty="0"/>
              <a:t> Animal{  </a:t>
            </a:r>
          </a:p>
          <a:p>
            <a:pPr marL="0" indent="0">
              <a:buNone/>
            </a:pPr>
            <a:r>
              <a:rPr lang="en-US" b="1" dirty="0"/>
              <a:t>void</a:t>
            </a:r>
            <a:r>
              <a:rPr lang="en-US" dirty="0"/>
              <a:t> eat(){</a:t>
            </a:r>
            <a:r>
              <a:rPr lang="en-US" dirty="0" err="1"/>
              <a:t>System.out.println</a:t>
            </a:r>
            <a:r>
              <a:rPr lang="en-US" dirty="0"/>
              <a:t>("eating");}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b="1" dirty="0"/>
              <a:t>void</a:t>
            </a:r>
            <a:r>
              <a:rPr lang="en-US" dirty="0"/>
              <a:t> eat(){</a:t>
            </a:r>
            <a:r>
              <a:rPr lang="en-US" dirty="0" err="1"/>
              <a:t>System.out.println</a:t>
            </a:r>
            <a:r>
              <a:rPr lang="en-US" dirty="0"/>
              <a:t>("eating fruits");}  </a:t>
            </a:r>
          </a:p>
          <a:p>
            <a:pPr marL="0" indent="0">
              <a:buNone/>
            </a:pPr>
            <a:r>
              <a:rPr lang="en-US" dirty="0"/>
              <a:t>}  </a:t>
            </a:r>
          </a:p>
          <a:p>
            <a:pPr marL="0" indent="0">
              <a:buNone/>
            </a:pPr>
            <a:r>
              <a:rPr lang="en-US" b="1" dirty="0"/>
              <a:t>class</a:t>
            </a:r>
            <a:r>
              <a:rPr lang="en-US" dirty="0"/>
              <a:t> </a:t>
            </a:r>
            <a:r>
              <a:rPr lang="en-US" dirty="0" err="1"/>
              <a:t>BabyDog</a:t>
            </a:r>
            <a:r>
              <a:rPr lang="en-US" dirty="0"/>
              <a:t> </a:t>
            </a:r>
            <a:r>
              <a:rPr lang="en-US" b="1" dirty="0"/>
              <a:t>extends</a:t>
            </a:r>
            <a:r>
              <a:rPr lang="en-US" dirty="0"/>
              <a:t> Dog{  </a:t>
            </a:r>
          </a:p>
          <a:p>
            <a:pPr marL="0" indent="0">
              <a:buNone/>
            </a:pPr>
            <a:r>
              <a:rPr lang="en-US" b="1" dirty="0"/>
              <a:t>void</a:t>
            </a:r>
            <a:r>
              <a:rPr lang="en-US" dirty="0"/>
              <a:t> eat(){</a:t>
            </a:r>
            <a:r>
              <a:rPr lang="en-US" dirty="0" err="1"/>
              <a:t>System.out.println</a:t>
            </a:r>
            <a:r>
              <a:rPr lang="en-US" dirty="0"/>
              <a:t>("drinking milk");}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Animal a1,a2,a3;  </a:t>
            </a:r>
          </a:p>
          <a:p>
            <a:pPr marL="0" indent="0">
              <a:buNone/>
            </a:pPr>
            <a:r>
              <a:rPr lang="en-US" dirty="0"/>
              <a:t>a1=</a:t>
            </a:r>
            <a:r>
              <a:rPr lang="en-US" b="1" dirty="0"/>
              <a:t>new</a:t>
            </a:r>
            <a:r>
              <a:rPr lang="en-US" dirty="0"/>
              <a:t> Animal();  </a:t>
            </a:r>
          </a:p>
          <a:p>
            <a:pPr marL="0" indent="0">
              <a:buNone/>
            </a:pPr>
            <a:r>
              <a:rPr lang="en-US" dirty="0"/>
              <a:t>a2=</a:t>
            </a:r>
            <a:r>
              <a:rPr lang="en-US" b="1" dirty="0"/>
              <a:t>new</a:t>
            </a:r>
            <a:r>
              <a:rPr lang="en-US" dirty="0"/>
              <a:t> Dog();  </a:t>
            </a:r>
          </a:p>
          <a:p>
            <a:pPr marL="0" indent="0">
              <a:buNone/>
            </a:pPr>
            <a:r>
              <a:rPr lang="en-US" dirty="0"/>
              <a:t>a3=</a:t>
            </a:r>
            <a:r>
              <a:rPr lang="en-US" b="1" dirty="0"/>
              <a:t>new</a:t>
            </a:r>
            <a:r>
              <a:rPr lang="en-US" dirty="0"/>
              <a:t> </a:t>
            </a:r>
            <a:r>
              <a:rPr lang="en-US" dirty="0" err="1"/>
              <a:t>BabyDog</a:t>
            </a:r>
            <a:r>
              <a:rPr lang="en-US" dirty="0"/>
              <a:t>();  </a:t>
            </a:r>
          </a:p>
          <a:p>
            <a:pPr marL="0" indent="0">
              <a:buNone/>
            </a:pPr>
            <a:r>
              <a:rPr lang="en-US" dirty="0"/>
              <a:t>a1.eat();  </a:t>
            </a:r>
          </a:p>
          <a:p>
            <a:pPr marL="0" indent="0">
              <a:buNone/>
            </a:pPr>
            <a:r>
              <a:rPr lang="en-US" dirty="0"/>
              <a:t>a2.eat();  </a:t>
            </a:r>
          </a:p>
          <a:p>
            <a:pPr marL="0" indent="0">
              <a:buNone/>
            </a:pPr>
            <a:r>
              <a:rPr lang="en-US" dirty="0"/>
              <a:t>a3.eat();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18769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0A6-DE7A-4D51-8949-20EC5A83B06F}"/>
              </a:ext>
            </a:extLst>
          </p:cNvPr>
          <p:cNvSpPr>
            <a:spLocks noGrp="1"/>
          </p:cNvSpPr>
          <p:nvPr>
            <p:ph type="title"/>
          </p:nvPr>
        </p:nvSpPr>
        <p:spPr/>
        <p:txBody>
          <a:bodyPr/>
          <a:lstStyle/>
          <a:p>
            <a:r>
              <a:rPr lang="en-US" b="1" dirty="0"/>
              <a:t>Object</a:t>
            </a:r>
          </a:p>
        </p:txBody>
      </p:sp>
      <p:sp>
        <p:nvSpPr>
          <p:cNvPr id="3" name="Content Placeholder 2">
            <a:extLst>
              <a:ext uri="{FF2B5EF4-FFF2-40B4-BE49-F238E27FC236}">
                <a16:creationId xmlns:a16="http://schemas.microsoft.com/office/drawing/2014/main" id="{0275FFA5-E389-4CB6-9856-2E9C44EFF525}"/>
              </a:ext>
            </a:extLst>
          </p:cNvPr>
          <p:cNvSpPr>
            <a:spLocks noGrp="1"/>
          </p:cNvSpPr>
          <p:nvPr>
            <p:ph idx="1"/>
          </p:nvPr>
        </p:nvSpPr>
        <p:spPr>
          <a:xfrm>
            <a:off x="609600" y="1398494"/>
            <a:ext cx="10744200" cy="4778469"/>
          </a:xfrm>
        </p:spPr>
        <p:txBody>
          <a:bodyPr/>
          <a:lstStyle/>
          <a:p>
            <a:r>
              <a:rPr lang="en-US" b="1" dirty="0"/>
              <a:t>Object</a:t>
            </a:r>
            <a:r>
              <a:rPr lang="en-US" dirty="0"/>
              <a:t>: It is a basic unit of Object Oriented Programming and represents the real life entities. A typical Java program creates many objects, which as you know, interact by invoking methods. An object consists of:</a:t>
            </a:r>
          </a:p>
          <a:p>
            <a:r>
              <a:rPr lang="en-US" b="1" dirty="0"/>
              <a:t>State</a:t>
            </a:r>
            <a:r>
              <a:rPr lang="en-US" dirty="0"/>
              <a:t> : It is represented by attributes of an object. It also reflects the properties of an object.</a:t>
            </a:r>
          </a:p>
          <a:p>
            <a:r>
              <a:rPr lang="en-US" b="1" dirty="0"/>
              <a:t>Behavior</a:t>
            </a:r>
            <a:r>
              <a:rPr lang="en-US" dirty="0"/>
              <a:t> : It is represented by methods of an object. It also reflects the response of an object with other objects.</a:t>
            </a:r>
          </a:p>
          <a:p>
            <a:r>
              <a:rPr lang="en-US" b="1" dirty="0"/>
              <a:t>Identity</a:t>
            </a:r>
            <a:r>
              <a:rPr lang="en-US" dirty="0"/>
              <a:t> : It gives a unique name to an object and enables one object to interact with other objects</a:t>
            </a:r>
          </a:p>
          <a:p>
            <a:endParaRPr lang="en-US" dirty="0"/>
          </a:p>
        </p:txBody>
      </p:sp>
    </p:spTree>
    <p:extLst>
      <p:ext uri="{BB962C8B-B14F-4D97-AF65-F5344CB8AC3E}">
        <p14:creationId xmlns:p14="http://schemas.microsoft.com/office/powerpoint/2010/main" val="3132455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1490A-68A3-48A1-A517-7416C5BB0220}"/>
              </a:ext>
            </a:extLst>
          </p:cNvPr>
          <p:cNvSpPr>
            <a:spLocks noGrp="1"/>
          </p:cNvSpPr>
          <p:nvPr>
            <p:ph idx="1"/>
          </p:nvPr>
        </p:nvSpPr>
        <p:spPr>
          <a:xfrm>
            <a:off x="838200" y="242047"/>
            <a:ext cx="10515600" cy="5934916"/>
          </a:xfrm>
        </p:spPr>
        <p:txBody>
          <a:bodyPr/>
          <a:lstStyle/>
          <a:p>
            <a:r>
              <a:rPr lang="en-US" dirty="0"/>
              <a:t>Different ways to overload the method</a:t>
            </a:r>
          </a:p>
          <a:p>
            <a:r>
              <a:rPr lang="en-US" dirty="0"/>
              <a:t>By changing the no. of arguments</a:t>
            </a:r>
          </a:p>
          <a:p>
            <a:r>
              <a:rPr lang="en-US" dirty="0"/>
              <a:t>By changing the datatype</a:t>
            </a:r>
          </a:p>
          <a:p>
            <a:r>
              <a:rPr lang="en-US" dirty="0"/>
              <a:t>Why method overloading is not possible by changing the return type</a:t>
            </a:r>
          </a:p>
          <a:p>
            <a:r>
              <a:rPr lang="en-US" dirty="0"/>
              <a:t>Can we overload the main method</a:t>
            </a:r>
          </a:p>
          <a:p>
            <a:r>
              <a:rPr lang="en-US" dirty="0"/>
              <a:t>method overloading with Type Promotion</a:t>
            </a:r>
          </a:p>
          <a:p>
            <a:endParaRPr lang="en-US" dirty="0"/>
          </a:p>
        </p:txBody>
      </p:sp>
    </p:spTree>
    <p:extLst>
      <p:ext uri="{BB962C8B-B14F-4D97-AF65-F5344CB8AC3E}">
        <p14:creationId xmlns:p14="http://schemas.microsoft.com/office/powerpoint/2010/main" val="3076482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06650-4E91-47EF-B663-E0817ED1B12B}"/>
              </a:ext>
            </a:extLst>
          </p:cNvPr>
          <p:cNvSpPr>
            <a:spLocks noGrp="1"/>
          </p:cNvSpPr>
          <p:nvPr>
            <p:ph idx="1"/>
          </p:nvPr>
        </p:nvSpPr>
        <p:spPr>
          <a:xfrm>
            <a:off x="838200" y="134471"/>
            <a:ext cx="10515600" cy="6042492"/>
          </a:xfrm>
        </p:spPr>
        <p:txBody>
          <a:bodyPr>
            <a:normAutofit fontScale="92500" lnSpcReduction="10000"/>
          </a:bodyPr>
          <a:lstStyle/>
          <a:p>
            <a:r>
              <a:rPr lang="en-US" dirty="0"/>
              <a:t>If a class has multiple methods having same name but different in parameters, it is known as </a:t>
            </a:r>
            <a:r>
              <a:rPr lang="en-US" b="1" dirty="0"/>
              <a:t>Method Overloading</a:t>
            </a:r>
            <a:r>
              <a:rPr lang="en-US" dirty="0"/>
              <a:t>.</a:t>
            </a:r>
          </a:p>
          <a:p>
            <a:r>
              <a:rPr lang="en-US" dirty="0"/>
              <a:t>If we have to perform only one operation, having same name of the methods increases the readability of the program.</a:t>
            </a:r>
          </a:p>
          <a:p>
            <a:r>
              <a:rPr lang="en-US" dirty="0"/>
              <a:t>Suppose you have to perform addition of the given numbers but there can be any number of arguments, if you write the method such as a(int , int) for two parameters, and b(int , int , int) for three parameters then it may be difficult for you as well as other programmers to understand the behavior of the method because its name differs</a:t>
            </a:r>
          </a:p>
          <a:p>
            <a:r>
              <a:rPr lang="en-US" dirty="0"/>
              <a:t>Advantage of method overloading</a:t>
            </a:r>
          </a:p>
          <a:p>
            <a:r>
              <a:rPr lang="en-US" dirty="0"/>
              <a:t>Method overloading </a:t>
            </a:r>
            <a:r>
              <a:rPr lang="en-US" i="1" dirty="0"/>
              <a:t>increases the readability of the program</a:t>
            </a:r>
            <a:r>
              <a:rPr lang="en-US" dirty="0"/>
              <a:t>.</a:t>
            </a:r>
          </a:p>
          <a:p>
            <a:r>
              <a:rPr lang="en-US" dirty="0"/>
              <a:t>Different ways to overload the method</a:t>
            </a:r>
          </a:p>
          <a:p>
            <a:r>
              <a:rPr lang="en-US" dirty="0"/>
              <a:t>There are two ways to overload the method in java</a:t>
            </a:r>
          </a:p>
          <a:p>
            <a:pPr marL="457200" lvl="1" indent="0">
              <a:buNone/>
            </a:pPr>
            <a:r>
              <a:rPr lang="en-US" dirty="0"/>
              <a:t>By changing number of arguments</a:t>
            </a:r>
          </a:p>
          <a:p>
            <a:pPr marL="457200" lvl="1" indent="0">
              <a:buNone/>
            </a:pPr>
            <a:r>
              <a:rPr lang="en-US" dirty="0"/>
              <a:t>By changing the data type</a:t>
            </a:r>
          </a:p>
          <a:p>
            <a:endParaRPr lang="en-US" dirty="0"/>
          </a:p>
          <a:p>
            <a:endParaRPr lang="en-US" dirty="0"/>
          </a:p>
        </p:txBody>
      </p:sp>
    </p:spTree>
    <p:extLst>
      <p:ext uri="{BB962C8B-B14F-4D97-AF65-F5344CB8AC3E}">
        <p14:creationId xmlns:p14="http://schemas.microsoft.com/office/powerpoint/2010/main" val="1955535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A228A-D854-445B-B0D8-09292CFC512E}"/>
              </a:ext>
            </a:extLst>
          </p:cNvPr>
          <p:cNvSpPr>
            <a:spLocks noGrp="1"/>
          </p:cNvSpPr>
          <p:nvPr>
            <p:ph idx="1"/>
          </p:nvPr>
        </p:nvSpPr>
        <p:spPr>
          <a:xfrm>
            <a:off x="923365" y="179294"/>
            <a:ext cx="10430435" cy="5997669"/>
          </a:xfrm>
        </p:spPr>
        <p:txBody>
          <a:bodyPr>
            <a:normAutofit/>
          </a:bodyPr>
          <a:lstStyle/>
          <a:p>
            <a:r>
              <a:rPr lang="en-US" dirty="0"/>
              <a:t>1) Method Overloading: changing no. of arguments</a:t>
            </a:r>
          </a:p>
          <a:p>
            <a:r>
              <a:rPr lang="en-US" sz="2000" dirty="0"/>
              <a:t>In this example, we have created two methods, first add() method performs addition of two numbers and second add method performs addition of three numbers.</a:t>
            </a:r>
          </a:p>
          <a:p>
            <a:r>
              <a:rPr lang="en-US" sz="2000" dirty="0"/>
              <a:t>In this example, we are creating static methods so that we don't need to create instance for calling methods.</a:t>
            </a:r>
          </a:p>
          <a:p>
            <a:pPr>
              <a:buFont typeface="+mj-lt"/>
              <a:buAutoNum type="arabicPeriod"/>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Adder{  </a:t>
            </a:r>
          </a:p>
          <a:p>
            <a:pPr>
              <a:buFont typeface="+mj-lt"/>
              <a:buAutoNum type="arabicPeriod"/>
            </a:pP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add(</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a,</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b){</a:t>
            </a:r>
            <a:r>
              <a:rPr lang="en-US" sz="1600" b="1" dirty="0">
                <a:solidFill>
                  <a:srgbClr val="006699"/>
                </a:solidFill>
                <a:latin typeface="verdana" panose="020B0604030504040204" pitchFamily="34" charset="0"/>
              </a:rPr>
              <a:t>return</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a+b</a:t>
            </a:r>
            <a:r>
              <a:rPr lang="en-US" sz="1600" dirty="0">
                <a:solidFill>
                  <a:srgbClr val="000000"/>
                </a:solidFill>
                <a:latin typeface="verdana" panose="020B0604030504040204" pitchFamily="34" charset="0"/>
              </a:rPr>
              <a:t>;}  </a:t>
            </a:r>
          </a:p>
          <a:p>
            <a:pPr>
              <a:buFont typeface="+mj-lt"/>
              <a:buAutoNum type="arabicPeriod"/>
            </a:pP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add(</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a,</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b,</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c){</a:t>
            </a:r>
            <a:r>
              <a:rPr lang="en-US" sz="1600" b="1" dirty="0">
                <a:solidFill>
                  <a:srgbClr val="006699"/>
                </a:solidFill>
                <a:latin typeface="verdana" panose="020B0604030504040204" pitchFamily="34" charset="0"/>
              </a:rPr>
              <a:t>return</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a+b+c</a:t>
            </a: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  </a:t>
            </a:r>
          </a:p>
          <a:p>
            <a:pPr>
              <a:buFont typeface="+mj-lt"/>
              <a:buAutoNum type="arabicPeriod"/>
            </a:pPr>
            <a:endParaRPr lang="en-US" sz="1600" dirty="0">
              <a:solidFill>
                <a:srgbClr val="000000"/>
              </a:solidFill>
              <a:latin typeface="verdana" panose="020B0604030504040204" pitchFamily="34" charset="0"/>
            </a:endParaRPr>
          </a:p>
          <a:p>
            <a:pPr>
              <a:buFont typeface="+mj-lt"/>
              <a:buAutoNum type="arabicPeriod"/>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TestOverloading1{  </a:t>
            </a:r>
          </a:p>
          <a:p>
            <a:pPr>
              <a:buFont typeface="+mj-lt"/>
              <a:buAutoNum type="arabicPeriod"/>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a:buFont typeface="+mj-lt"/>
              <a:buAutoNum type="arabicPeriod"/>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Adder.add</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11</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11</a:t>
            </a:r>
            <a:r>
              <a:rPr lang="en-US" sz="1600" dirty="0">
                <a:solidFill>
                  <a:srgbClr val="000000"/>
                </a:solidFill>
                <a:latin typeface="verdana" panose="020B0604030504040204" pitchFamily="34" charset="0"/>
              </a:rPr>
              <a:t>));  </a:t>
            </a:r>
          </a:p>
          <a:p>
            <a:pPr>
              <a:buFont typeface="+mj-lt"/>
              <a:buAutoNum type="arabicPeriod"/>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Adder.add</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11</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11</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11</a:t>
            </a: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849126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B8180-B213-4FF1-9FD4-FA7F1BD3DF8C}"/>
              </a:ext>
            </a:extLst>
          </p:cNvPr>
          <p:cNvSpPr>
            <a:spLocks noGrp="1"/>
          </p:cNvSpPr>
          <p:nvPr>
            <p:ph idx="1"/>
          </p:nvPr>
        </p:nvSpPr>
        <p:spPr>
          <a:xfrm>
            <a:off x="838200" y="331694"/>
            <a:ext cx="10515600" cy="5845269"/>
          </a:xfrm>
        </p:spPr>
        <p:txBody>
          <a:bodyPr>
            <a:normAutofit/>
          </a:bodyPr>
          <a:lstStyle/>
          <a:p>
            <a:r>
              <a:rPr lang="en-US" dirty="0"/>
              <a:t> Method Overloading: changing data type of arguments</a:t>
            </a:r>
          </a:p>
          <a:p>
            <a:pPr lvl="1"/>
            <a:r>
              <a:rPr lang="en-US" dirty="0"/>
              <a:t>In this example, we have created two methods that differs in </a:t>
            </a:r>
            <a:r>
              <a:rPr lang="en-US" dirty="0">
                <a:hlinkClick r:id="rId2"/>
              </a:rPr>
              <a:t>data type</a:t>
            </a:r>
            <a:r>
              <a:rPr lang="en-US" dirty="0"/>
              <a:t>. The first add method receives two integer arguments and second add method receives two double arguments.</a:t>
            </a:r>
          </a:p>
          <a:p>
            <a:pPr lvl="1"/>
            <a:endParaRPr lang="en-US" sz="2200" dirty="0"/>
          </a:p>
          <a:p>
            <a:pPr>
              <a:buFont typeface="+mj-lt"/>
              <a:buAutoNum type="arabicPeriod"/>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Adder{  </a:t>
            </a:r>
          </a:p>
          <a:p>
            <a:pPr>
              <a:buFont typeface="+mj-lt"/>
              <a:buAutoNum type="arabicPeriod"/>
            </a:pP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add(</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 </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b){</a:t>
            </a:r>
            <a:r>
              <a:rPr lang="en-US" sz="1600" b="1" dirty="0">
                <a:solidFill>
                  <a:srgbClr val="006699"/>
                </a:solidFill>
                <a:latin typeface="verdana" panose="020B0604030504040204" pitchFamily="34" charset="0"/>
              </a:rPr>
              <a:t>return</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a+b</a:t>
            </a:r>
            <a:r>
              <a:rPr lang="en-US" sz="1600" dirty="0">
                <a:solidFill>
                  <a:srgbClr val="000000"/>
                </a:solidFill>
                <a:latin typeface="verdana" panose="020B0604030504040204" pitchFamily="34" charset="0"/>
              </a:rPr>
              <a:t>;}  </a:t>
            </a:r>
          </a:p>
          <a:p>
            <a:pPr>
              <a:buFont typeface="+mj-lt"/>
              <a:buAutoNum type="arabicPeriod"/>
            </a:pP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double</a:t>
            </a:r>
            <a:r>
              <a:rPr lang="en-US" sz="1600" dirty="0">
                <a:solidFill>
                  <a:srgbClr val="000000"/>
                </a:solidFill>
                <a:latin typeface="verdana" panose="020B0604030504040204" pitchFamily="34" charset="0"/>
              </a:rPr>
              <a:t> add(</a:t>
            </a:r>
            <a:r>
              <a:rPr lang="en-US" sz="1600" b="1" dirty="0">
                <a:solidFill>
                  <a:srgbClr val="006699"/>
                </a:solidFill>
                <a:latin typeface="verdana" panose="020B0604030504040204" pitchFamily="34" charset="0"/>
              </a:rPr>
              <a:t>double</a:t>
            </a:r>
            <a:r>
              <a:rPr lang="en-US" sz="1600" dirty="0">
                <a:solidFill>
                  <a:srgbClr val="000000"/>
                </a:solidFill>
                <a:latin typeface="verdana" panose="020B0604030504040204" pitchFamily="34" charset="0"/>
              </a:rPr>
              <a:t> a, </a:t>
            </a:r>
            <a:r>
              <a:rPr lang="en-US" sz="1600" b="1" dirty="0">
                <a:solidFill>
                  <a:srgbClr val="006699"/>
                </a:solidFill>
                <a:latin typeface="verdana" panose="020B0604030504040204" pitchFamily="34" charset="0"/>
              </a:rPr>
              <a:t>double</a:t>
            </a:r>
            <a:r>
              <a:rPr lang="en-US" sz="1600" dirty="0">
                <a:solidFill>
                  <a:srgbClr val="000000"/>
                </a:solidFill>
                <a:latin typeface="verdana" panose="020B0604030504040204" pitchFamily="34" charset="0"/>
              </a:rPr>
              <a:t> b){</a:t>
            </a:r>
            <a:r>
              <a:rPr lang="en-US" sz="1600" b="1" dirty="0">
                <a:solidFill>
                  <a:srgbClr val="006699"/>
                </a:solidFill>
                <a:latin typeface="verdana" panose="020B0604030504040204" pitchFamily="34" charset="0"/>
              </a:rPr>
              <a:t>return</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a+b</a:t>
            </a: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  </a:t>
            </a:r>
          </a:p>
          <a:p>
            <a:pPr>
              <a:buFont typeface="+mj-lt"/>
              <a:buAutoNum type="arabicPeriod"/>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TestOverloading2{  </a:t>
            </a:r>
          </a:p>
          <a:p>
            <a:pPr>
              <a:buFont typeface="+mj-lt"/>
              <a:buAutoNum type="arabicPeriod"/>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a:buFont typeface="+mj-lt"/>
              <a:buAutoNum type="arabicPeriod"/>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Adder.add</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11</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11</a:t>
            </a:r>
            <a:r>
              <a:rPr lang="en-US" sz="1600" dirty="0">
                <a:solidFill>
                  <a:srgbClr val="000000"/>
                </a:solidFill>
                <a:latin typeface="verdana" panose="020B0604030504040204" pitchFamily="34" charset="0"/>
              </a:rPr>
              <a:t>));  </a:t>
            </a:r>
          </a:p>
          <a:p>
            <a:pPr>
              <a:buFont typeface="+mj-lt"/>
              <a:buAutoNum type="arabicPeriod"/>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Adder.add</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12.3</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12.6</a:t>
            </a: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pPr lvl="1"/>
            <a:endParaRPr lang="en-US" dirty="0"/>
          </a:p>
        </p:txBody>
      </p:sp>
    </p:spTree>
    <p:extLst>
      <p:ext uri="{BB962C8B-B14F-4D97-AF65-F5344CB8AC3E}">
        <p14:creationId xmlns:p14="http://schemas.microsoft.com/office/powerpoint/2010/main" val="3982581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E8F79-8BFD-48BC-B46F-D66DB59F8112}"/>
              </a:ext>
            </a:extLst>
          </p:cNvPr>
          <p:cNvSpPr>
            <a:spLocks noGrp="1"/>
          </p:cNvSpPr>
          <p:nvPr>
            <p:ph idx="1"/>
          </p:nvPr>
        </p:nvSpPr>
        <p:spPr>
          <a:xfrm>
            <a:off x="838200" y="295835"/>
            <a:ext cx="10515600" cy="5881128"/>
          </a:xfrm>
        </p:spPr>
        <p:txBody>
          <a:bodyPr>
            <a:normAutofit fontScale="92500"/>
          </a:bodyPr>
          <a:lstStyle/>
          <a:p>
            <a:pPr marL="0" indent="0">
              <a:buNone/>
            </a:pPr>
            <a:r>
              <a:rPr lang="en-US" sz="4800" b="1" dirty="0"/>
              <a:t>Abstraction</a:t>
            </a:r>
          </a:p>
          <a:p>
            <a:endParaRPr lang="en-US" sz="3200" b="1" dirty="0"/>
          </a:p>
          <a:p>
            <a:r>
              <a:rPr lang="en-US" sz="3200" dirty="0"/>
              <a:t> Way of managing complexity by suppressing the complex details</a:t>
            </a:r>
          </a:p>
          <a:p>
            <a:r>
              <a:rPr lang="en-US" sz="3200" dirty="0"/>
              <a:t> Abstraction refers to the act of representing essential features that are of interest of the users without including background details or explanation. </a:t>
            </a:r>
          </a:p>
          <a:p>
            <a:r>
              <a:rPr lang="en-US" sz="3200" dirty="0"/>
              <a:t>Users of a complex system are presented with a well defined simple interface for its use </a:t>
            </a:r>
          </a:p>
          <a:p>
            <a:r>
              <a:rPr lang="en-US" sz="3200" dirty="0"/>
              <a:t>Classes use the concept of abstraction for hiding unnecessary implementation/algorithmic details of its methods. </a:t>
            </a:r>
          </a:p>
          <a:p>
            <a:r>
              <a:rPr lang="en-US" sz="3200" dirty="0"/>
              <a:t>As user of any ‘class’ what you should be aware about that class ?</a:t>
            </a:r>
          </a:p>
          <a:p>
            <a:endParaRPr lang="en-US" sz="3200" b="1" dirty="0"/>
          </a:p>
        </p:txBody>
      </p:sp>
    </p:spTree>
    <p:extLst>
      <p:ext uri="{BB962C8B-B14F-4D97-AF65-F5344CB8AC3E}">
        <p14:creationId xmlns:p14="http://schemas.microsoft.com/office/powerpoint/2010/main" val="396252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7DA31-9F43-49CF-87D0-62DD0443CAA2}"/>
              </a:ext>
            </a:extLst>
          </p:cNvPr>
          <p:cNvSpPr>
            <a:spLocks noGrp="1"/>
          </p:cNvSpPr>
          <p:nvPr>
            <p:ph idx="1"/>
          </p:nvPr>
        </p:nvSpPr>
        <p:spPr>
          <a:xfrm>
            <a:off x="838200" y="259976"/>
            <a:ext cx="10652760" cy="6313544"/>
          </a:xfrm>
        </p:spPr>
        <p:txBody>
          <a:bodyPr>
            <a:normAutofit/>
          </a:bodyPr>
          <a:lstStyle/>
          <a:p>
            <a:r>
              <a:rPr lang="en-US" dirty="0"/>
              <a:t>Abstraction is a process of hiding the implementation details from the </a:t>
            </a:r>
            <a:r>
              <a:rPr lang="en-US" err="1"/>
              <a:t>user</a:t>
            </a:r>
            <a:r>
              <a:rPr lang="en-US"/>
              <a:t>. Оnly</a:t>
            </a:r>
            <a:r>
              <a:rPr lang="en-US" dirty="0"/>
              <a:t> the functionality will be provided to the user. In Java, abstraction is achieved using abstract classes and interfaces. We have a more detailed explanation on Java Interfaces,</a:t>
            </a:r>
          </a:p>
          <a:p>
            <a:endParaRPr lang="en-US" dirty="0"/>
          </a:p>
          <a:p>
            <a:endParaRPr lang="en-US" dirty="0"/>
          </a:p>
        </p:txBody>
      </p:sp>
      <p:pic>
        <p:nvPicPr>
          <p:cNvPr id="5" name="Picture 4">
            <a:extLst>
              <a:ext uri="{FF2B5EF4-FFF2-40B4-BE49-F238E27FC236}">
                <a16:creationId xmlns:a16="http://schemas.microsoft.com/office/drawing/2014/main" id="{EA567E48-164A-4676-BF86-0813F7268566}"/>
              </a:ext>
            </a:extLst>
          </p:cNvPr>
          <p:cNvPicPr>
            <a:picLocks noChangeAspect="1"/>
          </p:cNvPicPr>
          <p:nvPr/>
        </p:nvPicPr>
        <p:blipFill>
          <a:blip r:embed="rId2"/>
          <a:stretch>
            <a:fillRect/>
          </a:stretch>
        </p:blipFill>
        <p:spPr>
          <a:xfrm>
            <a:off x="1585912" y="2255519"/>
            <a:ext cx="9020175" cy="3564255"/>
          </a:xfrm>
          <a:prstGeom prst="rect">
            <a:avLst/>
          </a:prstGeom>
        </p:spPr>
      </p:pic>
    </p:spTree>
    <p:extLst>
      <p:ext uri="{BB962C8B-B14F-4D97-AF65-F5344CB8AC3E}">
        <p14:creationId xmlns:p14="http://schemas.microsoft.com/office/powerpoint/2010/main" val="3565873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B408F-FD7C-4BAF-A7A9-C83E8D8E7787}"/>
              </a:ext>
            </a:extLst>
          </p:cNvPr>
          <p:cNvSpPr>
            <a:spLocks noGrp="1"/>
          </p:cNvSpPr>
          <p:nvPr>
            <p:ph idx="1"/>
          </p:nvPr>
        </p:nvSpPr>
        <p:spPr>
          <a:xfrm>
            <a:off x="838200" y="197224"/>
            <a:ext cx="10515600" cy="5979739"/>
          </a:xfrm>
        </p:spPr>
        <p:txBody>
          <a:bodyPr>
            <a:normAutofit fontScale="47500" lnSpcReduction="20000"/>
          </a:bodyPr>
          <a:lstStyle/>
          <a:p>
            <a:pPr marL="0" indent="0" fontAlgn="base">
              <a:buNone/>
            </a:pPr>
            <a:r>
              <a:rPr lang="en-US" sz="2900" dirty="0"/>
              <a:t>public abstract class Employee {</a:t>
            </a:r>
          </a:p>
          <a:p>
            <a:pPr marL="0" indent="0" fontAlgn="base">
              <a:buNone/>
            </a:pPr>
            <a:r>
              <a:rPr lang="en-US" sz="2900" dirty="0"/>
              <a:t>private String name;</a:t>
            </a:r>
          </a:p>
          <a:p>
            <a:pPr marL="0" indent="0" fontAlgn="base">
              <a:buNone/>
            </a:pPr>
            <a:r>
              <a:rPr lang="en-US" sz="2900" dirty="0"/>
              <a:t>private int </a:t>
            </a:r>
            <a:r>
              <a:rPr lang="en-US" sz="2900" dirty="0" err="1"/>
              <a:t>paymentPerHour</a:t>
            </a:r>
            <a:r>
              <a:rPr lang="en-US" sz="2900" dirty="0"/>
              <a:t>;</a:t>
            </a:r>
          </a:p>
          <a:p>
            <a:pPr marL="0" indent="0" fontAlgn="base">
              <a:buNone/>
            </a:pPr>
            <a:r>
              <a:rPr lang="en-US" sz="2900" dirty="0"/>
              <a:t>public Employee(String name, int </a:t>
            </a:r>
            <a:r>
              <a:rPr lang="en-US" sz="2900" dirty="0" err="1"/>
              <a:t>paymentPerHour</a:t>
            </a:r>
            <a:r>
              <a:rPr lang="en-US" sz="2900" dirty="0"/>
              <a:t>) {</a:t>
            </a:r>
          </a:p>
          <a:p>
            <a:pPr marL="0" indent="0" fontAlgn="base">
              <a:buNone/>
            </a:pPr>
            <a:r>
              <a:rPr lang="en-US" sz="2900" dirty="0"/>
              <a:t>this.name = name;</a:t>
            </a:r>
          </a:p>
          <a:p>
            <a:pPr marL="0" indent="0" fontAlgn="base">
              <a:buNone/>
            </a:pPr>
            <a:r>
              <a:rPr lang="en-US" sz="2900" dirty="0" err="1"/>
              <a:t>this.paymentPerHour</a:t>
            </a:r>
            <a:r>
              <a:rPr lang="en-US" sz="2900" dirty="0"/>
              <a:t> = </a:t>
            </a:r>
            <a:r>
              <a:rPr lang="en-US" sz="2900" dirty="0" err="1"/>
              <a:t>paymentPerHour</a:t>
            </a:r>
            <a:r>
              <a:rPr lang="en-US" sz="2900" dirty="0"/>
              <a:t>;</a:t>
            </a:r>
          </a:p>
          <a:p>
            <a:pPr marL="0" indent="0" fontAlgn="base">
              <a:buNone/>
            </a:pPr>
            <a:r>
              <a:rPr lang="en-US" sz="2900" dirty="0"/>
              <a:t>}</a:t>
            </a:r>
          </a:p>
          <a:p>
            <a:pPr marL="0" indent="0" fontAlgn="base">
              <a:buNone/>
            </a:pPr>
            <a:r>
              <a:rPr lang="en-US" sz="2900" dirty="0"/>
              <a:t>public abstract int </a:t>
            </a:r>
            <a:r>
              <a:rPr lang="en-US" sz="2900" dirty="0" err="1"/>
              <a:t>calculateSalary</a:t>
            </a:r>
            <a:r>
              <a:rPr lang="en-US" sz="2900" dirty="0"/>
              <a:t>();</a:t>
            </a:r>
          </a:p>
          <a:p>
            <a:pPr marL="0" indent="0" fontAlgn="base">
              <a:buNone/>
            </a:pPr>
            <a:r>
              <a:rPr lang="en-US" sz="2900" dirty="0"/>
              <a:t>public String </a:t>
            </a:r>
            <a:r>
              <a:rPr lang="en-US" sz="2900" dirty="0" err="1"/>
              <a:t>getName</a:t>
            </a:r>
            <a:r>
              <a:rPr lang="en-US" sz="2900" dirty="0"/>
              <a:t>() {</a:t>
            </a:r>
          </a:p>
          <a:p>
            <a:pPr marL="0" indent="0" fontAlgn="base">
              <a:buNone/>
            </a:pPr>
            <a:r>
              <a:rPr lang="en-US" sz="2900" dirty="0"/>
              <a:t>return name;</a:t>
            </a:r>
          </a:p>
          <a:p>
            <a:pPr marL="0" indent="0" fontAlgn="base">
              <a:buNone/>
            </a:pPr>
            <a:r>
              <a:rPr lang="en-US" sz="2900" dirty="0"/>
              <a:t>}</a:t>
            </a:r>
          </a:p>
          <a:p>
            <a:pPr marL="0" indent="0" fontAlgn="base">
              <a:buNone/>
            </a:pPr>
            <a:r>
              <a:rPr lang="en-US" sz="2900" dirty="0"/>
              <a:t>public void </a:t>
            </a:r>
            <a:r>
              <a:rPr lang="en-US" sz="2900" dirty="0" err="1"/>
              <a:t>setName</a:t>
            </a:r>
            <a:r>
              <a:rPr lang="en-US" sz="2900" dirty="0"/>
              <a:t>(String name) {</a:t>
            </a:r>
          </a:p>
          <a:p>
            <a:pPr marL="0" indent="0" fontAlgn="base">
              <a:buNone/>
            </a:pPr>
            <a:r>
              <a:rPr lang="en-US" sz="2900" dirty="0"/>
              <a:t>this.name = name;</a:t>
            </a:r>
          </a:p>
          <a:p>
            <a:pPr marL="0" indent="0" fontAlgn="base">
              <a:buNone/>
            </a:pPr>
            <a:r>
              <a:rPr lang="en-US" sz="2900" dirty="0"/>
              <a:t>}</a:t>
            </a:r>
          </a:p>
          <a:p>
            <a:pPr marL="0" indent="0" fontAlgn="base">
              <a:buNone/>
            </a:pPr>
            <a:r>
              <a:rPr lang="en-US" sz="2900" dirty="0"/>
              <a:t>public int </a:t>
            </a:r>
            <a:r>
              <a:rPr lang="en-US" sz="2900" dirty="0" err="1"/>
              <a:t>getPaymentPerHour</a:t>
            </a:r>
            <a:r>
              <a:rPr lang="en-US" sz="2900" dirty="0"/>
              <a:t>() {</a:t>
            </a:r>
          </a:p>
          <a:p>
            <a:pPr marL="0" indent="0" fontAlgn="base">
              <a:buNone/>
            </a:pPr>
            <a:r>
              <a:rPr lang="en-US" sz="2900" dirty="0"/>
              <a:t>return </a:t>
            </a:r>
            <a:r>
              <a:rPr lang="en-US" sz="2900" dirty="0" err="1"/>
              <a:t>paymentPerHour</a:t>
            </a:r>
            <a:r>
              <a:rPr lang="en-US" sz="2900" dirty="0"/>
              <a:t>;</a:t>
            </a:r>
          </a:p>
          <a:p>
            <a:pPr marL="0" indent="0" fontAlgn="base">
              <a:buNone/>
            </a:pPr>
            <a:r>
              <a:rPr lang="en-US" sz="2900" dirty="0"/>
              <a:t>}</a:t>
            </a:r>
          </a:p>
          <a:p>
            <a:pPr marL="0" indent="0" fontAlgn="base">
              <a:buNone/>
            </a:pPr>
            <a:r>
              <a:rPr lang="en-US" sz="2900" dirty="0"/>
              <a:t>public void </a:t>
            </a:r>
            <a:r>
              <a:rPr lang="en-US" sz="2900" dirty="0" err="1"/>
              <a:t>setPaymentPerHour</a:t>
            </a:r>
            <a:r>
              <a:rPr lang="en-US" sz="2900" dirty="0"/>
              <a:t>(int </a:t>
            </a:r>
            <a:r>
              <a:rPr lang="en-US" sz="2900" dirty="0" err="1"/>
              <a:t>paymentPerHour</a:t>
            </a:r>
            <a:r>
              <a:rPr lang="en-US" sz="2900" dirty="0"/>
              <a:t>) {</a:t>
            </a:r>
          </a:p>
          <a:p>
            <a:pPr marL="0" indent="0" fontAlgn="base">
              <a:buNone/>
            </a:pPr>
            <a:r>
              <a:rPr lang="en-US" sz="2900" dirty="0" err="1"/>
              <a:t>this.paymentPerHour</a:t>
            </a:r>
            <a:r>
              <a:rPr lang="en-US" sz="2900" dirty="0"/>
              <a:t> = </a:t>
            </a:r>
            <a:r>
              <a:rPr lang="en-US" sz="2900" dirty="0" err="1"/>
              <a:t>paymentPerHour</a:t>
            </a:r>
            <a:r>
              <a:rPr lang="en-US" sz="2900" dirty="0"/>
              <a:t>;</a:t>
            </a:r>
          </a:p>
          <a:p>
            <a:pPr marL="0" indent="0" fontAlgn="base">
              <a:buNone/>
            </a:pPr>
            <a:r>
              <a:rPr lang="en-US" sz="2900" dirty="0"/>
              <a:t>}</a:t>
            </a:r>
          </a:p>
          <a:p>
            <a:pPr marL="0" indent="0" fontAlgn="base">
              <a:buNone/>
            </a:pPr>
            <a:r>
              <a:rPr lang="en-US" sz="2900" dirty="0"/>
              <a:t>}</a:t>
            </a:r>
          </a:p>
          <a:p>
            <a:endParaRPr lang="en-US" dirty="0"/>
          </a:p>
        </p:txBody>
      </p:sp>
    </p:spTree>
    <p:extLst>
      <p:ext uri="{BB962C8B-B14F-4D97-AF65-F5344CB8AC3E}">
        <p14:creationId xmlns:p14="http://schemas.microsoft.com/office/powerpoint/2010/main" val="3278416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3C7C3-2722-4250-A687-A6120D1B2E02}"/>
              </a:ext>
            </a:extLst>
          </p:cNvPr>
          <p:cNvSpPr>
            <a:spLocks noGrp="1"/>
          </p:cNvSpPr>
          <p:nvPr>
            <p:ph idx="1"/>
          </p:nvPr>
        </p:nvSpPr>
        <p:spPr>
          <a:xfrm>
            <a:off x="981635" y="197225"/>
            <a:ext cx="10515600" cy="5871880"/>
          </a:xfrm>
        </p:spPr>
        <p:txBody>
          <a:bodyPr>
            <a:normAutofit fontScale="77500" lnSpcReduction="20000"/>
          </a:bodyPr>
          <a:lstStyle/>
          <a:p>
            <a:pPr marL="0" indent="0" fontAlgn="base">
              <a:buNone/>
            </a:pPr>
            <a:r>
              <a:rPr lang="en-US" sz="1800" dirty="0"/>
              <a:t>public class Contractor extends Employee {</a:t>
            </a:r>
          </a:p>
          <a:p>
            <a:pPr marL="0" indent="0" fontAlgn="base">
              <a:buNone/>
            </a:pPr>
            <a:r>
              <a:rPr lang="en-US" sz="1800" dirty="0"/>
              <a:t>private int </a:t>
            </a:r>
            <a:r>
              <a:rPr lang="en-US" sz="1800" dirty="0" err="1"/>
              <a:t>workingHours</a:t>
            </a:r>
            <a:r>
              <a:rPr lang="en-US" sz="1800" dirty="0"/>
              <a:t>;</a:t>
            </a:r>
          </a:p>
          <a:p>
            <a:pPr marL="0" indent="0" fontAlgn="base">
              <a:buNone/>
            </a:pPr>
            <a:r>
              <a:rPr lang="en-US" sz="1800" dirty="0"/>
              <a:t>public Contractor(String name, int </a:t>
            </a:r>
            <a:r>
              <a:rPr lang="en-US" sz="1800" dirty="0" err="1"/>
              <a:t>paymentPerHour</a:t>
            </a:r>
            <a:r>
              <a:rPr lang="en-US" sz="1800" dirty="0"/>
              <a:t>, int </a:t>
            </a:r>
            <a:r>
              <a:rPr lang="en-US" sz="1800" dirty="0" err="1"/>
              <a:t>workingHours</a:t>
            </a:r>
            <a:r>
              <a:rPr lang="en-US" sz="1800" dirty="0"/>
              <a:t>) {</a:t>
            </a:r>
          </a:p>
          <a:p>
            <a:pPr marL="0" indent="0" fontAlgn="base">
              <a:buNone/>
            </a:pPr>
            <a:r>
              <a:rPr lang="en-US" sz="1800" dirty="0"/>
              <a:t>super(name, </a:t>
            </a:r>
            <a:r>
              <a:rPr lang="en-US" sz="1800" dirty="0" err="1"/>
              <a:t>paymentPerHour</a:t>
            </a:r>
            <a:r>
              <a:rPr lang="en-US" sz="1800" dirty="0"/>
              <a:t>);</a:t>
            </a:r>
          </a:p>
          <a:p>
            <a:pPr marL="0" indent="0" fontAlgn="base">
              <a:buNone/>
            </a:pPr>
            <a:r>
              <a:rPr lang="en-US" sz="1800" dirty="0" err="1"/>
              <a:t>this.workingHours</a:t>
            </a:r>
            <a:r>
              <a:rPr lang="en-US" sz="1800" dirty="0"/>
              <a:t> = </a:t>
            </a:r>
            <a:r>
              <a:rPr lang="en-US" sz="1800" dirty="0" err="1"/>
              <a:t>workingHours</a:t>
            </a:r>
            <a:r>
              <a:rPr lang="en-US" sz="1800" dirty="0"/>
              <a:t>;</a:t>
            </a:r>
          </a:p>
          <a:p>
            <a:pPr marL="0" indent="0" fontAlgn="base">
              <a:buNone/>
            </a:pPr>
            <a:r>
              <a:rPr lang="en-US" sz="1800" dirty="0"/>
              <a:t>}</a:t>
            </a:r>
          </a:p>
          <a:p>
            <a:pPr marL="0" indent="0" fontAlgn="base">
              <a:buNone/>
            </a:pPr>
            <a:r>
              <a:rPr lang="en-US" sz="1800" dirty="0"/>
              <a:t>@Override</a:t>
            </a:r>
          </a:p>
          <a:p>
            <a:pPr marL="0" indent="0" fontAlgn="base">
              <a:buNone/>
            </a:pPr>
            <a:r>
              <a:rPr lang="en-US" sz="1800" dirty="0"/>
              <a:t>public int </a:t>
            </a:r>
            <a:r>
              <a:rPr lang="en-US" sz="1800" dirty="0" err="1"/>
              <a:t>calculateSalary</a:t>
            </a:r>
            <a:r>
              <a:rPr lang="en-US" sz="1800" dirty="0"/>
              <a:t>() {</a:t>
            </a:r>
          </a:p>
          <a:p>
            <a:pPr marL="0" indent="0" fontAlgn="base">
              <a:buNone/>
            </a:pPr>
            <a:r>
              <a:rPr lang="en-US" sz="1800" dirty="0"/>
              <a:t>return </a:t>
            </a:r>
            <a:r>
              <a:rPr lang="en-US" sz="1800" dirty="0" err="1"/>
              <a:t>getPaymentPerHour</a:t>
            </a:r>
            <a:r>
              <a:rPr lang="en-US" sz="1800" dirty="0"/>
              <a:t>() * </a:t>
            </a:r>
            <a:r>
              <a:rPr lang="en-US" sz="1800" dirty="0" err="1"/>
              <a:t>workingHours</a:t>
            </a:r>
            <a:r>
              <a:rPr lang="en-US" sz="1800" dirty="0"/>
              <a:t>;</a:t>
            </a:r>
          </a:p>
          <a:p>
            <a:pPr marL="0" indent="0" fontAlgn="base">
              <a:buNone/>
            </a:pPr>
            <a:r>
              <a:rPr lang="en-US" sz="1800" dirty="0"/>
              <a:t>}</a:t>
            </a:r>
          </a:p>
          <a:p>
            <a:pPr marL="0" indent="0" fontAlgn="base">
              <a:buNone/>
            </a:pPr>
            <a:r>
              <a:rPr lang="en-US" sz="1800" dirty="0"/>
              <a:t>}</a:t>
            </a:r>
          </a:p>
          <a:p>
            <a:pPr marL="0" indent="0">
              <a:buNone/>
            </a:pPr>
            <a:endParaRPr lang="en-US" dirty="0"/>
          </a:p>
          <a:p>
            <a:pPr marL="0" indent="0" fontAlgn="base">
              <a:buNone/>
            </a:pPr>
            <a:r>
              <a:rPr lang="en-US" sz="1600" dirty="0"/>
              <a:t> </a:t>
            </a:r>
            <a:r>
              <a:rPr lang="en-US" sz="1800" dirty="0"/>
              <a:t>class </a:t>
            </a:r>
            <a:r>
              <a:rPr lang="en-US" sz="1800" dirty="0" err="1"/>
              <a:t>FullTimeEmployee</a:t>
            </a:r>
            <a:r>
              <a:rPr lang="en-US" sz="1800" dirty="0"/>
              <a:t> extends Employee {</a:t>
            </a:r>
          </a:p>
          <a:p>
            <a:pPr marL="0" indent="0" fontAlgn="base">
              <a:buNone/>
            </a:pPr>
            <a:r>
              <a:rPr lang="en-US" sz="1800" dirty="0"/>
              <a:t>public </a:t>
            </a:r>
            <a:r>
              <a:rPr lang="en-US" sz="1800" dirty="0" err="1"/>
              <a:t>FullTimeEmployee</a:t>
            </a:r>
            <a:r>
              <a:rPr lang="en-US" sz="1800" dirty="0"/>
              <a:t>(String name, int </a:t>
            </a:r>
            <a:r>
              <a:rPr lang="en-US" sz="1800" dirty="0" err="1"/>
              <a:t>paymentPerHour</a:t>
            </a:r>
            <a:r>
              <a:rPr lang="en-US" sz="1800" dirty="0"/>
              <a:t>) {</a:t>
            </a:r>
          </a:p>
          <a:p>
            <a:pPr marL="0" indent="0" fontAlgn="base">
              <a:buNone/>
            </a:pPr>
            <a:r>
              <a:rPr lang="en-US" sz="1800" dirty="0"/>
              <a:t>super(name, </a:t>
            </a:r>
            <a:r>
              <a:rPr lang="en-US" sz="1800" dirty="0" err="1"/>
              <a:t>paymentPerHour</a:t>
            </a:r>
            <a:r>
              <a:rPr lang="en-US" sz="1800" dirty="0"/>
              <a:t>);</a:t>
            </a:r>
          </a:p>
          <a:p>
            <a:pPr marL="0" indent="0" fontAlgn="base">
              <a:buNone/>
            </a:pPr>
            <a:r>
              <a:rPr lang="en-US" sz="1800" dirty="0"/>
              <a:t>}</a:t>
            </a:r>
          </a:p>
          <a:p>
            <a:pPr marL="0" indent="0" fontAlgn="base">
              <a:buNone/>
            </a:pPr>
            <a:r>
              <a:rPr lang="en-US" sz="1800" dirty="0"/>
              <a:t>@Override</a:t>
            </a:r>
          </a:p>
          <a:p>
            <a:pPr marL="0" indent="0" fontAlgn="base">
              <a:buNone/>
            </a:pPr>
            <a:r>
              <a:rPr lang="en-US" sz="1800" dirty="0"/>
              <a:t>public int </a:t>
            </a:r>
            <a:r>
              <a:rPr lang="en-US" sz="1800" dirty="0" err="1"/>
              <a:t>calculateSalary</a:t>
            </a:r>
            <a:r>
              <a:rPr lang="en-US" sz="1800" dirty="0"/>
              <a:t>() {</a:t>
            </a:r>
          </a:p>
          <a:p>
            <a:pPr marL="0" indent="0" fontAlgn="base">
              <a:buNone/>
            </a:pPr>
            <a:r>
              <a:rPr lang="en-US" sz="1800" dirty="0"/>
              <a:t>return </a:t>
            </a:r>
            <a:r>
              <a:rPr lang="en-US" sz="1800" dirty="0" err="1"/>
              <a:t>getPaymentPerHour</a:t>
            </a:r>
            <a:r>
              <a:rPr lang="en-US" sz="1800" dirty="0"/>
              <a:t>() * 8;</a:t>
            </a:r>
          </a:p>
          <a:p>
            <a:pPr marL="0" indent="0" fontAlgn="base">
              <a:buNone/>
            </a:pPr>
            <a:r>
              <a:rPr lang="en-US" sz="1800" dirty="0"/>
              <a:t>}</a:t>
            </a:r>
          </a:p>
          <a:p>
            <a:pPr marL="0" indent="0" fontAlgn="base">
              <a:buNone/>
            </a:pPr>
            <a:r>
              <a:rPr lang="en-US" sz="1800" dirty="0"/>
              <a:t>}</a:t>
            </a:r>
          </a:p>
          <a:p>
            <a:pPr marL="0" indent="0">
              <a:buNone/>
            </a:pPr>
            <a:endParaRPr lang="en-US" dirty="0"/>
          </a:p>
        </p:txBody>
      </p:sp>
    </p:spTree>
    <p:extLst>
      <p:ext uri="{BB962C8B-B14F-4D97-AF65-F5344CB8AC3E}">
        <p14:creationId xmlns:p14="http://schemas.microsoft.com/office/powerpoint/2010/main" val="2229623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F4C5B-FE2A-48DC-B4E5-B66C7BC5AB05}"/>
              </a:ext>
            </a:extLst>
          </p:cNvPr>
          <p:cNvSpPr>
            <a:spLocks noGrp="1"/>
          </p:cNvSpPr>
          <p:nvPr>
            <p:ph idx="1"/>
          </p:nvPr>
        </p:nvSpPr>
        <p:spPr>
          <a:xfrm>
            <a:off x="838200" y="251012"/>
            <a:ext cx="10515600" cy="5925951"/>
          </a:xfrm>
        </p:spPr>
        <p:txBody>
          <a:bodyPr/>
          <a:lstStyle/>
          <a:p>
            <a:r>
              <a:rPr lang="en-US" b="1" dirty="0"/>
              <a:t>Encapsulation</a:t>
            </a:r>
          </a:p>
          <a:p>
            <a:endParaRPr lang="en-US" b="1" dirty="0"/>
          </a:p>
          <a:p>
            <a:r>
              <a:rPr lang="en-US" dirty="0"/>
              <a:t>Encapsulation means wrapping/binding up of data-part (state) and methods (operations , code) together in the form of a capsule. </a:t>
            </a:r>
          </a:p>
          <a:p>
            <a:r>
              <a:rPr lang="en-US" dirty="0"/>
              <a:t> Access to code (Methods) and data (instance fields) is tightly controlled. </a:t>
            </a:r>
          </a:p>
          <a:p>
            <a:r>
              <a:rPr lang="en-US" dirty="0"/>
              <a:t> Through Encapsulation, developer of a class can decide what and what can not be accessible outside a class. [ public , private , protected ] </a:t>
            </a:r>
          </a:p>
          <a:p>
            <a:r>
              <a:rPr lang="en-US" dirty="0"/>
              <a:t>A class is a perfect example of an Encapsulation</a:t>
            </a:r>
            <a:endParaRPr lang="en-US" b="1" dirty="0"/>
          </a:p>
        </p:txBody>
      </p:sp>
    </p:spTree>
    <p:extLst>
      <p:ext uri="{BB962C8B-B14F-4D97-AF65-F5344CB8AC3E}">
        <p14:creationId xmlns:p14="http://schemas.microsoft.com/office/powerpoint/2010/main" val="1819686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B169AF-6011-45A6-AB28-400225DCAA2F}"/>
              </a:ext>
            </a:extLst>
          </p:cNvPr>
          <p:cNvPicPr>
            <a:picLocks noGrp="1" noChangeAspect="1"/>
          </p:cNvPicPr>
          <p:nvPr>
            <p:ph idx="1"/>
          </p:nvPr>
        </p:nvPicPr>
        <p:blipFill>
          <a:blip r:embed="rId2"/>
          <a:stretch>
            <a:fillRect/>
          </a:stretch>
        </p:blipFill>
        <p:spPr>
          <a:xfrm>
            <a:off x="934098" y="260350"/>
            <a:ext cx="10323803" cy="5916613"/>
          </a:xfrm>
          <a:prstGeom prst="rect">
            <a:avLst/>
          </a:prstGeom>
        </p:spPr>
      </p:pic>
    </p:spTree>
    <p:extLst>
      <p:ext uri="{BB962C8B-B14F-4D97-AF65-F5344CB8AC3E}">
        <p14:creationId xmlns:p14="http://schemas.microsoft.com/office/powerpoint/2010/main" val="316447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lank Diagram - Page 1 (5)">
            <a:extLst>
              <a:ext uri="{FF2B5EF4-FFF2-40B4-BE49-F238E27FC236}">
                <a16:creationId xmlns:a16="http://schemas.microsoft.com/office/drawing/2014/main" id="{81359FF9-8174-44B2-BB48-BC277AB126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52237" y="1966855"/>
            <a:ext cx="10337975" cy="2920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94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B41F-B45B-4612-838E-555D1B898A8B}"/>
              </a:ext>
            </a:extLst>
          </p:cNvPr>
          <p:cNvSpPr>
            <a:spLocks noGrp="1"/>
          </p:cNvSpPr>
          <p:nvPr>
            <p:ph type="title"/>
          </p:nvPr>
        </p:nvSpPr>
        <p:spPr/>
        <p:txBody>
          <a:bodyPr/>
          <a:lstStyle/>
          <a:p>
            <a:r>
              <a:rPr lang="en-US" b="1" dirty="0"/>
              <a:t>Method</a:t>
            </a:r>
          </a:p>
        </p:txBody>
      </p:sp>
      <p:sp>
        <p:nvSpPr>
          <p:cNvPr id="3" name="Content Placeholder 2">
            <a:extLst>
              <a:ext uri="{FF2B5EF4-FFF2-40B4-BE49-F238E27FC236}">
                <a16:creationId xmlns:a16="http://schemas.microsoft.com/office/drawing/2014/main" id="{CEDE4AB3-7005-4A1E-A3ED-DE09B7C6B3A2}"/>
              </a:ext>
            </a:extLst>
          </p:cNvPr>
          <p:cNvSpPr>
            <a:spLocks noGrp="1"/>
          </p:cNvSpPr>
          <p:nvPr>
            <p:ph idx="1"/>
          </p:nvPr>
        </p:nvSpPr>
        <p:spPr>
          <a:xfrm>
            <a:off x="838200" y="1506071"/>
            <a:ext cx="10515600" cy="4670892"/>
          </a:xfrm>
        </p:spPr>
        <p:txBody>
          <a:bodyPr>
            <a:normAutofit fontScale="47500" lnSpcReduction="20000"/>
          </a:bodyPr>
          <a:lstStyle/>
          <a:p>
            <a:r>
              <a:rPr lang="en-US" b="1" dirty="0"/>
              <a:t>Method</a:t>
            </a:r>
            <a:r>
              <a:rPr lang="en-US" dirty="0"/>
              <a:t>: A method is a collection of statements that perform some specific task and return result to the caller. A method can perform some specific task without returning anything. Methods allow us to reuse the code without retyping the code. In Java, every method must be part of some class which is different from languages like C, C++ and Python.</a:t>
            </a:r>
          </a:p>
          <a:p>
            <a:r>
              <a:rPr lang="en-US" dirty="0"/>
              <a:t>Methods are time savers and help us to reuse the code without retyping the code</a:t>
            </a:r>
          </a:p>
          <a:p>
            <a:r>
              <a:rPr lang="en-US" dirty="0"/>
              <a:t>  </a:t>
            </a:r>
            <a:r>
              <a:rPr lang="en-US" b="1" dirty="0"/>
              <a:t>Method Declaration</a:t>
            </a:r>
          </a:p>
          <a:p>
            <a:r>
              <a:rPr lang="en-US" dirty="0"/>
              <a:t>In general, method declarations has six components:</a:t>
            </a:r>
          </a:p>
          <a:p>
            <a:r>
              <a:rPr lang="en-US" b="1" dirty="0"/>
              <a:t>Access Modifier</a:t>
            </a:r>
            <a:r>
              <a:rPr lang="en-US" dirty="0"/>
              <a:t>: Defines access type of the method i.e. from where it can be accessed in your application. In Java, there 4 type of the access specifiers.</a:t>
            </a:r>
          </a:p>
          <a:p>
            <a:r>
              <a:rPr lang="en-US" dirty="0"/>
              <a:t>public: accessible in all class in your application.</a:t>
            </a:r>
          </a:p>
          <a:p>
            <a:r>
              <a:rPr lang="en-US" dirty="0"/>
              <a:t>protected: accessible within the package in which it is defined and in its subclass(es)(including subclasses declared outside the package)</a:t>
            </a:r>
          </a:p>
          <a:p>
            <a:r>
              <a:rPr lang="en-US" dirty="0"/>
              <a:t>private: accessible only within the class in which it is defined.</a:t>
            </a:r>
          </a:p>
          <a:p>
            <a:r>
              <a:rPr lang="en-US" dirty="0"/>
              <a:t>default (declared/defined without using any modifier): accessible within same class and package within which its class is defined.</a:t>
            </a:r>
          </a:p>
          <a:p>
            <a:r>
              <a:rPr lang="en-US" b="1" dirty="0"/>
              <a:t>The return type</a:t>
            </a:r>
            <a:r>
              <a:rPr lang="en-US" dirty="0"/>
              <a:t>: The data type of the value returned by the method or void if does not return a value.</a:t>
            </a:r>
          </a:p>
          <a:p>
            <a:r>
              <a:rPr lang="en-US" b="1" dirty="0"/>
              <a:t>Method Name</a:t>
            </a:r>
            <a:r>
              <a:rPr lang="en-US" dirty="0"/>
              <a:t>: the rules for field names apply to method names as well, but the convention is a little different.</a:t>
            </a:r>
          </a:p>
          <a:p>
            <a:r>
              <a:rPr lang="en-US" b="1" dirty="0"/>
              <a:t>Parameter list</a:t>
            </a:r>
            <a:r>
              <a:rPr lang="en-US" dirty="0"/>
              <a:t>: Comma separated list of the input parameters are defined, preceded with their data type, within the enclosed parenthesis. If there are no parameters, you must use empty parentheses ().</a:t>
            </a:r>
          </a:p>
          <a:p>
            <a:r>
              <a:rPr lang="en-US" b="1" dirty="0"/>
              <a:t>Exception list</a:t>
            </a:r>
            <a:r>
              <a:rPr lang="en-US" dirty="0"/>
              <a:t>: The exceptions you expect by the method can throw, you can specify these exception(s).</a:t>
            </a:r>
          </a:p>
          <a:p>
            <a:r>
              <a:rPr lang="en-US" b="1" dirty="0"/>
              <a:t>Method body</a:t>
            </a:r>
            <a:r>
              <a:rPr lang="en-US" dirty="0"/>
              <a:t>: it is enclosed between braces. The code you need to be executed to perform your intended operations.</a:t>
            </a:r>
          </a:p>
        </p:txBody>
      </p:sp>
    </p:spTree>
    <p:extLst>
      <p:ext uri="{BB962C8B-B14F-4D97-AF65-F5344CB8AC3E}">
        <p14:creationId xmlns:p14="http://schemas.microsoft.com/office/powerpoint/2010/main" val="403977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geeksforgeeks.org/wp-content/uploads/methods-in-java.png">
            <a:extLst>
              <a:ext uri="{FF2B5EF4-FFF2-40B4-BE49-F238E27FC236}">
                <a16:creationId xmlns:a16="http://schemas.microsoft.com/office/drawing/2014/main" id="{59CE22A4-E01E-4569-8101-453CE365C4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3469" y="2170654"/>
            <a:ext cx="8067040" cy="405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9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7642-5AD0-46E5-9399-5BC43BE98F0E}"/>
              </a:ext>
            </a:extLst>
          </p:cNvPr>
          <p:cNvSpPr>
            <a:spLocks noGrp="1"/>
          </p:cNvSpPr>
          <p:nvPr>
            <p:ph type="title"/>
          </p:nvPr>
        </p:nvSpPr>
        <p:spPr/>
        <p:txBody>
          <a:bodyPr/>
          <a:lstStyle/>
          <a:p>
            <a:r>
              <a:rPr lang="en-US" b="1" dirty="0"/>
              <a:t>Inheritance </a:t>
            </a:r>
            <a:endParaRPr lang="en-US" dirty="0"/>
          </a:p>
        </p:txBody>
      </p:sp>
      <p:sp>
        <p:nvSpPr>
          <p:cNvPr id="3" name="Content Placeholder 2">
            <a:extLst>
              <a:ext uri="{FF2B5EF4-FFF2-40B4-BE49-F238E27FC236}">
                <a16:creationId xmlns:a16="http://schemas.microsoft.com/office/drawing/2014/main" id="{F203FD52-A8F8-4027-B3E2-20FF11F3F069}"/>
              </a:ext>
            </a:extLst>
          </p:cNvPr>
          <p:cNvSpPr>
            <a:spLocks noGrp="1"/>
          </p:cNvSpPr>
          <p:nvPr>
            <p:ph idx="1"/>
          </p:nvPr>
        </p:nvSpPr>
        <p:spPr>
          <a:xfrm>
            <a:off x="838200" y="1452282"/>
            <a:ext cx="10515600" cy="4724681"/>
          </a:xfrm>
        </p:spPr>
        <p:txBody>
          <a:bodyPr>
            <a:normAutofit/>
          </a:bodyPr>
          <a:lstStyle/>
          <a:p>
            <a:r>
              <a:rPr lang="en-US" dirty="0"/>
              <a:t>is a mechanism in which one object acquires all the properties and behaviors of a parent object. It is an important part of OOPs (Object Oriented programming system).</a:t>
            </a:r>
          </a:p>
          <a:p>
            <a:r>
              <a:rPr lang="en-US" dirty="0"/>
              <a:t>The idea behind inheritance in Java is that you can create new </a:t>
            </a:r>
            <a:r>
              <a:rPr lang="en-US" dirty="0">
                <a:hlinkClick r:id="rId2"/>
              </a:rPr>
              <a:t>classes</a:t>
            </a:r>
            <a:r>
              <a:rPr lang="en-US" dirty="0"/>
              <a:t> that are built upon existing classes. When you inherit from an existing class, you can reuse methods and fields of the parent class. Moreover, you can add new methods and fields in your current class also.</a:t>
            </a:r>
          </a:p>
          <a:p>
            <a:r>
              <a:rPr lang="en-US" dirty="0"/>
              <a:t>Inheritance represents the </a:t>
            </a:r>
            <a:r>
              <a:rPr lang="en-US" b="1" dirty="0"/>
              <a:t>IS-A relationship</a:t>
            </a:r>
            <a:r>
              <a:rPr lang="en-US" dirty="0"/>
              <a:t> which is also known as a </a:t>
            </a:r>
            <a:r>
              <a:rPr lang="en-US" i="1" dirty="0"/>
              <a:t>parent-child</a:t>
            </a:r>
            <a:r>
              <a:rPr lang="en-US" dirty="0"/>
              <a:t> relationship.</a:t>
            </a:r>
          </a:p>
          <a:p>
            <a:endParaRPr lang="en-US" dirty="0"/>
          </a:p>
        </p:txBody>
      </p:sp>
    </p:spTree>
    <p:extLst>
      <p:ext uri="{BB962C8B-B14F-4D97-AF65-F5344CB8AC3E}">
        <p14:creationId xmlns:p14="http://schemas.microsoft.com/office/powerpoint/2010/main" val="185229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97989-237E-4000-9660-262636567526}"/>
              </a:ext>
            </a:extLst>
          </p:cNvPr>
          <p:cNvSpPr>
            <a:spLocks noGrp="1"/>
          </p:cNvSpPr>
          <p:nvPr>
            <p:ph idx="1"/>
          </p:nvPr>
        </p:nvSpPr>
        <p:spPr>
          <a:xfrm>
            <a:off x="838200" y="286871"/>
            <a:ext cx="10515600" cy="5890092"/>
          </a:xfrm>
        </p:spPr>
        <p:txBody>
          <a:bodyPr>
            <a:normAutofit/>
          </a:bodyPr>
          <a:lstStyle/>
          <a:p>
            <a:pPr marL="0" indent="0">
              <a:buNone/>
            </a:pPr>
            <a:endParaRPr lang="en-US" dirty="0"/>
          </a:p>
          <a:p>
            <a:r>
              <a:rPr lang="en-US" b="1" dirty="0"/>
              <a:t>Class:</a:t>
            </a:r>
            <a:r>
              <a:rPr lang="en-US" dirty="0"/>
              <a:t> A class is a group of objects which have common properties. It is a template or blueprint from which objects are created.</a:t>
            </a:r>
          </a:p>
          <a:p>
            <a:r>
              <a:rPr lang="en-US" b="1" dirty="0"/>
              <a:t>Sub Class/Child Class:</a:t>
            </a:r>
            <a:r>
              <a:rPr lang="en-US" dirty="0"/>
              <a:t> Subclass is a class which inherits the other class. It is also called a derived class, extended class, or child class.</a:t>
            </a:r>
          </a:p>
          <a:p>
            <a:r>
              <a:rPr lang="en-US" b="1" dirty="0"/>
              <a:t>Super Class/Parent Class:</a:t>
            </a:r>
            <a:r>
              <a:rPr lang="en-US" dirty="0"/>
              <a:t> Superclass is the class from where a subclass inherits the features. It is also called a base class or a parent class.</a:t>
            </a:r>
          </a:p>
          <a:p>
            <a:r>
              <a:rPr lang="en-US" b="1" dirty="0"/>
              <a:t>Reusability:</a:t>
            </a:r>
            <a:r>
              <a:rPr lang="en-US" dirty="0"/>
              <a:t> As the name specifies, reusability is a mechanism which facilitates you to reuse the fields and methods of the existing class when you create a new class. You can use the same fields and methods already defined in the previous class.</a:t>
            </a:r>
          </a:p>
          <a:p>
            <a:endParaRPr lang="en-US" dirty="0"/>
          </a:p>
        </p:txBody>
      </p:sp>
    </p:spTree>
    <p:extLst>
      <p:ext uri="{BB962C8B-B14F-4D97-AF65-F5344CB8AC3E}">
        <p14:creationId xmlns:p14="http://schemas.microsoft.com/office/powerpoint/2010/main" val="240186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0B382-26E1-492E-B1C2-DECBBF6D469C}"/>
              </a:ext>
            </a:extLst>
          </p:cNvPr>
          <p:cNvSpPr>
            <a:spLocks noGrp="1"/>
          </p:cNvSpPr>
          <p:nvPr>
            <p:ph idx="1"/>
          </p:nvPr>
        </p:nvSpPr>
        <p:spPr>
          <a:xfrm>
            <a:off x="466165" y="770965"/>
            <a:ext cx="10887635" cy="5405998"/>
          </a:xfrm>
        </p:spPr>
        <p:txBody>
          <a:bodyPr/>
          <a:lstStyle/>
          <a:p>
            <a:pPr marL="0" indent="0">
              <a:buNone/>
            </a:pPr>
            <a:r>
              <a:rPr lang="en-US" b="1" dirty="0"/>
              <a:t>class</a:t>
            </a:r>
            <a:r>
              <a:rPr lang="en-US" dirty="0"/>
              <a:t> Subclass-name </a:t>
            </a:r>
            <a:r>
              <a:rPr lang="en-US" b="1" dirty="0"/>
              <a:t>extends</a:t>
            </a:r>
            <a:r>
              <a:rPr lang="en-US" dirty="0"/>
              <a:t> Superclass-name  </a:t>
            </a:r>
          </a:p>
          <a:p>
            <a:pPr marL="0" indent="0">
              <a:buNone/>
            </a:pPr>
            <a:r>
              <a:rPr lang="en-US" dirty="0"/>
              <a:t>{  </a:t>
            </a:r>
          </a:p>
          <a:p>
            <a:pPr marL="0" indent="0">
              <a:buNone/>
            </a:pPr>
            <a:r>
              <a:rPr lang="en-US" dirty="0"/>
              <a:t>   //methods and fields  </a:t>
            </a:r>
          </a:p>
          <a:p>
            <a:pPr marL="0" indent="0">
              <a:buNone/>
            </a:pPr>
            <a:r>
              <a:rPr lang="en-US" dirty="0"/>
              <a:t>} </a:t>
            </a:r>
          </a:p>
          <a:p>
            <a:r>
              <a:rPr lang="en-US" dirty="0"/>
              <a:t>The </a:t>
            </a:r>
            <a:r>
              <a:rPr lang="en-US" b="1" dirty="0"/>
              <a:t>extends keyword</a:t>
            </a:r>
            <a:r>
              <a:rPr lang="en-US" dirty="0"/>
              <a:t> indicates that you are making a new class that derives from an existing class. The meaning of "extends" is to increase the functionality.</a:t>
            </a:r>
          </a:p>
          <a:p>
            <a:r>
              <a:rPr lang="en-US" dirty="0"/>
              <a:t>In the terminology of Java, a class which is inherited is called a parent or superclass, and the new class is called child or subclass</a:t>
            </a:r>
          </a:p>
          <a:p>
            <a:endParaRPr lang="en-US" dirty="0"/>
          </a:p>
        </p:txBody>
      </p:sp>
    </p:spTree>
    <p:extLst>
      <p:ext uri="{BB962C8B-B14F-4D97-AF65-F5344CB8AC3E}">
        <p14:creationId xmlns:p14="http://schemas.microsoft.com/office/powerpoint/2010/main" val="270000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1600</Words>
  <Application>Microsoft Office PowerPoint</Application>
  <PresentationFormat>Widescreen</PresentationFormat>
  <Paragraphs>335</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verdana</vt:lpstr>
      <vt:lpstr>Office Theme</vt:lpstr>
      <vt:lpstr>PowerPoint Presentation</vt:lpstr>
      <vt:lpstr>Class</vt:lpstr>
      <vt:lpstr>Object</vt:lpstr>
      <vt:lpstr>PowerPoint Presentation</vt:lpstr>
      <vt:lpstr>Method</vt:lpstr>
      <vt:lpstr>PowerPoint Presentation</vt:lpstr>
      <vt:lpstr>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Velivela, SuryanarayanaMurty - Dell Team</dc:creator>
  <cp:lastModifiedBy>Velivela, SuryanarayanaMurty - Dell Team</cp:lastModifiedBy>
  <cp:revision>1</cp:revision>
  <dcterms:created xsi:type="dcterms:W3CDTF">2021-03-11T03:25:38Z</dcterms:created>
  <dcterms:modified xsi:type="dcterms:W3CDTF">2021-03-11T03:25:49Z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c89b32-9ea6-4751-a5b4-31f15d8c6655_Enabled">
    <vt:lpwstr>True</vt:lpwstr>
  </property>
  <property fmtid="{D5CDD505-2E9C-101B-9397-08002B2CF9AE}" pid="3" name="MSIP_Label_77c89b32-9ea6-4751-a5b4-31f15d8c6655_SiteId">
    <vt:lpwstr>945c199a-83a2-4e80-9f8c-5a91be5752dd</vt:lpwstr>
  </property>
  <property fmtid="{D5CDD505-2E9C-101B-9397-08002B2CF9AE}" pid="4" name="MSIP_Label_77c89b32-9ea6-4751-a5b4-31f15d8c6655_Owner">
    <vt:lpwstr>Suryanarayana_murty_@Dell.com</vt:lpwstr>
  </property>
  <property fmtid="{D5CDD505-2E9C-101B-9397-08002B2CF9AE}" pid="5" name="MSIP_Label_77c89b32-9ea6-4751-a5b4-31f15d8c6655_SetDate">
    <vt:lpwstr>2021-03-11T03:25:49.9232903Z</vt:lpwstr>
  </property>
  <property fmtid="{D5CDD505-2E9C-101B-9397-08002B2CF9AE}" pid="6" name="MSIP_Label_77c89b32-9ea6-4751-a5b4-31f15d8c6655_Name">
    <vt:lpwstr>Restricted</vt:lpwstr>
  </property>
  <property fmtid="{D5CDD505-2E9C-101B-9397-08002B2CF9AE}" pid="7" name="MSIP_Label_77c89b32-9ea6-4751-a5b4-31f15d8c6655_Application">
    <vt:lpwstr>Microsoft Azure Information Protection</vt:lpwstr>
  </property>
  <property fmtid="{D5CDD505-2E9C-101B-9397-08002B2CF9AE}" pid="8" name="MSIP_Label_77c89b32-9ea6-4751-a5b4-31f15d8c6655_ActionId">
    <vt:lpwstr>0cda5510-4773-461c-a3d9-5ddb6b551d50</vt:lpwstr>
  </property>
  <property fmtid="{D5CDD505-2E9C-101B-9397-08002B2CF9AE}" pid="9" name="MSIP_Label_77c89b32-9ea6-4751-a5b4-31f15d8c6655_Extended_MSFT_Method">
    <vt:lpwstr>Manual</vt:lpwstr>
  </property>
  <property fmtid="{D5CDD505-2E9C-101B-9397-08002B2CF9AE}" pid="10" name="MSIP_Label_c6a92900-baee-4b44-8e07-37d659877869_Enabled">
    <vt:lpwstr>True</vt:lpwstr>
  </property>
  <property fmtid="{D5CDD505-2E9C-101B-9397-08002B2CF9AE}" pid="11" name="MSIP_Label_c6a92900-baee-4b44-8e07-37d659877869_SiteId">
    <vt:lpwstr>945c199a-83a2-4e80-9f8c-5a91be5752dd</vt:lpwstr>
  </property>
  <property fmtid="{D5CDD505-2E9C-101B-9397-08002B2CF9AE}" pid="12" name="MSIP_Label_c6a92900-baee-4b44-8e07-37d659877869_Owner">
    <vt:lpwstr>Suryanarayana_murty_@Dell.com</vt:lpwstr>
  </property>
  <property fmtid="{D5CDD505-2E9C-101B-9397-08002B2CF9AE}" pid="13" name="MSIP_Label_c6a92900-baee-4b44-8e07-37d659877869_SetDate">
    <vt:lpwstr>2021-03-11T03:25:49.9232903Z</vt:lpwstr>
  </property>
  <property fmtid="{D5CDD505-2E9C-101B-9397-08002B2CF9AE}" pid="14" name="MSIP_Label_c6a92900-baee-4b44-8e07-37d659877869_Name">
    <vt:lpwstr>Visual Marking</vt:lpwstr>
  </property>
  <property fmtid="{D5CDD505-2E9C-101B-9397-08002B2CF9AE}" pid="15" name="MSIP_Label_c6a92900-baee-4b44-8e07-37d659877869_Application">
    <vt:lpwstr>Microsoft Azure Information Protection</vt:lpwstr>
  </property>
  <property fmtid="{D5CDD505-2E9C-101B-9397-08002B2CF9AE}" pid="16" name="MSIP_Label_c6a92900-baee-4b44-8e07-37d659877869_ActionId">
    <vt:lpwstr>0cda5510-4773-461c-a3d9-5ddb6b551d50</vt:lpwstr>
  </property>
  <property fmtid="{D5CDD505-2E9C-101B-9397-08002B2CF9AE}" pid="17" name="MSIP_Label_c6a92900-baee-4b44-8e07-37d659877869_Parent">
    <vt:lpwstr>77c89b32-9ea6-4751-a5b4-31f15d8c6655</vt:lpwstr>
  </property>
  <property fmtid="{D5CDD505-2E9C-101B-9397-08002B2CF9AE}" pid="18" name="MSIP_Label_c6a92900-baee-4b44-8e07-37d659877869_Extended_MSFT_Method">
    <vt:lpwstr>Manual</vt:lpwstr>
  </property>
  <property fmtid="{D5CDD505-2E9C-101B-9397-08002B2CF9AE}" pid="19" name="aiplabel">
    <vt:lpwstr>Restricted Visual Marking</vt:lpwstr>
  </property>
</Properties>
</file>