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91FA7-81C5-44E6-ABDE-28343F88517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E155-39E8-46D7-8515-C02AA5CE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4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BB50-1A8B-4261-A3CD-D7576E17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2549B-08C8-48CE-883B-50CB30D6A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7F0E-5490-4BDB-9403-8A7D607C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001C-B738-440A-A02B-35DED80D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8031-269B-4ACB-9551-D6FFD84C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A8EB-8109-44F8-9913-B863CD3F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69A27-D24C-4648-8F61-4E3BEC74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0163-C80E-4331-9C6B-20C93203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5C5C-57BD-4413-9C3C-CF49D599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963F-74E7-455D-B0E1-26CD416C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63ABD-9615-4569-B702-4E376E23E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33E7E-4EDD-4ACC-941C-B79CFCBC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1D14-24B4-4844-8088-2FEC3B04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C6B3-89B9-4F0D-B90A-56AE6947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5D8F-165C-4BB5-A414-1D9351D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304B-BA04-4ED9-AB0F-7C6D8F1C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CDF2-8CF7-4A4D-9D7E-AC9E0D310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C178-7023-45FB-B858-C0001C4B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2148-FCB0-4498-ADA9-7A72213B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CAFA-1904-4FF8-AC89-F03AF236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36AD-22A4-486E-BAFA-B9FD5010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20805-5127-451C-AFF7-F2412DE1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328C-D5C5-42CB-A9BE-E25A21F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452A9-EC8E-4838-8FA0-9EB05771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2C2-1654-42E6-B7C7-46339C3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E9C7-B710-4F56-8335-162F232C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31C9-49D7-4EB4-86DB-44F100C05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266F6-C4C0-4D3E-B587-14EA4C87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B770-1E2B-4DB4-BE87-13271385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93120-803E-4AFD-9CC3-C96D2A6A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7A222-A2FD-4D95-AB87-DE49D019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E11-4178-4CB7-A931-BB257287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2E664-56E7-44D8-BF38-D90E5D1C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9CD37-DF5D-4F67-9544-3626D77E1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3156C-6611-48A8-8E7C-3EF5E79C1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EE298-C8F3-4825-BB39-F7CB6005E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86747-2254-479B-B3B6-CFA43097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C88A4-81C8-4A4C-98C5-232E8F20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B403B-44E4-4931-94CE-86F34A0E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B83F-94C1-45A4-B81F-422A4F57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13D44-2272-44EA-AF7C-8E4C6F5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77015-4662-4093-A17C-B76DCA0F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57CB9-268A-4B82-AF4D-83D7240B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3EE2D-D297-47A4-B9DE-EC4E81A9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3DD5A-8D78-4E8D-84F1-02C28118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5D91-9C37-4BC2-9D47-E3A3924C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9EFB-3323-45A3-8154-A7E0532D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C139-EC40-4172-8365-DA3F5ACC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7D60B-D85B-42EF-A2B4-B28D29D5C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16AD4-07E1-46F4-9B45-6DDF7BB0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7A673-01D5-4A39-8357-C52F2D6D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8D06F-4F6A-4ADF-8655-CA01A179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AE2A-A91A-471B-9477-216D0371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E7295-05EC-4E51-82F9-4CD31DDCB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6895-717C-4BF3-B1E9-C446507A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D070-A704-488B-8940-B50A1C3B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4AF2-A7C4-4B3B-B553-5BC05D9F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4F3E6-0263-4A7B-8846-9D15FFAE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CE7ED-B8A5-4692-A1B1-75FBE44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8E07-C64D-401B-8713-D62A5B65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CC67-2E9E-4746-93A0-BB3471159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0FA3-B864-4087-8CE8-BB509C0945E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7659-BFF9-4D78-80BB-931264F9B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6310-3848-42A3-A54C-EC1AD48AC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5408-6C22-4E36-A15C-853494BBD7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770358562,&quot;Placement&quot;:&quot;Footer&quot;}">
            <a:extLst>
              <a:ext uri="{FF2B5EF4-FFF2-40B4-BE49-F238E27FC236}">
                <a16:creationId xmlns:a16="http://schemas.microsoft.com/office/drawing/2014/main" id="{E1096358-EF26-4832-89C6-CEB960A35689}"/>
              </a:ext>
            </a:extLst>
          </p:cNvPr>
          <p:cNvSpPr txBox="1"/>
          <p:nvPr userDrawn="1"/>
        </p:nvSpPr>
        <p:spPr>
          <a:xfrm>
            <a:off x="0" y="6664017"/>
            <a:ext cx="1616618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Dell Customer Communication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7458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7840-94CA-45CC-9D3B-A71EA9383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&amp; Collections</a:t>
            </a:r>
          </a:p>
        </p:txBody>
      </p:sp>
    </p:spTree>
    <p:extLst>
      <p:ext uri="{BB962C8B-B14F-4D97-AF65-F5344CB8AC3E}">
        <p14:creationId xmlns:p14="http://schemas.microsoft.com/office/powerpoint/2010/main" val="37785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701CF0-B7AA-40F5-BED7-F02EACD4B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488632"/>
              </p:ext>
            </p:extLst>
          </p:nvPr>
        </p:nvGraphicFramePr>
        <p:xfrm>
          <a:off x="878541" y="842682"/>
          <a:ext cx="8091892" cy="4293991"/>
        </p:xfrm>
        <a:graphic>
          <a:graphicData uri="http://schemas.openxmlformats.org/drawingml/2006/table">
            <a:tbl>
              <a:tblPr/>
              <a:tblGrid>
                <a:gridCol w="4045946">
                  <a:extLst>
                    <a:ext uri="{9D8B030D-6E8A-4147-A177-3AD203B41FA5}">
                      <a16:colId xmlns:a16="http://schemas.microsoft.com/office/drawing/2014/main" val="2517462886"/>
                    </a:ext>
                  </a:extLst>
                </a:gridCol>
                <a:gridCol w="4045946">
                  <a:extLst>
                    <a:ext uri="{9D8B030D-6E8A-4147-A177-3AD203B41FA5}">
                      <a16:colId xmlns:a16="http://schemas.microsoft.com/office/drawing/2014/main" val="3858241508"/>
                    </a:ext>
                  </a:extLst>
                </a:gridCol>
              </a:tblGrid>
              <a:tr h="34848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Arrays</a:t>
                      </a:r>
                      <a:endParaRPr lang="en-US">
                        <a:effectLst/>
                      </a:endParaRP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Collections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67405"/>
                  </a:ext>
                </a:extLst>
              </a:tr>
              <a:tr h="66742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 Size is fixed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 Size is not fixed, size is growable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05049"/>
                  </a:ext>
                </a:extLst>
              </a:tr>
              <a:tr h="130532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 Can hold both primitive types(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, byte, short, int, long …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r>
                        <a:rPr lang="en-US" dirty="0">
                          <a:effectLst/>
                        </a:rPr>
                        <a:t>) and object types.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 Can hold only object types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42787"/>
                  </a:ext>
                </a:extLst>
              </a:tr>
              <a:tr h="130532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 There is no underlying data structures in arrays. The array itself used as data structure in java.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 Every Collection class there is underlying data structure.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661048"/>
                  </a:ext>
                </a:extLst>
              </a:tr>
              <a:tr h="6674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 There is no utility methods in arrays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 Every Collection provides utility methods</a:t>
                      </a:r>
                    </a:p>
                  </a:txBody>
                  <a:tcPr marL="50800" marR="508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4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0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Collection Framework Hierarchy">
            <a:extLst>
              <a:ext uri="{FF2B5EF4-FFF2-40B4-BE49-F238E27FC236}">
                <a16:creationId xmlns:a16="http://schemas.microsoft.com/office/drawing/2014/main" id="{27669F6B-CE28-409E-BC60-73D85A6F5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03783"/>
            <a:ext cx="10547350" cy="59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5AFF-E421-4AEC-9DDA-6F42C39B2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23"/>
            <a:ext cx="10515600" cy="617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the classes and interfaces of the </a:t>
            </a:r>
            <a:r>
              <a:rPr lang="en-US" b="1" dirty="0"/>
              <a:t>collection framework</a:t>
            </a:r>
            <a:r>
              <a:rPr lang="en-US" dirty="0"/>
              <a:t> are in </a:t>
            </a:r>
            <a:r>
              <a:rPr lang="en-US" b="1" dirty="0" err="1"/>
              <a:t>java.util</a:t>
            </a:r>
            <a:r>
              <a:rPr lang="en-US" dirty="0"/>
              <a:t> package. This hierarchy for the </a:t>
            </a:r>
            <a:r>
              <a:rPr lang="en-US" b="1" dirty="0"/>
              <a:t>collection framework</a:t>
            </a:r>
            <a:r>
              <a:rPr lang="en-US" dirty="0"/>
              <a:t> specifically mentioned the class and interface with respect to each type.</a:t>
            </a:r>
          </a:p>
          <a:p>
            <a:pPr fontAlgn="base"/>
            <a:r>
              <a:rPr lang="en-US" b="1" i="1" dirty="0" err="1"/>
              <a:t>Iterable</a:t>
            </a:r>
            <a:r>
              <a:rPr lang="en-US" b="1" i="1" dirty="0"/>
              <a:t> Interface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Iterable</a:t>
            </a:r>
            <a:r>
              <a:rPr lang="en-US" dirty="0"/>
              <a:t> interface is the root interface for all the collection classes because the Collection interface extends the </a:t>
            </a:r>
            <a:r>
              <a:rPr lang="en-US" dirty="0" err="1"/>
              <a:t>Iterable</a:t>
            </a:r>
            <a:r>
              <a:rPr lang="en-US" dirty="0"/>
              <a:t> interface, therefore, all the subclasses of Collection interface also implement the </a:t>
            </a:r>
            <a:r>
              <a:rPr lang="en-US" dirty="0" err="1"/>
              <a:t>Iterable</a:t>
            </a:r>
            <a:r>
              <a:rPr lang="en-US" dirty="0"/>
              <a:t> interface.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iterable</a:t>
            </a:r>
            <a:r>
              <a:rPr lang="en-US" dirty="0"/>
              <a:t> interface contains only one abstract method.</a:t>
            </a:r>
          </a:p>
          <a:p>
            <a:pPr fontAlgn="base"/>
            <a:r>
              <a:rPr lang="en-US" b="1" dirty="0"/>
              <a:t>Iterator iterator():</a:t>
            </a:r>
            <a:r>
              <a:rPr lang="en-US" dirty="0"/>
              <a:t> It returns the iterator over the elements of type T.</a:t>
            </a:r>
          </a:p>
          <a:p>
            <a:pPr fontAlgn="base"/>
            <a:r>
              <a:rPr lang="en-US" b="1" i="1" dirty="0"/>
              <a:t>Iterator Interface</a:t>
            </a:r>
          </a:p>
          <a:p>
            <a:pPr fontAlgn="base"/>
            <a:r>
              <a:rPr lang="en-US" dirty="0"/>
              <a:t>The iterator interface provides the facility of iterating the elements in a forward direction only.</a:t>
            </a:r>
            <a:br>
              <a:rPr lang="en-US" dirty="0"/>
            </a:br>
            <a:r>
              <a:rPr lang="en-US" b="1" dirty="0"/>
              <a:t>For more detail:</a:t>
            </a:r>
            <a:r>
              <a:rPr lang="en-US" dirty="0"/>
              <a:t> Java: Iterator Interface methods and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8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9434-8E0D-45A3-A7F0-487AE036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29"/>
            <a:ext cx="10515600" cy="6006634"/>
          </a:xfrm>
        </p:spPr>
        <p:txBody>
          <a:bodyPr/>
          <a:lstStyle/>
          <a:p>
            <a:r>
              <a:rPr lang="en-US" dirty="0"/>
              <a:t>The Collection interface extends </a:t>
            </a:r>
            <a:r>
              <a:rPr lang="en-US" dirty="0" err="1"/>
              <a:t>Iterable</a:t>
            </a:r>
            <a:r>
              <a:rPr lang="en-US" dirty="0"/>
              <a:t> and hence all child classes of Collection also implement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Iterable</a:t>
            </a:r>
            <a:r>
              <a:rPr lang="en-US" dirty="0"/>
              <a:t> has only one method that produces an Iterator: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Iterable</a:t>
            </a:r>
            <a:r>
              <a:rPr lang="en-US" dirty="0"/>
              <a:t>&lt;T&gt; {</a:t>
            </a:r>
          </a:p>
          <a:p>
            <a:pPr marL="0" indent="0">
              <a:buNone/>
            </a:pPr>
            <a:r>
              <a:rPr lang="en-US" dirty="0"/>
              <a:t>    public Iterator&lt;T&gt; iterator();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This Iterator can then be used to iterate over the elements in the </a:t>
            </a:r>
            <a:r>
              <a:rPr lang="en-US" dirty="0" err="1"/>
              <a:t>Iterable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Arrays &amp; Collections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&amp; Collections</dc:title>
  <dc:creator>Velivela, SuryanarayanaMurty - Dell Team</dc:creator>
  <cp:lastModifiedBy>Velivela, SuryanarayanaMurty - Dell Team</cp:lastModifiedBy>
  <cp:revision>13</cp:revision>
  <dcterms:created xsi:type="dcterms:W3CDTF">2020-04-29T18:35:54Z</dcterms:created>
  <dcterms:modified xsi:type="dcterms:W3CDTF">2020-05-01T08:52:29Z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7f17c0-b23c-493d-99ab-b037779ecd33_Enabled">
    <vt:lpwstr>True</vt:lpwstr>
  </property>
  <property fmtid="{D5CDD505-2E9C-101B-9397-08002B2CF9AE}" pid="3" name="MSIP_Label_a17f17c0-b23c-493d-99ab-b037779ecd33_SiteId">
    <vt:lpwstr>945c199a-83a2-4e80-9f8c-5a91be5752dd</vt:lpwstr>
  </property>
  <property fmtid="{D5CDD505-2E9C-101B-9397-08002B2CF9AE}" pid="4" name="MSIP_Label_a17f17c0-b23c-493d-99ab-b037779ecd33_Owner">
    <vt:lpwstr>Suryanarayana_murty_@Dell.com</vt:lpwstr>
  </property>
  <property fmtid="{D5CDD505-2E9C-101B-9397-08002B2CF9AE}" pid="5" name="MSIP_Label_a17f17c0-b23c-493d-99ab-b037779ecd33_SetDate">
    <vt:lpwstr>2020-04-29T18:41:41.6589393Z</vt:lpwstr>
  </property>
  <property fmtid="{D5CDD505-2E9C-101B-9397-08002B2CF9AE}" pid="6" name="MSIP_Label_a17f17c0-b23c-493d-99ab-b037779ecd33_Name">
    <vt:lpwstr>Customer Communication</vt:lpwstr>
  </property>
  <property fmtid="{D5CDD505-2E9C-101B-9397-08002B2CF9AE}" pid="7" name="MSIP_Label_a17f17c0-b23c-493d-99ab-b037779ecd33_Application">
    <vt:lpwstr>Microsoft Azure Information Protection</vt:lpwstr>
  </property>
  <property fmtid="{D5CDD505-2E9C-101B-9397-08002B2CF9AE}" pid="8" name="MSIP_Label_a17f17c0-b23c-493d-99ab-b037779ecd33_ActionId">
    <vt:lpwstr>0d54f597-ba48-4d01-b759-d5837f00cbf0</vt:lpwstr>
  </property>
  <property fmtid="{D5CDD505-2E9C-101B-9397-08002B2CF9AE}" pid="9" name="MSIP_Label_a17f17c0-b23c-493d-99ab-b037779ecd33_Extended_MSFT_Method">
    <vt:lpwstr>Manual</vt:lpwstr>
  </property>
  <property fmtid="{D5CDD505-2E9C-101B-9397-08002B2CF9AE}" pid="10" name="aiplabel">
    <vt:lpwstr>Customer Communication</vt:lpwstr>
  </property>
</Properties>
</file>