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D114-A40A-4D86-85AC-CC3AE6AC2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43BD3D-EDDA-4F4B-97B4-85DB014DAD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ED130-903C-4C00-9529-DE64C021DDD9}"/>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5" name="Footer Placeholder 4">
            <a:extLst>
              <a:ext uri="{FF2B5EF4-FFF2-40B4-BE49-F238E27FC236}">
                <a16:creationId xmlns:a16="http://schemas.microsoft.com/office/drawing/2014/main" id="{EC66D3C2-769C-4D74-AA05-1A186A2C5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547FD-20BB-4FC0-A983-22EE54B0F6B5}"/>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264391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BF0C-CBA0-4DE9-AC32-B3990D0A21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47AEC0-7217-4263-AFCB-935420B083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D34EB-E663-46EA-8A49-E0BC6A67A8F5}"/>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5" name="Footer Placeholder 4">
            <a:extLst>
              <a:ext uri="{FF2B5EF4-FFF2-40B4-BE49-F238E27FC236}">
                <a16:creationId xmlns:a16="http://schemas.microsoft.com/office/drawing/2014/main" id="{65F78912-3A44-4EFD-97D4-8304B2D67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FB45F-86A5-4542-A8E7-BDF18B80AF56}"/>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67906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B17F8-CE55-402D-BD90-2B86C9F145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66F7D0-5C22-488D-BFDA-D41CC9E5E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06A7C-32D8-42A2-BA0F-85447527A5FA}"/>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5" name="Footer Placeholder 4">
            <a:extLst>
              <a:ext uri="{FF2B5EF4-FFF2-40B4-BE49-F238E27FC236}">
                <a16:creationId xmlns:a16="http://schemas.microsoft.com/office/drawing/2014/main" id="{C98EDD97-755C-4618-8F93-0942CBE64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F6977-5F19-4F21-97EC-14925514F8F9}"/>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21323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D9FF-5D0C-465E-8D9F-D3C891582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B7A23-EAC8-4669-93C4-55930A8DC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FEA73-4D8D-4C9F-9F1C-4A44ED6E3516}"/>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5" name="Footer Placeholder 4">
            <a:extLst>
              <a:ext uri="{FF2B5EF4-FFF2-40B4-BE49-F238E27FC236}">
                <a16:creationId xmlns:a16="http://schemas.microsoft.com/office/drawing/2014/main" id="{F3E1CFB2-4DB8-46B1-94D4-6D64CE3F0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2CB01-8DDF-400C-A7F4-A555F24B15AC}"/>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96627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8202-49F6-42D9-9952-8C5CC2F41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60DE99-A9C1-4493-8507-936BBDA1FF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AFBEC-567E-4140-80B2-516827B4AC21}"/>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5" name="Footer Placeholder 4">
            <a:extLst>
              <a:ext uri="{FF2B5EF4-FFF2-40B4-BE49-F238E27FC236}">
                <a16:creationId xmlns:a16="http://schemas.microsoft.com/office/drawing/2014/main" id="{2988C72A-AC0B-4FD4-AF0C-2B486F92C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7E5DD-692B-4637-86F0-B86AD642E0F8}"/>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216100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271A-0983-4117-84F6-F1651ABE6E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3DCD8-FCBF-4627-9DBF-0894CD5E6F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67A729-852F-47BA-B78D-BBEE7C2FA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792D4-8DE3-4073-9058-1417012841A1}"/>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6" name="Footer Placeholder 5">
            <a:extLst>
              <a:ext uri="{FF2B5EF4-FFF2-40B4-BE49-F238E27FC236}">
                <a16:creationId xmlns:a16="http://schemas.microsoft.com/office/drawing/2014/main" id="{18AFF01D-CF69-4903-AE70-27B07A6C5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52F69-1621-4E4F-A009-B6C2DD611814}"/>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308794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527F-1652-48A9-8214-2C045AB69A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21B53-1DEC-4952-9C03-C8033D64F9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A78850-D33E-4DA1-8450-2C853EE4A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70FA34-487E-48E0-9847-59686556DD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71F16B-C43D-4213-BED0-9FD7CBFA0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F7661-1297-4168-A45E-CB41A3631A6C}"/>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8" name="Footer Placeholder 7">
            <a:extLst>
              <a:ext uri="{FF2B5EF4-FFF2-40B4-BE49-F238E27FC236}">
                <a16:creationId xmlns:a16="http://schemas.microsoft.com/office/drawing/2014/main" id="{5347D009-72D0-4490-98EB-77929A698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CD3CF-6565-4879-8941-4285B934F7EC}"/>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135920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B207-9BE3-4CE0-BB8D-C80D435E3D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15B9B-07CE-44E9-A844-8A89689D9E79}"/>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4" name="Footer Placeholder 3">
            <a:extLst>
              <a:ext uri="{FF2B5EF4-FFF2-40B4-BE49-F238E27FC236}">
                <a16:creationId xmlns:a16="http://schemas.microsoft.com/office/drawing/2014/main" id="{27869CD2-7012-4272-983F-FCD1B584A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DF4F77-AC6C-472B-ABCF-C71F31D34B0A}"/>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102068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30498-BC3C-4736-A89E-576E7599FACE}"/>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3" name="Footer Placeholder 2">
            <a:extLst>
              <a:ext uri="{FF2B5EF4-FFF2-40B4-BE49-F238E27FC236}">
                <a16:creationId xmlns:a16="http://schemas.microsoft.com/office/drawing/2014/main" id="{74918A91-F288-4EBB-9CE6-3A42FD3CC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2E63DD-173B-4ABF-973E-5D1164FC2DC8}"/>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349943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973C-5FA7-4F51-8B01-53E0628A7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666B6-6C3A-4D00-8D7B-EEC7AF48A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597326-AADA-4EE0-8F61-947C8A31A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6FF9C-3676-41E4-9FA6-3D19067401EF}"/>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6" name="Footer Placeholder 5">
            <a:extLst>
              <a:ext uri="{FF2B5EF4-FFF2-40B4-BE49-F238E27FC236}">
                <a16:creationId xmlns:a16="http://schemas.microsoft.com/office/drawing/2014/main" id="{35A6DB15-5A99-44EE-9336-522DF56C1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6919C-5BEB-4ABC-95CF-8F534CE5B4A5}"/>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74604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03CF-67F2-4AB6-9351-ECA60ABB3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18711-1C74-4A78-80BF-79E129386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2D690-DA72-4644-BCA5-9ABDB2BFE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5C6B6-1E4E-4E8F-9C16-B7526F9D1D40}"/>
              </a:ext>
            </a:extLst>
          </p:cNvPr>
          <p:cNvSpPr>
            <a:spLocks noGrp="1"/>
          </p:cNvSpPr>
          <p:nvPr>
            <p:ph type="dt" sz="half" idx="10"/>
          </p:nvPr>
        </p:nvSpPr>
        <p:spPr/>
        <p:txBody>
          <a:bodyPr/>
          <a:lstStyle/>
          <a:p>
            <a:fld id="{B8246334-52E2-4D1B-B9DA-C0A3E79B9649}" type="datetimeFigureOut">
              <a:rPr lang="en-US" smtClean="0"/>
              <a:t>3/18/2020</a:t>
            </a:fld>
            <a:endParaRPr lang="en-US"/>
          </a:p>
        </p:txBody>
      </p:sp>
      <p:sp>
        <p:nvSpPr>
          <p:cNvPr id="6" name="Footer Placeholder 5">
            <a:extLst>
              <a:ext uri="{FF2B5EF4-FFF2-40B4-BE49-F238E27FC236}">
                <a16:creationId xmlns:a16="http://schemas.microsoft.com/office/drawing/2014/main" id="{998AF47A-1B1F-403D-9D23-644DE2E42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D554C-E62D-45ED-8898-2F15A0F550AC}"/>
              </a:ext>
            </a:extLst>
          </p:cNvPr>
          <p:cNvSpPr>
            <a:spLocks noGrp="1"/>
          </p:cNvSpPr>
          <p:nvPr>
            <p:ph type="sldNum" sz="quarter" idx="12"/>
          </p:nvPr>
        </p:nvSpPr>
        <p:spPr/>
        <p:txBody>
          <a:bodyPr/>
          <a:lstStyle/>
          <a:p>
            <a:fld id="{1193C214-6B4D-4EB2-8D18-56CA275D835A}" type="slidenum">
              <a:rPr lang="en-US" smtClean="0"/>
              <a:t>‹#›</a:t>
            </a:fld>
            <a:endParaRPr lang="en-US"/>
          </a:p>
        </p:txBody>
      </p:sp>
    </p:spTree>
    <p:extLst>
      <p:ext uri="{BB962C8B-B14F-4D97-AF65-F5344CB8AC3E}">
        <p14:creationId xmlns:p14="http://schemas.microsoft.com/office/powerpoint/2010/main" val="66304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A08AC-34B1-4F4D-A56D-955F24891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1621D-ABA3-4664-8F64-9303D45ED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A309C-4E01-4D65-A4AC-7EF2BFAC0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46334-52E2-4D1B-B9DA-C0A3E79B9649}" type="datetimeFigureOut">
              <a:rPr lang="en-US" smtClean="0"/>
              <a:t>3/18/2020</a:t>
            </a:fld>
            <a:endParaRPr lang="en-US"/>
          </a:p>
        </p:txBody>
      </p:sp>
      <p:sp>
        <p:nvSpPr>
          <p:cNvPr id="5" name="Footer Placeholder 4">
            <a:extLst>
              <a:ext uri="{FF2B5EF4-FFF2-40B4-BE49-F238E27FC236}">
                <a16:creationId xmlns:a16="http://schemas.microsoft.com/office/drawing/2014/main" id="{AC6E0389-11FA-4BF7-9802-2243797A6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33B784-E324-43F5-B24B-E166A130F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3C214-6B4D-4EB2-8D18-56CA275D835A}" type="slidenum">
              <a:rPr lang="en-US" smtClean="0"/>
              <a:t>‹#›</a:t>
            </a:fld>
            <a:endParaRPr lang="en-US"/>
          </a:p>
        </p:txBody>
      </p:sp>
      <p:sp>
        <p:nvSpPr>
          <p:cNvPr id="7" name="MSIPCMContentMarking" descr="{&quot;HashCode&quot;:-1770358562,&quot;Placement&quot;:&quot;Footer&quot;}">
            <a:extLst>
              <a:ext uri="{FF2B5EF4-FFF2-40B4-BE49-F238E27FC236}">
                <a16:creationId xmlns:a16="http://schemas.microsoft.com/office/drawing/2014/main" id="{DBC98DA1-E253-486F-B49E-DA2392686CA1}"/>
              </a:ext>
            </a:extLst>
          </p:cNvPr>
          <p:cNvSpPr txBox="1"/>
          <p:nvPr userDrawn="1"/>
        </p:nvSpPr>
        <p:spPr>
          <a:xfrm>
            <a:off x="0" y="6664017"/>
            <a:ext cx="1616618" cy="193983"/>
          </a:xfrm>
          <a:prstGeom prst="rect">
            <a:avLst/>
          </a:prstGeom>
          <a:noFill/>
        </p:spPr>
        <p:txBody>
          <a:bodyPr vert="horz" wrap="square" lIns="0" tIns="0" rIns="0" bIns="0" rtlCol="0" anchor="ctr" anchorCtr="1">
            <a:spAutoFit/>
          </a:bodyPr>
          <a:lstStyle/>
          <a:p>
            <a:pPr algn="l">
              <a:spcBef>
                <a:spcPts val="0"/>
              </a:spcBef>
              <a:spcAft>
                <a:spcPts val="0"/>
              </a:spcAft>
            </a:pPr>
            <a:r>
              <a:rPr lang="en-US" sz="600">
                <a:solidFill>
                  <a:srgbClr val="7F7F7F"/>
                </a:solidFill>
                <a:latin typeface="Calibri" panose="020F0502020204030204" pitchFamily="34" charset="0"/>
              </a:rPr>
              <a:t>Dell Customer Communication - Confidential</a:t>
            </a:r>
          </a:p>
        </p:txBody>
      </p:sp>
    </p:spTree>
    <p:extLst>
      <p:ext uri="{BB962C8B-B14F-4D97-AF65-F5344CB8AC3E}">
        <p14:creationId xmlns:p14="http://schemas.microsoft.com/office/powerpoint/2010/main" val="925163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366833-3462-4A06-BA92-BCBC4E6B3CAA}"/>
              </a:ext>
            </a:extLst>
          </p:cNvPr>
          <p:cNvSpPr>
            <a:spLocks noGrp="1"/>
          </p:cNvSpPr>
          <p:nvPr>
            <p:ph type="subTitle" idx="1"/>
          </p:nvPr>
        </p:nvSpPr>
        <p:spPr>
          <a:xfrm>
            <a:off x="1524000" y="500514"/>
            <a:ext cx="9144000" cy="4757286"/>
          </a:xfrm>
        </p:spPr>
        <p:txBody>
          <a:bodyPr/>
          <a:lstStyle/>
          <a:p>
            <a:endParaRPr lang="en-US" sz="4000" dirty="0"/>
          </a:p>
          <a:p>
            <a:endParaRPr lang="en-US" sz="4000" dirty="0"/>
          </a:p>
          <a:p>
            <a:r>
              <a:rPr lang="en-US" sz="4000" dirty="0"/>
              <a:t>Exception Handling in Java</a:t>
            </a:r>
          </a:p>
          <a:p>
            <a:br>
              <a:rPr lang="en-US" dirty="0"/>
            </a:br>
            <a:r>
              <a:rPr lang="en-US" dirty="0"/>
              <a:t> </a:t>
            </a:r>
          </a:p>
        </p:txBody>
      </p:sp>
    </p:spTree>
    <p:extLst>
      <p:ext uri="{BB962C8B-B14F-4D97-AF65-F5344CB8AC3E}">
        <p14:creationId xmlns:p14="http://schemas.microsoft.com/office/powerpoint/2010/main" val="8738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E54FD3-C373-406C-89F6-B89A1B5832EA}"/>
              </a:ext>
            </a:extLst>
          </p:cNvPr>
          <p:cNvSpPr>
            <a:spLocks noGrp="1"/>
          </p:cNvSpPr>
          <p:nvPr>
            <p:ph idx="1"/>
          </p:nvPr>
        </p:nvSpPr>
        <p:spPr>
          <a:xfrm>
            <a:off x="838200" y="336884"/>
            <a:ext cx="10515600" cy="5840079"/>
          </a:xfrm>
        </p:spPr>
        <p:txBody>
          <a:bodyPr>
            <a:normAutofit fontScale="85000" lnSpcReduction="20000"/>
          </a:bodyPr>
          <a:lstStyle/>
          <a:p>
            <a:pPr marL="0" indent="0">
              <a:buNone/>
            </a:pPr>
            <a:r>
              <a:rPr lang="en-US" dirty="0"/>
              <a:t>try {</a:t>
            </a:r>
          </a:p>
          <a:p>
            <a:pPr marL="0" indent="0">
              <a:buNone/>
            </a:pPr>
            <a:r>
              <a:rPr lang="en-US" dirty="0"/>
              <a:t>// block of code to monitor for errors</a:t>
            </a:r>
          </a:p>
          <a:p>
            <a:pPr marL="0" indent="0">
              <a:buNone/>
            </a:pPr>
            <a:r>
              <a:rPr lang="en-US" dirty="0"/>
              <a:t>// the code you think can raise an exception</a:t>
            </a:r>
          </a:p>
          <a:p>
            <a:pPr marL="0" indent="0">
              <a:buNone/>
            </a:pPr>
            <a:r>
              <a:rPr lang="en-US" dirty="0"/>
              <a:t>}</a:t>
            </a:r>
          </a:p>
          <a:p>
            <a:pPr marL="0" indent="0">
              <a:buNone/>
            </a:pPr>
            <a:r>
              <a:rPr lang="en-US" dirty="0"/>
              <a:t>catch (ExceptionType1 </a:t>
            </a:r>
            <a:r>
              <a:rPr lang="en-US" dirty="0" err="1"/>
              <a:t>exOb</a:t>
            </a:r>
            <a:r>
              <a:rPr lang="en-US" dirty="0"/>
              <a:t>) {</a:t>
            </a:r>
          </a:p>
          <a:p>
            <a:pPr marL="0" indent="0">
              <a:buNone/>
            </a:pPr>
            <a:r>
              <a:rPr lang="en-US" dirty="0"/>
              <a:t>// exception handler for ExceptionType1</a:t>
            </a:r>
          </a:p>
          <a:p>
            <a:pPr marL="0" indent="0">
              <a:buNone/>
            </a:pPr>
            <a:r>
              <a:rPr lang="en-US" dirty="0"/>
              <a:t>}</a:t>
            </a:r>
          </a:p>
          <a:p>
            <a:pPr marL="0" indent="0">
              <a:buNone/>
            </a:pPr>
            <a:r>
              <a:rPr lang="en-US" dirty="0"/>
              <a:t>catch (ExceptionType2 </a:t>
            </a:r>
            <a:r>
              <a:rPr lang="en-US" dirty="0" err="1"/>
              <a:t>exOb</a:t>
            </a:r>
            <a:r>
              <a:rPr lang="en-US" dirty="0"/>
              <a:t>) {</a:t>
            </a:r>
          </a:p>
          <a:p>
            <a:pPr marL="0" indent="0">
              <a:buNone/>
            </a:pPr>
            <a:r>
              <a:rPr lang="en-US" dirty="0"/>
              <a:t>// exception handler for ExceptionType2</a:t>
            </a:r>
          </a:p>
          <a:p>
            <a:pPr marL="0" indent="0">
              <a:buNone/>
            </a:pPr>
            <a:r>
              <a:rPr lang="en-US" dirty="0"/>
              <a:t>}</a:t>
            </a:r>
          </a:p>
          <a:p>
            <a:pPr marL="0" indent="0">
              <a:buNone/>
            </a:pPr>
            <a:r>
              <a:rPr lang="en-US" dirty="0"/>
              <a:t>// optional</a:t>
            </a:r>
          </a:p>
          <a:p>
            <a:pPr marL="0" indent="0">
              <a:buNone/>
            </a:pPr>
            <a:r>
              <a:rPr lang="en-US" dirty="0"/>
              <a:t>finally {</a:t>
            </a:r>
          </a:p>
          <a:p>
            <a:pPr marL="0" indent="0">
              <a:buNone/>
            </a:pPr>
            <a:r>
              <a:rPr lang="en-US" dirty="0"/>
              <a:t>// block of code to be executed after try block ends</a:t>
            </a:r>
          </a:p>
          <a:p>
            <a:pPr marL="0" indent="0">
              <a:buNone/>
            </a:pPr>
            <a:r>
              <a:rPr lang="en-US" dirty="0"/>
              <a:t>}</a:t>
            </a:r>
          </a:p>
        </p:txBody>
      </p:sp>
    </p:spTree>
    <p:extLst>
      <p:ext uri="{BB962C8B-B14F-4D97-AF65-F5344CB8AC3E}">
        <p14:creationId xmlns:p14="http://schemas.microsoft.com/office/powerpoint/2010/main" val="22512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5741B-8822-4B0A-B680-4EA92B14AD51}"/>
              </a:ext>
            </a:extLst>
          </p:cNvPr>
          <p:cNvSpPr>
            <a:spLocks noGrp="1"/>
          </p:cNvSpPr>
          <p:nvPr>
            <p:ph idx="1"/>
          </p:nvPr>
        </p:nvSpPr>
        <p:spPr>
          <a:xfrm>
            <a:off x="838200" y="163629"/>
            <a:ext cx="10515600" cy="6013334"/>
          </a:xfrm>
        </p:spPr>
        <p:txBody>
          <a:bodyPr/>
          <a:lstStyle/>
          <a:p>
            <a:pPr marL="0" indent="0" fontAlgn="base">
              <a:buNone/>
            </a:pPr>
            <a:r>
              <a:rPr lang="en-US" b="1" dirty="0"/>
              <a:t>What is an Exception?</a:t>
            </a:r>
            <a:endParaRPr lang="en-US" dirty="0"/>
          </a:p>
          <a:p>
            <a:pPr fontAlgn="base"/>
            <a:r>
              <a:rPr lang="en-US" dirty="0"/>
              <a:t>An exception is an unwanted or unexpected event, which occurs during the execution of a program </a:t>
            </a:r>
            <a:r>
              <a:rPr lang="en-US" dirty="0" err="1"/>
              <a:t>i.e</a:t>
            </a:r>
            <a:r>
              <a:rPr lang="en-US" dirty="0"/>
              <a:t> at run time, that disrupts the normal flow of the program’s instructions.</a:t>
            </a:r>
          </a:p>
          <a:p>
            <a:pPr fontAlgn="base"/>
            <a:endParaRPr lang="en-US" dirty="0"/>
          </a:p>
          <a:p>
            <a:pPr fontAlgn="base"/>
            <a:endParaRPr lang="en-US" dirty="0"/>
          </a:p>
          <a:p>
            <a:pPr marL="0" indent="0" fontAlgn="base">
              <a:buNone/>
            </a:pPr>
            <a:r>
              <a:rPr lang="en-US" b="1" dirty="0"/>
              <a:t>Error vs Exception</a:t>
            </a:r>
            <a:endParaRPr lang="en-US" dirty="0"/>
          </a:p>
          <a:p>
            <a:pPr fontAlgn="base"/>
            <a:r>
              <a:rPr lang="en-US" b="1" dirty="0"/>
              <a:t>Error: </a:t>
            </a:r>
            <a:r>
              <a:rPr lang="en-US" dirty="0"/>
              <a:t>An Error indicates serious problem that a reasonable application should not try to catch.</a:t>
            </a:r>
            <a:br>
              <a:rPr lang="en-US" dirty="0"/>
            </a:br>
            <a:r>
              <a:rPr lang="en-US" b="1" dirty="0"/>
              <a:t>Exception: </a:t>
            </a:r>
            <a:r>
              <a:rPr lang="en-US" dirty="0"/>
              <a:t>Exception indicates conditions that a reasonable application might try to catch.</a:t>
            </a:r>
          </a:p>
          <a:p>
            <a:endParaRPr lang="en-US" dirty="0"/>
          </a:p>
        </p:txBody>
      </p:sp>
    </p:spTree>
    <p:extLst>
      <p:ext uri="{BB962C8B-B14F-4D97-AF65-F5344CB8AC3E}">
        <p14:creationId xmlns:p14="http://schemas.microsoft.com/office/powerpoint/2010/main" val="123482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0C54B-26B9-4D85-A113-7D5C2928D4CE}"/>
              </a:ext>
            </a:extLst>
          </p:cNvPr>
          <p:cNvSpPr>
            <a:spLocks noGrp="1"/>
          </p:cNvSpPr>
          <p:nvPr>
            <p:ph idx="1"/>
          </p:nvPr>
        </p:nvSpPr>
        <p:spPr>
          <a:xfrm>
            <a:off x="838200" y="134754"/>
            <a:ext cx="10515600" cy="6042209"/>
          </a:xfrm>
        </p:spPr>
        <p:txBody>
          <a:bodyPr/>
          <a:lstStyle/>
          <a:p>
            <a:pPr marL="0" indent="0" fontAlgn="base">
              <a:buNone/>
            </a:pPr>
            <a:r>
              <a:rPr lang="en-US" b="1" dirty="0"/>
              <a:t>                            Exception Hierarchy</a:t>
            </a:r>
            <a:endParaRPr lang="en-US" dirty="0"/>
          </a:p>
          <a:p>
            <a:pPr fontAlgn="base"/>
            <a:r>
              <a:rPr lang="en-US" dirty="0"/>
              <a:t>All exception and errors types are sub classes of class </a:t>
            </a:r>
            <a:r>
              <a:rPr lang="en-US" b="1" dirty="0"/>
              <a:t>Throwable</a:t>
            </a:r>
            <a:r>
              <a:rPr lang="en-US" dirty="0"/>
              <a:t>, which is base class of </a:t>
            </a:r>
            <a:r>
              <a:rPr lang="en-US" dirty="0" err="1"/>
              <a:t>hierarchy.One</a:t>
            </a:r>
            <a:r>
              <a:rPr lang="en-US" dirty="0"/>
              <a:t> branch is headed by </a:t>
            </a:r>
            <a:r>
              <a:rPr lang="en-US" b="1" dirty="0"/>
              <a:t>Exception</a:t>
            </a:r>
            <a:r>
              <a:rPr lang="en-US" dirty="0"/>
              <a:t>. This class is used for exceptional conditions that user programs should catch. </a:t>
            </a:r>
            <a:r>
              <a:rPr lang="en-US" dirty="0" err="1"/>
              <a:t>NullPointerException</a:t>
            </a:r>
            <a:r>
              <a:rPr lang="en-US" dirty="0"/>
              <a:t> is an example of such an </a:t>
            </a:r>
            <a:r>
              <a:rPr lang="en-US" dirty="0" err="1"/>
              <a:t>exception.Another</a:t>
            </a:r>
            <a:r>
              <a:rPr lang="en-US" dirty="0"/>
              <a:t> </a:t>
            </a:r>
            <a:r>
              <a:rPr lang="en-US" dirty="0" err="1"/>
              <a:t>branch,</a:t>
            </a:r>
            <a:r>
              <a:rPr lang="en-US" b="1" dirty="0" err="1"/>
              <a:t>Error</a:t>
            </a:r>
            <a:r>
              <a:rPr lang="en-US" dirty="0"/>
              <a:t> are used by the Java run-time system(</a:t>
            </a:r>
            <a:r>
              <a:rPr lang="en-US" dirty="0">
                <a:hlinkClick r:id="rId2"/>
              </a:rPr>
              <a:t>JVM</a:t>
            </a:r>
            <a:r>
              <a:rPr lang="en-US" dirty="0"/>
              <a:t>) to indicate errors having to do with the run-time environment itself(JRE). </a:t>
            </a:r>
            <a:r>
              <a:rPr lang="en-US" dirty="0" err="1"/>
              <a:t>StackOverflowError</a:t>
            </a:r>
            <a:r>
              <a:rPr lang="en-US" dirty="0"/>
              <a:t> is an example of such an error.</a:t>
            </a:r>
          </a:p>
          <a:p>
            <a:endParaRPr lang="en-US" dirty="0"/>
          </a:p>
        </p:txBody>
      </p:sp>
    </p:spTree>
    <p:extLst>
      <p:ext uri="{BB962C8B-B14F-4D97-AF65-F5344CB8AC3E}">
        <p14:creationId xmlns:p14="http://schemas.microsoft.com/office/powerpoint/2010/main" val="399906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4D5B9A-7241-4BB5-9640-89DA5BCCCAD8}"/>
              </a:ext>
            </a:extLst>
          </p:cNvPr>
          <p:cNvPicPr>
            <a:picLocks noGrp="1" noChangeAspect="1"/>
          </p:cNvPicPr>
          <p:nvPr>
            <p:ph idx="1"/>
          </p:nvPr>
        </p:nvPicPr>
        <p:blipFill>
          <a:blip r:embed="rId2"/>
          <a:stretch>
            <a:fillRect/>
          </a:stretch>
        </p:blipFill>
        <p:spPr>
          <a:xfrm>
            <a:off x="2806926" y="496552"/>
            <a:ext cx="6578149" cy="6220178"/>
          </a:xfrm>
          <a:prstGeom prst="rect">
            <a:avLst/>
          </a:prstGeom>
        </p:spPr>
      </p:pic>
    </p:spTree>
    <p:extLst>
      <p:ext uri="{BB962C8B-B14F-4D97-AF65-F5344CB8AC3E}">
        <p14:creationId xmlns:p14="http://schemas.microsoft.com/office/powerpoint/2010/main" val="401562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CA13B6-BDEF-4156-8B88-7B7DD4E6D27A}"/>
              </a:ext>
            </a:extLst>
          </p:cNvPr>
          <p:cNvPicPr>
            <a:picLocks noGrp="1" noChangeAspect="1"/>
          </p:cNvPicPr>
          <p:nvPr>
            <p:ph idx="1"/>
          </p:nvPr>
        </p:nvPicPr>
        <p:blipFill>
          <a:blip r:embed="rId2"/>
          <a:stretch>
            <a:fillRect/>
          </a:stretch>
        </p:blipFill>
        <p:spPr>
          <a:xfrm>
            <a:off x="1854121" y="106363"/>
            <a:ext cx="8483757" cy="6070600"/>
          </a:xfrm>
          <a:prstGeom prst="rect">
            <a:avLst/>
          </a:prstGeom>
        </p:spPr>
      </p:pic>
    </p:spTree>
    <p:extLst>
      <p:ext uri="{BB962C8B-B14F-4D97-AF65-F5344CB8AC3E}">
        <p14:creationId xmlns:p14="http://schemas.microsoft.com/office/powerpoint/2010/main" val="100073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A98EB-CCDB-4C79-A1A7-77A1B137DA56}"/>
              </a:ext>
            </a:extLst>
          </p:cNvPr>
          <p:cNvSpPr>
            <a:spLocks noGrp="1"/>
          </p:cNvSpPr>
          <p:nvPr>
            <p:ph idx="1"/>
          </p:nvPr>
        </p:nvSpPr>
        <p:spPr>
          <a:xfrm>
            <a:off x="838200" y="134754"/>
            <a:ext cx="10515600" cy="6042209"/>
          </a:xfrm>
        </p:spPr>
        <p:txBody>
          <a:bodyPr/>
          <a:lstStyle/>
          <a:p>
            <a:pPr marL="0" indent="0" fontAlgn="base">
              <a:buNone/>
            </a:pPr>
            <a:r>
              <a:rPr lang="en-US" b="1" dirty="0"/>
              <a:t>How JVM handle an Exception?</a:t>
            </a:r>
            <a:endParaRPr lang="en-US" dirty="0"/>
          </a:p>
          <a:p>
            <a:pPr fontAlgn="base"/>
            <a:r>
              <a:rPr lang="en-US" b="1" dirty="0"/>
              <a:t>Default Exception Handling : </a:t>
            </a:r>
            <a:r>
              <a:rPr lang="en-US" dirty="0"/>
              <a:t>Whenever inside a method, if an exception has occurred, the method creates an Object known as Exception Object and hands it off to the run-time system(JVM). The exception object contains name and description of the exception, and current state of the program where exception has occurred. Creating the Exception Object and handling it to the run-time system is called throwing an </a:t>
            </a:r>
            <a:r>
              <a:rPr lang="en-US" dirty="0" err="1"/>
              <a:t>Exception.There</a:t>
            </a:r>
            <a:r>
              <a:rPr lang="en-US" dirty="0"/>
              <a:t> might be the list of the methods that had been called to get to the method where exception was occurred. This ordered list of the methods is called </a:t>
            </a:r>
            <a:r>
              <a:rPr lang="en-US" b="1" dirty="0"/>
              <a:t>Call </a:t>
            </a:r>
            <a:r>
              <a:rPr lang="en-US" b="1" dirty="0" err="1"/>
              <a:t>Stack</a:t>
            </a:r>
            <a:r>
              <a:rPr lang="en-US" dirty="0" err="1"/>
              <a:t>.Now</a:t>
            </a:r>
            <a:r>
              <a:rPr lang="en-US" dirty="0"/>
              <a:t> the following procedure will happen.</a:t>
            </a:r>
          </a:p>
          <a:p>
            <a:endParaRPr lang="en-US" dirty="0"/>
          </a:p>
        </p:txBody>
      </p:sp>
    </p:spTree>
    <p:extLst>
      <p:ext uri="{BB962C8B-B14F-4D97-AF65-F5344CB8AC3E}">
        <p14:creationId xmlns:p14="http://schemas.microsoft.com/office/powerpoint/2010/main" val="15760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2D022-D370-47E6-BC3F-471B7487543E}"/>
              </a:ext>
            </a:extLst>
          </p:cNvPr>
          <p:cNvSpPr>
            <a:spLocks noGrp="1"/>
          </p:cNvSpPr>
          <p:nvPr>
            <p:ph idx="1"/>
          </p:nvPr>
        </p:nvSpPr>
        <p:spPr>
          <a:xfrm>
            <a:off x="838200" y="288758"/>
            <a:ext cx="10515600" cy="5888205"/>
          </a:xfrm>
        </p:spPr>
        <p:txBody>
          <a:bodyPr/>
          <a:lstStyle/>
          <a:p>
            <a:pPr fontAlgn="base"/>
            <a:r>
              <a:rPr lang="en-US" dirty="0"/>
              <a:t>The run-time system searches the call stack to find the method that contains block of code that can handle the occurred exception. The block of the code is called </a:t>
            </a:r>
            <a:r>
              <a:rPr lang="en-US" b="1" dirty="0"/>
              <a:t>Exception handler</a:t>
            </a:r>
            <a:r>
              <a:rPr lang="en-US" dirty="0"/>
              <a:t>.</a:t>
            </a:r>
          </a:p>
          <a:p>
            <a:pPr fontAlgn="base"/>
            <a:r>
              <a:rPr lang="en-US" dirty="0"/>
              <a:t>The run-time system starts searching from the method in which exception occurred, proceeds through call stack in the reverse order in which methods were called.</a:t>
            </a:r>
          </a:p>
          <a:p>
            <a:pPr fontAlgn="base"/>
            <a:r>
              <a:rPr lang="en-US" dirty="0"/>
              <a:t>If it finds  appropriate handler then it passes the occurred exception to it. Appropriate handler means the type of the exception object thrown matches the type of the exception object it can handle.</a:t>
            </a:r>
          </a:p>
          <a:p>
            <a:pPr fontAlgn="base"/>
            <a:r>
              <a:rPr lang="en-US" dirty="0"/>
              <a:t>If run-time system searches all the methods on call stack and couldn’t have found the appropriate handler then run-time system handover the Exception Object to </a:t>
            </a:r>
            <a:r>
              <a:rPr lang="en-US" b="1" dirty="0"/>
              <a:t>default exception handler </a:t>
            </a:r>
            <a:r>
              <a:rPr lang="en-US" dirty="0"/>
              <a:t>, which is part of run-time system. This handler prints the exception information in the following format and terminates program </a:t>
            </a:r>
            <a:r>
              <a:rPr lang="en-US" b="1" dirty="0"/>
              <a:t>abnormally</a:t>
            </a:r>
            <a:r>
              <a:rPr lang="en-US" dirty="0"/>
              <a:t>.</a:t>
            </a:r>
          </a:p>
          <a:p>
            <a:endParaRPr lang="en-US" dirty="0"/>
          </a:p>
        </p:txBody>
      </p:sp>
    </p:spTree>
    <p:extLst>
      <p:ext uri="{BB962C8B-B14F-4D97-AF65-F5344CB8AC3E}">
        <p14:creationId xmlns:p14="http://schemas.microsoft.com/office/powerpoint/2010/main" val="171263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7C4AA-356D-4E13-8182-F1E935C92293}"/>
              </a:ext>
            </a:extLst>
          </p:cNvPr>
          <p:cNvSpPr>
            <a:spLocks noGrp="1"/>
          </p:cNvSpPr>
          <p:nvPr>
            <p:ph idx="1"/>
          </p:nvPr>
        </p:nvSpPr>
        <p:spPr>
          <a:xfrm>
            <a:off x="838200" y="548640"/>
            <a:ext cx="10515600" cy="5628323"/>
          </a:xfrm>
        </p:spPr>
        <p:txBody>
          <a:bodyPr>
            <a:normAutofit/>
          </a:bodyPr>
          <a:lstStyle/>
          <a:p>
            <a:pPr marL="0" indent="0">
              <a:buNone/>
            </a:pPr>
            <a:r>
              <a:rPr lang="en-US" dirty="0"/>
              <a:t>class </a:t>
            </a:r>
            <a:r>
              <a:rPr lang="en-US" dirty="0" err="1"/>
              <a:t>ThrowsExecp</a:t>
            </a:r>
            <a:r>
              <a:rPr lang="en-US" dirty="0"/>
              <a:t>{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String str = null; </a:t>
            </a:r>
          </a:p>
          <a:p>
            <a:pPr marL="0" indent="0">
              <a:buNone/>
            </a:pPr>
            <a:r>
              <a:rPr lang="en-US" dirty="0"/>
              <a:t>        </a:t>
            </a:r>
            <a:r>
              <a:rPr lang="en-US" dirty="0" err="1"/>
              <a:t>System.out.println</a:t>
            </a:r>
            <a:r>
              <a:rPr lang="en-US" dirty="0"/>
              <a:t>(</a:t>
            </a:r>
            <a:r>
              <a:rPr lang="en-US" dirty="0" err="1"/>
              <a:t>str.length</a:t>
            </a:r>
            <a:r>
              <a:rPr lang="en-US" dirty="0"/>
              <a:t>()); </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177127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C9016-2478-42AF-83B9-0A5DA0A7EE4F}"/>
              </a:ext>
            </a:extLst>
          </p:cNvPr>
          <p:cNvSpPr>
            <a:spLocks noGrp="1"/>
          </p:cNvSpPr>
          <p:nvPr>
            <p:ph idx="1"/>
          </p:nvPr>
        </p:nvSpPr>
        <p:spPr>
          <a:xfrm>
            <a:off x="838200" y="67377"/>
            <a:ext cx="10515600" cy="6109586"/>
          </a:xfrm>
        </p:spPr>
        <p:txBody>
          <a:bodyPr/>
          <a:lstStyle/>
          <a:p>
            <a:pPr marL="0" indent="0">
              <a:buNone/>
            </a:pPr>
            <a:r>
              <a:rPr lang="en-US" b="1" dirty="0"/>
              <a:t>How Programmer handles an exception?</a:t>
            </a:r>
          </a:p>
          <a:p>
            <a:endParaRPr lang="en-US" dirty="0"/>
          </a:p>
          <a:p>
            <a:r>
              <a:rPr lang="en-US" dirty="0"/>
              <a:t>Customized Exception Handling : Java exception handling is managed via five keywords: try, catch, throw, throws, and finally. </a:t>
            </a:r>
          </a:p>
          <a:p>
            <a:r>
              <a:rPr lang="en-US" dirty="0"/>
              <a:t>Briefly, here is how they work. Program statements that you think can raise exceptions are contained within a try block. If an exception occurs within the try block, it is thrown. Your code can catch this exception (using catch block) and handle it in some rational manner. System-generated exceptions are automatically thrown by the Java run-time system. To manually throw an exception, use the keyword throw. Any exception that is thrown out of a method must be specified as such by a throws clause. Any code that absolutely must be executed after a try block completes is put in a finally block.</a:t>
            </a:r>
          </a:p>
        </p:txBody>
      </p:sp>
    </p:spTree>
    <p:extLst>
      <p:ext uri="{BB962C8B-B14F-4D97-AF65-F5344CB8AC3E}">
        <p14:creationId xmlns:p14="http://schemas.microsoft.com/office/powerpoint/2010/main" val="123743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341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Velivela, SuryanarayanaMurty - Dell Team</dc:creator>
  <cp:lastModifiedBy>Velivela, SuryanarayanaMurty - Dell Team</cp:lastModifiedBy>
  <cp:revision>16</cp:revision>
  <dcterms:created xsi:type="dcterms:W3CDTF">2020-03-16T19:39:11Z</dcterms:created>
  <dcterms:modified xsi:type="dcterms:W3CDTF">2020-03-19T00:35:03Z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7f17c0-b23c-493d-99ab-b037779ecd33_Enabled">
    <vt:lpwstr>True</vt:lpwstr>
  </property>
  <property fmtid="{D5CDD505-2E9C-101B-9397-08002B2CF9AE}" pid="3" name="MSIP_Label_a17f17c0-b23c-493d-99ab-b037779ecd33_SiteId">
    <vt:lpwstr>945c199a-83a2-4e80-9f8c-5a91be5752dd</vt:lpwstr>
  </property>
  <property fmtid="{D5CDD505-2E9C-101B-9397-08002B2CF9AE}" pid="4" name="MSIP_Label_a17f17c0-b23c-493d-99ab-b037779ecd33_Owner">
    <vt:lpwstr>Suryanarayana_murty_@Dell.com</vt:lpwstr>
  </property>
  <property fmtid="{D5CDD505-2E9C-101B-9397-08002B2CF9AE}" pid="5" name="MSIP_Label_a17f17c0-b23c-493d-99ab-b037779ecd33_SetDate">
    <vt:lpwstr>2020-03-16T19:39:14.2695818Z</vt:lpwstr>
  </property>
  <property fmtid="{D5CDD505-2E9C-101B-9397-08002B2CF9AE}" pid="6" name="MSIP_Label_a17f17c0-b23c-493d-99ab-b037779ecd33_Name">
    <vt:lpwstr>Customer Communication</vt:lpwstr>
  </property>
  <property fmtid="{D5CDD505-2E9C-101B-9397-08002B2CF9AE}" pid="7" name="MSIP_Label_a17f17c0-b23c-493d-99ab-b037779ecd33_Application">
    <vt:lpwstr>Microsoft Azure Information Protection</vt:lpwstr>
  </property>
  <property fmtid="{D5CDD505-2E9C-101B-9397-08002B2CF9AE}" pid="8" name="MSIP_Label_a17f17c0-b23c-493d-99ab-b037779ecd33_ActionId">
    <vt:lpwstr>f87ae76e-198e-4dd3-8e89-a9a4b833c87a</vt:lpwstr>
  </property>
  <property fmtid="{D5CDD505-2E9C-101B-9397-08002B2CF9AE}" pid="9" name="MSIP_Label_a17f17c0-b23c-493d-99ab-b037779ecd33_Extended_MSFT_Method">
    <vt:lpwstr>Manual</vt:lpwstr>
  </property>
  <property fmtid="{D5CDD505-2E9C-101B-9397-08002B2CF9AE}" pid="10" name="aiplabel">
    <vt:lpwstr>Customer Communication</vt:lpwstr>
  </property>
</Properties>
</file>