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73"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8" d="100"/>
          <a:sy n="58" d="100"/>
        </p:scale>
        <p:origin x="9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5927A-BD5D-42FF-B2A6-5F73B66B4F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508032-ED1B-4CFA-BC76-809ED571F9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11D1F8-6EF6-4590-83AC-2387D5B32B72}"/>
              </a:ext>
            </a:extLst>
          </p:cNvPr>
          <p:cNvSpPr>
            <a:spLocks noGrp="1"/>
          </p:cNvSpPr>
          <p:nvPr>
            <p:ph type="dt" sz="half" idx="10"/>
          </p:nvPr>
        </p:nvSpPr>
        <p:spPr/>
        <p:txBody>
          <a:bodyPr/>
          <a:lstStyle/>
          <a:p>
            <a:fld id="{510A21BF-217D-42C1-8E08-6DB7391690E9}" type="datetimeFigureOut">
              <a:rPr lang="en-US" smtClean="0"/>
              <a:t>3/29/2021</a:t>
            </a:fld>
            <a:endParaRPr lang="en-US"/>
          </a:p>
        </p:txBody>
      </p:sp>
      <p:sp>
        <p:nvSpPr>
          <p:cNvPr id="5" name="Footer Placeholder 4">
            <a:extLst>
              <a:ext uri="{FF2B5EF4-FFF2-40B4-BE49-F238E27FC236}">
                <a16:creationId xmlns:a16="http://schemas.microsoft.com/office/drawing/2014/main" id="{91AF36CE-3B72-4A18-A0CD-E20AF025A3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9693C1-9435-4659-9148-57CAC71F2E5D}"/>
              </a:ext>
            </a:extLst>
          </p:cNvPr>
          <p:cNvSpPr>
            <a:spLocks noGrp="1"/>
          </p:cNvSpPr>
          <p:nvPr>
            <p:ph type="sldNum" sz="quarter" idx="12"/>
          </p:nvPr>
        </p:nvSpPr>
        <p:spPr/>
        <p:txBody>
          <a:bodyPr/>
          <a:lstStyle/>
          <a:p>
            <a:fld id="{1E876A19-156B-4CE3-BE2E-FFC59AA0E772}" type="slidenum">
              <a:rPr lang="en-US" smtClean="0"/>
              <a:t>‹#›</a:t>
            </a:fld>
            <a:endParaRPr lang="en-US"/>
          </a:p>
        </p:txBody>
      </p:sp>
    </p:spTree>
    <p:extLst>
      <p:ext uri="{BB962C8B-B14F-4D97-AF65-F5344CB8AC3E}">
        <p14:creationId xmlns:p14="http://schemas.microsoft.com/office/powerpoint/2010/main" val="2724101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600E1-11F6-44F7-B213-C93D808026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989680-5FB8-4A38-9FA5-B8DB31CF5B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732CC2-F1AF-4406-B50A-CB378785C5F6}"/>
              </a:ext>
            </a:extLst>
          </p:cNvPr>
          <p:cNvSpPr>
            <a:spLocks noGrp="1"/>
          </p:cNvSpPr>
          <p:nvPr>
            <p:ph type="dt" sz="half" idx="10"/>
          </p:nvPr>
        </p:nvSpPr>
        <p:spPr/>
        <p:txBody>
          <a:bodyPr/>
          <a:lstStyle/>
          <a:p>
            <a:fld id="{510A21BF-217D-42C1-8E08-6DB7391690E9}" type="datetimeFigureOut">
              <a:rPr lang="en-US" smtClean="0"/>
              <a:t>3/29/2021</a:t>
            </a:fld>
            <a:endParaRPr lang="en-US"/>
          </a:p>
        </p:txBody>
      </p:sp>
      <p:sp>
        <p:nvSpPr>
          <p:cNvPr id="5" name="Footer Placeholder 4">
            <a:extLst>
              <a:ext uri="{FF2B5EF4-FFF2-40B4-BE49-F238E27FC236}">
                <a16:creationId xmlns:a16="http://schemas.microsoft.com/office/drawing/2014/main" id="{B6E5E6D0-4443-47EE-9804-B07BC4BD40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2154C4-E2AE-41C7-9EC1-89199654AB40}"/>
              </a:ext>
            </a:extLst>
          </p:cNvPr>
          <p:cNvSpPr>
            <a:spLocks noGrp="1"/>
          </p:cNvSpPr>
          <p:nvPr>
            <p:ph type="sldNum" sz="quarter" idx="12"/>
          </p:nvPr>
        </p:nvSpPr>
        <p:spPr/>
        <p:txBody>
          <a:bodyPr/>
          <a:lstStyle/>
          <a:p>
            <a:fld id="{1E876A19-156B-4CE3-BE2E-FFC59AA0E772}" type="slidenum">
              <a:rPr lang="en-US" smtClean="0"/>
              <a:t>‹#›</a:t>
            </a:fld>
            <a:endParaRPr lang="en-US"/>
          </a:p>
        </p:txBody>
      </p:sp>
    </p:spTree>
    <p:extLst>
      <p:ext uri="{BB962C8B-B14F-4D97-AF65-F5344CB8AC3E}">
        <p14:creationId xmlns:p14="http://schemas.microsoft.com/office/powerpoint/2010/main" val="3691111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7C426D-4714-40DB-B31D-CFAF85459C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CD3E06-C28A-44F0-B208-45CF7C6861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A6CD3D-2EBE-44BE-8466-5A9E9D3FED74}"/>
              </a:ext>
            </a:extLst>
          </p:cNvPr>
          <p:cNvSpPr>
            <a:spLocks noGrp="1"/>
          </p:cNvSpPr>
          <p:nvPr>
            <p:ph type="dt" sz="half" idx="10"/>
          </p:nvPr>
        </p:nvSpPr>
        <p:spPr/>
        <p:txBody>
          <a:bodyPr/>
          <a:lstStyle/>
          <a:p>
            <a:fld id="{510A21BF-217D-42C1-8E08-6DB7391690E9}" type="datetimeFigureOut">
              <a:rPr lang="en-US" smtClean="0"/>
              <a:t>3/29/2021</a:t>
            </a:fld>
            <a:endParaRPr lang="en-US"/>
          </a:p>
        </p:txBody>
      </p:sp>
      <p:sp>
        <p:nvSpPr>
          <p:cNvPr id="5" name="Footer Placeholder 4">
            <a:extLst>
              <a:ext uri="{FF2B5EF4-FFF2-40B4-BE49-F238E27FC236}">
                <a16:creationId xmlns:a16="http://schemas.microsoft.com/office/drawing/2014/main" id="{26CDBBF3-F9BC-4F09-98DF-E3BAB7C10A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DB489E-7325-484D-ACB1-D2F35696A2B3}"/>
              </a:ext>
            </a:extLst>
          </p:cNvPr>
          <p:cNvSpPr>
            <a:spLocks noGrp="1"/>
          </p:cNvSpPr>
          <p:nvPr>
            <p:ph type="sldNum" sz="quarter" idx="12"/>
          </p:nvPr>
        </p:nvSpPr>
        <p:spPr/>
        <p:txBody>
          <a:bodyPr/>
          <a:lstStyle/>
          <a:p>
            <a:fld id="{1E876A19-156B-4CE3-BE2E-FFC59AA0E772}" type="slidenum">
              <a:rPr lang="en-US" smtClean="0"/>
              <a:t>‹#›</a:t>
            </a:fld>
            <a:endParaRPr lang="en-US"/>
          </a:p>
        </p:txBody>
      </p:sp>
    </p:spTree>
    <p:extLst>
      <p:ext uri="{BB962C8B-B14F-4D97-AF65-F5344CB8AC3E}">
        <p14:creationId xmlns:p14="http://schemas.microsoft.com/office/powerpoint/2010/main" val="555527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713BB-2829-4EFF-93C6-C812DC3C3B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9E99AE-4987-4225-858D-97B05DF796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30E30F-1145-4D56-A0BF-543AEED8E091}"/>
              </a:ext>
            </a:extLst>
          </p:cNvPr>
          <p:cNvSpPr>
            <a:spLocks noGrp="1"/>
          </p:cNvSpPr>
          <p:nvPr>
            <p:ph type="dt" sz="half" idx="10"/>
          </p:nvPr>
        </p:nvSpPr>
        <p:spPr/>
        <p:txBody>
          <a:bodyPr/>
          <a:lstStyle/>
          <a:p>
            <a:fld id="{510A21BF-217D-42C1-8E08-6DB7391690E9}" type="datetimeFigureOut">
              <a:rPr lang="en-US" smtClean="0"/>
              <a:t>3/29/2021</a:t>
            </a:fld>
            <a:endParaRPr lang="en-US"/>
          </a:p>
        </p:txBody>
      </p:sp>
      <p:sp>
        <p:nvSpPr>
          <p:cNvPr id="5" name="Footer Placeholder 4">
            <a:extLst>
              <a:ext uri="{FF2B5EF4-FFF2-40B4-BE49-F238E27FC236}">
                <a16:creationId xmlns:a16="http://schemas.microsoft.com/office/drawing/2014/main" id="{669B22B8-210B-4892-A46B-05383BB10C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AE1E44-C7C1-4EE4-8D23-3B267274AE61}"/>
              </a:ext>
            </a:extLst>
          </p:cNvPr>
          <p:cNvSpPr>
            <a:spLocks noGrp="1"/>
          </p:cNvSpPr>
          <p:nvPr>
            <p:ph type="sldNum" sz="quarter" idx="12"/>
          </p:nvPr>
        </p:nvSpPr>
        <p:spPr/>
        <p:txBody>
          <a:bodyPr/>
          <a:lstStyle/>
          <a:p>
            <a:fld id="{1E876A19-156B-4CE3-BE2E-FFC59AA0E772}" type="slidenum">
              <a:rPr lang="en-US" smtClean="0"/>
              <a:t>‹#›</a:t>
            </a:fld>
            <a:endParaRPr lang="en-US"/>
          </a:p>
        </p:txBody>
      </p:sp>
    </p:spTree>
    <p:extLst>
      <p:ext uri="{BB962C8B-B14F-4D97-AF65-F5344CB8AC3E}">
        <p14:creationId xmlns:p14="http://schemas.microsoft.com/office/powerpoint/2010/main" val="2152277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8E088-CEBA-4130-AD3A-CFB17868F1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D531E3-680A-4A1B-BBFF-659F629554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EA3F14-20CA-486E-8B29-F9535B81FA54}"/>
              </a:ext>
            </a:extLst>
          </p:cNvPr>
          <p:cNvSpPr>
            <a:spLocks noGrp="1"/>
          </p:cNvSpPr>
          <p:nvPr>
            <p:ph type="dt" sz="half" idx="10"/>
          </p:nvPr>
        </p:nvSpPr>
        <p:spPr/>
        <p:txBody>
          <a:bodyPr/>
          <a:lstStyle/>
          <a:p>
            <a:fld id="{510A21BF-217D-42C1-8E08-6DB7391690E9}" type="datetimeFigureOut">
              <a:rPr lang="en-US" smtClean="0"/>
              <a:t>3/29/2021</a:t>
            </a:fld>
            <a:endParaRPr lang="en-US"/>
          </a:p>
        </p:txBody>
      </p:sp>
      <p:sp>
        <p:nvSpPr>
          <p:cNvPr id="5" name="Footer Placeholder 4">
            <a:extLst>
              <a:ext uri="{FF2B5EF4-FFF2-40B4-BE49-F238E27FC236}">
                <a16:creationId xmlns:a16="http://schemas.microsoft.com/office/drawing/2014/main" id="{51FFA862-ED8B-4C9F-8BE2-991567C7C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AA227-0A51-411E-BE2F-934164489DE6}"/>
              </a:ext>
            </a:extLst>
          </p:cNvPr>
          <p:cNvSpPr>
            <a:spLocks noGrp="1"/>
          </p:cNvSpPr>
          <p:nvPr>
            <p:ph type="sldNum" sz="quarter" idx="12"/>
          </p:nvPr>
        </p:nvSpPr>
        <p:spPr/>
        <p:txBody>
          <a:bodyPr/>
          <a:lstStyle/>
          <a:p>
            <a:fld id="{1E876A19-156B-4CE3-BE2E-FFC59AA0E772}" type="slidenum">
              <a:rPr lang="en-US" smtClean="0"/>
              <a:t>‹#›</a:t>
            </a:fld>
            <a:endParaRPr lang="en-US"/>
          </a:p>
        </p:txBody>
      </p:sp>
    </p:spTree>
    <p:extLst>
      <p:ext uri="{BB962C8B-B14F-4D97-AF65-F5344CB8AC3E}">
        <p14:creationId xmlns:p14="http://schemas.microsoft.com/office/powerpoint/2010/main" val="179103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817AD-6914-4FFC-8583-5BC0BB46AD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E53AA3-BC5D-46DB-8BE9-5C36245FD8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6227CF-FC03-4E67-9699-BD3D72838D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F00789-56C6-420D-9D93-1A7B0E5ADEC2}"/>
              </a:ext>
            </a:extLst>
          </p:cNvPr>
          <p:cNvSpPr>
            <a:spLocks noGrp="1"/>
          </p:cNvSpPr>
          <p:nvPr>
            <p:ph type="dt" sz="half" idx="10"/>
          </p:nvPr>
        </p:nvSpPr>
        <p:spPr/>
        <p:txBody>
          <a:bodyPr/>
          <a:lstStyle/>
          <a:p>
            <a:fld id="{510A21BF-217D-42C1-8E08-6DB7391690E9}" type="datetimeFigureOut">
              <a:rPr lang="en-US" smtClean="0"/>
              <a:t>3/29/2021</a:t>
            </a:fld>
            <a:endParaRPr lang="en-US"/>
          </a:p>
        </p:txBody>
      </p:sp>
      <p:sp>
        <p:nvSpPr>
          <p:cNvPr id="6" name="Footer Placeholder 5">
            <a:extLst>
              <a:ext uri="{FF2B5EF4-FFF2-40B4-BE49-F238E27FC236}">
                <a16:creationId xmlns:a16="http://schemas.microsoft.com/office/drawing/2014/main" id="{37919226-6BBC-4E01-92B0-6AC1FD426F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62B79C-F885-4B9A-8CD2-174E4B98E60B}"/>
              </a:ext>
            </a:extLst>
          </p:cNvPr>
          <p:cNvSpPr>
            <a:spLocks noGrp="1"/>
          </p:cNvSpPr>
          <p:nvPr>
            <p:ph type="sldNum" sz="quarter" idx="12"/>
          </p:nvPr>
        </p:nvSpPr>
        <p:spPr/>
        <p:txBody>
          <a:bodyPr/>
          <a:lstStyle/>
          <a:p>
            <a:fld id="{1E876A19-156B-4CE3-BE2E-FFC59AA0E772}" type="slidenum">
              <a:rPr lang="en-US" smtClean="0"/>
              <a:t>‹#›</a:t>
            </a:fld>
            <a:endParaRPr lang="en-US"/>
          </a:p>
        </p:txBody>
      </p:sp>
    </p:spTree>
    <p:extLst>
      <p:ext uri="{BB962C8B-B14F-4D97-AF65-F5344CB8AC3E}">
        <p14:creationId xmlns:p14="http://schemas.microsoft.com/office/powerpoint/2010/main" val="3929793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4E76E-3283-463E-B957-1520ACEC0F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79526C-B420-46BF-B18E-95DBCE1480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062DE1-F657-43E1-B532-759B8BB37B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993E42-F5B6-452E-B1EA-C8EA38A3CD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FC9B34-04AA-4DDB-917A-786725FB4D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6BF4F9-DE9E-44E9-A6A6-D7CCBF7C0FA2}"/>
              </a:ext>
            </a:extLst>
          </p:cNvPr>
          <p:cNvSpPr>
            <a:spLocks noGrp="1"/>
          </p:cNvSpPr>
          <p:nvPr>
            <p:ph type="dt" sz="half" idx="10"/>
          </p:nvPr>
        </p:nvSpPr>
        <p:spPr/>
        <p:txBody>
          <a:bodyPr/>
          <a:lstStyle/>
          <a:p>
            <a:fld id="{510A21BF-217D-42C1-8E08-6DB7391690E9}" type="datetimeFigureOut">
              <a:rPr lang="en-US" smtClean="0"/>
              <a:t>3/29/2021</a:t>
            </a:fld>
            <a:endParaRPr lang="en-US"/>
          </a:p>
        </p:txBody>
      </p:sp>
      <p:sp>
        <p:nvSpPr>
          <p:cNvPr id="8" name="Footer Placeholder 7">
            <a:extLst>
              <a:ext uri="{FF2B5EF4-FFF2-40B4-BE49-F238E27FC236}">
                <a16:creationId xmlns:a16="http://schemas.microsoft.com/office/drawing/2014/main" id="{9F741D4E-D53A-4598-B148-3FBFB4ADBC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592B29-A7C2-46C1-BA7D-6EC24B4D33AF}"/>
              </a:ext>
            </a:extLst>
          </p:cNvPr>
          <p:cNvSpPr>
            <a:spLocks noGrp="1"/>
          </p:cNvSpPr>
          <p:nvPr>
            <p:ph type="sldNum" sz="quarter" idx="12"/>
          </p:nvPr>
        </p:nvSpPr>
        <p:spPr/>
        <p:txBody>
          <a:bodyPr/>
          <a:lstStyle/>
          <a:p>
            <a:fld id="{1E876A19-156B-4CE3-BE2E-FFC59AA0E772}" type="slidenum">
              <a:rPr lang="en-US" smtClean="0"/>
              <a:t>‹#›</a:t>
            </a:fld>
            <a:endParaRPr lang="en-US"/>
          </a:p>
        </p:txBody>
      </p:sp>
    </p:spTree>
    <p:extLst>
      <p:ext uri="{BB962C8B-B14F-4D97-AF65-F5344CB8AC3E}">
        <p14:creationId xmlns:p14="http://schemas.microsoft.com/office/powerpoint/2010/main" val="38304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21967-E634-4D43-A862-AA87B668E4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559120-60CB-468C-B690-94A0AD3E5E78}"/>
              </a:ext>
            </a:extLst>
          </p:cNvPr>
          <p:cNvSpPr>
            <a:spLocks noGrp="1"/>
          </p:cNvSpPr>
          <p:nvPr>
            <p:ph type="dt" sz="half" idx="10"/>
          </p:nvPr>
        </p:nvSpPr>
        <p:spPr/>
        <p:txBody>
          <a:bodyPr/>
          <a:lstStyle/>
          <a:p>
            <a:fld id="{510A21BF-217D-42C1-8E08-6DB7391690E9}" type="datetimeFigureOut">
              <a:rPr lang="en-US" smtClean="0"/>
              <a:t>3/29/2021</a:t>
            </a:fld>
            <a:endParaRPr lang="en-US"/>
          </a:p>
        </p:txBody>
      </p:sp>
      <p:sp>
        <p:nvSpPr>
          <p:cNvPr id="4" name="Footer Placeholder 3">
            <a:extLst>
              <a:ext uri="{FF2B5EF4-FFF2-40B4-BE49-F238E27FC236}">
                <a16:creationId xmlns:a16="http://schemas.microsoft.com/office/drawing/2014/main" id="{C27962D6-3071-4044-BE65-440737DB14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AB1D09-346E-4937-8D82-9813D9443FB2}"/>
              </a:ext>
            </a:extLst>
          </p:cNvPr>
          <p:cNvSpPr>
            <a:spLocks noGrp="1"/>
          </p:cNvSpPr>
          <p:nvPr>
            <p:ph type="sldNum" sz="quarter" idx="12"/>
          </p:nvPr>
        </p:nvSpPr>
        <p:spPr/>
        <p:txBody>
          <a:bodyPr/>
          <a:lstStyle/>
          <a:p>
            <a:fld id="{1E876A19-156B-4CE3-BE2E-FFC59AA0E772}" type="slidenum">
              <a:rPr lang="en-US" smtClean="0"/>
              <a:t>‹#›</a:t>
            </a:fld>
            <a:endParaRPr lang="en-US"/>
          </a:p>
        </p:txBody>
      </p:sp>
    </p:spTree>
    <p:extLst>
      <p:ext uri="{BB962C8B-B14F-4D97-AF65-F5344CB8AC3E}">
        <p14:creationId xmlns:p14="http://schemas.microsoft.com/office/powerpoint/2010/main" val="1924956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E75FBA-DC3B-40AC-9F02-2BA9666F81C6}"/>
              </a:ext>
            </a:extLst>
          </p:cNvPr>
          <p:cNvSpPr>
            <a:spLocks noGrp="1"/>
          </p:cNvSpPr>
          <p:nvPr>
            <p:ph type="dt" sz="half" idx="10"/>
          </p:nvPr>
        </p:nvSpPr>
        <p:spPr/>
        <p:txBody>
          <a:bodyPr/>
          <a:lstStyle/>
          <a:p>
            <a:fld id="{510A21BF-217D-42C1-8E08-6DB7391690E9}" type="datetimeFigureOut">
              <a:rPr lang="en-US" smtClean="0"/>
              <a:t>3/29/2021</a:t>
            </a:fld>
            <a:endParaRPr lang="en-US"/>
          </a:p>
        </p:txBody>
      </p:sp>
      <p:sp>
        <p:nvSpPr>
          <p:cNvPr id="3" name="Footer Placeholder 2">
            <a:extLst>
              <a:ext uri="{FF2B5EF4-FFF2-40B4-BE49-F238E27FC236}">
                <a16:creationId xmlns:a16="http://schemas.microsoft.com/office/drawing/2014/main" id="{9239093D-5F2B-4A09-A92A-36D3E3822A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DD0889-02A7-42A5-9BB4-6941F4C29459}"/>
              </a:ext>
            </a:extLst>
          </p:cNvPr>
          <p:cNvSpPr>
            <a:spLocks noGrp="1"/>
          </p:cNvSpPr>
          <p:nvPr>
            <p:ph type="sldNum" sz="quarter" idx="12"/>
          </p:nvPr>
        </p:nvSpPr>
        <p:spPr/>
        <p:txBody>
          <a:bodyPr/>
          <a:lstStyle/>
          <a:p>
            <a:fld id="{1E876A19-156B-4CE3-BE2E-FFC59AA0E772}" type="slidenum">
              <a:rPr lang="en-US" smtClean="0"/>
              <a:t>‹#›</a:t>
            </a:fld>
            <a:endParaRPr lang="en-US"/>
          </a:p>
        </p:txBody>
      </p:sp>
    </p:spTree>
    <p:extLst>
      <p:ext uri="{BB962C8B-B14F-4D97-AF65-F5344CB8AC3E}">
        <p14:creationId xmlns:p14="http://schemas.microsoft.com/office/powerpoint/2010/main" val="1262536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80404-5691-4AEF-959B-259B2561EE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C75322-B471-4F1C-BAD3-FFD471FABB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2DA4F8-CD83-416B-B972-B5160DE237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9A709E-4846-45B3-8306-FAE4AD53E033}"/>
              </a:ext>
            </a:extLst>
          </p:cNvPr>
          <p:cNvSpPr>
            <a:spLocks noGrp="1"/>
          </p:cNvSpPr>
          <p:nvPr>
            <p:ph type="dt" sz="half" idx="10"/>
          </p:nvPr>
        </p:nvSpPr>
        <p:spPr/>
        <p:txBody>
          <a:bodyPr/>
          <a:lstStyle/>
          <a:p>
            <a:fld id="{510A21BF-217D-42C1-8E08-6DB7391690E9}" type="datetimeFigureOut">
              <a:rPr lang="en-US" smtClean="0"/>
              <a:t>3/29/2021</a:t>
            </a:fld>
            <a:endParaRPr lang="en-US"/>
          </a:p>
        </p:txBody>
      </p:sp>
      <p:sp>
        <p:nvSpPr>
          <p:cNvPr id="6" name="Footer Placeholder 5">
            <a:extLst>
              <a:ext uri="{FF2B5EF4-FFF2-40B4-BE49-F238E27FC236}">
                <a16:creationId xmlns:a16="http://schemas.microsoft.com/office/drawing/2014/main" id="{AEFA2617-5BC6-46E9-BB7F-52CB06C312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A304B0-E93C-479F-B353-92F009BCEF8F}"/>
              </a:ext>
            </a:extLst>
          </p:cNvPr>
          <p:cNvSpPr>
            <a:spLocks noGrp="1"/>
          </p:cNvSpPr>
          <p:nvPr>
            <p:ph type="sldNum" sz="quarter" idx="12"/>
          </p:nvPr>
        </p:nvSpPr>
        <p:spPr/>
        <p:txBody>
          <a:bodyPr/>
          <a:lstStyle/>
          <a:p>
            <a:fld id="{1E876A19-156B-4CE3-BE2E-FFC59AA0E772}" type="slidenum">
              <a:rPr lang="en-US" smtClean="0"/>
              <a:t>‹#›</a:t>
            </a:fld>
            <a:endParaRPr lang="en-US"/>
          </a:p>
        </p:txBody>
      </p:sp>
    </p:spTree>
    <p:extLst>
      <p:ext uri="{BB962C8B-B14F-4D97-AF65-F5344CB8AC3E}">
        <p14:creationId xmlns:p14="http://schemas.microsoft.com/office/powerpoint/2010/main" val="2642973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FD9F9-5D66-4F1F-A32A-503720CC57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8B6CBE-00BF-4DA5-B96E-627932A126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63265E-C1D1-4862-98A8-9C7FFE517D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03BF14-5837-4DC8-9210-131468923320}"/>
              </a:ext>
            </a:extLst>
          </p:cNvPr>
          <p:cNvSpPr>
            <a:spLocks noGrp="1"/>
          </p:cNvSpPr>
          <p:nvPr>
            <p:ph type="dt" sz="half" idx="10"/>
          </p:nvPr>
        </p:nvSpPr>
        <p:spPr/>
        <p:txBody>
          <a:bodyPr/>
          <a:lstStyle/>
          <a:p>
            <a:fld id="{510A21BF-217D-42C1-8E08-6DB7391690E9}" type="datetimeFigureOut">
              <a:rPr lang="en-US" smtClean="0"/>
              <a:t>3/29/2021</a:t>
            </a:fld>
            <a:endParaRPr lang="en-US"/>
          </a:p>
        </p:txBody>
      </p:sp>
      <p:sp>
        <p:nvSpPr>
          <p:cNvPr id="6" name="Footer Placeholder 5">
            <a:extLst>
              <a:ext uri="{FF2B5EF4-FFF2-40B4-BE49-F238E27FC236}">
                <a16:creationId xmlns:a16="http://schemas.microsoft.com/office/drawing/2014/main" id="{2D6400AA-AEB8-4B19-8A64-30D8761EB2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494CA2-6C88-4271-8BFE-73EA27103756}"/>
              </a:ext>
            </a:extLst>
          </p:cNvPr>
          <p:cNvSpPr>
            <a:spLocks noGrp="1"/>
          </p:cNvSpPr>
          <p:nvPr>
            <p:ph type="sldNum" sz="quarter" idx="12"/>
          </p:nvPr>
        </p:nvSpPr>
        <p:spPr/>
        <p:txBody>
          <a:bodyPr/>
          <a:lstStyle/>
          <a:p>
            <a:fld id="{1E876A19-156B-4CE3-BE2E-FFC59AA0E772}" type="slidenum">
              <a:rPr lang="en-US" smtClean="0"/>
              <a:t>‹#›</a:t>
            </a:fld>
            <a:endParaRPr lang="en-US"/>
          </a:p>
        </p:txBody>
      </p:sp>
    </p:spTree>
    <p:extLst>
      <p:ext uri="{BB962C8B-B14F-4D97-AF65-F5344CB8AC3E}">
        <p14:creationId xmlns:p14="http://schemas.microsoft.com/office/powerpoint/2010/main" val="3737701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809AF4-7A7F-4000-BE2D-67D95EB3CC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DE36AA-5469-45D0-AA07-7A1A59E035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4DF50D-2D8C-4BC1-8F89-43D8F0C17B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0A21BF-217D-42C1-8E08-6DB7391690E9}" type="datetimeFigureOut">
              <a:rPr lang="en-US" smtClean="0"/>
              <a:t>3/29/2021</a:t>
            </a:fld>
            <a:endParaRPr lang="en-US"/>
          </a:p>
        </p:txBody>
      </p:sp>
      <p:sp>
        <p:nvSpPr>
          <p:cNvPr id="5" name="Footer Placeholder 4">
            <a:extLst>
              <a:ext uri="{FF2B5EF4-FFF2-40B4-BE49-F238E27FC236}">
                <a16:creationId xmlns:a16="http://schemas.microsoft.com/office/drawing/2014/main" id="{BD65CDF3-86DB-4C9D-BB06-E9A9D8F802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120534-19F6-4DCB-99B8-3879BFFE97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876A19-156B-4CE3-BE2E-FFC59AA0E772}" type="slidenum">
              <a:rPr lang="en-US" smtClean="0"/>
              <a:t>‹#›</a:t>
            </a:fld>
            <a:endParaRPr lang="en-US"/>
          </a:p>
        </p:txBody>
      </p:sp>
      <p:sp>
        <p:nvSpPr>
          <p:cNvPr id="7" name="MSIPCMContentMarking" descr="{&quot;HashCode&quot;:1410483815,&quot;Placement&quot;:&quot;Footer&quot;}">
            <a:extLst>
              <a:ext uri="{FF2B5EF4-FFF2-40B4-BE49-F238E27FC236}">
                <a16:creationId xmlns:a16="http://schemas.microsoft.com/office/drawing/2014/main" id="{EDB6840F-3673-4E9F-8438-88E0457D9422}"/>
              </a:ext>
            </a:extLst>
          </p:cNvPr>
          <p:cNvSpPr txBox="1"/>
          <p:nvPr userDrawn="1"/>
        </p:nvSpPr>
        <p:spPr>
          <a:xfrm>
            <a:off x="0" y="6646927"/>
            <a:ext cx="1109695" cy="211073"/>
          </a:xfrm>
          <a:prstGeom prst="rect">
            <a:avLst/>
          </a:prstGeom>
          <a:noFill/>
        </p:spPr>
        <p:txBody>
          <a:bodyPr vert="horz" wrap="square" lIns="0" tIns="0" rIns="0" bIns="0" rtlCol="0" anchor="ctr" anchorCtr="1">
            <a:spAutoFit/>
          </a:bodyPr>
          <a:lstStyle/>
          <a:p>
            <a:pPr algn="l">
              <a:spcBef>
                <a:spcPts val="0"/>
              </a:spcBef>
              <a:spcAft>
                <a:spcPts val="0"/>
              </a:spcAft>
            </a:pPr>
            <a:r>
              <a:rPr lang="en-US" sz="700">
                <a:solidFill>
                  <a:srgbClr val="7F7F7F"/>
                </a:solidFill>
                <a:latin typeface="Calibri" panose="020F0502020204030204" pitchFamily="34" charset="0"/>
              </a:rPr>
              <a:t>Restricted - Confidential</a:t>
            </a:r>
          </a:p>
        </p:txBody>
      </p:sp>
    </p:spTree>
    <p:extLst>
      <p:ext uri="{BB962C8B-B14F-4D97-AF65-F5344CB8AC3E}">
        <p14:creationId xmlns:p14="http://schemas.microsoft.com/office/powerpoint/2010/main" val="641432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22E1B43-D1A4-4BDB-98CB-75D3FAD539A6}"/>
              </a:ext>
            </a:extLst>
          </p:cNvPr>
          <p:cNvSpPr>
            <a:spLocks noGrp="1"/>
          </p:cNvSpPr>
          <p:nvPr>
            <p:ph type="subTitle" idx="1"/>
          </p:nvPr>
        </p:nvSpPr>
        <p:spPr>
          <a:xfrm>
            <a:off x="1523999" y="161365"/>
            <a:ext cx="10067365" cy="6427694"/>
          </a:xfrm>
        </p:spPr>
        <p:txBody>
          <a:bodyPr>
            <a:normAutofit fontScale="92500" lnSpcReduction="20000"/>
          </a:bodyPr>
          <a:lstStyle/>
          <a:p>
            <a:pPr algn="l"/>
            <a:r>
              <a:rPr lang="en-US" sz="3600" b="1" dirty="0"/>
              <a:t>Object class in Java</a:t>
            </a:r>
          </a:p>
          <a:p>
            <a:endParaRPr lang="en-US" b="1" dirty="0"/>
          </a:p>
          <a:p>
            <a:pPr algn="l"/>
            <a:r>
              <a:rPr lang="en-US" dirty="0"/>
              <a:t>The </a:t>
            </a:r>
            <a:r>
              <a:rPr lang="en-US" b="1" dirty="0"/>
              <a:t>Object class</a:t>
            </a:r>
            <a:r>
              <a:rPr lang="en-US" dirty="0"/>
              <a:t> is the parent class of all the classes in java by default. </a:t>
            </a:r>
          </a:p>
          <a:p>
            <a:pPr algn="l"/>
            <a:r>
              <a:rPr lang="en-US" dirty="0"/>
              <a:t>In other words, it is the topmost class of java.</a:t>
            </a:r>
          </a:p>
          <a:p>
            <a:pPr algn="l"/>
            <a:r>
              <a:rPr lang="en-US" dirty="0"/>
              <a:t>The Object class is beneficial if you want to refer any object whose type you don't know. Notice that parent class reference variable can refer the child class object, know as upcasting.</a:t>
            </a:r>
          </a:p>
          <a:p>
            <a:pPr algn="l"/>
            <a:r>
              <a:rPr lang="en-US" dirty="0"/>
              <a:t>Let's take an example, there is </a:t>
            </a:r>
            <a:r>
              <a:rPr lang="en-US" dirty="0" err="1"/>
              <a:t>getObject</a:t>
            </a:r>
            <a:r>
              <a:rPr lang="en-US" dirty="0"/>
              <a:t>() method that returns an object but it can be of any type like </a:t>
            </a:r>
            <a:r>
              <a:rPr lang="en-US" dirty="0" err="1"/>
              <a:t>Employee,Student</a:t>
            </a:r>
            <a:r>
              <a:rPr lang="en-US" dirty="0"/>
              <a:t> </a:t>
            </a:r>
            <a:r>
              <a:rPr lang="en-US" dirty="0" err="1"/>
              <a:t>etc</a:t>
            </a:r>
            <a:r>
              <a:rPr lang="en-US" dirty="0"/>
              <a:t>, we can use Object class reference to refer that object. For example:</a:t>
            </a:r>
          </a:p>
          <a:p>
            <a:endParaRPr lang="en-US" dirty="0"/>
          </a:p>
          <a:p>
            <a:r>
              <a:rPr lang="en-US" dirty="0"/>
              <a:t>Object obj=</a:t>
            </a:r>
            <a:r>
              <a:rPr lang="en-US" dirty="0" err="1"/>
              <a:t>getObject</a:t>
            </a:r>
            <a:r>
              <a:rPr lang="en-US" dirty="0"/>
              <a:t>();//we don't know what object will be returned from this method  </a:t>
            </a:r>
          </a:p>
          <a:p>
            <a:endParaRPr lang="en-US" dirty="0"/>
          </a:p>
          <a:p>
            <a:pPr algn="l"/>
            <a:r>
              <a:rPr lang="en-US" dirty="0"/>
              <a:t>The Object class provides some common behaviors to all the objects such as object can be compared, object can be cloned, object can be notified etc.</a:t>
            </a:r>
            <a:br>
              <a:rPr lang="en-US" dirty="0"/>
            </a:br>
            <a:endParaRPr lang="en-US" dirty="0"/>
          </a:p>
          <a:p>
            <a:br>
              <a:rPr lang="en-US" dirty="0"/>
            </a:br>
            <a:endParaRPr lang="en-US" dirty="0"/>
          </a:p>
        </p:txBody>
      </p:sp>
    </p:spTree>
    <p:extLst>
      <p:ext uri="{BB962C8B-B14F-4D97-AF65-F5344CB8AC3E}">
        <p14:creationId xmlns:p14="http://schemas.microsoft.com/office/powerpoint/2010/main" val="653639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386E4F-CAFD-4FA4-88AB-D98A914C06EB}"/>
              </a:ext>
            </a:extLst>
          </p:cNvPr>
          <p:cNvSpPr>
            <a:spLocks noGrp="1"/>
          </p:cNvSpPr>
          <p:nvPr>
            <p:ph idx="1"/>
          </p:nvPr>
        </p:nvSpPr>
        <p:spPr>
          <a:xfrm>
            <a:off x="838200" y="116541"/>
            <a:ext cx="10515600" cy="6060422"/>
          </a:xfrm>
        </p:spPr>
        <p:txBody>
          <a:bodyPr>
            <a:normAutofit fontScale="85000" lnSpcReduction="20000"/>
          </a:bodyPr>
          <a:lstStyle/>
          <a:p>
            <a:r>
              <a:rPr lang="en-US" dirty="0" err="1"/>
              <a:t>getClass</a:t>
            </a:r>
            <a:r>
              <a:rPr lang="en-US" dirty="0"/>
              <a:t>() : Returns the class object of “this” object and used to get actual runtime class of the object. It can also be used to get metadata of this </a:t>
            </a:r>
            <a:r>
              <a:rPr lang="en-US" dirty="0" err="1"/>
              <a:t>clasThe</a:t>
            </a:r>
            <a:r>
              <a:rPr lang="en-US" dirty="0"/>
              <a:t> returned Class object is the object that is locked by static synchronized methods of the represented class. As it is final so we don’t override it.</a:t>
            </a:r>
          </a:p>
          <a:p>
            <a:endParaRPr lang="en-US" dirty="0"/>
          </a:p>
          <a:p>
            <a:pPr marL="0" indent="0">
              <a:buNone/>
            </a:pPr>
            <a:r>
              <a:rPr lang="en-US" dirty="0"/>
              <a:t>// Java program to demonstrate working of </a:t>
            </a:r>
            <a:r>
              <a:rPr lang="en-US" dirty="0" err="1"/>
              <a:t>getClass</a:t>
            </a:r>
            <a:r>
              <a:rPr lang="en-US" dirty="0"/>
              <a:t>() </a:t>
            </a:r>
          </a:p>
          <a:p>
            <a:pPr marL="0" indent="0">
              <a:buNone/>
            </a:pPr>
            <a:r>
              <a:rPr lang="en-US" dirty="0"/>
              <a:t>public class Test </a:t>
            </a:r>
          </a:p>
          <a:p>
            <a:pPr marL="0" indent="0">
              <a:buNone/>
            </a:pPr>
            <a:r>
              <a:rPr lang="en-US" dirty="0"/>
              <a:t>{ </a:t>
            </a:r>
          </a:p>
          <a:p>
            <a:pPr marL="0" indent="0">
              <a:buNone/>
            </a:pPr>
            <a:r>
              <a:rPr lang="en-US" dirty="0"/>
              <a:t>    public static void main(String[] </a:t>
            </a:r>
            <a:r>
              <a:rPr lang="en-US" dirty="0" err="1"/>
              <a:t>args</a:t>
            </a:r>
            <a:r>
              <a:rPr lang="en-US" dirty="0"/>
              <a:t>) </a:t>
            </a:r>
          </a:p>
          <a:p>
            <a:pPr marL="0" indent="0">
              <a:buNone/>
            </a:pPr>
            <a:r>
              <a:rPr lang="en-US" dirty="0"/>
              <a:t>    { </a:t>
            </a:r>
          </a:p>
          <a:p>
            <a:pPr marL="0" indent="0">
              <a:buNone/>
            </a:pPr>
            <a:r>
              <a:rPr lang="en-US" dirty="0"/>
              <a:t>        Object obj = new String("</a:t>
            </a:r>
            <a:r>
              <a:rPr lang="en-US" dirty="0" err="1"/>
              <a:t>GeeksForGeeks</a:t>
            </a:r>
            <a:r>
              <a:rPr lang="en-US" dirty="0"/>
              <a:t>"); </a:t>
            </a:r>
          </a:p>
          <a:p>
            <a:pPr marL="0" indent="0">
              <a:buNone/>
            </a:pPr>
            <a:r>
              <a:rPr lang="en-US" dirty="0"/>
              <a:t>        Class c = </a:t>
            </a:r>
            <a:r>
              <a:rPr lang="en-US" dirty="0" err="1"/>
              <a:t>obj.getClass</a:t>
            </a:r>
            <a:r>
              <a:rPr lang="en-US" dirty="0"/>
              <a:t>(); </a:t>
            </a:r>
          </a:p>
          <a:p>
            <a:pPr marL="0" indent="0">
              <a:buNone/>
            </a:pPr>
            <a:r>
              <a:rPr lang="en-US" dirty="0"/>
              <a:t>        </a:t>
            </a:r>
            <a:r>
              <a:rPr lang="en-US" dirty="0" err="1"/>
              <a:t>System.out.println</a:t>
            </a:r>
            <a:r>
              <a:rPr lang="en-US" dirty="0"/>
              <a:t>("Class of Object obj is : "</a:t>
            </a:r>
          </a:p>
          <a:p>
            <a:pPr marL="0" indent="0">
              <a:buNone/>
            </a:pPr>
            <a:r>
              <a:rPr lang="en-US" dirty="0"/>
              <a:t>                           + </a:t>
            </a:r>
            <a:r>
              <a:rPr lang="en-US" dirty="0" err="1"/>
              <a:t>c.getName</a:t>
            </a:r>
            <a:r>
              <a:rPr lang="en-US" dirty="0"/>
              <a:t>()); </a:t>
            </a:r>
          </a:p>
          <a:p>
            <a:pPr marL="0" indent="0">
              <a:buNone/>
            </a:pPr>
            <a:r>
              <a:rPr lang="en-US" dirty="0"/>
              <a:t>    } </a:t>
            </a:r>
          </a:p>
          <a:p>
            <a:pPr marL="0" indent="0">
              <a:buNone/>
            </a:pPr>
            <a:r>
              <a:rPr lang="en-US" dirty="0"/>
              <a:t>} </a:t>
            </a:r>
          </a:p>
        </p:txBody>
      </p:sp>
    </p:spTree>
    <p:extLst>
      <p:ext uri="{BB962C8B-B14F-4D97-AF65-F5344CB8AC3E}">
        <p14:creationId xmlns:p14="http://schemas.microsoft.com/office/powerpoint/2010/main" val="148763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F2D379-1BD5-4097-AB8E-252177067FD8}"/>
              </a:ext>
            </a:extLst>
          </p:cNvPr>
          <p:cNvSpPr>
            <a:spLocks noGrp="1"/>
          </p:cNvSpPr>
          <p:nvPr>
            <p:ph idx="1"/>
          </p:nvPr>
        </p:nvSpPr>
        <p:spPr>
          <a:xfrm>
            <a:off x="551329" y="170328"/>
            <a:ext cx="10515600" cy="6454589"/>
          </a:xfrm>
        </p:spPr>
        <p:txBody>
          <a:bodyPr/>
          <a:lstStyle/>
          <a:p>
            <a:r>
              <a:rPr lang="en-US" b="1" dirty="0"/>
              <a:t>finalize()</a:t>
            </a:r>
            <a:r>
              <a:rPr lang="en-US" dirty="0"/>
              <a:t> method : This method is called just before an object is garbage collected. It is called by the Garbage Collector on an object when garbage collector determines that there are no more references to the object. We should override finalize() method to dispose system resources, perform clean-up activities and minimize memory leaks. For example before destroying Servlet objects web container, always called finalize method to perform clean-up activities of the session.</a:t>
            </a:r>
            <a:br>
              <a:rPr lang="en-US" dirty="0"/>
            </a:br>
            <a:r>
              <a:rPr lang="en-US" b="1" dirty="0"/>
              <a:t>Note :</a:t>
            </a:r>
            <a:r>
              <a:rPr lang="en-US" dirty="0"/>
              <a:t>finalize method is called just </a:t>
            </a:r>
            <a:r>
              <a:rPr lang="en-US" b="1" dirty="0"/>
              <a:t>once</a:t>
            </a:r>
            <a:r>
              <a:rPr lang="en-US" dirty="0"/>
              <a:t> on an object even though that object is eligible for garbage collection multiple times.</a:t>
            </a:r>
            <a:br>
              <a:rPr lang="en-US" dirty="0"/>
            </a:br>
            <a:endParaRPr lang="en-US" dirty="0"/>
          </a:p>
        </p:txBody>
      </p:sp>
    </p:spTree>
    <p:extLst>
      <p:ext uri="{BB962C8B-B14F-4D97-AF65-F5344CB8AC3E}">
        <p14:creationId xmlns:p14="http://schemas.microsoft.com/office/powerpoint/2010/main" val="2720473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CF570D-A92D-4940-84B3-4F3C9E8F06E4}"/>
              </a:ext>
            </a:extLst>
          </p:cNvPr>
          <p:cNvSpPr>
            <a:spLocks noGrp="1"/>
          </p:cNvSpPr>
          <p:nvPr>
            <p:ph idx="1"/>
          </p:nvPr>
        </p:nvSpPr>
        <p:spPr>
          <a:xfrm>
            <a:off x="838200" y="161365"/>
            <a:ext cx="10515600" cy="6015598"/>
          </a:xfrm>
        </p:spPr>
        <p:txBody>
          <a:bodyPr>
            <a:normAutofit fontScale="47500" lnSpcReduction="20000"/>
          </a:bodyPr>
          <a:lstStyle/>
          <a:p>
            <a:pPr marL="0" indent="0">
              <a:buNone/>
            </a:pPr>
            <a:r>
              <a:rPr lang="en-US" dirty="0"/>
              <a:t>// Java program to demonstrate working of finalize() </a:t>
            </a:r>
          </a:p>
          <a:p>
            <a:pPr marL="0" indent="0">
              <a:buNone/>
            </a:pPr>
            <a:r>
              <a:rPr lang="en-US" dirty="0"/>
              <a:t>public class Test </a:t>
            </a:r>
          </a:p>
          <a:p>
            <a:pPr marL="0" indent="0">
              <a:buNone/>
            </a:pPr>
            <a:r>
              <a:rPr lang="en-US" dirty="0"/>
              <a:t>{ </a:t>
            </a:r>
          </a:p>
          <a:p>
            <a:pPr marL="0" indent="0">
              <a:buNone/>
            </a:pPr>
            <a:r>
              <a:rPr lang="en-US" dirty="0"/>
              <a:t>    public static void main(String[] </a:t>
            </a:r>
            <a:r>
              <a:rPr lang="en-US" dirty="0" err="1"/>
              <a:t>args</a:t>
            </a:r>
            <a:r>
              <a:rPr lang="en-US" dirty="0"/>
              <a:t>) </a:t>
            </a:r>
          </a:p>
          <a:p>
            <a:pPr marL="0" indent="0">
              <a:buNone/>
            </a:pPr>
            <a:r>
              <a:rPr lang="en-US" dirty="0"/>
              <a:t>    { </a:t>
            </a:r>
          </a:p>
          <a:p>
            <a:pPr marL="0" indent="0">
              <a:buNone/>
            </a:pPr>
            <a:r>
              <a:rPr lang="en-US" dirty="0"/>
              <a:t>        Test t = new Test(); </a:t>
            </a:r>
          </a:p>
          <a:p>
            <a:pPr marL="0" indent="0">
              <a:buNone/>
            </a:pPr>
            <a:r>
              <a:rPr lang="en-US" dirty="0"/>
              <a:t>        </a:t>
            </a:r>
            <a:r>
              <a:rPr lang="en-US" dirty="0" err="1"/>
              <a:t>System.out.println</a:t>
            </a:r>
            <a:r>
              <a:rPr lang="en-US" dirty="0"/>
              <a:t>(</a:t>
            </a:r>
            <a:r>
              <a:rPr lang="en-US" dirty="0" err="1"/>
              <a:t>t.hashCode</a:t>
            </a:r>
            <a:r>
              <a:rPr lang="en-US" dirty="0"/>
              <a:t>()); </a:t>
            </a:r>
          </a:p>
          <a:p>
            <a:pPr marL="0" indent="0">
              <a:buNone/>
            </a:pPr>
            <a:r>
              <a:rPr lang="en-US" dirty="0"/>
              <a:t>  </a:t>
            </a:r>
          </a:p>
          <a:p>
            <a:pPr marL="0" indent="0">
              <a:buNone/>
            </a:pPr>
            <a:r>
              <a:rPr lang="en-US" dirty="0"/>
              <a:t>        t = null; </a:t>
            </a:r>
          </a:p>
          <a:p>
            <a:pPr marL="0" indent="0">
              <a:buNone/>
            </a:pPr>
            <a:r>
              <a:rPr lang="en-US" dirty="0"/>
              <a:t>  </a:t>
            </a:r>
          </a:p>
          <a:p>
            <a:pPr marL="0" indent="0">
              <a:buNone/>
            </a:pPr>
            <a:r>
              <a:rPr lang="en-US" dirty="0"/>
              <a:t>        // calling garbage collector  </a:t>
            </a:r>
          </a:p>
          <a:p>
            <a:pPr marL="0" indent="0">
              <a:buNone/>
            </a:pPr>
            <a:r>
              <a:rPr lang="en-US" dirty="0"/>
              <a:t>        </a:t>
            </a:r>
            <a:r>
              <a:rPr lang="en-US" dirty="0" err="1"/>
              <a:t>System.gc</a:t>
            </a:r>
            <a:r>
              <a:rPr lang="en-US" dirty="0"/>
              <a:t>(); </a:t>
            </a:r>
          </a:p>
          <a:p>
            <a:pPr marL="0" indent="0">
              <a:buNone/>
            </a:pPr>
            <a:r>
              <a:rPr lang="en-US" dirty="0"/>
              <a:t>  </a:t>
            </a:r>
          </a:p>
          <a:p>
            <a:pPr marL="0" indent="0">
              <a:buNone/>
            </a:pPr>
            <a:r>
              <a:rPr lang="en-US" dirty="0"/>
              <a:t>        </a:t>
            </a:r>
            <a:r>
              <a:rPr lang="en-US" dirty="0" err="1"/>
              <a:t>System.out.println</a:t>
            </a:r>
            <a:r>
              <a:rPr lang="en-US" dirty="0"/>
              <a:t>("end"); </a:t>
            </a:r>
          </a:p>
          <a:p>
            <a:pPr marL="0" indent="0">
              <a:buNone/>
            </a:pPr>
            <a:r>
              <a:rPr lang="en-US" dirty="0"/>
              <a:t>    } </a:t>
            </a:r>
          </a:p>
          <a:p>
            <a:pPr marL="0" indent="0">
              <a:buNone/>
            </a:pPr>
            <a:r>
              <a:rPr lang="en-US" dirty="0"/>
              <a:t>  </a:t>
            </a:r>
          </a:p>
          <a:p>
            <a:pPr marL="0" indent="0">
              <a:buNone/>
            </a:pPr>
            <a:r>
              <a:rPr lang="en-US" dirty="0"/>
              <a:t>    @Override</a:t>
            </a:r>
          </a:p>
          <a:p>
            <a:pPr marL="0" indent="0">
              <a:buNone/>
            </a:pPr>
            <a:r>
              <a:rPr lang="en-US" dirty="0"/>
              <a:t>    protected void finalize() </a:t>
            </a:r>
          </a:p>
          <a:p>
            <a:pPr marL="0" indent="0">
              <a:buNone/>
            </a:pPr>
            <a:r>
              <a:rPr lang="en-US" dirty="0"/>
              <a:t>    { </a:t>
            </a:r>
          </a:p>
          <a:p>
            <a:pPr marL="0" indent="0">
              <a:buNone/>
            </a:pPr>
            <a:r>
              <a:rPr lang="en-US" dirty="0"/>
              <a:t>        </a:t>
            </a:r>
            <a:r>
              <a:rPr lang="en-US" dirty="0" err="1"/>
              <a:t>System.out.println</a:t>
            </a:r>
            <a:r>
              <a:rPr lang="en-US" dirty="0"/>
              <a:t>("finalize method called"); </a:t>
            </a:r>
          </a:p>
          <a:p>
            <a:pPr marL="0" indent="0">
              <a:buNone/>
            </a:pPr>
            <a:r>
              <a:rPr lang="en-US" dirty="0"/>
              <a:t>    } </a:t>
            </a:r>
          </a:p>
          <a:p>
            <a:pPr marL="0" indent="0">
              <a:buNone/>
            </a:pPr>
            <a:r>
              <a:rPr lang="en-US" dirty="0"/>
              <a:t>} </a:t>
            </a:r>
          </a:p>
        </p:txBody>
      </p:sp>
    </p:spTree>
    <p:extLst>
      <p:ext uri="{BB962C8B-B14F-4D97-AF65-F5344CB8AC3E}">
        <p14:creationId xmlns:p14="http://schemas.microsoft.com/office/powerpoint/2010/main" val="3769137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1764EE-C607-49E6-AAB0-D1DB37499CFA}"/>
              </a:ext>
            </a:extLst>
          </p:cNvPr>
          <p:cNvSpPr>
            <a:spLocks noGrp="1"/>
          </p:cNvSpPr>
          <p:nvPr>
            <p:ph idx="1"/>
          </p:nvPr>
        </p:nvSpPr>
        <p:spPr>
          <a:xfrm>
            <a:off x="838200" y="125506"/>
            <a:ext cx="10515600" cy="6051457"/>
          </a:xfrm>
        </p:spPr>
        <p:txBody>
          <a:bodyPr/>
          <a:lstStyle/>
          <a:p>
            <a:r>
              <a:rPr lang="en-US" dirty="0"/>
              <a:t>clone() : It returns a new object that is exactly the same as this object. For clone() method refer Clone()</a:t>
            </a:r>
          </a:p>
          <a:p>
            <a:r>
              <a:rPr lang="en-US" dirty="0"/>
              <a:t>The </a:t>
            </a:r>
            <a:r>
              <a:rPr lang="en-US" b="1" dirty="0"/>
              <a:t>object cloning</a:t>
            </a:r>
            <a:r>
              <a:rPr lang="en-US" dirty="0"/>
              <a:t> is a way to create exact copy of an object. The clone() method of Object class is used to clone an object.</a:t>
            </a:r>
          </a:p>
          <a:p>
            <a:r>
              <a:rPr lang="en-US" dirty="0"/>
              <a:t>The </a:t>
            </a:r>
            <a:r>
              <a:rPr lang="en-US" b="1" dirty="0" err="1"/>
              <a:t>java.lang.Cloneable</a:t>
            </a:r>
            <a:r>
              <a:rPr lang="en-US" b="1" dirty="0"/>
              <a:t> interface</a:t>
            </a:r>
            <a:r>
              <a:rPr lang="en-US" dirty="0"/>
              <a:t> must be implemented by the class whose object clone we want to create. If we don't implement Cloneable interface, clone() method generates </a:t>
            </a:r>
            <a:r>
              <a:rPr lang="en-US" b="1" dirty="0" err="1"/>
              <a:t>CloneNotSupportedException</a:t>
            </a:r>
            <a:r>
              <a:rPr lang="en-US" dirty="0"/>
              <a:t>.</a:t>
            </a:r>
          </a:p>
          <a:p>
            <a:r>
              <a:rPr lang="en-US" dirty="0"/>
              <a:t>The </a:t>
            </a:r>
            <a:r>
              <a:rPr lang="en-US" b="1" dirty="0"/>
              <a:t>clone() method</a:t>
            </a:r>
            <a:r>
              <a:rPr lang="en-US" dirty="0"/>
              <a:t> is defined in the Object class. Syntax of the clone() method is as follows:</a:t>
            </a:r>
          </a:p>
          <a:p>
            <a:endParaRPr lang="en-US" dirty="0"/>
          </a:p>
        </p:txBody>
      </p:sp>
    </p:spTree>
    <p:extLst>
      <p:ext uri="{BB962C8B-B14F-4D97-AF65-F5344CB8AC3E}">
        <p14:creationId xmlns:p14="http://schemas.microsoft.com/office/powerpoint/2010/main" val="295112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5EB6B6-95DF-4137-BE67-0DBCED99B005}"/>
              </a:ext>
            </a:extLst>
          </p:cNvPr>
          <p:cNvSpPr>
            <a:spLocks noGrp="1"/>
          </p:cNvSpPr>
          <p:nvPr>
            <p:ph idx="1"/>
          </p:nvPr>
        </p:nvSpPr>
        <p:spPr>
          <a:xfrm>
            <a:off x="838200" y="233082"/>
            <a:ext cx="10515600" cy="5943881"/>
          </a:xfrm>
        </p:spPr>
        <p:txBody>
          <a:bodyPr>
            <a:normAutofit fontScale="92500" lnSpcReduction="20000"/>
          </a:bodyPr>
          <a:lstStyle/>
          <a:p>
            <a:r>
              <a:rPr lang="en-US" dirty="0"/>
              <a:t>Why use clone() method ?</a:t>
            </a:r>
          </a:p>
          <a:p>
            <a:r>
              <a:rPr lang="en-US" dirty="0"/>
              <a:t>The clone() method saves the extra processing task for creating the exact copy of an object. If we perform it by using the new keyword, it will take a lot of processing time to be performed that is why we use object cloning.</a:t>
            </a:r>
          </a:p>
          <a:p>
            <a:endParaRPr lang="en-US" dirty="0"/>
          </a:p>
          <a:p>
            <a:r>
              <a:rPr lang="en-US" dirty="0"/>
              <a:t>Advantage of Object cloning</a:t>
            </a:r>
          </a:p>
          <a:p>
            <a:r>
              <a:rPr lang="en-US" dirty="0"/>
              <a:t>Although </a:t>
            </a:r>
            <a:r>
              <a:rPr lang="en-US" dirty="0" err="1"/>
              <a:t>Object.clone</a:t>
            </a:r>
            <a:r>
              <a:rPr lang="en-US" dirty="0"/>
              <a:t>() has some design issues but it is still a popular and easy way of copying objects. Following is a list of advantages of using clone() method:</a:t>
            </a:r>
          </a:p>
          <a:p>
            <a:endParaRPr lang="en-US" dirty="0"/>
          </a:p>
          <a:p>
            <a:r>
              <a:rPr lang="en-US" dirty="0"/>
              <a:t>You don't need to write lengthy and repetitive codes. Just use an abstract class with a 4- or 5-line long clone() method.</a:t>
            </a:r>
          </a:p>
          <a:p>
            <a:r>
              <a:rPr lang="en-US" dirty="0"/>
              <a:t>It is the easiest and most efficient way for copying objects, especially if we are applying it to an already developed or an old project. Just define a parent class, implement Cloneable in it, provide the definition of the clone() method and the task will be done.</a:t>
            </a:r>
          </a:p>
          <a:p>
            <a:r>
              <a:rPr lang="en-US" dirty="0"/>
              <a:t>Clone() is the fastest way to copy array.</a:t>
            </a:r>
          </a:p>
          <a:p>
            <a:endParaRPr lang="en-US" dirty="0"/>
          </a:p>
        </p:txBody>
      </p:sp>
    </p:spTree>
    <p:extLst>
      <p:ext uri="{BB962C8B-B14F-4D97-AF65-F5344CB8AC3E}">
        <p14:creationId xmlns:p14="http://schemas.microsoft.com/office/powerpoint/2010/main" val="3201931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ECF0AC-5ACD-4E15-B9AA-7FD70156FEE7}"/>
              </a:ext>
            </a:extLst>
          </p:cNvPr>
          <p:cNvSpPr>
            <a:spLocks noGrp="1"/>
          </p:cNvSpPr>
          <p:nvPr>
            <p:ph idx="1"/>
          </p:nvPr>
        </p:nvSpPr>
        <p:spPr>
          <a:xfrm>
            <a:off x="838200" y="161365"/>
            <a:ext cx="10515600" cy="6015598"/>
          </a:xfrm>
        </p:spPr>
        <p:txBody>
          <a:bodyPr>
            <a:normAutofit fontScale="85000" lnSpcReduction="20000"/>
          </a:bodyPr>
          <a:lstStyle/>
          <a:p>
            <a:r>
              <a:rPr lang="en-US" dirty="0"/>
              <a:t>Disadvantage of Object cloning</a:t>
            </a:r>
          </a:p>
          <a:p>
            <a:r>
              <a:rPr lang="en-US" dirty="0"/>
              <a:t>Following is a list of some disadvantages of clone() method:</a:t>
            </a:r>
          </a:p>
          <a:p>
            <a:endParaRPr lang="en-US" dirty="0"/>
          </a:p>
          <a:p>
            <a:r>
              <a:rPr lang="en-US" dirty="0"/>
              <a:t>To use the </a:t>
            </a:r>
            <a:r>
              <a:rPr lang="en-US" dirty="0" err="1"/>
              <a:t>Object.clone</a:t>
            </a:r>
            <a:r>
              <a:rPr lang="en-US" dirty="0"/>
              <a:t>() method, we have to change a lot of syntaxes to our code, like implementing a Cloneable interface, defining the clone() method and handling </a:t>
            </a:r>
            <a:r>
              <a:rPr lang="en-US" dirty="0" err="1"/>
              <a:t>CloneNotSupportedException</a:t>
            </a:r>
            <a:r>
              <a:rPr lang="en-US" dirty="0"/>
              <a:t>, and finally, calling </a:t>
            </a:r>
            <a:r>
              <a:rPr lang="en-US" dirty="0" err="1"/>
              <a:t>Object.clone</a:t>
            </a:r>
            <a:r>
              <a:rPr lang="en-US" dirty="0"/>
              <a:t>() etc.</a:t>
            </a:r>
          </a:p>
          <a:p>
            <a:r>
              <a:rPr lang="en-US" dirty="0"/>
              <a:t>We have to implement cloneable interface while it doesn't have any methods in it. We just have to use it to tell the JVM that we can perform clone() on our object.</a:t>
            </a:r>
          </a:p>
          <a:p>
            <a:r>
              <a:rPr lang="en-US" dirty="0" err="1"/>
              <a:t>Object.clone</a:t>
            </a:r>
            <a:r>
              <a:rPr lang="en-US" dirty="0"/>
              <a:t>() is protected, so we have to provide our own clone() and indirectly call </a:t>
            </a:r>
            <a:r>
              <a:rPr lang="en-US" dirty="0" err="1"/>
              <a:t>Object.clone</a:t>
            </a:r>
            <a:r>
              <a:rPr lang="en-US" dirty="0"/>
              <a:t>() from it.</a:t>
            </a:r>
          </a:p>
          <a:p>
            <a:r>
              <a:rPr lang="en-US" dirty="0" err="1"/>
              <a:t>Object.clone</a:t>
            </a:r>
            <a:r>
              <a:rPr lang="en-US" dirty="0"/>
              <a:t>() doesn't invoke any constructor so we don't have any control over object construction.</a:t>
            </a:r>
          </a:p>
          <a:p>
            <a:r>
              <a:rPr lang="en-US" dirty="0"/>
              <a:t>If you want to write a clone method in a child class then all of its </a:t>
            </a:r>
            <a:r>
              <a:rPr lang="en-US" dirty="0" err="1"/>
              <a:t>superclasses</a:t>
            </a:r>
            <a:r>
              <a:rPr lang="en-US" dirty="0"/>
              <a:t> should define the clone() method in them or inherit it from another parent class. Otherwise, the </a:t>
            </a:r>
            <a:r>
              <a:rPr lang="en-US" dirty="0" err="1"/>
              <a:t>super.clone</a:t>
            </a:r>
            <a:r>
              <a:rPr lang="en-US" dirty="0"/>
              <a:t>() chain will fail.</a:t>
            </a:r>
          </a:p>
          <a:p>
            <a:r>
              <a:rPr lang="en-US" dirty="0" err="1"/>
              <a:t>Object.clone</a:t>
            </a:r>
            <a:r>
              <a:rPr lang="en-US" dirty="0"/>
              <a:t>() supports only shallow copying but we will need to override it if we need deep cloning.</a:t>
            </a:r>
          </a:p>
          <a:p>
            <a:endParaRPr lang="en-US" dirty="0"/>
          </a:p>
        </p:txBody>
      </p:sp>
    </p:spTree>
    <p:extLst>
      <p:ext uri="{BB962C8B-B14F-4D97-AF65-F5344CB8AC3E}">
        <p14:creationId xmlns:p14="http://schemas.microsoft.com/office/powerpoint/2010/main" val="529891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996606-8244-4C83-B295-89DE026849F9}"/>
              </a:ext>
            </a:extLst>
          </p:cNvPr>
          <p:cNvSpPr>
            <a:spLocks noGrp="1"/>
          </p:cNvSpPr>
          <p:nvPr>
            <p:ph idx="1"/>
          </p:nvPr>
        </p:nvSpPr>
        <p:spPr>
          <a:xfrm>
            <a:off x="838200" y="0"/>
            <a:ext cx="10515600" cy="6176963"/>
          </a:xfrm>
        </p:spPr>
        <p:txBody>
          <a:bodyPr/>
          <a:lstStyle/>
          <a:p>
            <a:pPr marL="0" indent="0">
              <a:buNone/>
            </a:pPr>
            <a:r>
              <a:rPr lang="en-US" b="1" dirty="0"/>
              <a:t>class</a:t>
            </a:r>
            <a:r>
              <a:rPr lang="en-US" dirty="0"/>
              <a:t> Student18 </a:t>
            </a:r>
            <a:r>
              <a:rPr lang="en-US" b="1" dirty="0"/>
              <a:t>implements</a:t>
            </a:r>
            <a:r>
              <a:rPr lang="en-US" dirty="0"/>
              <a:t> Cloneable{  </a:t>
            </a:r>
          </a:p>
          <a:p>
            <a:pPr marL="0" indent="0">
              <a:buNone/>
            </a:pPr>
            <a:r>
              <a:rPr lang="en-US" b="1" dirty="0"/>
              <a:t>int</a:t>
            </a:r>
            <a:r>
              <a:rPr lang="en-US" dirty="0"/>
              <a:t> </a:t>
            </a:r>
            <a:r>
              <a:rPr lang="en-US" dirty="0" err="1"/>
              <a:t>rollno</a:t>
            </a:r>
            <a:r>
              <a:rPr lang="en-US" dirty="0"/>
              <a:t>;  </a:t>
            </a:r>
          </a:p>
          <a:p>
            <a:pPr marL="0" indent="0">
              <a:buNone/>
            </a:pPr>
            <a:r>
              <a:rPr lang="en-US" dirty="0"/>
              <a:t>String name;  </a:t>
            </a:r>
          </a:p>
          <a:p>
            <a:pPr marL="0" indent="0">
              <a:buNone/>
            </a:pPr>
            <a:r>
              <a:rPr lang="en-US" dirty="0"/>
              <a:t>  </a:t>
            </a:r>
          </a:p>
          <a:p>
            <a:pPr marL="0" indent="0">
              <a:buNone/>
            </a:pPr>
            <a:r>
              <a:rPr lang="en-US" dirty="0"/>
              <a:t>Student18(</a:t>
            </a:r>
            <a:r>
              <a:rPr lang="en-US" b="1" dirty="0"/>
              <a:t>int</a:t>
            </a:r>
            <a:r>
              <a:rPr lang="en-US" dirty="0"/>
              <a:t> </a:t>
            </a:r>
            <a:r>
              <a:rPr lang="en-US" dirty="0" err="1"/>
              <a:t>rollno,String</a:t>
            </a:r>
            <a:r>
              <a:rPr lang="en-US" dirty="0"/>
              <a:t> name){  </a:t>
            </a:r>
          </a:p>
          <a:p>
            <a:pPr marL="0" indent="0">
              <a:buNone/>
            </a:pPr>
            <a:r>
              <a:rPr lang="en-US" b="1" dirty="0" err="1"/>
              <a:t>this</a:t>
            </a:r>
            <a:r>
              <a:rPr lang="en-US" dirty="0" err="1"/>
              <a:t>.rollno</a:t>
            </a:r>
            <a:r>
              <a:rPr lang="en-US" dirty="0"/>
              <a:t>=</a:t>
            </a:r>
            <a:r>
              <a:rPr lang="en-US" dirty="0" err="1"/>
              <a:t>rollno</a:t>
            </a:r>
            <a:r>
              <a:rPr lang="en-US" dirty="0"/>
              <a:t>;  </a:t>
            </a:r>
          </a:p>
          <a:p>
            <a:pPr marL="0" indent="0">
              <a:buNone/>
            </a:pPr>
            <a:r>
              <a:rPr lang="en-US" b="1" dirty="0"/>
              <a:t>this</a:t>
            </a:r>
            <a:r>
              <a:rPr lang="en-US" dirty="0"/>
              <a:t>.name=name;  </a:t>
            </a:r>
          </a:p>
          <a:p>
            <a:pPr marL="0" indent="0">
              <a:buNone/>
            </a:pPr>
            <a:r>
              <a:rPr lang="en-US" dirty="0"/>
              <a:t>}  </a:t>
            </a:r>
          </a:p>
          <a:p>
            <a:pPr marL="0" indent="0">
              <a:buNone/>
            </a:pPr>
            <a:r>
              <a:rPr lang="en-US" dirty="0"/>
              <a:t>  </a:t>
            </a:r>
          </a:p>
          <a:p>
            <a:pPr marL="0" indent="0">
              <a:buNone/>
            </a:pPr>
            <a:r>
              <a:rPr lang="en-US" b="1" dirty="0"/>
              <a:t>public</a:t>
            </a:r>
            <a:r>
              <a:rPr lang="en-US" dirty="0"/>
              <a:t> Object clone()</a:t>
            </a:r>
            <a:r>
              <a:rPr lang="en-US" b="1" dirty="0"/>
              <a:t>throws</a:t>
            </a:r>
            <a:r>
              <a:rPr lang="en-US" dirty="0"/>
              <a:t> </a:t>
            </a:r>
            <a:r>
              <a:rPr lang="en-US" dirty="0" err="1"/>
              <a:t>CloneNotSupportedException</a:t>
            </a:r>
            <a:r>
              <a:rPr lang="en-US" dirty="0"/>
              <a:t>{  </a:t>
            </a:r>
          </a:p>
          <a:p>
            <a:pPr marL="0" indent="0">
              <a:buNone/>
            </a:pPr>
            <a:r>
              <a:rPr lang="en-US" b="1" dirty="0"/>
              <a:t>return</a:t>
            </a:r>
            <a:r>
              <a:rPr lang="en-US" dirty="0"/>
              <a:t> </a:t>
            </a:r>
            <a:r>
              <a:rPr lang="en-US" b="1" dirty="0" err="1"/>
              <a:t>super</a:t>
            </a:r>
            <a:r>
              <a:rPr lang="en-US" dirty="0" err="1"/>
              <a:t>.clone</a:t>
            </a:r>
            <a:r>
              <a:rPr lang="en-US" dirty="0"/>
              <a:t>();  </a:t>
            </a:r>
          </a:p>
          <a:p>
            <a:pPr marL="0" indent="0">
              <a:buNone/>
            </a:pPr>
            <a:r>
              <a:rPr lang="en-US" dirty="0"/>
              <a:t>}  </a:t>
            </a:r>
          </a:p>
          <a:p>
            <a:endParaRPr lang="en-US" dirty="0"/>
          </a:p>
        </p:txBody>
      </p:sp>
    </p:spTree>
    <p:extLst>
      <p:ext uri="{BB962C8B-B14F-4D97-AF65-F5344CB8AC3E}">
        <p14:creationId xmlns:p14="http://schemas.microsoft.com/office/powerpoint/2010/main" val="3792929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680E33-20C5-4E74-ADFB-ED4A973BD460}"/>
              </a:ext>
            </a:extLst>
          </p:cNvPr>
          <p:cNvSpPr>
            <a:spLocks noGrp="1"/>
          </p:cNvSpPr>
          <p:nvPr>
            <p:ph idx="1"/>
          </p:nvPr>
        </p:nvSpPr>
        <p:spPr>
          <a:xfrm>
            <a:off x="838200" y="98612"/>
            <a:ext cx="10515600" cy="6078351"/>
          </a:xfrm>
        </p:spPr>
        <p:txBody>
          <a:bodyPr>
            <a:normAutofit lnSpcReduction="10000"/>
          </a:bodyPr>
          <a:lstStyle/>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b="1" dirty="0"/>
              <a:t>try</a:t>
            </a:r>
            <a:r>
              <a:rPr lang="en-US" dirty="0"/>
              <a:t>{  </a:t>
            </a:r>
          </a:p>
          <a:p>
            <a:pPr marL="0" indent="0">
              <a:buNone/>
            </a:pPr>
            <a:r>
              <a:rPr lang="en-US" dirty="0"/>
              <a:t>Student18 s1=</a:t>
            </a:r>
            <a:r>
              <a:rPr lang="en-US" b="1" dirty="0"/>
              <a:t>new</a:t>
            </a:r>
            <a:r>
              <a:rPr lang="en-US" dirty="0"/>
              <a:t> Student18(101,"amit");  </a:t>
            </a:r>
          </a:p>
          <a:p>
            <a:pPr marL="0" indent="0">
              <a:buNone/>
            </a:pPr>
            <a:r>
              <a:rPr lang="en-US" dirty="0"/>
              <a:t>  </a:t>
            </a:r>
          </a:p>
          <a:p>
            <a:pPr marL="0" indent="0">
              <a:buNone/>
            </a:pPr>
            <a:r>
              <a:rPr lang="en-US" dirty="0"/>
              <a:t>Student18 s2=(Student18)s1.clone();  </a:t>
            </a:r>
          </a:p>
          <a:p>
            <a:pPr marL="0" indent="0">
              <a:buNone/>
            </a:pPr>
            <a:r>
              <a:rPr lang="en-US" dirty="0"/>
              <a:t>  </a:t>
            </a:r>
          </a:p>
          <a:p>
            <a:pPr marL="0" indent="0">
              <a:buNone/>
            </a:pPr>
            <a:r>
              <a:rPr lang="en-US" dirty="0" err="1"/>
              <a:t>System.out.println</a:t>
            </a:r>
            <a:r>
              <a:rPr lang="en-US" dirty="0"/>
              <a:t>(s1.rollno+" "+s1.name);  </a:t>
            </a:r>
          </a:p>
          <a:p>
            <a:pPr marL="0" indent="0">
              <a:buNone/>
            </a:pPr>
            <a:r>
              <a:rPr lang="en-US" dirty="0" err="1"/>
              <a:t>System.out.println</a:t>
            </a:r>
            <a:r>
              <a:rPr lang="en-US" dirty="0"/>
              <a:t>(s2.rollno+" "+s2.name);  </a:t>
            </a:r>
          </a:p>
          <a:p>
            <a:pPr marL="0" indent="0">
              <a:buNone/>
            </a:pPr>
            <a:r>
              <a:rPr lang="en-US" dirty="0"/>
              <a:t>  </a:t>
            </a:r>
          </a:p>
          <a:p>
            <a:pPr marL="0" indent="0">
              <a:buNone/>
            </a:pPr>
            <a:r>
              <a:rPr lang="en-US" dirty="0"/>
              <a:t>}</a:t>
            </a:r>
            <a:r>
              <a:rPr lang="en-US" b="1" dirty="0"/>
              <a:t>catch</a:t>
            </a:r>
            <a:r>
              <a:rPr lang="en-US" dirty="0"/>
              <a:t>(</a:t>
            </a:r>
            <a:r>
              <a:rPr lang="en-US" dirty="0" err="1"/>
              <a:t>CloneNotSupportedException</a:t>
            </a:r>
            <a:r>
              <a:rPr lang="en-US" dirty="0"/>
              <a:t> c){}  </a:t>
            </a:r>
          </a:p>
          <a:p>
            <a:pPr marL="0" indent="0">
              <a:buNone/>
            </a:pPr>
            <a:r>
              <a:rPr lang="en-US" dirty="0"/>
              <a:t>  </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2068547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14402A-DB11-4190-A92E-FC2C259299A4}"/>
              </a:ext>
            </a:extLst>
          </p:cNvPr>
          <p:cNvSpPr>
            <a:spLocks noGrp="1"/>
          </p:cNvSpPr>
          <p:nvPr>
            <p:ph idx="1"/>
          </p:nvPr>
        </p:nvSpPr>
        <p:spPr>
          <a:xfrm>
            <a:off x="838200" y="251012"/>
            <a:ext cx="10515600" cy="5925951"/>
          </a:xfrm>
        </p:spPr>
        <p:txBody>
          <a:bodyPr/>
          <a:lstStyle/>
          <a:p>
            <a:r>
              <a:rPr lang="en-US" dirty="0"/>
              <a:t>As you can see in the above example, both reference variables have the same value. Thus, the clone() copies the values of an object to another. So we don't need to write explicit code to copy the value of an object to another.</a:t>
            </a:r>
          </a:p>
          <a:p>
            <a:endParaRPr lang="en-US" dirty="0"/>
          </a:p>
          <a:p>
            <a:r>
              <a:rPr lang="en-US" dirty="0"/>
              <a:t>If we create another object by new keyword and assign the values of another object to this one, it will require a lot of processing on this object. </a:t>
            </a:r>
            <a:r>
              <a:rPr lang="en-US"/>
              <a:t>So to save the extra processing task we use clone() method.</a:t>
            </a:r>
            <a:endParaRPr lang="en-US" dirty="0"/>
          </a:p>
        </p:txBody>
      </p:sp>
    </p:spTree>
    <p:extLst>
      <p:ext uri="{BB962C8B-B14F-4D97-AF65-F5344CB8AC3E}">
        <p14:creationId xmlns:p14="http://schemas.microsoft.com/office/powerpoint/2010/main" val="1105019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bject class in java">
            <a:extLst>
              <a:ext uri="{FF2B5EF4-FFF2-40B4-BE49-F238E27FC236}">
                <a16:creationId xmlns:a16="http://schemas.microsoft.com/office/drawing/2014/main" id="{40F50203-6180-4B66-8EEB-D46938DC214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9423" y="1432560"/>
            <a:ext cx="8816577" cy="4064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0513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9A5BD6-75CE-4503-ABD6-50D4A949DFFD}"/>
              </a:ext>
            </a:extLst>
          </p:cNvPr>
          <p:cNvSpPr>
            <a:spLocks noGrp="1"/>
          </p:cNvSpPr>
          <p:nvPr>
            <p:ph idx="1"/>
          </p:nvPr>
        </p:nvSpPr>
        <p:spPr>
          <a:xfrm>
            <a:off x="838200" y="412376"/>
            <a:ext cx="10515600" cy="5764587"/>
          </a:xfrm>
        </p:spPr>
        <p:txBody>
          <a:bodyPr>
            <a:normAutofit/>
          </a:bodyPr>
          <a:lstStyle/>
          <a:p>
            <a:pPr marL="0" indent="0" algn="ctr">
              <a:buNone/>
            </a:pPr>
            <a:endParaRPr lang="en-US" sz="4400" dirty="0"/>
          </a:p>
          <a:p>
            <a:pPr marL="0" indent="0" algn="ctr">
              <a:buNone/>
            </a:pPr>
            <a:endParaRPr lang="en-US" sz="4400" dirty="0"/>
          </a:p>
          <a:p>
            <a:pPr marL="0" indent="0" algn="ctr">
              <a:buNone/>
            </a:pPr>
            <a:r>
              <a:rPr lang="en-US" sz="4400" dirty="0"/>
              <a:t>Methods Of Object</a:t>
            </a:r>
          </a:p>
          <a:p>
            <a:pPr marL="0" indent="0" algn="ctr">
              <a:buNone/>
            </a:pPr>
            <a:r>
              <a:rPr lang="en-US" dirty="0"/>
              <a:t>The Object class provides many methods. They are as Below:</a:t>
            </a:r>
            <a:endParaRPr lang="en-US" sz="4400" dirty="0"/>
          </a:p>
        </p:txBody>
      </p:sp>
    </p:spTree>
    <p:extLst>
      <p:ext uri="{BB962C8B-B14F-4D97-AF65-F5344CB8AC3E}">
        <p14:creationId xmlns:p14="http://schemas.microsoft.com/office/powerpoint/2010/main" val="130401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976A6B86-676E-4B45-B6D8-0603C784589D}"/>
              </a:ext>
            </a:extLst>
          </p:cNvPr>
          <p:cNvGraphicFramePr>
            <a:graphicFrameLocks noGrp="1"/>
          </p:cNvGraphicFramePr>
          <p:nvPr>
            <p:ph idx="1"/>
            <p:extLst>
              <p:ext uri="{D42A27DB-BD31-4B8C-83A1-F6EECF244321}">
                <p14:modId xmlns:p14="http://schemas.microsoft.com/office/powerpoint/2010/main" val="154269700"/>
              </p:ext>
            </p:extLst>
          </p:nvPr>
        </p:nvGraphicFramePr>
        <p:xfrm>
          <a:off x="110169" y="0"/>
          <a:ext cx="13728823" cy="6949309"/>
        </p:xfrm>
        <a:graphic>
          <a:graphicData uri="http://schemas.openxmlformats.org/drawingml/2006/table">
            <a:tbl>
              <a:tblPr/>
              <a:tblGrid>
                <a:gridCol w="8117897">
                  <a:extLst>
                    <a:ext uri="{9D8B030D-6E8A-4147-A177-3AD203B41FA5}">
                      <a16:colId xmlns:a16="http://schemas.microsoft.com/office/drawing/2014/main" val="4015581524"/>
                    </a:ext>
                  </a:extLst>
                </a:gridCol>
                <a:gridCol w="5610926">
                  <a:extLst>
                    <a:ext uri="{9D8B030D-6E8A-4147-A177-3AD203B41FA5}">
                      <a16:colId xmlns:a16="http://schemas.microsoft.com/office/drawing/2014/main" val="2740000753"/>
                    </a:ext>
                  </a:extLst>
                </a:gridCol>
              </a:tblGrid>
              <a:tr h="379263">
                <a:tc>
                  <a:txBody>
                    <a:bodyPr/>
                    <a:lstStyle/>
                    <a:p>
                      <a:pPr algn="l" fontAlgn="t"/>
                      <a:r>
                        <a:rPr lang="en-US" sz="1600" dirty="0">
                          <a:solidFill>
                            <a:srgbClr val="000000"/>
                          </a:solidFill>
                          <a:effectLst/>
                          <a:latin typeface="times new roman" panose="02020603050405020304" pitchFamily="18" charset="0"/>
                        </a:rPr>
                        <a:t>Method</a:t>
                      </a:r>
                    </a:p>
                  </a:txBody>
                  <a:tcPr marL="30555" marR="30555" marT="30555" marB="30555">
                    <a:lnL w="6350" cap="flat" cmpd="sng" algn="ctr">
                      <a:solidFill>
                        <a:srgbClr val="205161"/>
                      </a:solidFill>
                      <a:prstDash val="solid"/>
                      <a:round/>
                      <a:headEnd type="none" w="med" len="med"/>
                      <a:tailEnd type="none" w="med" len="med"/>
                    </a:lnL>
                    <a:lnR w="6350" cap="flat" cmpd="sng" algn="ctr">
                      <a:solidFill>
                        <a:srgbClr val="205161"/>
                      </a:solidFill>
                      <a:prstDash val="solid"/>
                      <a:round/>
                      <a:headEnd type="none" w="med" len="med"/>
                      <a:tailEnd type="none" w="med" len="med"/>
                    </a:lnR>
                    <a:lnT w="6350" cap="flat" cmpd="sng" algn="ctr">
                      <a:solidFill>
                        <a:srgbClr val="205161"/>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a:solidFill>
                            <a:srgbClr val="000000"/>
                          </a:solidFill>
                          <a:effectLst/>
                          <a:latin typeface="times new roman" panose="02020603050405020304" pitchFamily="18" charset="0"/>
                        </a:rPr>
                        <a:t>Description</a:t>
                      </a:r>
                    </a:p>
                  </a:txBody>
                  <a:tcPr marL="30555" marR="30555" marT="30555" marB="30555">
                    <a:lnL w="6350" cap="flat" cmpd="sng" algn="ctr">
                      <a:solidFill>
                        <a:srgbClr val="205161"/>
                      </a:solidFill>
                      <a:prstDash val="solid"/>
                      <a:round/>
                      <a:headEnd type="none" w="med" len="med"/>
                      <a:tailEnd type="none" w="med" len="med"/>
                    </a:lnL>
                    <a:lnR w="6350" cap="flat" cmpd="sng" algn="ctr">
                      <a:solidFill>
                        <a:srgbClr val="205161"/>
                      </a:solidFill>
                      <a:prstDash val="solid"/>
                      <a:round/>
                      <a:headEnd type="none" w="med" len="med"/>
                      <a:tailEnd type="none" w="med" len="med"/>
                    </a:lnR>
                    <a:lnT w="6350" cap="flat" cmpd="sng" algn="ctr">
                      <a:solidFill>
                        <a:srgbClr val="205161"/>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534625196"/>
                  </a:ext>
                </a:extLst>
              </a:tr>
              <a:tr h="846728">
                <a:tc>
                  <a:txBody>
                    <a:bodyPr/>
                    <a:lstStyle/>
                    <a:p>
                      <a:pPr algn="l" fontAlgn="t"/>
                      <a:r>
                        <a:rPr lang="en-US" sz="1600" dirty="0">
                          <a:solidFill>
                            <a:srgbClr val="000000"/>
                          </a:solidFill>
                          <a:effectLst/>
                          <a:latin typeface="verdana" panose="020B0604030504040204" pitchFamily="34" charset="0"/>
                        </a:rPr>
                        <a:t>public final Class </a:t>
                      </a:r>
                      <a:r>
                        <a:rPr lang="en-US" sz="1600" dirty="0" err="1">
                          <a:solidFill>
                            <a:srgbClr val="000000"/>
                          </a:solidFill>
                          <a:effectLst/>
                          <a:latin typeface="verdana" panose="020B0604030504040204" pitchFamily="34" charset="0"/>
                        </a:rPr>
                        <a:t>getClass</a:t>
                      </a:r>
                      <a:r>
                        <a:rPr lang="en-US" sz="1600" dirty="0">
                          <a:solidFill>
                            <a:srgbClr val="000000"/>
                          </a:solidFill>
                          <a:effectLst/>
                          <a:latin typeface="verdana" panose="020B0604030504040204" pitchFamily="34" charset="0"/>
                        </a:rPr>
                        <a:t>()</a:t>
                      </a:r>
                    </a:p>
                  </a:txBody>
                  <a:tcPr marL="20370" marR="20370" marT="20370" marB="2037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returns the Class class object of this object. The Class class can further be used to get the metadata of this class.</a:t>
                      </a:r>
                    </a:p>
                  </a:txBody>
                  <a:tcPr marL="20370" marR="20370" marT="20370" marB="2037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966342016"/>
                  </a:ext>
                </a:extLst>
              </a:tr>
              <a:tr h="380664">
                <a:tc>
                  <a:txBody>
                    <a:bodyPr/>
                    <a:lstStyle/>
                    <a:p>
                      <a:pPr algn="l" fontAlgn="t"/>
                      <a:r>
                        <a:rPr lang="en-US" sz="1600" dirty="0">
                          <a:solidFill>
                            <a:srgbClr val="000000"/>
                          </a:solidFill>
                          <a:effectLst/>
                          <a:latin typeface="verdana" panose="020B0604030504040204" pitchFamily="34" charset="0"/>
                        </a:rPr>
                        <a:t>public int </a:t>
                      </a:r>
                      <a:r>
                        <a:rPr lang="en-US" sz="1600" dirty="0" err="1">
                          <a:solidFill>
                            <a:srgbClr val="000000"/>
                          </a:solidFill>
                          <a:effectLst/>
                          <a:latin typeface="verdana" panose="020B0604030504040204" pitchFamily="34" charset="0"/>
                        </a:rPr>
                        <a:t>hashCode</a:t>
                      </a:r>
                      <a:r>
                        <a:rPr lang="en-US" sz="1600" dirty="0">
                          <a:solidFill>
                            <a:srgbClr val="000000"/>
                          </a:solidFill>
                          <a:effectLst/>
                          <a:latin typeface="verdana" panose="020B0604030504040204" pitchFamily="34" charset="0"/>
                        </a:rPr>
                        <a:t>()</a:t>
                      </a:r>
                    </a:p>
                  </a:txBody>
                  <a:tcPr marL="20370" marR="20370" marT="20370" marB="2037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returns the hashcode number for this object.</a:t>
                      </a:r>
                    </a:p>
                  </a:txBody>
                  <a:tcPr marL="20370" marR="20370" marT="20370" marB="2037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62331596"/>
                  </a:ext>
                </a:extLst>
              </a:tr>
              <a:tr h="353929">
                <a:tc>
                  <a:txBody>
                    <a:bodyPr/>
                    <a:lstStyle/>
                    <a:p>
                      <a:pPr algn="l" fontAlgn="t"/>
                      <a:r>
                        <a:rPr lang="en-US" sz="1600" dirty="0">
                          <a:solidFill>
                            <a:srgbClr val="000000"/>
                          </a:solidFill>
                          <a:effectLst/>
                          <a:latin typeface="verdana" panose="020B0604030504040204" pitchFamily="34" charset="0"/>
                        </a:rPr>
                        <a:t>public </a:t>
                      </a:r>
                      <a:r>
                        <a:rPr lang="en-US" sz="1600" dirty="0" err="1">
                          <a:solidFill>
                            <a:srgbClr val="000000"/>
                          </a:solidFill>
                          <a:effectLst/>
                          <a:latin typeface="verdana" panose="020B0604030504040204" pitchFamily="34" charset="0"/>
                        </a:rPr>
                        <a:t>boolean</a:t>
                      </a:r>
                      <a:r>
                        <a:rPr lang="en-US" sz="1600" dirty="0">
                          <a:solidFill>
                            <a:srgbClr val="000000"/>
                          </a:solidFill>
                          <a:effectLst/>
                          <a:latin typeface="verdana" panose="020B0604030504040204" pitchFamily="34" charset="0"/>
                        </a:rPr>
                        <a:t> equals(Object obj)</a:t>
                      </a:r>
                    </a:p>
                  </a:txBody>
                  <a:tcPr marL="20370" marR="20370" marT="20370" marB="2037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compares the given object to this object.</a:t>
                      </a:r>
                    </a:p>
                  </a:txBody>
                  <a:tcPr marL="20370" marR="20370" marT="20370" marB="2037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80094738"/>
                  </a:ext>
                </a:extLst>
              </a:tr>
              <a:tr h="657190">
                <a:tc>
                  <a:txBody>
                    <a:bodyPr/>
                    <a:lstStyle/>
                    <a:p>
                      <a:pPr algn="l" fontAlgn="t"/>
                      <a:r>
                        <a:rPr lang="en-US" sz="1600" dirty="0">
                          <a:solidFill>
                            <a:srgbClr val="000000"/>
                          </a:solidFill>
                          <a:effectLst/>
                          <a:latin typeface="verdana" panose="020B0604030504040204" pitchFamily="34" charset="0"/>
                        </a:rPr>
                        <a:t>protected Object clone() throws </a:t>
                      </a:r>
                      <a:r>
                        <a:rPr lang="en-US" sz="1600" dirty="0" err="1">
                          <a:solidFill>
                            <a:srgbClr val="000000"/>
                          </a:solidFill>
                          <a:effectLst/>
                          <a:latin typeface="verdana" panose="020B0604030504040204" pitchFamily="34" charset="0"/>
                        </a:rPr>
                        <a:t>CloneNotSupportedException</a:t>
                      </a:r>
                      <a:endParaRPr lang="en-US" sz="1600" dirty="0">
                        <a:solidFill>
                          <a:srgbClr val="000000"/>
                        </a:solidFill>
                        <a:effectLst/>
                        <a:latin typeface="verdana" panose="020B0604030504040204" pitchFamily="34" charset="0"/>
                      </a:endParaRPr>
                    </a:p>
                  </a:txBody>
                  <a:tcPr marL="20370" marR="20370" marT="20370" marB="2037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creates and returns the exact copy (clone) of this object.</a:t>
                      </a:r>
                    </a:p>
                  </a:txBody>
                  <a:tcPr marL="20370" marR="20370" marT="20370" marB="2037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69349403"/>
                  </a:ext>
                </a:extLst>
              </a:tr>
              <a:tr h="380664">
                <a:tc>
                  <a:txBody>
                    <a:bodyPr/>
                    <a:lstStyle/>
                    <a:p>
                      <a:pPr algn="l" fontAlgn="t"/>
                      <a:r>
                        <a:rPr lang="en-US" sz="1600" dirty="0">
                          <a:solidFill>
                            <a:srgbClr val="000000"/>
                          </a:solidFill>
                          <a:effectLst/>
                          <a:latin typeface="verdana" panose="020B0604030504040204" pitchFamily="34" charset="0"/>
                        </a:rPr>
                        <a:t>public String </a:t>
                      </a:r>
                      <a:r>
                        <a:rPr lang="en-US" sz="1600" dirty="0" err="1">
                          <a:solidFill>
                            <a:srgbClr val="000000"/>
                          </a:solidFill>
                          <a:effectLst/>
                          <a:latin typeface="verdana" panose="020B0604030504040204" pitchFamily="34" charset="0"/>
                        </a:rPr>
                        <a:t>toString</a:t>
                      </a:r>
                      <a:r>
                        <a:rPr lang="en-US" sz="1600" dirty="0">
                          <a:solidFill>
                            <a:srgbClr val="000000"/>
                          </a:solidFill>
                          <a:effectLst/>
                          <a:latin typeface="verdana" panose="020B0604030504040204" pitchFamily="34" charset="0"/>
                        </a:rPr>
                        <a:t>()</a:t>
                      </a:r>
                    </a:p>
                  </a:txBody>
                  <a:tcPr marL="20370" marR="20370" marT="20370" marB="2037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returns the string representation of this object.</a:t>
                      </a:r>
                    </a:p>
                  </a:txBody>
                  <a:tcPr marL="20370" marR="20370" marT="20370" marB="2037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55595290"/>
                  </a:ext>
                </a:extLst>
              </a:tr>
              <a:tr h="380664">
                <a:tc>
                  <a:txBody>
                    <a:bodyPr/>
                    <a:lstStyle/>
                    <a:p>
                      <a:pPr algn="l" fontAlgn="t"/>
                      <a:r>
                        <a:rPr lang="en-US" sz="1600" dirty="0">
                          <a:solidFill>
                            <a:srgbClr val="000000"/>
                          </a:solidFill>
                          <a:effectLst/>
                          <a:latin typeface="verdana" panose="020B0604030504040204" pitchFamily="34" charset="0"/>
                        </a:rPr>
                        <a:t>public final void notify()</a:t>
                      </a:r>
                    </a:p>
                  </a:txBody>
                  <a:tcPr marL="20370" marR="20370" marT="20370" marB="2037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wakes up single thread, waiting on this object's monitor.</a:t>
                      </a:r>
                    </a:p>
                  </a:txBody>
                  <a:tcPr marL="20370" marR="20370" marT="20370" marB="2037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01545715"/>
                  </a:ext>
                </a:extLst>
              </a:tr>
              <a:tr h="581375">
                <a:tc>
                  <a:txBody>
                    <a:bodyPr/>
                    <a:lstStyle/>
                    <a:p>
                      <a:pPr algn="l" fontAlgn="t"/>
                      <a:r>
                        <a:rPr lang="en-US" sz="1600" dirty="0">
                          <a:solidFill>
                            <a:srgbClr val="000000"/>
                          </a:solidFill>
                          <a:effectLst/>
                          <a:latin typeface="verdana" panose="020B0604030504040204" pitchFamily="34" charset="0"/>
                        </a:rPr>
                        <a:t>public final void </a:t>
                      </a:r>
                      <a:r>
                        <a:rPr lang="en-US" sz="1600" dirty="0" err="1">
                          <a:solidFill>
                            <a:srgbClr val="000000"/>
                          </a:solidFill>
                          <a:effectLst/>
                          <a:latin typeface="verdana" panose="020B0604030504040204" pitchFamily="34" charset="0"/>
                        </a:rPr>
                        <a:t>notifyAll</a:t>
                      </a:r>
                      <a:r>
                        <a:rPr lang="en-US" sz="1600" dirty="0">
                          <a:solidFill>
                            <a:srgbClr val="000000"/>
                          </a:solidFill>
                          <a:effectLst/>
                          <a:latin typeface="verdana" panose="020B0604030504040204" pitchFamily="34" charset="0"/>
                        </a:rPr>
                        <a:t>()</a:t>
                      </a:r>
                    </a:p>
                  </a:txBody>
                  <a:tcPr marL="20370" marR="20370" marT="20370" marB="2037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wakes up all the threads, waiting on this object's monitor.</a:t>
                      </a:r>
                    </a:p>
                  </a:txBody>
                  <a:tcPr marL="20370" marR="20370" marT="20370" marB="2037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33144546"/>
                  </a:ext>
                </a:extLst>
              </a:tr>
              <a:tr h="846728">
                <a:tc>
                  <a:txBody>
                    <a:bodyPr/>
                    <a:lstStyle/>
                    <a:p>
                      <a:pPr algn="l" fontAlgn="t"/>
                      <a:r>
                        <a:rPr lang="en-US" sz="1600" dirty="0">
                          <a:solidFill>
                            <a:srgbClr val="000000"/>
                          </a:solidFill>
                          <a:effectLst/>
                          <a:latin typeface="verdana" panose="020B0604030504040204" pitchFamily="34" charset="0"/>
                        </a:rPr>
                        <a:t>public final void wait(long timeout)throws </a:t>
                      </a:r>
                      <a:r>
                        <a:rPr lang="en-US" sz="1600" dirty="0" err="1">
                          <a:solidFill>
                            <a:srgbClr val="000000"/>
                          </a:solidFill>
                          <a:effectLst/>
                          <a:latin typeface="verdana" panose="020B0604030504040204" pitchFamily="34" charset="0"/>
                        </a:rPr>
                        <a:t>InterruptedException</a:t>
                      </a:r>
                      <a:endParaRPr lang="en-US" sz="1600" dirty="0">
                        <a:solidFill>
                          <a:srgbClr val="000000"/>
                        </a:solidFill>
                        <a:effectLst/>
                        <a:latin typeface="verdana" panose="020B0604030504040204" pitchFamily="34" charset="0"/>
                      </a:endParaRPr>
                    </a:p>
                  </a:txBody>
                  <a:tcPr marL="20370" marR="20370" marT="20370" marB="2037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causes the current thread to wait for the specified milliseconds, until another thread notifies (invokes notify() or notifyAll() method).</a:t>
                      </a:r>
                    </a:p>
                  </a:txBody>
                  <a:tcPr marL="20370" marR="20370" marT="20370" marB="2037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096875802"/>
                  </a:ext>
                </a:extLst>
              </a:tr>
              <a:tr h="945382">
                <a:tc>
                  <a:txBody>
                    <a:bodyPr/>
                    <a:lstStyle/>
                    <a:p>
                      <a:pPr algn="l" fontAlgn="t"/>
                      <a:r>
                        <a:rPr lang="en-US" sz="1600" dirty="0">
                          <a:solidFill>
                            <a:srgbClr val="000000"/>
                          </a:solidFill>
                          <a:effectLst/>
                          <a:latin typeface="verdana" panose="020B0604030504040204" pitchFamily="34" charset="0"/>
                        </a:rPr>
                        <a:t>public final void wait(long </a:t>
                      </a:r>
                      <a:r>
                        <a:rPr lang="en-US" sz="1600" dirty="0" err="1">
                          <a:solidFill>
                            <a:srgbClr val="000000"/>
                          </a:solidFill>
                          <a:effectLst/>
                          <a:latin typeface="verdana" panose="020B0604030504040204" pitchFamily="34" charset="0"/>
                        </a:rPr>
                        <a:t>timeout,int</a:t>
                      </a:r>
                      <a:r>
                        <a:rPr lang="en-US" sz="1600" dirty="0">
                          <a:solidFill>
                            <a:srgbClr val="000000"/>
                          </a:solidFill>
                          <a:effectLst/>
                          <a:latin typeface="verdana" panose="020B0604030504040204" pitchFamily="34" charset="0"/>
                        </a:rPr>
                        <a:t> </a:t>
                      </a:r>
                      <a:r>
                        <a:rPr lang="en-US" sz="1600" dirty="0" err="1">
                          <a:solidFill>
                            <a:srgbClr val="000000"/>
                          </a:solidFill>
                          <a:effectLst/>
                          <a:latin typeface="verdana" panose="020B0604030504040204" pitchFamily="34" charset="0"/>
                        </a:rPr>
                        <a:t>nanos</a:t>
                      </a:r>
                      <a:r>
                        <a:rPr lang="en-US" sz="1600" dirty="0">
                          <a:solidFill>
                            <a:srgbClr val="000000"/>
                          </a:solidFill>
                          <a:effectLst/>
                          <a:latin typeface="verdana" panose="020B0604030504040204" pitchFamily="34" charset="0"/>
                        </a:rPr>
                        <a:t>)throws </a:t>
                      </a:r>
                      <a:r>
                        <a:rPr lang="en-US" sz="1600" dirty="0" err="1">
                          <a:solidFill>
                            <a:srgbClr val="000000"/>
                          </a:solidFill>
                          <a:effectLst/>
                          <a:latin typeface="verdana" panose="020B0604030504040204" pitchFamily="34" charset="0"/>
                        </a:rPr>
                        <a:t>InterruptedException</a:t>
                      </a:r>
                      <a:endParaRPr lang="en-US" sz="1600" dirty="0">
                        <a:solidFill>
                          <a:srgbClr val="000000"/>
                        </a:solidFill>
                        <a:effectLst/>
                        <a:latin typeface="verdana" panose="020B0604030504040204" pitchFamily="34" charset="0"/>
                      </a:endParaRPr>
                    </a:p>
                  </a:txBody>
                  <a:tcPr marL="20370" marR="20370" marT="20370" marB="2037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causes the current thread to wait for the specified milliseconds and nanoseconds, until another thread notifies (invokes notify() or notifyAll() method).</a:t>
                      </a:r>
                    </a:p>
                  </a:txBody>
                  <a:tcPr marL="20370" marR="20370" marT="20370" marB="2037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96792948"/>
                  </a:ext>
                </a:extLst>
              </a:tr>
              <a:tr h="719494">
                <a:tc>
                  <a:txBody>
                    <a:bodyPr/>
                    <a:lstStyle/>
                    <a:p>
                      <a:pPr algn="l" fontAlgn="t"/>
                      <a:r>
                        <a:rPr lang="en-US" sz="1600" dirty="0">
                          <a:solidFill>
                            <a:srgbClr val="000000"/>
                          </a:solidFill>
                          <a:effectLst/>
                          <a:latin typeface="verdana" panose="020B0604030504040204" pitchFamily="34" charset="0"/>
                        </a:rPr>
                        <a:t>public final void wait()throws </a:t>
                      </a:r>
                      <a:r>
                        <a:rPr lang="en-US" sz="1600" dirty="0" err="1">
                          <a:solidFill>
                            <a:srgbClr val="000000"/>
                          </a:solidFill>
                          <a:effectLst/>
                          <a:latin typeface="verdana" panose="020B0604030504040204" pitchFamily="34" charset="0"/>
                        </a:rPr>
                        <a:t>InterruptedException</a:t>
                      </a:r>
                      <a:endParaRPr lang="en-US" sz="1600" dirty="0">
                        <a:solidFill>
                          <a:srgbClr val="000000"/>
                        </a:solidFill>
                        <a:effectLst/>
                        <a:latin typeface="verdana" panose="020B0604030504040204" pitchFamily="34" charset="0"/>
                      </a:endParaRPr>
                    </a:p>
                  </a:txBody>
                  <a:tcPr marL="20370" marR="20370" marT="20370" marB="2037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causes the current thread to wait, until another thread notifies (invokes notify() or notifyAll() method).</a:t>
                      </a:r>
                    </a:p>
                  </a:txBody>
                  <a:tcPr marL="20370" marR="20370" marT="20370" marB="2037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023835877"/>
                  </a:ext>
                </a:extLst>
              </a:tr>
              <a:tr h="477228">
                <a:tc>
                  <a:txBody>
                    <a:bodyPr/>
                    <a:lstStyle/>
                    <a:p>
                      <a:pPr algn="l" fontAlgn="t"/>
                      <a:r>
                        <a:rPr lang="en-US" sz="1600" dirty="0">
                          <a:solidFill>
                            <a:srgbClr val="000000"/>
                          </a:solidFill>
                          <a:effectLst/>
                          <a:latin typeface="verdana" panose="020B0604030504040204" pitchFamily="34" charset="0"/>
                        </a:rPr>
                        <a:t>protected void finalize()throws Throwable</a:t>
                      </a:r>
                    </a:p>
                  </a:txBody>
                  <a:tcPr marL="20370" marR="20370" marT="20370" marB="2037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panose="020B0604030504040204" pitchFamily="34" charset="0"/>
                        </a:rPr>
                        <a:t>is invoked by the garbage collector before object is being garbage collected.</a:t>
                      </a:r>
                    </a:p>
                  </a:txBody>
                  <a:tcPr marL="20370" marR="20370" marT="20370" marB="2037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89009139"/>
                  </a:ext>
                </a:extLst>
              </a:tr>
            </a:tbl>
          </a:graphicData>
        </a:graphic>
      </p:graphicFrame>
    </p:spTree>
    <p:extLst>
      <p:ext uri="{BB962C8B-B14F-4D97-AF65-F5344CB8AC3E}">
        <p14:creationId xmlns:p14="http://schemas.microsoft.com/office/powerpoint/2010/main" val="1748738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CFFAF9-898E-4897-9AE7-1DBA1E26E33A}"/>
              </a:ext>
            </a:extLst>
          </p:cNvPr>
          <p:cNvSpPr>
            <a:spLocks noGrp="1"/>
          </p:cNvSpPr>
          <p:nvPr>
            <p:ph idx="1"/>
          </p:nvPr>
        </p:nvSpPr>
        <p:spPr>
          <a:xfrm>
            <a:off x="838200" y="277906"/>
            <a:ext cx="10515600" cy="5899057"/>
          </a:xfrm>
        </p:spPr>
        <p:txBody>
          <a:bodyPr>
            <a:normAutofit fontScale="62500" lnSpcReduction="20000"/>
          </a:bodyPr>
          <a:lstStyle/>
          <a:p>
            <a:pPr marL="0" indent="0">
              <a:buNone/>
            </a:pPr>
            <a:r>
              <a:rPr lang="en-US" b="1" dirty="0" err="1"/>
              <a:t>toString</a:t>
            </a:r>
            <a:r>
              <a:rPr lang="en-US" b="1" dirty="0"/>
              <a:t>() : </a:t>
            </a:r>
            <a:r>
              <a:rPr lang="en-US" b="1" dirty="0" err="1"/>
              <a:t>toString</a:t>
            </a:r>
            <a:r>
              <a:rPr lang="en-US" b="1" dirty="0"/>
              <a:t>() </a:t>
            </a:r>
            <a:r>
              <a:rPr lang="en-US" dirty="0"/>
              <a:t>provides String representation of an Object and used to convert an object to String. The default </a:t>
            </a:r>
            <a:r>
              <a:rPr lang="en-US" dirty="0" err="1"/>
              <a:t>toString</a:t>
            </a:r>
            <a:r>
              <a:rPr lang="en-US" dirty="0"/>
              <a:t>() method for class Object returns a string consisting of the name of the class of which the object is an instance, the at-sign character `@’, and the unsigned hexadecimal representation of the hash code of the object. In other words, it is defined as:</a:t>
            </a:r>
          </a:p>
          <a:p>
            <a:pPr marL="0" indent="0">
              <a:buNone/>
            </a:pPr>
            <a:r>
              <a:rPr lang="en-US" dirty="0"/>
              <a:t>// Default behavior of </a:t>
            </a:r>
            <a:r>
              <a:rPr lang="en-US" dirty="0" err="1"/>
              <a:t>toString</a:t>
            </a:r>
            <a:r>
              <a:rPr lang="en-US" dirty="0"/>
              <a:t>() is to print class name, then</a:t>
            </a:r>
          </a:p>
          <a:p>
            <a:pPr marL="0" indent="0">
              <a:buNone/>
            </a:pPr>
            <a:r>
              <a:rPr lang="en-US" dirty="0"/>
              <a:t>// @, then unsigned hexadecimal representation of the hash code</a:t>
            </a:r>
          </a:p>
          <a:p>
            <a:pPr marL="0" indent="0">
              <a:buNone/>
            </a:pPr>
            <a:r>
              <a:rPr lang="en-US" dirty="0"/>
              <a:t>// of the object</a:t>
            </a:r>
          </a:p>
          <a:p>
            <a:pPr marL="0" indent="0">
              <a:buNone/>
            </a:pPr>
            <a:r>
              <a:rPr lang="en-US" dirty="0"/>
              <a:t>public String </a:t>
            </a:r>
            <a:r>
              <a:rPr lang="en-US" dirty="0" err="1"/>
              <a:t>toString</a:t>
            </a:r>
            <a:r>
              <a:rPr lang="en-US" dirty="0"/>
              <a:t>()</a:t>
            </a:r>
          </a:p>
          <a:p>
            <a:pPr marL="0" indent="0">
              <a:buNone/>
            </a:pPr>
            <a:r>
              <a:rPr lang="en-US" dirty="0"/>
              <a:t>{</a:t>
            </a:r>
          </a:p>
          <a:p>
            <a:pPr marL="0" indent="0">
              <a:buNone/>
            </a:pPr>
            <a:r>
              <a:rPr lang="en-US" dirty="0"/>
              <a:t>    return </a:t>
            </a:r>
            <a:r>
              <a:rPr lang="en-US" dirty="0" err="1"/>
              <a:t>getClass</a:t>
            </a:r>
            <a:r>
              <a:rPr lang="en-US" dirty="0"/>
              <a:t>().</a:t>
            </a:r>
            <a:r>
              <a:rPr lang="en-US" dirty="0" err="1"/>
              <a:t>getName</a:t>
            </a:r>
            <a:r>
              <a:rPr lang="en-US" dirty="0"/>
              <a:t>() + "@" + </a:t>
            </a:r>
            <a:r>
              <a:rPr lang="en-US" dirty="0" err="1"/>
              <a:t>Integer.toHexString</a:t>
            </a:r>
            <a:r>
              <a:rPr lang="en-US" dirty="0"/>
              <a:t>(</a:t>
            </a:r>
            <a:r>
              <a:rPr lang="en-US" dirty="0" err="1"/>
              <a:t>hashCode</a:t>
            </a:r>
            <a:r>
              <a:rPr lang="en-US" dirty="0"/>
              <a:t>());</a:t>
            </a:r>
          </a:p>
          <a:p>
            <a:pPr marL="0" indent="0">
              <a:buNone/>
            </a:pPr>
            <a:r>
              <a:rPr lang="en-US" dirty="0"/>
              <a:t>}</a:t>
            </a:r>
          </a:p>
          <a:p>
            <a:pPr marL="0" indent="0">
              <a:buNone/>
            </a:pPr>
            <a:r>
              <a:rPr lang="en-US" dirty="0"/>
              <a:t>It is always recommended to override </a:t>
            </a:r>
            <a:r>
              <a:rPr lang="en-US" dirty="0" err="1"/>
              <a:t>toString</a:t>
            </a:r>
            <a:r>
              <a:rPr lang="en-US" dirty="0"/>
              <a:t>() method to get our own String representation of Object. For more on override of </a:t>
            </a:r>
            <a:r>
              <a:rPr lang="en-US" dirty="0" err="1"/>
              <a:t>toString</a:t>
            </a:r>
            <a:r>
              <a:rPr lang="en-US" dirty="0"/>
              <a:t>() method refer – Overriding </a:t>
            </a:r>
            <a:r>
              <a:rPr lang="en-US" dirty="0" err="1"/>
              <a:t>toString</a:t>
            </a:r>
            <a:r>
              <a:rPr lang="en-US" dirty="0"/>
              <a:t>() in Java</a:t>
            </a:r>
          </a:p>
          <a:p>
            <a:pPr marL="0" indent="0">
              <a:buNone/>
            </a:pPr>
            <a:r>
              <a:rPr lang="en-US" dirty="0"/>
              <a:t>Note : Whenever we try to print any Object reference, then internally </a:t>
            </a:r>
            <a:r>
              <a:rPr lang="en-US" dirty="0" err="1"/>
              <a:t>toString</a:t>
            </a:r>
            <a:r>
              <a:rPr lang="en-US" dirty="0"/>
              <a:t>() method is called.</a:t>
            </a:r>
          </a:p>
          <a:p>
            <a:pPr marL="0" indent="0">
              <a:buNone/>
            </a:pPr>
            <a:endParaRPr lang="en-US" dirty="0"/>
          </a:p>
          <a:p>
            <a:pPr marL="0" indent="0">
              <a:buNone/>
            </a:pPr>
            <a:r>
              <a:rPr lang="en-US" dirty="0"/>
              <a:t>Student s = new Student();</a:t>
            </a:r>
          </a:p>
          <a:p>
            <a:pPr marL="0" indent="0">
              <a:buNone/>
            </a:pPr>
            <a:endParaRPr lang="en-US" dirty="0"/>
          </a:p>
          <a:p>
            <a:pPr marL="0" indent="0">
              <a:buNone/>
            </a:pPr>
            <a:r>
              <a:rPr lang="en-US" dirty="0"/>
              <a:t>// Below two statements are equivalent</a:t>
            </a:r>
          </a:p>
          <a:p>
            <a:pPr marL="0" indent="0">
              <a:buNone/>
            </a:pPr>
            <a:r>
              <a:rPr lang="en-US" dirty="0" err="1"/>
              <a:t>System.out.println</a:t>
            </a:r>
            <a:r>
              <a:rPr lang="en-US" dirty="0"/>
              <a:t>(s);</a:t>
            </a:r>
          </a:p>
          <a:p>
            <a:pPr marL="0" indent="0">
              <a:buNone/>
            </a:pPr>
            <a:r>
              <a:rPr lang="en-US" dirty="0" err="1"/>
              <a:t>System.out.println</a:t>
            </a:r>
            <a:r>
              <a:rPr lang="en-US" dirty="0"/>
              <a:t>(</a:t>
            </a:r>
            <a:r>
              <a:rPr lang="en-US" dirty="0" err="1"/>
              <a:t>s.toString</a:t>
            </a:r>
            <a:r>
              <a:rPr lang="en-US" dirty="0"/>
              <a:t>());</a:t>
            </a:r>
          </a:p>
        </p:txBody>
      </p:sp>
    </p:spTree>
    <p:extLst>
      <p:ext uri="{BB962C8B-B14F-4D97-AF65-F5344CB8AC3E}">
        <p14:creationId xmlns:p14="http://schemas.microsoft.com/office/powerpoint/2010/main" val="3573389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0DFD19-F5E9-4074-9436-858451F965FD}"/>
              </a:ext>
            </a:extLst>
          </p:cNvPr>
          <p:cNvSpPr>
            <a:spLocks noGrp="1"/>
          </p:cNvSpPr>
          <p:nvPr>
            <p:ph idx="1"/>
          </p:nvPr>
        </p:nvSpPr>
        <p:spPr>
          <a:xfrm>
            <a:off x="838200" y="322729"/>
            <a:ext cx="10515600" cy="5854234"/>
          </a:xfrm>
        </p:spPr>
        <p:txBody>
          <a:bodyPr>
            <a:normAutofit lnSpcReduction="10000"/>
          </a:bodyPr>
          <a:lstStyle/>
          <a:p>
            <a:pPr fontAlgn="base"/>
            <a:r>
              <a:rPr lang="en-US" b="1" dirty="0" err="1"/>
              <a:t>hashCode</a:t>
            </a:r>
            <a:r>
              <a:rPr lang="en-US" b="1" dirty="0"/>
              <a:t>() </a:t>
            </a:r>
            <a:r>
              <a:rPr lang="en-US" dirty="0"/>
              <a:t>: For every object, JVM generates a unique number which is </a:t>
            </a:r>
            <a:r>
              <a:rPr lang="en-US" dirty="0" err="1"/>
              <a:t>hashcode</a:t>
            </a:r>
            <a:r>
              <a:rPr lang="en-US" dirty="0"/>
              <a:t>. It returns distinct integers for distinct objects. A common misconception about this method is that </a:t>
            </a:r>
            <a:r>
              <a:rPr lang="en-US" dirty="0" err="1"/>
              <a:t>hashCode</a:t>
            </a:r>
            <a:r>
              <a:rPr lang="en-US" dirty="0"/>
              <a:t>() method returns the address of object, which is not correct. It convert the internal address of object to an integer by using an algorithm. The </a:t>
            </a:r>
            <a:r>
              <a:rPr lang="en-US" dirty="0" err="1"/>
              <a:t>hashCode</a:t>
            </a:r>
            <a:r>
              <a:rPr lang="en-US" dirty="0"/>
              <a:t>() method is </a:t>
            </a:r>
            <a:r>
              <a:rPr lang="en-US" b="1" dirty="0"/>
              <a:t>native</a:t>
            </a:r>
            <a:r>
              <a:rPr lang="en-US" dirty="0"/>
              <a:t> because in Java it is impossible to find address of an object, so it uses native languages like C/C++ to find address of the </a:t>
            </a:r>
            <a:r>
              <a:rPr lang="en-US" dirty="0" err="1"/>
              <a:t>object.</a:t>
            </a:r>
            <a:r>
              <a:rPr lang="en-US" b="1" dirty="0" err="1"/>
              <a:t>Use</a:t>
            </a:r>
            <a:r>
              <a:rPr lang="en-US" b="1" dirty="0"/>
              <a:t> of </a:t>
            </a:r>
            <a:r>
              <a:rPr lang="en-US" b="1" dirty="0" err="1"/>
              <a:t>hashCode</a:t>
            </a:r>
            <a:r>
              <a:rPr lang="en-US" b="1" dirty="0"/>
              <a:t>() method :</a:t>
            </a:r>
            <a:r>
              <a:rPr lang="en-US" dirty="0"/>
              <a:t> Returns a hash value that is used to search object in a collection. JVM(Java Virtual Machine) uses </a:t>
            </a:r>
            <a:r>
              <a:rPr lang="en-US" dirty="0" err="1"/>
              <a:t>hashcode</a:t>
            </a:r>
            <a:r>
              <a:rPr lang="en-US" dirty="0"/>
              <a:t> method while saving objects into hashing related data structures like HashSet, HashMap, </a:t>
            </a:r>
            <a:r>
              <a:rPr lang="en-US" dirty="0" err="1"/>
              <a:t>Hashtable</a:t>
            </a:r>
            <a:r>
              <a:rPr lang="en-US" dirty="0"/>
              <a:t> etc. The main advantage of saving objects based on hash code is that searching becomes easy.</a:t>
            </a:r>
            <a:br>
              <a:rPr lang="en-US" dirty="0"/>
            </a:br>
            <a:r>
              <a:rPr lang="en-US" b="1" dirty="0"/>
              <a:t>Note :</a:t>
            </a:r>
            <a:r>
              <a:rPr lang="en-US" dirty="0"/>
              <a:t> Override of </a:t>
            </a:r>
            <a:r>
              <a:rPr lang="en-US" b="1" dirty="0" err="1"/>
              <a:t>hashCode</a:t>
            </a:r>
            <a:r>
              <a:rPr lang="en-US" b="1" dirty="0"/>
              <a:t>()</a:t>
            </a:r>
            <a:r>
              <a:rPr lang="en-US" dirty="0"/>
              <a:t> method needs to be done such that for every object we generate a unique number. For </a:t>
            </a:r>
            <a:r>
              <a:rPr lang="en-US" dirty="0" err="1"/>
              <a:t>example,for</a:t>
            </a:r>
            <a:r>
              <a:rPr lang="en-US" dirty="0"/>
              <a:t> a Student class we can return roll no. of student from </a:t>
            </a:r>
            <a:r>
              <a:rPr lang="en-US" dirty="0" err="1"/>
              <a:t>hashCode</a:t>
            </a:r>
            <a:r>
              <a:rPr lang="en-US" dirty="0"/>
              <a:t>() method as it is unique.</a:t>
            </a:r>
          </a:p>
        </p:txBody>
      </p:sp>
    </p:spTree>
    <p:extLst>
      <p:ext uri="{BB962C8B-B14F-4D97-AF65-F5344CB8AC3E}">
        <p14:creationId xmlns:p14="http://schemas.microsoft.com/office/powerpoint/2010/main" val="2086694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DAC77A-F3E0-4AE4-A8FD-086C652A849F}"/>
              </a:ext>
            </a:extLst>
          </p:cNvPr>
          <p:cNvSpPr>
            <a:spLocks noGrp="1"/>
          </p:cNvSpPr>
          <p:nvPr>
            <p:ph idx="1"/>
          </p:nvPr>
        </p:nvSpPr>
        <p:spPr>
          <a:xfrm>
            <a:off x="838200" y="98612"/>
            <a:ext cx="10515600" cy="6078351"/>
          </a:xfrm>
        </p:spPr>
        <p:txBody>
          <a:bodyPr>
            <a:normAutofit fontScale="92500" lnSpcReduction="20000"/>
          </a:bodyPr>
          <a:lstStyle/>
          <a:p>
            <a:pPr marL="0" indent="0">
              <a:buNone/>
            </a:pPr>
            <a:r>
              <a:rPr lang="en-US" dirty="0"/>
              <a:t>// Java program to demonstrate working of </a:t>
            </a:r>
          </a:p>
          <a:p>
            <a:pPr marL="0" indent="0">
              <a:buNone/>
            </a:pPr>
            <a:r>
              <a:rPr lang="en-US" dirty="0"/>
              <a:t>// </a:t>
            </a:r>
            <a:r>
              <a:rPr lang="en-US" dirty="0" err="1"/>
              <a:t>hasCode</a:t>
            </a:r>
            <a:r>
              <a:rPr lang="en-US" dirty="0"/>
              <a:t>() and </a:t>
            </a:r>
            <a:r>
              <a:rPr lang="en-US" dirty="0" err="1"/>
              <a:t>toString</a:t>
            </a:r>
            <a:r>
              <a:rPr lang="en-US" dirty="0"/>
              <a:t>() </a:t>
            </a:r>
          </a:p>
          <a:p>
            <a:pPr marL="0" indent="0">
              <a:buNone/>
            </a:pPr>
            <a:r>
              <a:rPr lang="en-US" dirty="0"/>
              <a:t>public class Student </a:t>
            </a:r>
          </a:p>
          <a:p>
            <a:pPr marL="0" indent="0">
              <a:buNone/>
            </a:pPr>
            <a:r>
              <a:rPr lang="en-US" dirty="0"/>
              <a:t>{ </a:t>
            </a:r>
          </a:p>
          <a:p>
            <a:pPr marL="0" indent="0">
              <a:buNone/>
            </a:pPr>
            <a:r>
              <a:rPr lang="en-US" dirty="0"/>
              <a:t>    static int </a:t>
            </a:r>
            <a:r>
              <a:rPr lang="en-US" dirty="0" err="1"/>
              <a:t>last_roll</a:t>
            </a:r>
            <a:r>
              <a:rPr lang="en-US" dirty="0"/>
              <a:t> = 100;  </a:t>
            </a:r>
          </a:p>
          <a:p>
            <a:pPr marL="0" indent="0">
              <a:buNone/>
            </a:pPr>
            <a:r>
              <a:rPr lang="en-US" dirty="0"/>
              <a:t>    int </a:t>
            </a:r>
            <a:r>
              <a:rPr lang="en-US" dirty="0" err="1"/>
              <a:t>roll_no</a:t>
            </a:r>
            <a:r>
              <a:rPr lang="en-US" dirty="0"/>
              <a:t>; </a:t>
            </a:r>
          </a:p>
          <a:p>
            <a:pPr marL="0" indent="0">
              <a:buNone/>
            </a:pPr>
            <a:r>
              <a:rPr lang="en-US" dirty="0"/>
              <a:t>  </a:t>
            </a:r>
          </a:p>
          <a:p>
            <a:pPr marL="0" indent="0">
              <a:buNone/>
            </a:pPr>
            <a:r>
              <a:rPr lang="en-US" dirty="0"/>
              <a:t>    // Constructor </a:t>
            </a:r>
          </a:p>
          <a:p>
            <a:pPr marL="0" indent="0">
              <a:buNone/>
            </a:pPr>
            <a:r>
              <a:rPr lang="en-US" dirty="0"/>
              <a:t>    Student() </a:t>
            </a:r>
          </a:p>
          <a:p>
            <a:pPr marL="0" indent="0">
              <a:buNone/>
            </a:pPr>
            <a:r>
              <a:rPr lang="en-US" dirty="0"/>
              <a:t>    { </a:t>
            </a:r>
          </a:p>
          <a:p>
            <a:pPr marL="0" indent="0">
              <a:buNone/>
            </a:pPr>
            <a:r>
              <a:rPr lang="en-US" dirty="0"/>
              <a:t>        </a:t>
            </a:r>
            <a:r>
              <a:rPr lang="en-US" dirty="0" err="1"/>
              <a:t>roll_no</a:t>
            </a:r>
            <a:r>
              <a:rPr lang="en-US" dirty="0"/>
              <a:t> = </a:t>
            </a:r>
            <a:r>
              <a:rPr lang="en-US" dirty="0" err="1"/>
              <a:t>last_roll</a:t>
            </a:r>
            <a:r>
              <a:rPr lang="en-US" dirty="0"/>
              <a:t>; </a:t>
            </a:r>
          </a:p>
          <a:p>
            <a:pPr marL="0" indent="0">
              <a:buNone/>
            </a:pPr>
            <a:r>
              <a:rPr lang="en-US" dirty="0"/>
              <a:t>        </a:t>
            </a:r>
            <a:r>
              <a:rPr lang="en-US" dirty="0" err="1"/>
              <a:t>last_roll</a:t>
            </a:r>
            <a:r>
              <a:rPr lang="en-US" dirty="0"/>
              <a:t>++; </a:t>
            </a:r>
          </a:p>
          <a:p>
            <a:pPr marL="0" indent="0">
              <a:buNone/>
            </a:pPr>
            <a:r>
              <a:rPr lang="en-US" dirty="0"/>
              <a:t>    } </a:t>
            </a:r>
          </a:p>
          <a:p>
            <a:pPr marL="0" indent="0">
              <a:buNone/>
            </a:pPr>
            <a:r>
              <a:rPr lang="en-US" dirty="0"/>
              <a:t>} </a:t>
            </a:r>
          </a:p>
        </p:txBody>
      </p:sp>
    </p:spTree>
    <p:extLst>
      <p:ext uri="{BB962C8B-B14F-4D97-AF65-F5344CB8AC3E}">
        <p14:creationId xmlns:p14="http://schemas.microsoft.com/office/powerpoint/2010/main" val="1026559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3F632C-0800-452D-A620-7F36F35BC089}"/>
              </a:ext>
            </a:extLst>
          </p:cNvPr>
          <p:cNvSpPr>
            <a:spLocks noGrp="1"/>
          </p:cNvSpPr>
          <p:nvPr>
            <p:ph idx="1"/>
          </p:nvPr>
        </p:nvSpPr>
        <p:spPr>
          <a:xfrm>
            <a:off x="838200" y="275422"/>
            <a:ext cx="10515600" cy="5901541"/>
          </a:xfrm>
        </p:spPr>
        <p:txBody>
          <a:bodyPr>
            <a:normAutofit fontScale="70000" lnSpcReduction="20000"/>
          </a:bodyPr>
          <a:lstStyle/>
          <a:p>
            <a:pPr marL="0" indent="0">
              <a:buNone/>
            </a:pPr>
            <a:r>
              <a:rPr lang="en-US" dirty="0"/>
              <a:t> </a:t>
            </a:r>
          </a:p>
          <a:p>
            <a:pPr marL="0" indent="0">
              <a:buNone/>
            </a:pPr>
            <a:r>
              <a:rPr lang="en-US" dirty="0"/>
              <a:t>    // Overriding </a:t>
            </a:r>
            <a:r>
              <a:rPr lang="en-US" dirty="0" err="1"/>
              <a:t>hashCode</a:t>
            </a:r>
            <a:r>
              <a:rPr lang="en-US" dirty="0"/>
              <a:t>() </a:t>
            </a:r>
          </a:p>
          <a:p>
            <a:pPr marL="0" indent="0">
              <a:buNone/>
            </a:pPr>
            <a:r>
              <a:rPr lang="en-US" dirty="0"/>
              <a:t>    @Override</a:t>
            </a:r>
          </a:p>
          <a:p>
            <a:pPr marL="0" indent="0">
              <a:buNone/>
            </a:pPr>
            <a:r>
              <a:rPr lang="en-US" dirty="0"/>
              <a:t>    public int </a:t>
            </a:r>
            <a:r>
              <a:rPr lang="en-US" dirty="0" err="1"/>
              <a:t>hashCode</a:t>
            </a:r>
            <a:r>
              <a:rPr lang="en-US" dirty="0"/>
              <a:t>() </a:t>
            </a:r>
          </a:p>
          <a:p>
            <a:pPr marL="0" indent="0">
              <a:buNone/>
            </a:pPr>
            <a:r>
              <a:rPr lang="en-US" dirty="0"/>
              <a:t>    { </a:t>
            </a:r>
          </a:p>
          <a:p>
            <a:pPr marL="0" indent="0">
              <a:buNone/>
            </a:pPr>
            <a:r>
              <a:rPr lang="en-US" dirty="0"/>
              <a:t>        return </a:t>
            </a:r>
            <a:r>
              <a:rPr lang="en-US" dirty="0" err="1"/>
              <a:t>roll_no</a:t>
            </a:r>
            <a:r>
              <a:rPr lang="en-US" dirty="0"/>
              <a:t>; </a:t>
            </a:r>
          </a:p>
          <a:p>
            <a:pPr marL="0" indent="0">
              <a:buNone/>
            </a:pPr>
            <a:r>
              <a:rPr lang="en-US" dirty="0"/>
              <a:t>    } </a:t>
            </a:r>
          </a:p>
          <a:p>
            <a:pPr marL="0" indent="0">
              <a:buNone/>
            </a:pPr>
            <a:r>
              <a:rPr lang="en-US" dirty="0"/>
              <a:t>  </a:t>
            </a:r>
          </a:p>
          <a:p>
            <a:pPr marL="0" indent="0">
              <a:buNone/>
            </a:pPr>
            <a:r>
              <a:rPr lang="en-US" dirty="0"/>
              <a:t>    // Driver code </a:t>
            </a:r>
          </a:p>
          <a:p>
            <a:pPr marL="0" indent="0">
              <a:buNone/>
            </a:pPr>
            <a:r>
              <a:rPr lang="en-US" dirty="0"/>
              <a:t>    public static void main(String </a:t>
            </a:r>
            <a:r>
              <a:rPr lang="en-US" dirty="0" err="1"/>
              <a:t>args</a:t>
            </a:r>
            <a:r>
              <a:rPr lang="en-US" dirty="0"/>
              <a:t>[]) </a:t>
            </a:r>
          </a:p>
          <a:p>
            <a:pPr marL="0" indent="0">
              <a:buNone/>
            </a:pPr>
            <a:r>
              <a:rPr lang="en-US" dirty="0"/>
              <a:t>    { </a:t>
            </a:r>
          </a:p>
          <a:p>
            <a:pPr marL="0" indent="0">
              <a:buNone/>
            </a:pPr>
            <a:r>
              <a:rPr lang="en-US" dirty="0"/>
              <a:t>        Student s = new Student(); </a:t>
            </a:r>
          </a:p>
          <a:p>
            <a:pPr marL="0" indent="0">
              <a:buNone/>
            </a:pPr>
            <a:r>
              <a:rPr lang="en-US" dirty="0"/>
              <a:t>  </a:t>
            </a:r>
          </a:p>
          <a:p>
            <a:pPr marL="0" indent="0">
              <a:buNone/>
            </a:pPr>
            <a:r>
              <a:rPr lang="en-US" dirty="0"/>
              <a:t>        // Below two statements are equivalent </a:t>
            </a:r>
          </a:p>
          <a:p>
            <a:pPr marL="0" indent="0">
              <a:buNone/>
            </a:pPr>
            <a:r>
              <a:rPr lang="en-US" dirty="0"/>
              <a:t>        </a:t>
            </a:r>
            <a:r>
              <a:rPr lang="en-US" dirty="0" err="1"/>
              <a:t>System.out.println</a:t>
            </a:r>
            <a:r>
              <a:rPr lang="en-US" dirty="0"/>
              <a:t>(s); </a:t>
            </a:r>
          </a:p>
          <a:p>
            <a:pPr marL="0" indent="0">
              <a:buNone/>
            </a:pPr>
            <a:r>
              <a:rPr lang="en-US" dirty="0"/>
              <a:t>        </a:t>
            </a:r>
            <a:r>
              <a:rPr lang="en-US" dirty="0" err="1"/>
              <a:t>System.out.println</a:t>
            </a:r>
            <a:r>
              <a:rPr lang="en-US" dirty="0"/>
              <a:t>(</a:t>
            </a:r>
            <a:r>
              <a:rPr lang="en-US" dirty="0" err="1"/>
              <a:t>s.toString</a:t>
            </a:r>
            <a:r>
              <a:rPr lang="en-US" dirty="0"/>
              <a:t>()); </a:t>
            </a:r>
          </a:p>
          <a:p>
            <a:pPr marL="0" indent="0">
              <a:buNone/>
            </a:pPr>
            <a:r>
              <a:rPr lang="en-US" dirty="0"/>
              <a:t>    } </a:t>
            </a:r>
          </a:p>
        </p:txBody>
      </p:sp>
    </p:spTree>
    <p:extLst>
      <p:ext uri="{BB962C8B-B14F-4D97-AF65-F5344CB8AC3E}">
        <p14:creationId xmlns:p14="http://schemas.microsoft.com/office/powerpoint/2010/main" val="3698617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915F26-E22E-427C-B36E-F99D014AFA10}"/>
              </a:ext>
            </a:extLst>
          </p:cNvPr>
          <p:cNvSpPr>
            <a:spLocks noGrp="1"/>
          </p:cNvSpPr>
          <p:nvPr>
            <p:ph idx="1"/>
          </p:nvPr>
        </p:nvSpPr>
        <p:spPr>
          <a:xfrm>
            <a:off x="838200" y="71718"/>
            <a:ext cx="10515600" cy="6105245"/>
          </a:xfrm>
        </p:spPr>
        <p:txBody>
          <a:bodyPr/>
          <a:lstStyle/>
          <a:p>
            <a:r>
              <a:rPr lang="en-US" dirty="0"/>
              <a:t>equals(Object obj) : Compares the given object to “this” object (the object on which the method is called). It gives a generic way to compare objects for equality. It is recommended to override equals(Object obj) method to get our own equality condition on Objects. For more on override of equals(Object obj) method refer – Overriding equals method in Java</a:t>
            </a:r>
          </a:p>
          <a:p>
            <a:r>
              <a:rPr lang="en-US" dirty="0"/>
              <a:t>Note : It is generally necessary to override the </a:t>
            </a:r>
            <a:r>
              <a:rPr lang="en-US" dirty="0" err="1"/>
              <a:t>hashCode</a:t>
            </a:r>
            <a:r>
              <a:rPr lang="en-US" dirty="0"/>
              <a:t>() method whenever this method is overridden, so as to maintain the general contract for the </a:t>
            </a:r>
            <a:r>
              <a:rPr lang="en-US" dirty="0" err="1"/>
              <a:t>hashCode</a:t>
            </a:r>
            <a:r>
              <a:rPr lang="en-US" dirty="0"/>
              <a:t> method, which states that equal objects must have equal hash codes.</a:t>
            </a:r>
          </a:p>
        </p:txBody>
      </p:sp>
    </p:spTree>
    <p:extLst>
      <p:ext uri="{BB962C8B-B14F-4D97-AF65-F5344CB8AC3E}">
        <p14:creationId xmlns:p14="http://schemas.microsoft.com/office/powerpoint/2010/main" val="205305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7321</TotalTime>
  <Words>1445</Words>
  <Application>Microsoft Office PowerPoint</Application>
  <PresentationFormat>Widescreen</PresentationFormat>
  <Paragraphs>175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Velivela, SuryanarayanaMurty - Dell Team</dc:creator>
  <cp:lastModifiedBy>Velivela, SuryanarayanaMurty - Dell Team</cp:lastModifiedBy>
  <cp:revision>37</cp:revision>
  <dcterms:created xsi:type="dcterms:W3CDTF">2020-03-09T18:39:38Z</dcterms:created>
  <dcterms:modified xsi:type="dcterms:W3CDTF">2021-03-29T14:19:48Z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7c89b32-9ea6-4751-a5b4-31f15d8c6655_Enabled">
    <vt:lpwstr>True</vt:lpwstr>
  </property>
  <property fmtid="{D5CDD505-2E9C-101B-9397-08002B2CF9AE}" pid="3" name="MSIP_Label_77c89b32-9ea6-4751-a5b4-31f15d8c6655_SiteId">
    <vt:lpwstr>945c199a-83a2-4e80-9f8c-5a91be5752dd</vt:lpwstr>
  </property>
  <property fmtid="{D5CDD505-2E9C-101B-9397-08002B2CF9AE}" pid="4" name="MSIP_Label_77c89b32-9ea6-4751-a5b4-31f15d8c6655_Owner">
    <vt:lpwstr>Suryanarayana_murty_@Dell.com</vt:lpwstr>
  </property>
  <property fmtid="{D5CDD505-2E9C-101B-9397-08002B2CF9AE}" pid="5" name="MSIP_Label_77c89b32-9ea6-4751-a5b4-31f15d8c6655_SetDate">
    <vt:lpwstr>2021-03-29T14:17:22.8137998Z</vt:lpwstr>
  </property>
  <property fmtid="{D5CDD505-2E9C-101B-9397-08002B2CF9AE}" pid="6" name="MSIP_Label_77c89b32-9ea6-4751-a5b4-31f15d8c6655_Name">
    <vt:lpwstr>Restricted</vt:lpwstr>
  </property>
  <property fmtid="{D5CDD505-2E9C-101B-9397-08002B2CF9AE}" pid="7" name="MSIP_Label_77c89b32-9ea6-4751-a5b4-31f15d8c6655_Application">
    <vt:lpwstr>Microsoft Azure Information Protection</vt:lpwstr>
  </property>
  <property fmtid="{D5CDD505-2E9C-101B-9397-08002B2CF9AE}" pid="8" name="MSIP_Label_77c89b32-9ea6-4751-a5b4-31f15d8c6655_ActionId">
    <vt:lpwstr>c2e60597-add6-4fe6-949a-c39c7d238c72</vt:lpwstr>
  </property>
  <property fmtid="{D5CDD505-2E9C-101B-9397-08002B2CF9AE}" pid="9" name="MSIP_Label_77c89b32-9ea6-4751-a5b4-31f15d8c6655_Extended_MSFT_Method">
    <vt:lpwstr>Manual</vt:lpwstr>
  </property>
  <property fmtid="{D5CDD505-2E9C-101B-9397-08002B2CF9AE}" pid="10" name="MSIP_Label_c6a92900-baee-4b44-8e07-37d659877869_Enabled">
    <vt:lpwstr>True</vt:lpwstr>
  </property>
  <property fmtid="{D5CDD505-2E9C-101B-9397-08002B2CF9AE}" pid="11" name="MSIP_Label_c6a92900-baee-4b44-8e07-37d659877869_SiteId">
    <vt:lpwstr>945c199a-83a2-4e80-9f8c-5a91be5752dd</vt:lpwstr>
  </property>
  <property fmtid="{D5CDD505-2E9C-101B-9397-08002B2CF9AE}" pid="12" name="MSIP_Label_c6a92900-baee-4b44-8e07-37d659877869_Owner">
    <vt:lpwstr>Suryanarayana_murty_@Dell.com</vt:lpwstr>
  </property>
  <property fmtid="{D5CDD505-2E9C-101B-9397-08002B2CF9AE}" pid="13" name="MSIP_Label_c6a92900-baee-4b44-8e07-37d659877869_SetDate">
    <vt:lpwstr>2021-03-29T14:17:22.8137998Z</vt:lpwstr>
  </property>
  <property fmtid="{D5CDD505-2E9C-101B-9397-08002B2CF9AE}" pid="14" name="MSIP_Label_c6a92900-baee-4b44-8e07-37d659877869_Name">
    <vt:lpwstr>Visual Marking</vt:lpwstr>
  </property>
  <property fmtid="{D5CDD505-2E9C-101B-9397-08002B2CF9AE}" pid="15" name="MSIP_Label_c6a92900-baee-4b44-8e07-37d659877869_Application">
    <vt:lpwstr>Microsoft Azure Information Protection</vt:lpwstr>
  </property>
  <property fmtid="{D5CDD505-2E9C-101B-9397-08002B2CF9AE}" pid="16" name="MSIP_Label_c6a92900-baee-4b44-8e07-37d659877869_ActionId">
    <vt:lpwstr>c2e60597-add6-4fe6-949a-c39c7d238c72</vt:lpwstr>
  </property>
  <property fmtid="{D5CDD505-2E9C-101B-9397-08002B2CF9AE}" pid="17" name="MSIP_Label_c6a92900-baee-4b44-8e07-37d659877869_Parent">
    <vt:lpwstr>77c89b32-9ea6-4751-a5b4-31f15d8c6655</vt:lpwstr>
  </property>
  <property fmtid="{D5CDD505-2E9C-101B-9397-08002B2CF9AE}" pid="18" name="MSIP_Label_c6a92900-baee-4b44-8e07-37d659877869_Extended_MSFT_Method">
    <vt:lpwstr>Manual</vt:lpwstr>
  </property>
  <property fmtid="{D5CDD505-2E9C-101B-9397-08002B2CF9AE}" pid="19" name="aiplabel">
    <vt:lpwstr>Restricted Visual Marking</vt:lpwstr>
  </property>
</Properties>
</file>