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9" r:id="rId14"/>
    <p:sldId id="271" r:id="rId15"/>
    <p:sldId id="272" r:id="rId16"/>
    <p:sldId id="268"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6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64FA81-6A38-4C21-BF2E-B25FE6F73B92}" type="datetimeFigureOut">
              <a:rPr lang="en-US" smtClean="0"/>
              <a:t>3/17/2020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1ED00-BEDE-4223-A0C7-0B8FC4849A1F}" type="slidenum">
              <a:rPr lang="en-US" smtClean="0"/>
              <a:t>‹#›</a:t>
            </a:fld>
            <a:endParaRPr lang="en-US"/>
          </a:p>
        </p:txBody>
      </p:sp>
    </p:spTree>
    <p:extLst>
      <p:ext uri="{BB962C8B-B14F-4D97-AF65-F5344CB8AC3E}">
        <p14:creationId xmlns:p14="http://schemas.microsoft.com/office/powerpoint/2010/main" val="966329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1ED00-BEDE-4223-A0C7-0B8FC4849A1F}" type="slidenum">
              <a:rPr lang="en-US" smtClean="0"/>
              <a:t>17</a:t>
            </a:fld>
            <a:endParaRPr lang="en-US"/>
          </a:p>
        </p:txBody>
      </p:sp>
    </p:spTree>
    <p:extLst>
      <p:ext uri="{BB962C8B-B14F-4D97-AF65-F5344CB8AC3E}">
        <p14:creationId xmlns:p14="http://schemas.microsoft.com/office/powerpoint/2010/main" val="110331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6BC2-9579-4D53-A0CD-BDABE24458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982457-042B-4B35-AF03-A6F0008630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A6984D-AC21-463D-8E80-41146B3CB503}"/>
              </a:ext>
            </a:extLst>
          </p:cNvPr>
          <p:cNvSpPr>
            <a:spLocks noGrp="1"/>
          </p:cNvSpPr>
          <p:nvPr>
            <p:ph type="dt" sz="half" idx="10"/>
          </p:nvPr>
        </p:nvSpPr>
        <p:spPr/>
        <p:txBody>
          <a:bodyPr/>
          <a:lstStyle/>
          <a:p>
            <a:fld id="{0B594B63-2B72-4959-B9E5-6FA1CFA3461C}" type="datetimeFigureOut">
              <a:rPr lang="en-US" smtClean="0"/>
              <a:t>3/15/2020</a:t>
            </a:fld>
            <a:endParaRPr lang="en-US"/>
          </a:p>
        </p:txBody>
      </p:sp>
      <p:sp>
        <p:nvSpPr>
          <p:cNvPr id="5" name="Footer Placeholder 4">
            <a:extLst>
              <a:ext uri="{FF2B5EF4-FFF2-40B4-BE49-F238E27FC236}">
                <a16:creationId xmlns:a16="http://schemas.microsoft.com/office/drawing/2014/main" id="{62D7BA84-6EA4-408E-A78F-AF599E3975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2BA71-6A6C-4401-AE28-A5FF2DBF83C0}"/>
              </a:ext>
            </a:extLst>
          </p:cNvPr>
          <p:cNvSpPr>
            <a:spLocks noGrp="1"/>
          </p:cNvSpPr>
          <p:nvPr>
            <p:ph type="sldNum" sz="quarter" idx="12"/>
          </p:nvPr>
        </p:nvSpPr>
        <p:spPr/>
        <p:txBody>
          <a:bodyPr/>
          <a:lstStyle/>
          <a:p>
            <a:fld id="{97C5A68A-305B-455C-BC1B-D3028DD6353B}" type="slidenum">
              <a:rPr lang="en-US" smtClean="0"/>
              <a:t>‹#›</a:t>
            </a:fld>
            <a:endParaRPr lang="en-US"/>
          </a:p>
        </p:txBody>
      </p:sp>
    </p:spTree>
    <p:extLst>
      <p:ext uri="{BB962C8B-B14F-4D97-AF65-F5344CB8AC3E}">
        <p14:creationId xmlns:p14="http://schemas.microsoft.com/office/powerpoint/2010/main" val="1351281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3976A-EFB6-414E-A8C0-140BE9AB16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2D980C-1CDD-46F1-91A8-F0140F034D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2BDFFC-2C7B-468A-BE90-847499C0F48C}"/>
              </a:ext>
            </a:extLst>
          </p:cNvPr>
          <p:cNvSpPr>
            <a:spLocks noGrp="1"/>
          </p:cNvSpPr>
          <p:nvPr>
            <p:ph type="dt" sz="half" idx="10"/>
          </p:nvPr>
        </p:nvSpPr>
        <p:spPr/>
        <p:txBody>
          <a:bodyPr/>
          <a:lstStyle/>
          <a:p>
            <a:fld id="{0B594B63-2B72-4959-B9E5-6FA1CFA3461C}" type="datetimeFigureOut">
              <a:rPr lang="en-US" smtClean="0"/>
              <a:t>3/15/2020</a:t>
            </a:fld>
            <a:endParaRPr lang="en-US"/>
          </a:p>
        </p:txBody>
      </p:sp>
      <p:sp>
        <p:nvSpPr>
          <p:cNvPr id="5" name="Footer Placeholder 4">
            <a:extLst>
              <a:ext uri="{FF2B5EF4-FFF2-40B4-BE49-F238E27FC236}">
                <a16:creationId xmlns:a16="http://schemas.microsoft.com/office/drawing/2014/main" id="{47ECFEAD-B3FC-435E-AF2A-C12E57F1D1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76D79-500C-4FA1-98FB-CBB9E2CACD99}"/>
              </a:ext>
            </a:extLst>
          </p:cNvPr>
          <p:cNvSpPr>
            <a:spLocks noGrp="1"/>
          </p:cNvSpPr>
          <p:nvPr>
            <p:ph type="sldNum" sz="quarter" idx="12"/>
          </p:nvPr>
        </p:nvSpPr>
        <p:spPr/>
        <p:txBody>
          <a:bodyPr/>
          <a:lstStyle/>
          <a:p>
            <a:fld id="{97C5A68A-305B-455C-BC1B-D3028DD6353B}" type="slidenum">
              <a:rPr lang="en-US" smtClean="0"/>
              <a:t>‹#›</a:t>
            </a:fld>
            <a:endParaRPr lang="en-US"/>
          </a:p>
        </p:txBody>
      </p:sp>
    </p:spTree>
    <p:extLst>
      <p:ext uri="{BB962C8B-B14F-4D97-AF65-F5344CB8AC3E}">
        <p14:creationId xmlns:p14="http://schemas.microsoft.com/office/powerpoint/2010/main" val="2263757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148FBE-9B72-4AD0-879C-8680272FEA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7F528A-1850-4331-B5E8-832433F0F6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5BF2E8-72B3-465E-81F5-2B6F7B2D18E1}"/>
              </a:ext>
            </a:extLst>
          </p:cNvPr>
          <p:cNvSpPr>
            <a:spLocks noGrp="1"/>
          </p:cNvSpPr>
          <p:nvPr>
            <p:ph type="dt" sz="half" idx="10"/>
          </p:nvPr>
        </p:nvSpPr>
        <p:spPr/>
        <p:txBody>
          <a:bodyPr/>
          <a:lstStyle/>
          <a:p>
            <a:fld id="{0B594B63-2B72-4959-B9E5-6FA1CFA3461C}" type="datetimeFigureOut">
              <a:rPr lang="en-US" smtClean="0"/>
              <a:t>3/15/2020</a:t>
            </a:fld>
            <a:endParaRPr lang="en-US"/>
          </a:p>
        </p:txBody>
      </p:sp>
      <p:sp>
        <p:nvSpPr>
          <p:cNvPr id="5" name="Footer Placeholder 4">
            <a:extLst>
              <a:ext uri="{FF2B5EF4-FFF2-40B4-BE49-F238E27FC236}">
                <a16:creationId xmlns:a16="http://schemas.microsoft.com/office/drawing/2014/main" id="{3AABE8BD-84E6-4786-9B5C-4F7E4B7B5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481F6B-A4F0-4F4E-B4C7-1E79A6CE9DEF}"/>
              </a:ext>
            </a:extLst>
          </p:cNvPr>
          <p:cNvSpPr>
            <a:spLocks noGrp="1"/>
          </p:cNvSpPr>
          <p:nvPr>
            <p:ph type="sldNum" sz="quarter" idx="12"/>
          </p:nvPr>
        </p:nvSpPr>
        <p:spPr/>
        <p:txBody>
          <a:bodyPr/>
          <a:lstStyle/>
          <a:p>
            <a:fld id="{97C5A68A-305B-455C-BC1B-D3028DD6353B}" type="slidenum">
              <a:rPr lang="en-US" smtClean="0"/>
              <a:t>‹#›</a:t>
            </a:fld>
            <a:endParaRPr lang="en-US"/>
          </a:p>
        </p:txBody>
      </p:sp>
    </p:spTree>
    <p:extLst>
      <p:ext uri="{BB962C8B-B14F-4D97-AF65-F5344CB8AC3E}">
        <p14:creationId xmlns:p14="http://schemas.microsoft.com/office/powerpoint/2010/main" val="108264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8ECD1-67B5-4FBA-848B-0BD609C0F5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D59A3A-6172-40B5-86A8-496471FD31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12CE41-D349-4D8B-9E2C-6A63063BC8DE}"/>
              </a:ext>
            </a:extLst>
          </p:cNvPr>
          <p:cNvSpPr>
            <a:spLocks noGrp="1"/>
          </p:cNvSpPr>
          <p:nvPr>
            <p:ph type="dt" sz="half" idx="10"/>
          </p:nvPr>
        </p:nvSpPr>
        <p:spPr/>
        <p:txBody>
          <a:bodyPr/>
          <a:lstStyle/>
          <a:p>
            <a:fld id="{0B594B63-2B72-4959-B9E5-6FA1CFA3461C}" type="datetimeFigureOut">
              <a:rPr lang="en-US" smtClean="0"/>
              <a:t>3/15/2020</a:t>
            </a:fld>
            <a:endParaRPr lang="en-US"/>
          </a:p>
        </p:txBody>
      </p:sp>
      <p:sp>
        <p:nvSpPr>
          <p:cNvPr id="5" name="Footer Placeholder 4">
            <a:extLst>
              <a:ext uri="{FF2B5EF4-FFF2-40B4-BE49-F238E27FC236}">
                <a16:creationId xmlns:a16="http://schemas.microsoft.com/office/drawing/2014/main" id="{C23C1682-2997-4986-A8B6-978B45FFDD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027743-1A22-44E5-84F1-8FA8C63FE69F}"/>
              </a:ext>
            </a:extLst>
          </p:cNvPr>
          <p:cNvSpPr>
            <a:spLocks noGrp="1"/>
          </p:cNvSpPr>
          <p:nvPr>
            <p:ph type="sldNum" sz="quarter" idx="12"/>
          </p:nvPr>
        </p:nvSpPr>
        <p:spPr/>
        <p:txBody>
          <a:bodyPr/>
          <a:lstStyle/>
          <a:p>
            <a:fld id="{97C5A68A-305B-455C-BC1B-D3028DD6353B}" type="slidenum">
              <a:rPr lang="en-US" smtClean="0"/>
              <a:t>‹#›</a:t>
            </a:fld>
            <a:endParaRPr lang="en-US"/>
          </a:p>
        </p:txBody>
      </p:sp>
    </p:spTree>
    <p:extLst>
      <p:ext uri="{BB962C8B-B14F-4D97-AF65-F5344CB8AC3E}">
        <p14:creationId xmlns:p14="http://schemas.microsoft.com/office/powerpoint/2010/main" val="3854075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27319-E50D-4179-B644-A54E6A0749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F57D2E-CD74-48FF-95F6-78390883E2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FF74FB-16B4-48D6-9D10-D7D4E78D167D}"/>
              </a:ext>
            </a:extLst>
          </p:cNvPr>
          <p:cNvSpPr>
            <a:spLocks noGrp="1"/>
          </p:cNvSpPr>
          <p:nvPr>
            <p:ph type="dt" sz="half" idx="10"/>
          </p:nvPr>
        </p:nvSpPr>
        <p:spPr/>
        <p:txBody>
          <a:bodyPr/>
          <a:lstStyle/>
          <a:p>
            <a:fld id="{0B594B63-2B72-4959-B9E5-6FA1CFA3461C}" type="datetimeFigureOut">
              <a:rPr lang="en-US" smtClean="0"/>
              <a:t>3/15/2020</a:t>
            </a:fld>
            <a:endParaRPr lang="en-US"/>
          </a:p>
        </p:txBody>
      </p:sp>
      <p:sp>
        <p:nvSpPr>
          <p:cNvPr id="5" name="Footer Placeholder 4">
            <a:extLst>
              <a:ext uri="{FF2B5EF4-FFF2-40B4-BE49-F238E27FC236}">
                <a16:creationId xmlns:a16="http://schemas.microsoft.com/office/drawing/2014/main" id="{AE605864-92E5-473F-B118-84726601B5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6C4001-64B0-4138-9A0F-9257F9BD1EE6}"/>
              </a:ext>
            </a:extLst>
          </p:cNvPr>
          <p:cNvSpPr>
            <a:spLocks noGrp="1"/>
          </p:cNvSpPr>
          <p:nvPr>
            <p:ph type="sldNum" sz="quarter" idx="12"/>
          </p:nvPr>
        </p:nvSpPr>
        <p:spPr/>
        <p:txBody>
          <a:bodyPr/>
          <a:lstStyle/>
          <a:p>
            <a:fld id="{97C5A68A-305B-455C-BC1B-D3028DD6353B}" type="slidenum">
              <a:rPr lang="en-US" smtClean="0"/>
              <a:t>‹#›</a:t>
            </a:fld>
            <a:endParaRPr lang="en-US"/>
          </a:p>
        </p:txBody>
      </p:sp>
    </p:spTree>
    <p:extLst>
      <p:ext uri="{BB962C8B-B14F-4D97-AF65-F5344CB8AC3E}">
        <p14:creationId xmlns:p14="http://schemas.microsoft.com/office/powerpoint/2010/main" val="307568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995F1-9A34-4F7B-9E85-082FE0BF53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291FA-38A9-412F-AA3E-C7638F4F35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D3D635-4377-4B04-AC2B-5F9FC7EC6D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D8C173-1798-4CAC-92CB-9BAE4E3F1D45}"/>
              </a:ext>
            </a:extLst>
          </p:cNvPr>
          <p:cNvSpPr>
            <a:spLocks noGrp="1"/>
          </p:cNvSpPr>
          <p:nvPr>
            <p:ph type="dt" sz="half" idx="10"/>
          </p:nvPr>
        </p:nvSpPr>
        <p:spPr/>
        <p:txBody>
          <a:bodyPr/>
          <a:lstStyle/>
          <a:p>
            <a:fld id="{0B594B63-2B72-4959-B9E5-6FA1CFA3461C}" type="datetimeFigureOut">
              <a:rPr lang="en-US" smtClean="0"/>
              <a:t>3/15/2020</a:t>
            </a:fld>
            <a:endParaRPr lang="en-US"/>
          </a:p>
        </p:txBody>
      </p:sp>
      <p:sp>
        <p:nvSpPr>
          <p:cNvPr id="6" name="Footer Placeholder 5">
            <a:extLst>
              <a:ext uri="{FF2B5EF4-FFF2-40B4-BE49-F238E27FC236}">
                <a16:creationId xmlns:a16="http://schemas.microsoft.com/office/drawing/2014/main" id="{C828FBA3-30BC-48D2-A5A2-E3455FCB89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3B65A4-F611-4F4A-AC1C-11D0D1F4BAC2}"/>
              </a:ext>
            </a:extLst>
          </p:cNvPr>
          <p:cNvSpPr>
            <a:spLocks noGrp="1"/>
          </p:cNvSpPr>
          <p:nvPr>
            <p:ph type="sldNum" sz="quarter" idx="12"/>
          </p:nvPr>
        </p:nvSpPr>
        <p:spPr/>
        <p:txBody>
          <a:bodyPr/>
          <a:lstStyle/>
          <a:p>
            <a:fld id="{97C5A68A-305B-455C-BC1B-D3028DD6353B}" type="slidenum">
              <a:rPr lang="en-US" smtClean="0"/>
              <a:t>‹#›</a:t>
            </a:fld>
            <a:endParaRPr lang="en-US"/>
          </a:p>
        </p:txBody>
      </p:sp>
    </p:spTree>
    <p:extLst>
      <p:ext uri="{BB962C8B-B14F-4D97-AF65-F5344CB8AC3E}">
        <p14:creationId xmlns:p14="http://schemas.microsoft.com/office/powerpoint/2010/main" val="4044804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AF305-F0BE-489D-81A2-9CEC39334B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5E97C8-A28A-47FC-BE03-A3ED8845C7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ECB652-5B85-4395-B5E8-964B5065B6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816696-BD5D-43EC-97BD-E270219F2B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C45E79-CACE-452D-B4F0-8C8AA958D7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80CE0F-909E-403A-91B9-3B984CDDAEB2}"/>
              </a:ext>
            </a:extLst>
          </p:cNvPr>
          <p:cNvSpPr>
            <a:spLocks noGrp="1"/>
          </p:cNvSpPr>
          <p:nvPr>
            <p:ph type="dt" sz="half" idx="10"/>
          </p:nvPr>
        </p:nvSpPr>
        <p:spPr/>
        <p:txBody>
          <a:bodyPr/>
          <a:lstStyle/>
          <a:p>
            <a:fld id="{0B594B63-2B72-4959-B9E5-6FA1CFA3461C}" type="datetimeFigureOut">
              <a:rPr lang="en-US" smtClean="0"/>
              <a:t>3/15/2020</a:t>
            </a:fld>
            <a:endParaRPr lang="en-US"/>
          </a:p>
        </p:txBody>
      </p:sp>
      <p:sp>
        <p:nvSpPr>
          <p:cNvPr id="8" name="Footer Placeholder 7">
            <a:extLst>
              <a:ext uri="{FF2B5EF4-FFF2-40B4-BE49-F238E27FC236}">
                <a16:creationId xmlns:a16="http://schemas.microsoft.com/office/drawing/2014/main" id="{D9CDE598-EB7B-47AF-AB88-31384C10FB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952D07-09C0-4E40-88CD-16A959DAC1B8}"/>
              </a:ext>
            </a:extLst>
          </p:cNvPr>
          <p:cNvSpPr>
            <a:spLocks noGrp="1"/>
          </p:cNvSpPr>
          <p:nvPr>
            <p:ph type="sldNum" sz="quarter" idx="12"/>
          </p:nvPr>
        </p:nvSpPr>
        <p:spPr/>
        <p:txBody>
          <a:bodyPr/>
          <a:lstStyle/>
          <a:p>
            <a:fld id="{97C5A68A-305B-455C-BC1B-D3028DD6353B}" type="slidenum">
              <a:rPr lang="en-US" smtClean="0"/>
              <a:t>‹#›</a:t>
            </a:fld>
            <a:endParaRPr lang="en-US"/>
          </a:p>
        </p:txBody>
      </p:sp>
    </p:spTree>
    <p:extLst>
      <p:ext uri="{BB962C8B-B14F-4D97-AF65-F5344CB8AC3E}">
        <p14:creationId xmlns:p14="http://schemas.microsoft.com/office/powerpoint/2010/main" val="822051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5AAD9-76B2-4D6C-A3EA-DBAF1C0950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D989AD-8A70-4F91-8E6E-321C36F0FA61}"/>
              </a:ext>
            </a:extLst>
          </p:cNvPr>
          <p:cNvSpPr>
            <a:spLocks noGrp="1"/>
          </p:cNvSpPr>
          <p:nvPr>
            <p:ph type="dt" sz="half" idx="10"/>
          </p:nvPr>
        </p:nvSpPr>
        <p:spPr/>
        <p:txBody>
          <a:bodyPr/>
          <a:lstStyle/>
          <a:p>
            <a:fld id="{0B594B63-2B72-4959-B9E5-6FA1CFA3461C}" type="datetimeFigureOut">
              <a:rPr lang="en-US" smtClean="0"/>
              <a:t>3/15/2020</a:t>
            </a:fld>
            <a:endParaRPr lang="en-US"/>
          </a:p>
        </p:txBody>
      </p:sp>
      <p:sp>
        <p:nvSpPr>
          <p:cNvPr id="4" name="Footer Placeholder 3">
            <a:extLst>
              <a:ext uri="{FF2B5EF4-FFF2-40B4-BE49-F238E27FC236}">
                <a16:creationId xmlns:a16="http://schemas.microsoft.com/office/drawing/2014/main" id="{EC8D4936-537D-49A7-B984-F4641275BB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39A192-118F-42A9-9D56-93251CC3814E}"/>
              </a:ext>
            </a:extLst>
          </p:cNvPr>
          <p:cNvSpPr>
            <a:spLocks noGrp="1"/>
          </p:cNvSpPr>
          <p:nvPr>
            <p:ph type="sldNum" sz="quarter" idx="12"/>
          </p:nvPr>
        </p:nvSpPr>
        <p:spPr/>
        <p:txBody>
          <a:bodyPr/>
          <a:lstStyle/>
          <a:p>
            <a:fld id="{97C5A68A-305B-455C-BC1B-D3028DD6353B}" type="slidenum">
              <a:rPr lang="en-US" smtClean="0"/>
              <a:t>‹#›</a:t>
            </a:fld>
            <a:endParaRPr lang="en-US"/>
          </a:p>
        </p:txBody>
      </p:sp>
    </p:spTree>
    <p:extLst>
      <p:ext uri="{BB962C8B-B14F-4D97-AF65-F5344CB8AC3E}">
        <p14:creationId xmlns:p14="http://schemas.microsoft.com/office/powerpoint/2010/main" val="1147105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4C2FB3-43CC-4D55-9763-FDFB480EDE33}"/>
              </a:ext>
            </a:extLst>
          </p:cNvPr>
          <p:cNvSpPr>
            <a:spLocks noGrp="1"/>
          </p:cNvSpPr>
          <p:nvPr>
            <p:ph type="dt" sz="half" idx="10"/>
          </p:nvPr>
        </p:nvSpPr>
        <p:spPr/>
        <p:txBody>
          <a:bodyPr/>
          <a:lstStyle/>
          <a:p>
            <a:fld id="{0B594B63-2B72-4959-B9E5-6FA1CFA3461C}" type="datetimeFigureOut">
              <a:rPr lang="en-US" smtClean="0"/>
              <a:t>3/15/2020</a:t>
            </a:fld>
            <a:endParaRPr lang="en-US"/>
          </a:p>
        </p:txBody>
      </p:sp>
      <p:sp>
        <p:nvSpPr>
          <p:cNvPr id="3" name="Footer Placeholder 2">
            <a:extLst>
              <a:ext uri="{FF2B5EF4-FFF2-40B4-BE49-F238E27FC236}">
                <a16:creationId xmlns:a16="http://schemas.microsoft.com/office/drawing/2014/main" id="{41998B52-460A-4418-A33B-9C4D9F24D3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365D97-1841-40F3-A73B-E8FA30F850FC}"/>
              </a:ext>
            </a:extLst>
          </p:cNvPr>
          <p:cNvSpPr>
            <a:spLocks noGrp="1"/>
          </p:cNvSpPr>
          <p:nvPr>
            <p:ph type="sldNum" sz="quarter" idx="12"/>
          </p:nvPr>
        </p:nvSpPr>
        <p:spPr/>
        <p:txBody>
          <a:bodyPr/>
          <a:lstStyle/>
          <a:p>
            <a:fld id="{97C5A68A-305B-455C-BC1B-D3028DD6353B}" type="slidenum">
              <a:rPr lang="en-US" smtClean="0"/>
              <a:t>‹#›</a:t>
            </a:fld>
            <a:endParaRPr lang="en-US"/>
          </a:p>
        </p:txBody>
      </p:sp>
    </p:spTree>
    <p:extLst>
      <p:ext uri="{BB962C8B-B14F-4D97-AF65-F5344CB8AC3E}">
        <p14:creationId xmlns:p14="http://schemas.microsoft.com/office/powerpoint/2010/main" val="2960234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4294-58F8-48FC-9356-9292BA72F4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19AB9B-A841-463D-A25C-679B6D6D2F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809663-3219-46EC-A09F-5CFF9BEF86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6612A1-EADB-4FFF-856D-C758937CB796}"/>
              </a:ext>
            </a:extLst>
          </p:cNvPr>
          <p:cNvSpPr>
            <a:spLocks noGrp="1"/>
          </p:cNvSpPr>
          <p:nvPr>
            <p:ph type="dt" sz="half" idx="10"/>
          </p:nvPr>
        </p:nvSpPr>
        <p:spPr/>
        <p:txBody>
          <a:bodyPr/>
          <a:lstStyle/>
          <a:p>
            <a:fld id="{0B594B63-2B72-4959-B9E5-6FA1CFA3461C}" type="datetimeFigureOut">
              <a:rPr lang="en-US" smtClean="0"/>
              <a:t>3/15/2020</a:t>
            </a:fld>
            <a:endParaRPr lang="en-US"/>
          </a:p>
        </p:txBody>
      </p:sp>
      <p:sp>
        <p:nvSpPr>
          <p:cNvPr id="6" name="Footer Placeholder 5">
            <a:extLst>
              <a:ext uri="{FF2B5EF4-FFF2-40B4-BE49-F238E27FC236}">
                <a16:creationId xmlns:a16="http://schemas.microsoft.com/office/drawing/2014/main" id="{84F6D9FC-DCE1-479B-B32F-1C2C0305E7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4F4E3-7F2C-4536-BFC3-CA7BB12121D6}"/>
              </a:ext>
            </a:extLst>
          </p:cNvPr>
          <p:cNvSpPr>
            <a:spLocks noGrp="1"/>
          </p:cNvSpPr>
          <p:nvPr>
            <p:ph type="sldNum" sz="quarter" idx="12"/>
          </p:nvPr>
        </p:nvSpPr>
        <p:spPr/>
        <p:txBody>
          <a:bodyPr/>
          <a:lstStyle/>
          <a:p>
            <a:fld id="{97C5A68A-305B-455C-BC1B-D3028DD6353B}" type="slidenum">
              <a:rPr lang="en-US" smtClean="0"/>
              <a:t>‹#›</a:t>
            </a:fld>
            <a:endParaRPr lang="en-US"/>
          </a:p>
        </p:txBody>
      </p:sp>
    </p:spTree>
    <p:extLst>
      <p:ext uri="{BB962C8B-B14F-4D97-AF65-F5344CB8AC3E}">
        <p14:creationId xmlns:p14="http://schemas.microsoft.com/office/powerpoint/2010/main" val="3901270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15B11-9F9C-45FC-AF24-97B6B14F04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1988E6-186F-4C33-9632-C0EA134376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41E4A2-6E5F-49F1-A890-54D5859E32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B89D8B-21B1-4500-BEF9-5432E1CDAB60}"/>
              </a:ext>
            </a:extLst>
          </p:cNvPr>
          <p:cNvSpPr>
            <a:spLocks noGrp="1"/>
          </p:cNvSpPr>
          <p:nvPr>
            <p:ph type="dt" sz="half" idx="10"/>
          </p:nvPr>
        </p:nvSpPr>
        <p:spPr/>
        <p:txBody>
          <a:bodyPr/>
          <a:lstStyle/>
          <a:p>
            <a:fld id="{0B594B63-2B72-4959-B9E5-6FA1CFA3461C}" type="datetimeFigureOut">
              <a:rPr lang="en-US" smtClean="0"/>
              <a:t>3/15/2020</a:t>
            </a:fld>
            <a:endParaRPr lang="en-US"/>
          </a:p>
        </p:txBody>
      </p:sp>
      <p:sp>
        <p:nvSpPr>
          <p:cNvPr id="6" name="Footer Placeholder 5">
            <a:extLst>
              <a:ext uri="{FF2B5EF4-FFF2-40B4-BE49-F238E27FC236}">
                <a16:creationId xmlns:a16="http://schemas.microsoft.com/office/drawing/2014/main" id="{8C771247-F440-4086-96E9-7B205CB1E1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15B4C7-A44B-4C5E-B2B9-7272393D9D6C}"/>
              </a:ext>
            </a:extLst>
          </p:cNvPr>
          <p:cNvSpPr>
            <a:spLocks noGrp="1"/>
          </p:cNvSpPr>
          <p:nvPr>
            <p:ph type="sldNum" sz="quarter" idx="12"/>
          </p:nvPr>
        </p:nvSpPr>
        <p:spPr/>
        <p:txBody>
          <a:bodyPr/>
          <a:lstStyle/>
          <a:p>
            <a:fld id="{97C5A68A-305B-455C-BC1B-D3028DD6353B}" type="slidenum">
              <a:rPr lang="en-US" smtClean="0"/>
              <a:t>‹#›</a:t>
            </a:fld>
            <a:endParaRPr lang="en-US"/>
          </a:p>
        </p:txBody>
      </p:sp>
    </p:spTree>
    <p:extLst>
      <p:ext uri="{BB962C8B-B14F-4D97-AF65-F5344CB8AC3E}">
        <p14:creationId xmlns:p14="http://schemas.microsoft.com/office/powerpoint/2010/main" val="645274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A1AFBC-FA73-4620-94DC-E7A2B20E14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ACDC46-EA85-428E-92A5-F47FFE7D75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18D1DD-3690-45DC-9792-2CBB140D97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594B63-2B72-4959-B9E5-6FA1CFA3461C}" type="datetimeFigureOut">
              <a:rPr lang="en-US" smtClean="0"/>
              <a:t>3/15/2020</a:t>
            </a:fld>
            <a:endParaRPr lang="en-US"/>
          </a:p>
        </p:txBody>
      </p:sp>
      <p:sp>
        <p:nvSpPr>
          <p:cNvPr id="5" name="Footer Placeholder 4">
            <a:extLst>
              <a:ext uri="{FF2B5EF4-FFF2-40B4-BE49-F238E27FC236}">
                <a16:creationId xmlns:a16="http://schemas.microsoft.com/office/drawing/2014/main" id="{A3A07D17-D9DE-40C9-809A-8B064F1CC2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A2DEF9-6B11-4C66-9615-FD08CF6E54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C5A68A-305B-455C-BC1B-D3028DD6353B}" type="slidenum">
              <a:rPr lang="en-US" smtClean="0"/>
              <a:t>‹#›</a:t>
            </a:fld>
            <a:endParaRPr lang="en-US"/>
          </a:p>
        </p:txBody>
      </p:sp>
      <p:sp>
        <p:nvSpPr>
          <p:cNvPr id="7" name="MSIPCMContentMarking" descr="{&quot;HashCode&quot;:-1770358562,&quot;Placement&quot;:&quot;Footer&quot;}">
            <a:extLst>
              <a:ext uri="{FF2B5EF4-FFF2-40B4-BE49-F238E27FC236}">
                <a16:creationId xmlns:a16="http://schemas.microsoft.com/office/drawing/2014/main" id="{7B2CFD9B-8564-41A9-9538-CE6BA0202F11}"/>
              </a:ext>
            </a:extLst>
          </p:cNvPr>
          <p:cNvSpPr txBox="1"/>
          <p:nvPr userDrawn="1"/>
        </p:nvSpPr>
        <p:spPr>
          <a:xfrm>
            <a:off x="0" y="6664017"/>
            <a:ext cx="1616618" cy="193983"/>
          </a:xfrm>
          <a:prstGeom prst="rect">
            <a:avLst/>
          </a:prstGeom>
          <a:noFill/>
        </p:spPr>
        <p:txBody>
          <a:bodyPr vert="horz" wrap="square" lIns="0" tIns="0" rIns="0" bIns="0" rtlCol="0" anchor="ctr" anchorCtr="1">
            <a:spAutoFit/>
          </a:bodyPr>
          <a:lstStyle/>
          <a:p>
            <a:pPr algn="l">
              <a:spcBef>
                <a:spcPts val="0"/>
              </a:spcBef>
              <a:spcAft>
                <a:spcPts val="0"/>
              </a:spcAft>
            </a:pPr>
            <a:r>
              <a:rPr lang="en-US" sz="600">
                <a:solidFill>
                  <a:srgbClr val="7F7F7F"/>
                </a:solidFill>
                <a:latin typeface="Calibri" panose="020F0502020204030204" pitchFamily="34" charset="0"/>
              </a:rPr>
              <a:t>Dell Customer Communication - Confidential</a:t>
            </a:r>
          </a:p>
        </p:txBody>
      </p:sp>
    </p:spTree>
    <p:extLst>
      <p:ext uri="{BB962C8B-B14F-4D97-AF65-F5344CB8AC3E}">
        <p14:creationId xmlns:p14="http://schemas.microsoft.com/office/powerpoint/2010/main" val="518461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E31BC-D59A-46CE-B69D-5092E888B803}"/>
              </a:ext>
            </a:extLst>
          </p:cNvPr>
          <p:cNvSpPr>
            <a:spLocks noGrp="1"/>
          </p:cNvSpPr>
          <p:nvPr>
            <p:ph type="ctrTitle"/>
          </p:nvPr>
        </p:nvSpPr>
        <p:spPr/>
        <p:txBody>
          <a:bodyPr/>
          <a:lstStyle/>
          <a:p>
            <a:r>
              <a:rPr lang="en-US" b="1" dirty="0"/>
              <a:t>String</a:t>
            </a:r>
          </a:p>
        </p:txBody>
      </p:sp>
      <p:sp>
        <p:nvSpPr>
          <p:cNvPr id="3" name="Subtitle 2">
            <a:extLst>
              <a:ext uri="{FF2B5EF4-FFF2-40B4-BE49-F238E27FC236}">
                <a16:creationId xmlns:a16="http://schemas.microsoft.com/office/drawing/2014/main" id="{693A2A34-5791-43D4-8AE3-63D293135E31}"/>
              </a:ext>
            </a:extLst>
          </p:cNvPr>
          <p:cNvSpPr>
            <a:spLocks noGrp="1"/>
          </p:cNvSpPr>
          <p:nvPr>
            <p:ph type="subTitle" idx="1"/>
          </p:nvPr>
        </p:nvSpPr>
        <p:spPr/>
        <p:txBody>
          <a:bodyPr/>
          <a:lstStyle/>
          <a:p>
            <a:r>
              <a:rPr lang="en-US" dirty="0" err="1"/>
              <a:t>java.lang</a:t>
            </a:r>
            <a:r>
              <a:rPr lang="en-US" dirty="0"/>
              <a:t> Package</a:t>
            </a:r>
          </a:p>
        </p:txBody>
      </p:sp>
    </p:spTree>
    <p:extLst>
      <p:ext uri="{BB962C8B-B14F-4D97-AF65-F5344CB8AC3E}">
        <p14:creationId xmlns:p14="http://schemas.microsoft.com/office/powerpoint/2010/main" val="2021021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23BC584-AF1F-4B9F-B126-A392E7FA670E}"/>
              </a:ext>
            </a:extLst>
          </p:cNvPr>
          <p:cNvPicPr>
            <a:picLocks noGrp="1" noChangeAspect="1"/>
          </p:cNvPicPr>
          <p:nvPr>
            <p:ph idx="1"/>
          </p:nvPr>
        </p:nvPicPr>
        <p:blipFill>
          <a:blip r:embed="rId2"/>
          <a:stretch>
            <a:fillRect/>
          </a:stretch>
        </p:blipFill>
        <p:spPr>
          <a:xfrm>
            <a:off x="2502796" y="134938"/>
            <a:ext cx="7186408" cy="6042025"/>
          </a:xfrm>
          <a:prstGeom prst="rect">
            <a:avLst/>
          </a:prstGeom>
        </p:spPr>
      </p:pic>
    </p:spTree>
    <p:extLst>
      <p:ext uri="{BB962C8B-B14F-4D97-AF65-F5344CB8AC3E}">
        <p14:creationId xmlns:p14="http://schemas.microsoft.com/office/powerpoint/2010/main" val="2632180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6D7C4BC-0DC1-4915-88C7-027D1D4AB5E1}"/>
              </a:ext>
            </a:extLst>
          </p:cNvPr>
          <p:cNvPicPr>
            <a:picLocks noGrp="1" noChangeAspect="1"/>
          </p:cNvPicPr>
          <p:nvPr>
            <p:ph idx="1"/>
          </p:nvPr>
        </p:nvPicPr>
        <p:blipFill>
          <a:blip r:embed="rId2"/>
          <a:stretch>
            <a:fillRect/>
          </a:stretch>
        </p:blipFill>
        <p:spPr>
          <a:xfrm>
            <a:off x="2479901" y="-43542"/>
            <a:ext cx="7145113" cy="6176963"/>
          </a:xfrm>
          <a:prstGeom prst="rect">
            <a:avLst/>
          </a:prstGeom>
        </p:spPr>
      </p:pic>
    </p:spTree>
    <p:extLst>
      <p:ext uri="{BB962C8B-B14F-4D97-AF65-F5344CB8AC3E}">
        <p14:creationId xmlns:p14="http://schemas.microsoft.com/office/powerpoint/2010/main" val="1289883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E324494-2E3D-45B9-8045-F3BD77577AC5}"/>
              </a:ext>
            </a:extLst>
          </p:cNvPr>
          <p:cNvPicPr>
            <a:picLocks noGrp="1" noChangeAspect="1"/>
          </p:cNvPicPr>
          <p:nvPr>
            <p:ph idx="1"/>
          </p:nvPr>
        </p:nvPicPr>
        <p:blipFill>
          <a:blip r:embed="rId2"/>
          <a:stretch>
            <a:fillRect/>
          </a:stretch>
        </p:blipFill>
        <p:spPr>
          <a:xfrm>
            <a:off x="1900237" y="1390650"/>
            <a:ext cx="8391525" cy="3781425"/>
          </a:xfrm>
          <a:prstGeom prst="rect">
            <a:avLst/>
          </a:prstGeom>
        </p:spPr>
      </p:pic>
    </p:spTree>
    <p:extLst>
      <p:ext uri="{BB962C8B-B14F-4D97-AF65-F5344CB8AC3E}">
        <p14:creationId xmlns:p14="http://schemas.microsoft.com/office/powerpoint/2010/main" val="433964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73" name="Rectangle 72">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4098" name="Picture 2" descr="Image result for what is string buffer in java">
            <a:extLst>
              <a:ext uri="{FF2B5EF4-FFF2-40B4-BE49-F238E27FC236}">
                <a16:creationId xmlns:a16="http://schemas.microsoft.com/office/drawing/2014/main" id="{9FBA03C9-F906-4C59-B991-03D1D1836E0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 b="6595"/>
          <a:stretch/>
        </p:blipFill>
        <p:spPr bwMode="auto">
          <a:xfrm rot="21480000">
            <a:off x="1137837" y="1003258"/>
            <a:ext cx="9916327" cy="4764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4059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9A4A1D4-D6B9-4830-8DF3-5740C75A6F89}"/>
              </a:ext>
            </a:extLst>
          </p:cNvPr>
          <p:cNvPicPr>
            <a:picLocks noGrp="1" noChangeAspect="1"/>
          </p:cNvPicPr>
          <p:nvPr>
            <p:ph idx="1"/>
          </p:nvPr>
        </p:nvPicPr>
        <p:blipFill>
          <a:blip r:embed="rId2"/>
          <a:stretch>
            <a:fillRect/>
          </a:stretch>
        </p:blipFill>
        <p:spPr>
          <a:xfrm>
            <a:off x="1743075" y="922338"/>
            <a:ext cx="8705850" cy="4543425"/>
          </a:xfrm>
          <a:prstGeom prst="rect">
            <a:avLst/>
          </a:prstGeom>
        </p:spPr>
      </p:pic>
    </p:spTree>
    <p:extLst>
      <p:ext uri="{BB962C8B-B14F-4D97-AF65-F5344CB8AC3E}">
        <p14:creationId xmlns:p14="http://schemas.microsoft.com/office/powerpoint/2010/main" val="3843496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8A09461-1C9E-4F5E-9DE3-23A766CDD9DC}"/>
              </a:ext>
            </a:extLst>
          </p:cNvPr>
          <p:cNvPicPr>
            <a:picLocks noGrp="1" noChangeAspect="1"/>
          </p:cNvPicPr>
          <p:nvPr>
            <p:ph idx="1"/>
          </p:nvPr>
        </p:nvPicPr>
        <p:blipFill>
          <a:blip r:embed="rId2"/>
          <a:stretch>
            <a:fillRect/>
          </a:stretch>
        </p:blipFill>
        <p:spPr>
          <a:xfrm>
            <a:off x="1990725" y="536575"/>
            <a:ext cx="8210550" cy="5305425"/>
          </a:xfrm>
          <a:prstGeom prst="rect">
            <a:avLst/>
          </a:prstGeom>
        </p:spPr>
      </p:pic>
    </p:spTree>
    <p:extLst>
      <p:ext uri="{BB962C8B-B14F-4D97-AF65-F5344CB8AC3E}">
        <p14:creationId xmlns:p14="http://schemas.microsoft.com/office/powerpoint/2010/main" val="3754585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CBAB30-0061-4AC3-A898-356D5AA3871D}"/>
              </a:ext>
            </a:extLst>
          </p:cNvPr>
          <p:cNvSpPr>
            <a:spLocks noGrp="1"/>
          </p:cNvSpPr>
          <p:nvPr>
            <p:ph idx="1"/>
          </p:nvPr>
        </p:nvSpPr>
        <p:spPr>
          <a:xfrm>
            <a:off x="838200" y="471638"/>
            <a:ext cx="10515600" cy="5705325"/>
          </a:xfrm>
        </p:spPr>
        <p:txBody>
          <a:bodyPr>
            <a:normAutofit lnSpcReduction="10000"/>
          </a:bodyPr>
          <a:lstStyle/>
          <a:p>
            <a:r>
              <a:rPr lang="en-US" dirty="0"/>
              <a:t>String vs </a:t>
            </a:r>
            <a:r>
              <a:rPr lang="en-US" dirty="0" err="1"/>
              <a:t>StringBuffer</a:t>
            </a:r>
            <a:endParaRPr lang="en-US" dirty="0"/>
          </a:p>
          <a:p>
            <a:r>
              <a:rPr lang="en-US" dirty="0"/>
              <a:t>Since String is immutable in Java, whenever we do String manipulation like concatenation, substring </a:t>
            </a:r>
            <a:r>
              <a:rPr lang="en-US" dirty="0" err="1"/>
              <a:t>etc</a:t>
            </a:r>
            <a:r>
              <a:rPr lang="en-US" dirty="0"/>
              <a:t>, it generates a new String and discards the older String for garbage collection.</a:t>
            </a:r>
          </a:p>
          <a:p>
            <a:endParaRPr lang="en-US" dirty="0"/>
          </a:p>
          <a:p>
            <a:r>
              <a:rPr lang="en-US" dirty="0"/>
              <a:t>These are heavy operations and generate a lot of garbage in heap. So Java has provided </a:t>
            </a:r>
            <a:r>
              <a:rPr lang="en-US" dirty="0" err="1"/>
              <a:t>StringBuffer</a:t>
            </a:r>
            <a:r>
              <a:rPr lang="en-US" dirty="0"/>
              <a:t> and StringBuilder class that should be used for String manipulation.</a:t>
            </a:r>
          </a:p>
          <a:p>
            <a:endParaRPr lang="en-US" dirty="0"/>
          </a:p>
          <a:p>
            <a:r>
              <a:rPr lang="en-US" dirty="0" err="1"/>
              <a:t>StringBuffer</a:t>
            </a:r>
            <a:r>
              <a:rPr lang="en-US" dirty="0"/>
              <a:t> vs StringBuilder</a:t>
            </a:r>
          </a:p>
          <a:p>
            <a:r>
              <a:rPr lang="en-US" dirty="0" err="1"/>
              <a:t>StringBuffer</a:t>
            </a:r>
            <a:r>
              <a:rPr lang="en-US" dirty="0"/>
              <a:t> was the only choice for String manipulation till Java 1.4 but it has one disadvantage that all of its public methods are synchronized. </a:t>
            </a:r>
            <a:r>
              <a:rPr lang="en-US" dirty="0" err="1"/>
              <a:t>StringBuffer</a:t>
            </a:r>
            <a:r>
              <a:rPr lang="en-US" dirty="0"/>
              <a:t> provides Thread safety but on a performance cost.</a:t>
            </a:r>
          </a:p>
          <a:p>
            <a:endParaRPr lang="en-US" dirty="0"/>
          </a:p>
          <a:p>
            <a:endParaRPr lang="en-US" dirty="0"/>
          </a:p>
        </p:txBody>
      </p:sp>
    </p:spTree>
    <p:extLst>
      <p:ext uri="{BB962C8B-B14F-4D97-AF65-F5344CB8AC3E}">
        <p14:creationId xmlns:p14="http://schemas.microsoft.com/office/powerpoint/2010/main" val="1716747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35048E-6157-4651-BA4B-0F6093A309FD}"/>
              </a:ext>
            </a:extLst>
          </p:cNvPr>
          <p:cNvSpPr>
            <a:spLocks noGrp="1"/>
          </p:cNvSpPr>
          <p:nvPr>
            <p:ph idx="1"/>
          </p:nvPr>
        </p:nvSpPr>
        <p:spPr>
          <a:xfrm>
            <a:off x="838200" y="250256"/>
            <a:ext cx="10515600" cy="6487427"/>
          </a:xfrm>
        </p:spPr>
        <p:txBody>
          <a:bodyPr>
            <a:normAutofit fontScale="92500" lnSpcReduction="10000"/>
          </a:bodyPr>
          <a:lstStyle/>
          <a:p>
            <a:r>
              <a:rPr lang="en-US" dirty="0"/>
              <a:t>In most of the scenarios, we don’t use String in a multithreaded environment, so Java 1.5 introduced a new class StringBuilder that is similar to </a:t>
            </a:r>
            <a:r>
              <a:rPr lang="en-US" dirty="0" err="1"/>
              <a:t>StringBuffer</a:t>
            </a:r>
            <a:r>
              <a:rPr lang="en-US" dirty="0"/>
              <a:t> except thread safety and synchronization.</a:t>
            </a:r>
          </a:p>
          <a:p>
            <a:r>
              <a:rPr lang="en-US" dirty="0"/>
              <a:t>So if you are in a single threaded environment or don’t care about thread safety, you should use StringBuilder else use </a:t>
            </a:r>
            <a:r>
              <a:rPr lang="en-US" dirty="0" err="1"/>
              <a:t>StringBuffer</a:t>
            </a:r>
            <a:r>
              <a:rPr lang="en-US" dirty="0"/>
              <a:t>. See this post for performance benchmarking between </a:t>
            </a:r>
            <a:r>
              <a:rPr lang="en-US" dirty="0" err="1"/>
              <a:t>StringBuffer</a:t>
            </a:r>
            <a:r>
              <a:rPr lang="en-US" dirty="0"/>
              <a:t> and StringBuilder.</a:t>
            </a:r>
          </a:p>
          <a:p>
            <a:r>
              <a:rPr lang="en-US" dirty="0"/>
              <a:t>String vs </a:t>
            </a:r>
            <a:r>
              <a:rPr lang="en-US" dirty="0" err="1"/>
              <a:t>StringBuffer</a:t>
            </a:r>
            <a:r>
              <a:rPr lang="en-US" dirty="0"/>
              <a:t> vs StringBuilder</a:t>
            </a:r>
          </a:p>
          <a:p>
            <a:r>
              <a:rPr lang="en-US" dirty="0"/>
              <a:t>String is immutable whereas </a:t>
            </a:r>
            <a:r>
              <a:rPr lang="en-US" dirty="0" err="1"/>
              <a:t>StringBuffer</a:t>
            </a:r>
            <a:r>
              <a:rPr lang="en-US" dirty="0"/>
              <a:t> and </a:t>
            </a:r>
            <a:r>
              <a:rPr lang="en-US" dirty="0" err="1"/>
              <a:t>StringBuider</a:t>
            </a:r>
            <a:r>
              <a:rPr lang="en-US" dirty="0"/>
              <a:t> are mutable classes.</a:t>
            </a:r>
          </a:p>
          <a:p>
            <a:r>
              <a:rPr lang="en-US" dirty="0" err="1"/>
              <a:t>StringBuffer</a:t>
            </a:r>
            <a:r>
              <a:rPr lang="en-US" dirty="0"/>
              <a:t> is thread safe and synchronized whereas StringBuilder is not, </a:t>
            </a:r>
            <a:r>
              <a:rPr lang="en-US" dirty="0" err="1"/>
              <a:t>thats</a:t>
            </a:r>
            <a:r>
              <a:rPr lang="en-US" dirty="0"/>
              <a:t> why StringBuilder is more faster than </a:t>
            </a:r>
            <a:r>
              <a:rPr lang="en-US" dirty="0" err="1"/>
              <a:t>StringBuffer</a:t>
            </a:r>
            <a:r>
              <a:rPr lang="en-US" dirty="0"/>
              <a:t>.</a:t>
            </a:r>
          </a:p>
          <a:p>
            <a:r>
              <a:rPr lang="en-US" dirty="0"/>
              <a:t>String </a:t>
            </a:r>
            <a:r>
              <a:rPr lang="en-US" dirty="0" err="1"/>
              <a:t>concat</a:t>
            </a:r>
            <a:r>
              <a:rPr lang="en-US" dirty="0"/>
              <a:t> + operator internally uses </a:t>
            </a:r>
            <a:r>
              <a:rPr lang="en-US" dirty="0" err="1"/>
              <a:t>StringBuffer</a:t>
            </a:r>
            <a:r>
              <a:rPr lang="en-US" dirty="0"/>
              <a:t> or StringBuilder class.</a:t>
            </a:r>
          </a:p>
          <a:p>
            <a:r>
              <a:rPr lang="en-US" dirty="0"/>
              <a:t>For String manipulations in non-multi threaded environment, we should use StringBuilder else use </a:t>
            </a:r>
            <a:r>
              <a:rPr lang="en-US" dirty="0" err="1"/>
              <a:t>StringBuffer</a:t>
            </a:r>
            <a:r>
              <a:rPr lang="en-US" dirty="0"/>
              <a:t> class.</a:t>
            </a:r>
          </a:p>
          <a:p>
            <a:r>
              <a:rPr lang="en-US" dirty="0"/>
              <a:t>That’s all for a quick roundup of difference between String vs </a:t>
            </a:r>
            <a:r>
              <a:rPr lang="en-US" dirty="0" err="1"/>
              <a:t>StringBuffer</a:t>
            </a:r>
            <a:r>
              <a:rPr lang="en-US" dirty="0"/>
              <a:t> vs StringBuilder. In most of the scenarios for string manipulation, StringBuilder is better suited than </a:t>
            </a:r>
            <a:r>
              <a:rPr lang="en-US" dirty="0" err="1"/>
              <a:t>StringBuffer</a:t>
            </a:r>
            <a:r>
              <a:rPr lang="en-US" dirty="0"/>
              <a:t>.</a:t>
            </a:r>
          </a:p>
        </p:txBody>
      </p:sp>
    </p:spTree>
    <p:extLst>
      <p:ext uri="{BB962C8B-B14F-4D97-AF65-F5344CB8AC3E}">
        <p14:creationId xmlns:p14="http://schemas.microsoft.com/office/powerpoint/2010/main" val="566627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Java string literal">
            <a:extLst>
              <a:ext uri="{FF2B5EF4-FFF2-40B4-BE49-F238E27FC236}">
                <a16:creationId xmlns:a16="http://schemas.microsoft.com/office/drawing/2014/main" id="{CBADF524-2CF8-4887-B124-D9A7CE6E5E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48037" y="703496"/>
            <a:ext cx="5495925"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71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CC8451-675C-4859-9BA9-F0A3DAAAF4DE}"/>
              </a:ext>
            </a:extLst>
          </p:cNvPr>
          <p:cNvSpPr>
            <a:spLocks noGrp="1"/>
          </p:cNvSpPr>
          <p:nvPr>
            <p:ph idx="1"/>
          </p:nvPr>
        </p:nvSpPr>
        <p:spPr>
          <a:xfrm>
            <a:off x="838200" y="170329"/>
            <a:ext cx="10515600" cy="6006634"/>
          </a:xfrm>
        </p:spPr>
        <p:txBody>
          <a:bodyPr>
            <a:normAutofit fontScale="92500" lnSpcReduction="10000"/>
          </a:bodyPr>
          <a:lstStyle/>
          <a:p>
            <a:r>
              <a:rPr lang="en-US" dirty="0"/>
              <a:t>Strings, which are widely used in Java programming, are a sequence of characters. In Java programming language, strings are treated as objects.</a:t>
            </a:r>
          </a:p>
          <a:p>
            <a:r>
              <a:rPr lang="en-US" dirty="0"/>
              <a:t>The Java platform provides the String class to create and manipulate strings.</a:t>
            </a:r>
          </a:p>
          <a:p>
            <a:r>
              <a:rPr lang="en-US" dirty="0"/>
              <a:t>Creating Strings</a:t>
            </a:r>
          </a:p>
          <a:p>
            <a:r>
              <a:rPr lang="en-US" dirty="0"/>
              <a:t>The most direct way to create a string is to write −</a:t>
            </a:r>
          </a:p>
          <a:p>
            <a:endParaRPr lang="en-US" dirty="0"/>
          </a:p>
          <a:p>
            <a:r>
              <a:rPr lang="en-US" dirty="0"/>
              <a:t>String greeting = "Hello world!";</a:t>
            </a:r>
          </a:p>
          <a:p>
            <a:r>
              <a:rPr lang="en-US" dirty="0"/>
              <a:t>Whenever it encounters a string literal in your code, the compiler creates a String object with its value in this case, "Hello world!'.</a:t>
            </a:r>
          </a:p>
          <a:p>
            <a:endParaRPr lang="en-US" dirty="0"/>
          </a:p>
          <a:p>
            <a:r>
              <a:rPr lang="en-US" dirty="0"/>
              <a:t>As with any other object, you can create String objects by using the new keyword and a constructor. The String class has 11 constructors that allow you to provide the initial value of the string using different sources, such as an array of characters.</a:t>
            </a:r>
          </a:p>
          <a:p>
            <a:endParaRPr lang="en-US" dirty="0"/>
          </a:p>
        </p:txBody>
      </p:sp>
    </p:spTree>
    <p:extLst>
      <p:ext uri="{BB962C8B-B14F-4D97-AF65-F5344CB8AC3E}">
        <p14:creationId xmlns:p14="http://schemas.microsoft.com/office/powerpoint/2010/main" val="3739336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C2ECCC-8F3B-4E70-9EF7-AC4C045AFD76}"/>
              </a:ext>
            </a:extLst>
          </p:cNvPr>
          <p:cNvSpPr>
            <a:spLocks noGrp="1"/>
          </p:cNvSpPr>
          <p:nvPr>
            <p:ph idx="1"/>
          </p:nvPr>
        </p:nvSpPr>
        <p:spPr>
          <a:xfrm>
            <a:off x="838200" y="349624"/>
            <a:ext cx="10515600" cy="5827339"/>
          </a:xfrm>
        </p:spPr>
        <p:txBody>
          <a:bodyPr>
            <a:normAutofit/>
          </a:bodyPr>
          <a:lstStyle/>
          <a:p>
            <a:r>
              <a:rPr lang="en-US" dirty="0"/>
              <a:t>Note − The String class is immutable, so that once it is created a String object cannot be changed. If there is a necessity to make a lot of modifications to Strings of characters, then you should use String Buffer &amp; String Builder Classes.</a:t>
            </a:r>
          </a:p>
          <a:p>
            <a:pPr marL="0" indent="0">
              <a:buNone/>
            </a:pPr>
            <a:r>
              <a:rPr lang="en-US" b="1" dirty="0"/>
              <a:t>String Length</a:t>
            </a:r>
          </a:p>
          <a:p>
            <a:r>
              <a:rPr lang="en-US" dirty="0"/>
              <a:t>Methods used to obtain information about an object are known as accessor methods. One accessor method that you can use with strings is the length() method, which returns the number of characters contained in the string object.</a:t>
            </a:r>
          </a:p>
          <a:p>
            <a:endParaRPr lang="en-US" dirty="0"/>
          </a:p>
          <a:p>
            <a:r>
              <a:rPr lang="en-US" dirty="0"/>
              <a:t>The following program is an example of length(), method String class</a:t>
            </a:r>
          </a:p>
        </p:txBody>
      </p:sp>
    </p:spTree>
    <p:extLst>
      <p:ext uri="{BB962C8B-B14F-4D97-AF65-F5344CB8AC3E}">
        <p14:creationId xmlns:p14="http://schemas.microsoft.com/office/powerpoint/2010/main" val="2607931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EB975-9AD7-4878-A957-F6FF0812C203}"/>
              </a:ext>
            </a:extLst>
          </p:cNvPr>
          <p:cNvSpPr>
            <a:spLocks noGrp="1"/>
          </p:cNvSpPr>
          <p:nvPr>
            <p:ph idx="1"/>
          </p:nvPr>
        </p:nvSpPr>
        <p:spPr>
          <a:xfrm>
            <a:off x="838200" y="331694"/>
            <a:ext cx="10515600" cy="5845269"/>
          </a:xfrm>
        </p:spPr>
        <p:txBody>
          <a:bodyPr/>
          <a:lstStyle/>
          <a:p>
            <a:endParaRPr lang="en-US" dirty="0"/>
          </a:p>
        </p:txBody>
      </p:sp>
      <p:sp>
        <p:nvSpPr>
          <p:cNvPr id="4" name="Rectangle 3">
            <a:extLst>
              <a:ext uri="{FF2B5EF4-FFF2-40B4-BE49-F238E27FC236}">
                <a16:creationId xmlns:a16="http://schemas.microsoft.com/office/drawing/2014/main" id="{B693B904-0CF5-433C-85F5-4589A2F28317}"/>
              </a:ext>
            </a:extLst>
          </p:cNvPr>
          <p:cNvSpPr/>
          <p:nvPr/>
        </p:nvSpPr>
        <p:spPr>
          <a:xfrm>
            <a:off x="3048000" y="2274838"/>
            <a:ext cx="6096000" cy="2308324"/>
          </a:xfrm>
          <a:prstGeom prst="rect">
            <a:avLst/>
          </a:prstGeom>
        </p:spPr>
        <p:txBody>
          <a:bodyPr>
            <a:spAutoFit/>
          </a:bodyPr>
          <a:lstStyle/>
          <a:p>
            <a:r>
              <a:rPr lang="en-US" dirty="0"/>
              <a:t>public class </a:t>
            </a:r>
            <a:r>
              <a:rPr lang="en-US" dirty="0" err="1"/>
              <a:t>StringDemo</a:t>
            </a:r>
            <a:r>
              <a:rPr lang="en-US" dirty="0"/>
              <a:t> {</a:t>
            </a:r>
          </a:p>
          <a:p>
            <a:endParaRPr lang="en-US" dirty="0"/>
          </a:p>
          <a:p>
            <a:r>
              <a:rPr lang="en-US" dirty="0"/>
              <a:t>   public static void main(String </a:t>
            </a:r>
            <a:r>
              <a:rPr lang="en-US" dirty="0" err="1"/>
              <a:t>args</a:t>
            </a:r>
            <a:r>
              <a:rPr lang="en-US" dirty="0"/>
              <a:t>[]) {</a:t>
            </a:r>
          </a:p>
          <a:p>
            <a:r>
              <a:rPr lang="en-US" dirty="0"/>
              <a:t>      String palindrome = "Dot saw I was Tod";</a:t>
            </a:r>
          </a:p>
          <a:p>
            <a:r>
              <a:rPr lang="en-US" dirty="0"/>
              <a:t>      int </a:t>
            </a:r>
            <a:r>
              <a:rPr lang="en-US" dirty="0" err="1"/>
              <a:t>len</a:t>
            </a:r>
            <a:r>
              <a:rPr lang="en-US" dirty="0"/>
              <a:t> = </a:t>
            </a:r>
            <a:r>
              <a:rPr lang="en-US" dirty="0" err="1"/>
              <a:t>palindrome.length</a:t>
            </a:r>
            <a:r>
              <a:rPr lang="en-US" dirty="0"/>
              <a:t>();</a:t>
            </a:r>
          </a:p>
          <a:p>
            <a:r>
              <a:rPr lang="en-US" dirty="0"/>
              <a:t>      </a:t>
            </a:r>
            <a:r>
              <a:rPr lang="en-US" dirty="0" err="1"/>
              <a:t>System.out.println</a:t>
            </a:r>
            <a:r>
              <a:rPr lang="en-US" dirty="0"/>
              <a:t>( "String Length is : " + </a:t>
            </a:r>
            <a:r>
              <a:rPr lang="en-US" dirty="0" err="1"/>
              <a:t>len</a:t>
            </a:r>
            <a:r>
              <a:rPr lang="en-US" dirty="0"/>
              <a:t> );</a:t>
            </a:r>
          </a:p>
          <a:p>
            <a:r>
              <a:rPr lang="en-US" dirty="0"/>
              <a:t>   }</a:t>
            </a:r>
          </a:p>
          <a:p>
            <a:r>
              <a:rPr lang="en-US" dirty="0"/>
              <a:t>}</a:t>
            </a:r>
          </a:p>
        </p:txBody>
      </p:sp>
    </p:spTree>
    <p:extLst>
      <p:ext uri="{BB962C8B-B14F-4D97-AF65-F5344CB8AC3E}">
        <p14:creationId xmlns:p14="http://schemas.microsoft.com/office/powerpoint/2010/main" val="3480247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84B22C-E317-40C6-B2BD-BD7E5AF41CAB}"/>
              </a:ext>
            </a:extLst>
          </p:cNvPr>
          <p:cNvSpPr>
            <a:spLocks noGrp="1"/>
          </p:cNvSpPr>
          <p:nvPr>
            <p:ph idx="1"/>
          </p:nvPr>
        </p:nvSpPr>
        <p:spPr>
          <a:xfrm>
            <a:off x="838200" y="215153"/>
            <a:ext cx="10515600" cy="5961810"/>
          </a:xfrm>
        </p:spPr>
        <p:txBody>
          <a:bodyPr>
            <a:normAutofit fontScale="92500" lnSpcReduction="20000"/>
          </a:bodyPr>
          <a:lstStyle/>
          <a:p>
            <a:r>
              <a:rPr lang="en-US" b="1" dirty="0"/>
              <a:t>Concatenating Strings</a:t>
            </a:r>
          </a:p>
          <a:p>
            <a:r>
              <a:rPr lang="en-US" dirty="0"/>
              <a:t>The String class includes a method for concatenating two strings −</a:t>
            </a:r>
          </a:p>
          <a:p>
            <a:endParaRPr lang="en-US" dirty="0"/>
          </a:p>
          <a:p>
            <a:r>
              <a:rPr lang="en-US" dirty="0"/>
              <a:t>string1.concat(string2);</a:t>
            </a:r>
          </a:p>
          <a:p>
            <a:r>
              <a:rPr lang="en-US" dirty="0"/>
              <a:t>This returns a new string that is string1 with string2 added to it at the end. You can also use the </a:t>
            </a:r>
            <a:r>
              <a:rPr lang="en-US" dirty="0" err="1"/>
              <a:t>concat</a:t>
            </a:r>
            <a:r>
              <a:rPr lang="en-US" dirty="0"/>
              <a:t>() method with string literals, as in −</a:t>
            </a:r>
          </a:p>
          <a:p>
            <a:endParaRPr lang="en-US" dirty="0"/>
          </a:p>
          <a:p>
            <a:r>
              <a:rPr lang="en-US" dirty="0"/>
              <a:t>"My name is ".</a:t>
            </a:r>
            <a:r>
              <a:rPr lang="en-US" dirty="0" err="1"/>
              <a:t>concat</a:t>
            </a:r>
            <a:r>
              <a:rPr lang="en-US" dirty="0"/>
              <a:t>("Zara");</a:t>
            </a:r>
          </a:p>
          <a:p>
            <a:r>
              <a:rPr lang="en-US" dirty="0"/>
              <a:t>Strings are more commonly concatenated with the + operator, as in −</a:t>
            </a:r>
          </a:p>
          <a:p>
            <a:endParaRPr lang="en-US" dirty="0"/>
          </a:p>
          <a:p>
            <a:r>
              <a:rPr lang="en-US" dirty="0"/>
              <a:t>"Hello," + " world" + "!"</a:t>
            </a:r>
          </a:p>
          <a:p>
            <a:r>
              <a:rPr lang="en-US" dirty="0"/>
              <a:t>which results in −</a:t>
            </a:r>
          </a:p>
          <a:p>
            <a:endParaRPr lang="en-US" dirty="0"/>
          </a:p>
          <a:p>
            <a:r>
              <a:rPr lang="en-US" dirty="0"/>
              <a:t>"Hello, world!"</a:t>
            </a:r>
          </a:p>
        </p:txBody>
      </p:sp>
    </p:spTree>
    <p:extLst>
      <p:ext uri="{BB962C8B-B14F-4D97-AF65-F5344CB8AC3E}">
        <p14:creationId xmlns:p14="http://schemas.microsoft.com/office/powerpoint/2010/main" val="3074980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C9742F-193D-49E8-B9B2-5F41288196CB}"/>
              </a:ext>
            </a:extLst>
          </p:cNvPr>
          <p:cNvSpPr>
            <a:spLocks noGrp="1"/>
          </p:cNvSpPr>
          <p:nvPr>
            <p:ph idx="1"/>
          </p:nvPr>
        </p:nvSpPr>
        <p:spPr>
          <a:xfrm>
            <a:off x="838200" y="0"/>
            <a:ext cx="10515600" cy="6176963"/>
          </a:xfrm>
        </p:spPr>
        <p:txBody>
          <a:bodyPr/>
          <a:lstStyle/>
          <a:p>
            <a:endParaRPr lang="en-US" dirty="0"/>
          </a:p>
          <a:p>
            <a:pPr marL="0" indent="0">
              <a:buNone/>
            </a:pPr>
            <a:r>
              <a:rPr lang="en-US" dirty="0"/>
              <a:t>public class </a:t>
            </a:r>
            <a:r>
              <a:rPr lang="en-US" dirty="0" err="1"/>
              <a:t>StringDemo</a:t>
            </a:r>
            <a:r>
              <a:rPr lang="en-US" dirty="0"/>
              <a:t> {</a:t>
            </a:r>
          </a:p>
          <a:p>
            <a:pPr marL="0" indent="0">
              <a:buNone/>
            </a:pPr>
            <a:endParaRPr lang="en-US" dirty="0"/>
          </a:p>
          <a:p>
            <a:pPr marL="0" indent="0">
              <a:buNone/>
            </a:pPr>
            <a:r>
              <a:rPr lang="en-US" dirty="0"/>
              <a:t>   public static void main(String </a:t>
            </a:r>
            <a:r>
              <a:rPr lang="en-US" dirty="0" err="1"/>
              <a:t>args</a:t>
            </a:r>
            <a:r>
              <a:rPr lang="en-US" dirty="0"/>
              <a:t>[]) {</a:t>
            </a:r>
          </a:p>
          <a:p>
            <a:pPr marL="0" indent="0">
              <a:buNone/>
            </a:pPr>
            <a:r>
              <a:rPr lang="en-US" dirty="0"/>
              <a:t>      String string1 = "saw I was ";</a:t>
            </a:r>
          </a:p>
          <a:p>
            <a:pPr marL="0" indent="0">
              <a:buNone/>
            </a:pPr>
            <a:r>
              <a:rPr lang="en-US" dirty="0"/>
              <a:t>      </a:t>
            </a:r>
            <a:r>
              <a:rPr lang="en-US" dirty="0" err="1"/>
              <a:t>System.out.println</a:t>
            </a:r>
            <a:r>
              <a:rPr lang="en-US" dirty="0"/>
              <a:t>("Dot " + string1 + "Tod");</a:t>
            </a:r>
          </a:p>
          <a:p>
            <a:pPr marL="0" indent="0">
              <a:buNone/>
            </a:pPr>
            <a:r>
              <a:rPr lang="en-US" dirty="0"/>
              <a:t>   }</a:t>
            </a:r>
          </a:p>
          <a:p>
            <a:pPr marL="0" indent="0">
              <a:buNone/>
            </a:pPr>
            <a:r>
              <a:rPr lang="en-US" dirty="0"/>
              <a: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16971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CEAE3F-C05E-4AB3-ADC7-F51FD4C6F46F}"/>
              </a:ext>
            </a:extLst>
          </p:cNvPr>
          <p:cNvSpPr>
            <a:spLocks noGrp="1"/>
          </p:cNvSpPr>
          <p:nvPr>
            <p:ph idx="1"/>
          </p:nvPr>
        </p:nvSpPr>
        <p:spPr>
          <a:xfrm>
            <a:off x="838200" y="152400"/>
            <a:ext cx="10515600" cy="6024563"/>
          </a:xfrm>
        </p:spPr>
        <p:txBody>
          <a:bodyPr>
            <a:normAutofit/>
          </a:bodyPr>
          <a:lstStyle/>
          <a:p>
            <a:r>
              <a:rPr lang="en-US" b="1" dirty="0"/>
              <a:t>String Methods</a:t>
            </a:r>
          </a:p>
          <a:p>
            <a:r>
              <a:rPr lang="en-US" dirty="0"/>
              <a:t>Here is the list of methods supported by String class −</a:t>
            </a:r>
          </a:p>
          <a:p>
            <a:endParaRPr lang="en-US" dirty="0"/>
          </a:p>
          <a:p>
            <a:endParaRPr lang="en-US" dirty="0"/>
          </a:p>
        </p:txBody>
      </p:sp>
      <p:pic>
        <p:nvPicPr>
          <p:cNvPr id="4" name="Picture 3">
            <a:extLst>
              <a:ext uri="{FF2B5EF4-FFF2-40B4-BE49-F238E27FC236}">
                <a16:creationId xmlns:a16="http://schemas.microsoft.com/office/drawing/2014/main" id="{61A336A1-A12E-4E8A-B0BE-2C773E0B8E95}"/>
              </a:ext>
            </a:extLst>
          </p:cNvPr>
          <p:cNvPicPr>
            <a:picLocks noChangeAspect="1"/>
          </p:cNvPicPr>
          <p:nvPr/>
        </p:nvPicPr>
        <p:blipFill>
          <a:blip r:embed="rId2"/>
          <a:stretch>
            <a:fillRect/>
          </a:stretch>
        </p:blipFill>
        <p:spPr>
          <a:xfrm>
            <a:off x="1847850" y="1270000"/>
            <a:ext cx="8496300" cy="5487987"/>
          </a:xfrm>
          <a:prstGeom prst="rect">
            <a:avLst/>
          </a:prstGeom>
        </p:spPr>
      </p:pic>
    </p:spTree>
    <p:extLst>
      <p:ext uri="{BB962C8B-B14F-4D97-AF65-F5344CB8AC3E}">
        <p14:creationId xmlns:p14="http://schemas.microsoft.com/office/powerpoint/2010/main" val="2642221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86E779F-A579-45A6-8403-A6E95F5C9A98}"/>
              </a:ext>
            </a:extLst>
          </p:cNvPr>
          <p:cNvPicPr>
            <a:picLocks noGrp="1" noChangeAspect="1"/>
          </p:cNvPicPr>
          <p:nvPr>
            <p:ph idx="1"/>
          </p:nvPr>
        </p:nvPicPr>
        <p:blipFill>
          <a:blip r:embed="rId2"/>
          <a:stretch>
            <a:fillRect/>
          </a:stretch>
        </p:blipFill>
        <p:spPr>
          <a:xfrm>
            <a:off x="2155371" y="179388"/>
            <a:ext cx="7881257" cy="5997575"/>
          </a:xfrm>
          <a:prstGeom prst="rect">
            <a:avLst/>
          </a:prstGeom>
        </p:spPr>
      </p:pic>
    </p:spTree>
    <p:extLst>
      <p:ext uri="{BB962C8B-B14F-4D97-AF65-F5344CB8AC3E}">
        <p14:creationId xmlns:p14="http://schemas.microsoft.com/office/powerpoint/2010/main" val="4111020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708</Words>
  <Application>Microsoft Office PowerPoint</Application>
  <PresentationFormat>Widescreen</PresentationFormat>
  <Paragraphs>64</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Impact</vt:lpstr>
      <vt:lpstr>Office Theme</vt:lpstr>
      <vt:lpstr>String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dc:title>
  <dc:creator>Velivela, SuryanarayanaMurty - Dell Team</dc:creator>
  <cp:lastModifiedBy>Velivela, SuryanarayanaMurty - Dell Team</cp:lastModifiedBy>
  <cp:revision>3</cp:revision>
  <dcterms:created xsi:type="dcterms:W3CDTF">2020-03-16T19:24:46Z</dcterms:created>
  <dcterms:modified xsi:type="dcterms:W3CDTF">2020-03-16T19:28:07Z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17f17c0-b23c-493d-99ab-b037779ecd33_Enabled">
    <vt:lpwstr>True</vt:lpwstr>
  </property>
  <property fmtid="{D5CDD505-2E9C-101B-9397-08002B2CF9AE}" pid="3" name="MSIP_Label_a17f17c0-b23c-493d-99ab-b037779ecd33_SiteId">
    <vt:lpwstr>945c199a-83a2-4e80-9f8c-5a91be5752dd</vt:lpwstr>
  </property>
  <property fmtid="{D5CDD505-2E9C-101B-9397-08002B2CF9AE}" pid="4" name="MSIP_Label_a17f17c0-b23c-493d-99ab-b037779ecd33_Owner">
    <vt:lpwstr>Suryanarayana_murty_@Dell.com</vt:lpwstr>
  </property>
  <property fmtid="{D5CDD505-2E9C-101B-9397-08002B2CF9AE}" pid="5" name="MSIP_Label_a17f17c0-b23c-493d-99ab-b037779ecd33_SetDate">
    <vt:lpwstr>2020-03-16T19:24:53.6385249Z</vt:lpwstr>
  </property>
  <property fmtid="{D5CDD505-2E9C-101B-9397-08002B2CF9AE}" pid="6" name="MSIP_Label_a17f17c0-b23c-493d-99ab-b037779ecd33_Name">
    <vt:lpwstr>Customer Communication</vt:lpwstr>
  </property>
  <property fmtid="{D5CDD505-2E9C-101B-9397-08002B2CF9AE}" pid="7" name="MSIP_Label_a17f17c0-b23c-493d-99ab-b037779ecd33_Application">
    <vt:lpwstr>Microsoft Azure Information Protection</vt:lpwstr>
  </property>
  <property fmtid="{D5CDD505-2E9C-101B-9397-08002B2CF9AE}" pid="8" name="MSIP_Label_a17f17c0-b23c-493d-99ab-b037779ecd33_ActionId">
    <vt:lpwstr>4be45124-0f14-4ee8-984e-c36ea03a4f61</vt:lpwstr>
  </property>
  <property fmtid="{D5CDD505-2E9C-101B-9397-08002B2CF9AE}" pid="9" name="MSIP_Label_a17f17c0-b23c-493d-99ab-b037779ecd33_Extended_MSFT_Method">
    <vt:lpwstr>Manual</vt:lpwstr>
  </property>
  <property fmtid="{D5CDD505-2E9C-101B-9397-08002B2CF9AE}" pid="10" name="aiplabel">
    <vt:lpwstr>Customer Communication</vt:lpwstr>
  </property>
</Properties>
</file>