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3"/>
  </p:notesMasterIdLst>
  <p:handoutMasterIdLst>
    <p:handoutMasterId r:id="rId14"/>
  </p:handoutMasterIdLst>
  <p:sldIdLst>
    <p:sldId id="256" r:id="rId2"/>
    <p:sldId id="279" r:id="rId3"/>
    <p:sldId id="257" r:id="rId4"/>
    <p:sldId id="259" r:id="rId5"/>
    <p:sldId id="260" r:id="rId6"/>
    <p:sldId id="276" r:id="rId7"/>
    <p:sldId id="277" r:id="rId8"/>
    <p:sldId id="278" r:id="rId9"/>
    <p:sldId id="280"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ivya Dar" initials="DD [7]" lastIdx="1" clrIdx="6"/>
  <p:cmAuthor id="1" name="Divya Dar" initials="DD" lastIdx="1" clrIdx="0"/>
  <p:cmAuthor id="8" name="Divya Dar" initials="DD [8]" lastIdx="1" clrIdx="7"/>
  <p:cmAuthor id="2" name="Divya Dar" initials="DD [2]" lastIdx="1" clrIdx="1"/>
  <p:cmAuthor id="9" name="Divya Dar" initials="DD [9]" lastIdx="1" clrIdx="8"/>
  <p:cmAuthor id="3" name="Divya Dar" initials="DD [3]" lastIdx="1" clrIdx="2"/>
  <p:cmAuthor id="10" name="Divya Dar" initials="DD [10]" lastIdx="1" clrIdx="9"/>
  <p:cmAuthor id="4" name="Divya Dar" initials="DD [4]" lastIdx="1" clrIdx="3"/>
  <p:cmAuthor id="11" name="Divya Dar" initials="DD [11]" lastIdx="1" clrIdx="10"/>
  <p:cmAuthor id="5" name="Divya Dar" initials="DD [5]" lastIdx="1" clrIdx="4"/>
  <p:cmAuthor id="6" name="Divya Dar" initials="DD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454545"/>
    <a:srgbClr val="F8AE30"/>
    <a:srgbClr val="8686FF"/>
    <a:srgbClr val="F84E81"/>
    <a:srgbClr val="202C56"/>
    <a:srgbClr val="FFFFFF"/>
    <a:srgbClr val="11182F"/>
    <a:srgbClr val="F89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47" autoAdjust="0"/>
    <p:restoredTop sz="94681"/>
  </p:normalViewPr>
  <p:slideViewPr>
    <p:cSldViewPr snapToGrid="0" snapToObjects="1">
      <p:cViewPr varScale="1">
        <p:scale>
          <a:sx n="86" d="100"/>
          <a:sy n="86" d="100"/>
        </p:scale>
        <p:origin x="566" y="5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17D9BB-12EA-4606-9189-E96B56E2EA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AA41AD1-D062-48F1-886E-1200527617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F5E8D-4B30-4D20-9CD8-179AAD43F429}" type="datetimeFigureOut">
              <a:rPr lang="en-US" smtClean="0"/>
              <a:t>9/28/2019</a:t>
            </a:fld>
            <a:endParaRPr lang="en-US" dirty="0"/>
          </a:p>
        </p:txBody>
      </p:sp>
      <p:sp>
        <p:nvSpPr>
          <p:cNvPr id="4" name="Footer Placeholder 3">
            <a:extLst>
              <a:ext uri="{FF2B5EF4-FFF2-40B4-BE49-F238E27FC236}">
                <a16:creationId xmlns:a16="http://schemas.microsoft.com/office/drawing/2014/main" id="{0F45095A-BB13-473C-83A4-A1A58A7144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706841-8E6A-4089-BBE8-7591CD45EE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54B1EC-5F61-4033-A02C-A73B1B4E285B}" type="slidenum">
              <a:rPr lang="en-US" smtClean="0"/>
              <a:t>‹#›</a:t>
            </a:fld>
            <a:endParaRPr lang="en-US" dirty="0"/>
          </a:p>
        </p:txBody>
      </p:sp>
    </p:spTree>
    <p:extLst>
      <p:ext uri="{BB962C8B-B14F-4D97-AF65-F5344CB8AC3E}">
        <p14:creationId xmlns:p14="http://schemas.microsoft.com/office/powerpoint/2010/main" val="1034541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61C6-A677-49F4-95A7-D6E33A9BF31D}" type="datetimeFigureOut">
              <a:rPr lang="en-US" smtClean="0"/>
              <a:t>9/28/2019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E93C0-1334-4E8C-AF67-F33F310C6717}" type="slidenum">
              <a:rPr lang="en-US" smtClean="0"/>
              <a:t>‹#›</a:t>
            </a:fld>
            <a:endParaRPr lang="en-US" dirty="0"/>
          </a:p>
        </p:txBody>
      </p:sp>
    </p:spTree>
    <p:extLst>
      <p:ext uri="{BB962C8B-B14F-4D97-AF65-F5344CB8AC3E}">
        <p14:creationId xmlns:p14="http://schemas.microsoft.com/office/powerpoint/2010/main" val="183482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 xmlns:ma14="http://schemas.microsoft.com/office/mac/drawingml/2011/main"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dirty="0">
                <a:solidFill>
                  <a:schemeClr val="bg1"/>
                </a:solidFill>
              </a:rPr>
              <a:t>THINKING</a:t>
            </a:r>
            <a:br>
              <a:rPr lang="en-US" sz="2400" dirty="0">
                <a:solidFill>
                  <a:schemeClr val="bg1"/>
                </a:solidFill>
              </a:rPr>
            </a:br>
            <a:r>
              <a:rPr lang="en-US" sz="2400" dirty="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Tree>
    <p:extLst>
      <p:ext uri="{BB962C8B-B14F-4D97-AF65-F5344CB8AC3E}">
        <p14:creationId xmlns:p14="http://schemas.microsoft.com/office/powerpoint/2010/main" val="222165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Tree>
    <p:extLst>
      <p:ext uri="{BB962C8B-B14F-4D97-AF65-F5344CB8AC3E}">
        <p14:creationId xmlns:p14="http://schemas.microsoft.com/office/powerpoint/2010/main" val="80551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Tree>
    <p:extLst>
      <p:ext uri="{BB962C8B-B14F-4D97-AF65-F5344CB8AC3E}">
        <p14:creationId xmlns:p14="http://schemas.microsoft.com/office/powerpoint/2010/main" val="23899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dirty="0"/>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dirty="0">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dirty="0">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dirty="0">
                <a:solidFill>
                  <a:schemeClr val="bg2"/>
                </a:solidFill>
              </a:rPr>
              <a:t>03</a:t>
            </a:r>
          </a:p>
        </p:txBody>
      </p:sp>
    </p:spTree>
    <p:extLst>
      <p:ext uri="{BB962C8B-B14F-4D97-AF65-F5344CB8AC3E}">
        <p14:creationId xmlns:p14="http://schemas.microsoft.com/office/powerpoint/2010/main" val="198490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dirty="0"/>
          </a:p>
        </p:txBody>
      </p:sp>
    </p:spTree>
    <p:extLst>
      <p:ext uri="{BB962C8B-B14F-4D97-AF65-F5344CB8AC3E}">
        <p14:creationId xmlns:p14="http://schemas.microsoft.com/office/powerpoint/2010/main" val="346150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dirty="0"/>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dirty="0"/>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dirty="0"/>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dirty="0"/>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Tree>
    <p:extLst>
      <p:ext uri="{BB962C8B-B14F-4D97-AF65-F5344CB8AC3E}">
        <p14:creationId xmlns:p14="http://schemas.microsoft.com/office/powerpoint/2010/main" val="130923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dirty="0"/>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dirty="0"/>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dirty="0"/>
          </a:p>
        </p:txBody>
      </p:sp>
    </p:spTree>
    <p:extLst>
      <p:ext uri="{BB962C8B-B14F-4D97-AF65-F5344CB8AC3E}">
        <p14:creationId xmlns:p14="http://schemas.microsoft.com/office/powerpoint/2010/main" val="4228661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dirty="0"/>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dirty="0"/>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dirty="0"/>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dirty="0"/>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dirty="0"/>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dirty="0"/>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dirty="0"/>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dirty="0"/>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dirty="0"/>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dirty="0"/>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dirty="0"/>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dirty="0"/>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dirty="0"/>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dirty="0"/>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dirty="0"/>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dirty="0"/>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dirty="0"/>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dirty="0"/>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dirty="0"/>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dirty="0"/>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dirty="0"/>
              <a:t>Logo</a:t>
            </a:r>
          </a:p>
        </p:txBody>
      </p:sp>
    </p:spTree>
    <p:extLst>
      <p:ext uri="{BB962C8B-B14F-4D97-AF65-F5344CB8AC3E}">
        <p14:creationId xmlns:p14="http://schemas.microsoft.com/office/powerpoint/2010/main" val="167281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dirty="0"/>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dirty="0"/>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dirty="0"/>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dirty="0"/>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dirty="0"/>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dirty="0"/>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dirty="0"/>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dirty="0"/>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798521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dirty="0"/>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dirty="0"/>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dirty="0"/>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Linkedin</a:t>
            </a:r>
            <a:endParaRPr lang="en-US" dirty="0"/>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dirty="0"/>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3765774"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Nagarro GmbH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Munich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+49 785000-0</a:t>
            </a:r>
            <a:r>
              <a:rPr lang="en-US" sz="1100" dirty="0">
                <a:solidFill>
                  <a:srgbClr val="F84E81"/>
                </a:solidFill>
                <a:latin typeface="Calibri Light" panose="020F0302020204030204" pitchFamily="34" charset="0"/>
                <a:cs typeface="Calibri Light" panose="020F0302020204030204" pitchFamily="34" charset="0"/>
              </a:rPr>
              <a:t> | </a:t>
            </a:r>
            <a:r>
              <a:rPr lang="en-US" sz="1100" dirty="0">
                <a:solidFill>
                  <a:schemeClr val="bg1"/>
                </a:solidFill>
                <a:latin typeface="Calibri Light" panose="020F0302020204030204" pitchFamily="34" charset="0"/>
                <a:cs typeface="Calibri Light" panose="020F0302020204030204" pitchFamily="34" charset="0"/>
              </a:rPr>
              <a:t>www.nagarro.com</a:t>
            </a:r>
            <a:endParaRPr lang="en-US" sz="1100" dirty="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272991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dirty="0"/>
              <a:t>Have a message at the end of your presentation</a:t>
            </a:r>
          </a:p>
        </p:txBody>
      </p:sp>
    </p:spTree>
    <p:extLst>
      <p:ext uri="{BB962C8B-B14F-4D97-AF65-F5344CB8AC3E}">
        <p14:creationId xmlns:p14="http://schemas.microsoft.com/office/powerpoint/2010/main" val="183889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dirty="0"/>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Tree>
    <p:extLst>
      <p:ext uri="{BB962C8B-B14F-4D97-AF65-F5344CB8AC3E}">
        <p14:creationId xmlns:p14="http://schemas.microsoft.com/office/powerpoint/2010/main" val="4060392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8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dirty="0"/>
              <a:t>##</a:t>
            </a:r>
          </a:p>
        </p:txBody>
      </p:sp>
    </p:spTree>
    <p:extLst>
      <p:ext uri="{BB962C8B-B14F-4D97-AF65-F5344CB8AC3E}">
        <p14:creationId xmlns:p14="http://schemas.microsoft.com/office/powerpoint/2010/main" val="218823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dirty="0"/>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Tree>
    <p:extLst>
      <p:ext uri="{BB962C8B-B14F-4D97-AF65-F5344CB8AC3E}">
        <p14:creationId xmlns:p14="http://schemas.microsoft.com/office/powerpoint/2010/main" val="41115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31430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dirty="0"/>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74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69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dirty="0"/>
              <a:t>Insert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endParaRPr lang="en-US" dirty="0"/>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240757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74625">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57163">
              <a:buClr>
                <a:schemeClr val="accent2"/>
              </a:buClr>
              <a:buSzPct val="65000"/>
              <a:buFont typeface="Courier New" panose="02070309020205020404" pitchFamily="49" charset="0"/>
              <a:buChar char="o"/>
              <a:tabLst>
                <a:tab pos="357188" algn="l"/>
              </a:tabLst>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Tree>
    <p:extLst>
      <p:ext uri="{BB962C8B-B14F-4D97-AF65-F5344CB8AC3E}">
        <p14:creationId xmlns:p14="http://schemas.microsoft.com/office/powerpoint/2010/main" val="12135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2"/>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dirty="0"/>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3"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dirty="0">
                <a:solidFill>
                  <a:schemeClr val="tx1">
                    <a:lumMod val="50000"/>
                    <a:lumOff val="50000"/>
                  </a:schemeClr>
                </a:solidFill>
                <a:latin typeface="Calibri Light" panose="020F0302020204030204" pitchFamily="34" charset="0"/>
                <a:cs typeface="Calibri Light" panose="020F0302020204030204" pitchFamily="34" charset="0"/>
              </a:rPr>
              <a:t>©</a:t>
            </a:r>
            <a:r>
              <a:rPr lang="vi-VN" sz="1100" dirty="0">
                <a:solidFill>
                  <a:schemeClr val="tx1">
                    <a:lumMod val="50000"/>
                    <a:lumOff val="50000"/>
                  </a:schemeClr>
                </a:solidFill>
                <a:latin typeface="Calibri Light" panose="020F0302020204030204" pitchFamily="34" charset="0"/>
                <a:cs typeface="Calibri Light" panose="020F0302020204030204" pitchFamily="34" charset="0"/>
              </a:rPr>
              <a:t> 2018 Nagarro – All rights reserved</a:t>
            </a:r>
            <a:endParaRPr lang="en-US" sz="1100" dirty="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dirty="0">
              <a:solidFill>
                <a:schemeClr val="tx1">
                  <a:lumMod val="50000"/>
                  <a:lumOff val="50000"/>
                </a:schemeClr>
              </a:solidFill>
              <a:latin typeface="+mj-lt"/>
            </a:endParaRPr>
          </a:p>
        </p:txBody>
      </p:sp>
    </p:spTree>
    <p:extLst>
      <p:ext uri="{BB962C8B-B14F-4D97-AF65-F5344CB8AC3E}">
        <p14:creationId xmlns:p14="http://schemas.microsoft.com/office/powerpoint/2010/main" val="21679714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702" r:id="rId3"/>
    <p:sldLayoutId id="2147483678" r:id="rId4"/>
    <p:sldLayoutId id="2147483680" r:id="rId5"/>
    <p:sldLayoutId id="2147483703" r:id="rId6"/>
    <p:sldLayoutId id="2147483695" r:id="rId7"/>
    <p:sldLayoutId id="2147483690" r:id="rId8"/>
    <p:sldLayoutId id="2147483696" r:id="rId9"/>
    <p:sldLayoutId id="2147483685" r:id="rId10"/>
    <p:sldLayoutId id="2147483699" r:id="rId11"/>
    <p:sldLayoutId id="2147483684" r:id="rId12"/>
    <p:sldLayoutId id="2147483681" r:id="rId13"/>
    <p:sldLayoutId id="2147483700" r:id="rId14"/>
    <p:sldLayoutId id="2147483698" r:id="rId15"/>
    <p:sldLayoutId id="2147483688" r:id="rId16"/>
    <p:sldLayoutId id="2147483704" r:id="rId17"/>
    <p:sldLayoutId id="2147483694" r:id="rId18"/>
    <p:sldLayoutId id="2147483691" r:id="rId19"/>
    <p:sldLayoutId id="2147483697" r:id="rId20"/>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renusingh1/" TargetMode="External"/><Relationship Id="rId7" Type="http://schemas.openxmlformats.org/officeDocument/2006/relationships/image" Target="../media/image19.png"/><Relationship Id="rId2" Type="http://schemas.openxmlformats.org/officeDocument/2006/relationships/image" Target="../media/image16.jp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A9D41E-244C-4428-A8CA-D24059C6BA09}"/>
              </a:ext>
            </a:extLst>
          </p:cNvPr>
          <p:cNvPicPr>
            <a:picLocks noChangeAspect="1"/>
          </p:cNvPicPr>
          <p:nvPr/>
        </p:nvPicPr>
        <p:blipFill>
          <a:blip r:embed="rId2"/>
          <a:stretch>
            <a:fillRect/>
          </a:stretch>
        </p:blipFill>
        <p:spPr>
          <a:xfrm>
            <a:off x="7646637" y="-100013"/>
            <a:ext cx="4545363" cy="1004591"/>
          </a:xfrm>
          <a:prstGeom prst="rect">
            <a:avLst/>
          </a:prstGeom>
        </p:spPr>
      </p:pic>
    </p:spTree>
    <p:extLst>
      <p:ext uri="{BB962C8B-B14F-4D97-AF65-F5344CB8AC3E}">
        <p14:creationId xmlns:p14="http://schemas.microsoft.com/office/powerpoint/2010/main" val="20450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7A6F27-9386-42D0-9570-D2BF358AB050}"/>
              </a:ext>
            </a:extLst>
          </p:cNvPr>
          <p:cNvSpPr>
            <a:spLocks noGrp="1"/>
          </p:cNvSpPr>
          <p:nvPr>
            <p:ph type="title"/>
          </p:nvPr>
        </p:nvSpPr>
        <p:spPr>
          <a:xfrm>
            <a:off x="4855541" y="2181802"/>
            <a:ext cx="5532683" cy="707886"/>
          </a:xfrm>
        </p:spPr>
        <p:txBody>
          <a:bodyPr/>
          <a:lstStyle/>
          <a:p>
            <a:r>
              <a:rPr lang="de-DE" dirty="0"/>
              <a:t>Renu Singh</a:t>
            </a:r>
          </a:p>
        </p:txBody>
      </p:sp>
      <p:sp>
        <p:nvSpPr>
          <p:cNvPr id="3" name="Textplatzhalter 2">
            <a:extLst>
              <a:ext uri="{FF2B5EF4-FFF2-40B4-BE49-F238E27FC236}">
                <a16:creationId xmlns:a16="http://schemas.microsoft.com/office/drawing/2014/main" id="{7C10B8F7-6403-44AB-9EC2-0D2744E8DA9B}"/>
              </a:ext>
            </a:extLst>
          </p:cNvPr>
          <p:cNvSpPr>
            <a:spLocks noGrp="1"/>
          </p:cNvSpPr>
          <p:nvPr>
            <p:ph type="body" sz="quarter" idx="12"/>
          </p:nvPr>
        </p:nvSpPr>
        <p:spPr/>
        <p:txBody>
          <a:bodyPr/>
          <a:lstStyle/>
          <a:p>
            <a:r>
              <a:rPr lang="de-DE" dirty="0"/>
              <a:t>Associate Manager, Quality Assurance</a:t>
            </a:r>
          </a:p>
        </p:txBody>
      </p:sp>
      <p:sp>
        <p:nvSpPr>
          <p:cNvPr id="5" name="Textplatzhalter 4">
            <a:extLst>
              <a:ext uri="{FF2B5EF4-FFF2-40B4-BE49-F238E27FC236}">
                <a16:creationId xmlns:a16="http://schemas.microsoft.com/office/drawing/2014/main" id="{90ACD205-9802-40B4-A92A-58DD8B326B22}"/>
              </a:ext>
            </a:extLst>
          </p:cNvPr>
          <p:cNvSpPr>
            <a:spLocks noGrp="1"/>
          </p:cNvSpPr>
          <p:nvPr>
            <p:ph type="body" sz="quarter" idx="14"/>
          </p:nvPr>
        </p:nvSpPr>
        <p:spPr/>
        <p:txBody>
          <a:bodyPr/>
          <a:lstStyle/>
          <a:p>
            <a:r>
              <a:rPr lang="de-DE" dirty="0"/>
              <a:t>renu.singh@nagarro.com</a:t>
            </a:r>
          </a:p>
        </p:txBody>
      </p:sp>
      <p:pic>
        <p:nvPicPr>
          <p:cNvPr id="17" name="Picture Placeholder 16" descr="A person posing for the camera&#10;&#10;Description automatically generated">
            <a:extLst>
              <a:ext uri="{FF2B5EF4-FFF2-40B4-BE49-F238E27FC236}">
                <a16:creationId xmlns:a16="http://schemas.microsoft.com/office/drawing/2014/main" id="{7CCB63CF-A384-4688-8122-4C51B8E56224}"/>
              </a:ext>
            </a:extLst>
          </p:cNvPr>
          <p:cNvPicPr>
            <a:picLocks noGrp="1" noChangeAspect="1"/>
          </p:cNvPicPr>
          <p:nvPr>
            <p:ph type="pic" sz="quarter" idx="15"/>
          </p:nvPr>
        </p:nvPicPr>
        <p:blipFill>
          <a:blip r:embed="rId2"/>
          <a:srcRect t="10535" b="10535"/>
          <a:stretch>
            <a:fillRect/>
          </a:stretch>
        </p:blipFill>
        <p:spPr/>
      </p:pic>
      <p:sp>
        <p:nvSpPr>
          <p:cNvPr id="7" name="Textplatzhalter 6">
            <a:extLst>
              <a:ext uri="{FF2B5EF4-FFF2-40B4-BE49-F238E27FC236}">
                <a16:creationId xmlns:a16="http://schemas.microsoft.com/office/drawing/2014/main" id="{47FFF58A-782D-4032-AACF-5C7C300B9FF1}"/>
              </a:ext>
            </a:extLst>
          </p:cNvPr>
          <p:cNvSpPr>
            <a:spLocks noGrp="1"/>
          </p:cNvSpPr>
          <p:nvPr>
            <p:ph type="body" sz="quarter" idx="16"/>
          </p:nvPr>
        </p:nvSpPr>
        <p:spPr/>
        <p:txBody>
          <a:bodyPr/>
          <a:lstStyle/>
          <a:p>
            <a:r>
              <a:rPr lang="en-IN" dirty="0">
                <a:hlinkClick r:id="rId3"/>
              </a:rPr>
              <a:t>https://www.linkedin.com/in/renusingh1/</a:t>
            </a:r>
            <a:endParaRPr lang="de-DE" dirty="0"/>
          </a:p>
        </p:txBody>
      </p:sp>
      <p:pic>
        <p:nvPicPr>
          <p:cNvPr id="12" name="Picture Placeholder 11">
            <a:extLst>
              <a:ext uri="{FF2B5EF4-FFF2-40B4-BE49-F238E27FC236}">
                <a16:creationId xmlns:a16="http://schemas.microsoft.com/office/drawing/2014/main" id="{35CC84BA-00D1-4216-B775-5676D8194FDE}"/>
              </a:ext>
            </a:extLst>
          </p:cNvPr>
          <p:cNvPicPr>
            <a:picLocks noGrp="1" noChangeAspect="1"/>
          </p:cNvPicPr>
          <p:nvPr>
            <p:ph type="pic" sz="quarter" idx="17"/>
          </p:nvPr>
        </p:nvPicPr>
        <p:blipFill>
          <a:blip r:embed="rId4"/>
          <a:srcRect t="1316" b="1316"/>
          <a:stretch>
            <a:fillRect/>
          </a:stretch>
        </p:blipFill>
        <p:spPr>
          <a:xfrm>
            <a:off x="4828346" y="5317837"/>
            <a:ext cx="654049" cy="654049"/>
          </a:xfrm>
          <a:prstGeom prst="rect">
            <a:avLst/>
          </a:prstGeom>
        </p:spPr>
      </p:pic>
      <p:sp>
        <p:nvSpPr>
          <p:cNvPr id="9" name="Textplatzhalter 8">
            <a:extLst>
              <a:ext uri="{FF2B5EF4-FFF2-40B4-BE49-F238E27FC236}">
                <a16:creationId xmlns:a16="http://schemas.microsoft.com/office/drawing/2014/main" id="{D7F93880-953D-47A1-B753-8AE09E5FB1B8}"/>
              </a:ext>
            </a:extLst>
          </p:cNvPr>
          <p:cNvSpPr>
            <a:spLocks noGrp="1"/>
          </p:cNvSpPr>
          <p:nvPr>
            <p:ph type="body" sz="quarter" idx="18"/>
          </p:nvPr>
        </p:nvSpPr>
        <p:spPr/>
        <p:txBody>
          <a:bodyPr/>
          <a:lstStyle/>
          <a:p>
            <a:r>
              <a:rPr lang="de-DE" dirty="0"/>
              <a:t>+91 9582349808</a:t>
            </a:r>
          </a:p>
        </p:txBody>
      </p:sp>
      <p:pic>
        <p:nvPicPr>
          <p:cNvPr id="11" name="Picture 10">
            <a:extLst>
              <a:ext uri="{FF2B5EF4-FFF2-40B4-BE49-F238E27FC236}">
                <a16:creationId xmlns:a16="http://schemas.microsoft.com/office/drawing/2014/main" id="{38024721-D6E5-4B96-AFD4-ACE450F009A1}"/>
              </a:ext>
            </a:extLst>
          </p:cNvPr>
          <p:cNvPicPr>
            <a:picLocks noChangeAspect="1"/>
          </p:cNvPicPr>
          <p:nvPr/>
        </p:nvPicPr>
        <p:blipFill>
          <a:blip r:embed="rId5"/>
          <a:stretch>
            <a:fillRect/>
          </a:stretch>
        </p:blipFill>
        <p:spPr>
          <a:xfrm>
            <a:off x="6789414" y="0"/>
            <a:ext cx="4545363" cy="1004591"/>
          </a:xfrm>
          <a:prstGeom prst="rect">
            <a:avLst/>
          </a:prstGeom>
        </p:spPr>
      </p:pic>
      <p:pic>
        <p:nvPicPr>
          <p:cNvPr id="1030" name="Picture 6" descr="Image result for icons for linkedin">
            <a:extLst>
              <a:ext uri="{FF2B5EF4-FFF2-40B4-BE49-F238E27FC236}">
                <a16:creationId xmlns:a16="http://schemas.microsoft.com/office/drawing/2014/main" id="{67EC0990-6736-4183-B9F8-65C43C2926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8183" y="4521837"/>
            <a:ext cx="719517" cy="7195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20C6C51-8C2C-4D62-B325-1657FABE7557}"/>
              </a:ext>
            </a:extLst>
          </p:cNvPr>
          <p:cNvPicPr>
            <a:picLocks noChangeAspect="1"/>
          </p:cNvPicPr>
          <p:nvPr/>
        </p:nvPicPr>
        <p:blipFill>
          <a:blip r:embed="rId7"/>
          <a:stretch>
            <a:fillRect/>
          </a:stretch>
        </p:blipFill>
        <p:spPr>
          <a:xfrm>
            <a:off x="4798183" y="3757612"/>
            <a:ext cx="714375" cy="657225"/>
          </a:xfrm>
          <a:prstGeom prst="rect">
            <a:avLst/>
          </a:prstGeom>
        </p:spPr>
      </p:pic>
      <p:pic>
        <p:nvPicPr>
          <p:cNvPr id="19" name="Picture 18" descr="A person posing for the camera&#10;&#10;Description automatically generated">
            <a:extLst>
              <a:ext uri="{FF2B5EF4-FFF2-40B4-BE49-F238E27FC236}">
                <a16:creationId xmlns:a16="http://schemas.microsoft.com/office/drawing/2014/main" id="{4739FD95-98AF-47A8-B219-225EBBC3A64E}"/>
              </a:ext>
            </a:extLst>
          </p:cNvPr>
          <p:cNvPicPr>
            <a:picLocks noChangeAspect="1"/>
          </p:cNvPicPr>
          <p:nvPr/>
        </p:nvPicPr>
        <p:blipFill>
          <a:blip r:embed="rId2"/>
          <a:stretch>
            <a:fillRect/>
          </a:stretch>
        </p:blipFill>
        <p:spPr>
          <a:xfrm>
            <a:off x="1018915" y="2357438"/>
            <a:ext cx="3295909" cy="3614448"/>
          </a:xfrm>
          <a:prstGeom prst="rect">
            <a:avLst/>
          </a:prstGeom>
        </p:spPr>
      </p:pic>
    </p:spTree>
    <p:extLst>
      <p:ext uri="{BB962C8B-B14F-4D97-AF65-F5344CB8AC3E}">
        <p14:creationId xmlns:p14="http://schemas.microsoft.com/office/powerpoint/2010/main" val="399117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9CCD82-3A6B-409A-96DE-6D90EDA2F7DA}"/>
              </a:ext>
            </a:extLst>
          </p:cNvPr>
          <p:cNvSpPr>
            <a:spLocks noGrp="1"/>
          </p:cNvSpPr>
          <p:nvPr>
            <p:ph type="title"/>
          </p:nvPr>
        </p:nvSpPr>
        <p:spPr>
          <a:xfrm>
            <a:off x="1495057" y="3403741"/>
            <a:ext cx="4146792" cy="461665"/>
          </a:xfrm>
        </p:spPr>
        <p:txBody>
          <a:bodyPr/>
          <a:lstStyle/>
          <a:p>
            <a:r>
              <a:rPr lang="de-DE" dirty="0"/>
              <a:t>Thank You</a:t>
            </a:r>
          </a:p>
        </p:txBody>
      </p:sp>
      <p:pic>
        <p:nvPicPr>
          <p:cNvPr id="3" name="Picture 2">
            <a:extLst>
              <a:ext uri="{FF2B5EF4-FFF2-40B4-BE49-F238E27FC236}">
                <a16:creationId xmlns:a16="http://schemas.microsoft.com/office/drawing/2014/main" id="{35321DA4-7B70-480D-AEA3-CEDC72BAD993}"/>
              </a:ext>
            </a:extLst>
          </p:cNvPr>
          <p:cNvPicPr>
            <a:picLocks noChangeAspect="1"/>
          </p:cNvPicPr>
          <p:nvPr/>
        </p:nvPicPr>
        <p:blipFill>
          <a:blip r:embed="rId2"/>
          <a:stretch>
            <a:fillRect/>
          </a:stretch>
        </p:blipFill>
        <p:spPr>
          <a:xfrm>
            <a:off x="7577488" y="0"/>
            <a:ext cx="4545363" cy="1004591"/>
          </a:xfrm>
          <a:prstGeom prst="rect">
            <a:avLst/>
          </a:prstGeom>
        </p:spPr>
      </p:pic>
    </p:spTree>
    <p:extLst>
      <p:ext uri="{BB962C8B-B14F-4D97-AF65-F5344CB8AC3E}">
        <p14:creationId xmlns:p14="http://schemas.microsoft.com/office/powerpoint/2010/main" val="146888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6E1C7718-3E7D-42E8-8F36-639653C1CDD9}"/>
              </a:ext>
            </a:extLst>
          </p:cNvPr>
          <p:cNvSpPr>
            <a:spLocks noGrp="1"/>
          </p:cNvSpPr>
          <p:nvPr>
            <p:ph type="subTitle" idx="1"/>
          </p:nvPr>
        </p:nvSpPr>
        <p:spPr>
          <a:xfrm>
            <a:off x="5672464" y="3711622"/>
            <a:ext cx="5505150" cy="1409480"/>
          </a:xfrm>
        </p:spPr>
        <p:txBody>
          <a:bodyPr/>
          <a:lstStyle/>
          <a:p>
            <a:r>
              <a:rPr lang="de-DE" sz="3600" dirty="0"/>
              <a:t>Your Passion for Automation</a:t>
            </a:r>
          </a:p>
          <a:p>
            <a:r>
              <a:rPr lang="de-DE" dirty="0"/>
              <a:t>By Automators Rock Team</a:t>
            </a:r>
          </a:p>
        </p:txBody>
      </p:sp>
      <p:sp>
        <p:nvSpPr>
          <p:cNvPr id="3" name="Textplatzhalter 2">
            <a:extLst>
              <a:ext uri="{FF2B5EF4-FFF2-40B4-BE49-F238E27FC236}">
                <a16:creationId xmlns:a16="http://schemas.microsoft.com/office/drawing/2014/main" id="{13729D3B-65FA-40CD-93C4-83C684AB46F9}"/>
              </a:ext>
            </a:extLst>
          </p:cNvPr>
          <p:cNvSpPr>
            <a:spLocks noGrp="1"/>
          </p:cNvSpPr>
          <p:nvPr>
            <p:ph type="body" sz="quarter" idx="13"/>
          </p:nvPr>
        </p:nvSpPr>
        <p:spPr/>
        <p:txBody>
          <a:bodyPr/>
          <a:lstStyle/>
          <a:p>
            <a:r>
              <a:rPr lang="de-DE" dirty="0"/>
              <a:t>Autothon 2019</a:t>
            </a:r>
          </a:p>
        </p:txBody>
      </p:sp>
      <p:sp>
        <p:nvSpPr>
          <p:cNvPr id="4" name="Bildplatzhalter 3">
            <a:extLst>
              <a:ext uri="{FF2B5EF4-FFF2-40B4-BE49-F238E27FC236}">
                <a16:creationId xmlns:a16="http://schemas.microsoft.com/office/drawing/2014/main" id="{A31E7DBD-4F54-4A45-BA80-C12A4E1BE0A4}"/>
              </a:ext>
            </a:extLst>
          </p:cNvPr>
          <p:cNvSpPr>
            <a:spLocks noGrp="1"/>
          </p:cNvSpPr>
          <p:nvPr>
            <p:ph type="pic" sz="quarter" idx="14"/>
          </p:nvPr>
        </p:nvSpPr>
        <p:spPr/>
      </p:sp>
      <p:pic>
        <p:nvPicPr>
          <p:cNvPr id="6" name="Picture 5">
            <a:extLst>
              <a:ext uri="{FF2B5EF4-FFF2-40B4-BE49-F238E27FC236}">
                <a16:creationId xmlns:a16="http://schemas.microsoft.com/office/drawing/2014/main" id="{D485EF94-C886-4174-BC0E-B4E3D4B93E66}"/>
              </a:ext>
            </a:extLst>
          </p:cNvPr>
          <p:cNvPicPr>
            <a:picLocks noChangeAspect="1"/>
          </p:cNvPicPr>
          <p:nvPr/>
        </p:nvPicPr>
        <p:blipFill>
          <a:blip r:embed="rId2"/>
          <a:stretch>
            <a:fillRect/>
          </a:stretch>
        </p:blipFill>
        <p:spPr>
          <a:xfrm>
            <a:off x="6632251" y="0"/>
            <a:ext cx="4545363" cy="1004591"/>
          </a:xfrm>
          <a:prstGeom prst="rect">
            <a:avLst/>
          </a:prstGeom>
        </p:spPr>
      </p:pic>
      <p:pic>
        <p:nvPicPr>
          <p:cNvPr id="7" name="Picture 6">
            <a:extLst>
              <a:ext uri="{FF2B5EF4-FFF2-40B4-BE49-F238E27FC236}">
                <a16:creationId xmlns:a16="http://schemas.microsoft.com/office/drawing/2014/main" id="{A407A513-DF01-4B80-A832-61D233049007}"/>
              </a:ext>
            </a:extLst>
          </p:cNvPr>
          <p:cNvPicPr>
            <a:picLocks noChangeAspect="1"/>
          </p:cNvPicPr>
          <p:nvPr/>
        </p:nvPicPr>
        <p:blipFill>
          <a:blip r:embed="rId3"/>
          <a:stretch>
            <a:fillRect/>
          </a:stretch>
        </p:blipFill>
        <p:spPr>
          <a:xfrm>
            <a:off x="1004183" y="2151760"/>
            <a:ext cx="3979329" cy="2506753"/>
          </a:xfrm>
          <a:prstGeom prst="rect">
            <a:avLst/>
          </a:prstGeom>
        </p:spPr>
      </p:pic>
      <p:pic>
        <p:nvPicPr>
          <p:cNvPr id="8" name="Picture 7">
            <a:extLst>
              <a:ext uri="{FF2B5EF4-FFF2-40B4-BE49-F238E27FC236}">
                <a16:creationId xmlns:a16="http://schemas.microsoft.com/office/drawing/2014/main" id="{62A6D4A9-4E73-4C3E-9E16-052B78867F29}"/>
              </a:ext>
            </a:extLst>
          </p:cNvPr>
          <p:cNvPicPr>
            <a:picLocks noChangeAspect="1"/>
          </p:cNvPicPr>
          <p:nvPr/>
        </p:nvPicPr>
        <p:blipFill>
          <a:blip r:embed="rId4"/>
          <a:stretch>
            <a:fillRect/>
          </a:stretch>
        </p:blipFill>
        <p:spPr>
          <a:xfrm>
            <a:off x="204788" y="126057"/>
            <a:ext cx="4381500" cy="752475"/>
          </a:xfrm>
          <a:prstGeom prst="rect">
            <a:avLst/>
          </a:prstGeom>
        </p:spPr>
      </p:pic>
      <p:pic>
        <p:nvPicPr>
          <p:cNvPr id="9" name="Picture 8">
            <a:extLst>
              <a:ext uri="{FF2B5EF4-FFF2-40B4-BE49-F238E27FC236}">
                <a16:creationId xmlns:a16="http://schemas.microsoft.com/office/drawing/2014/main" id="{0E659A96-C2FF-412F-B55C-0795A5A78920}"/>
              </a:ext>
            </a:extLst>
          </p:cNvPr>
          <p:cNvPicPr>
            <a:picLocks noChangeAspect="1"/>
          </p:cNvPicPr>
          <p:nvPr/>
        </p:nvPicPr>
        <p:blipFill>
          <a:blip r:embed="rId5"/>
          <a:stretch>
            <a:fillRect/>
          </a:stretch>
        </p:blipFill>
        <p:spPr>
          <a:xfrm>
            <a:off x="5582655" y="2014509"/>
            <a:ext cx="5594959" cy="1697114"/>
          </a:xfrm>
          <a:prstGeom prst="rect">
            <a:avLst/>
          </a:prstGeom>
        </p:spPr>
      </p:pic>
      <p:pic>
        <p:nvPicPr>
          <p:cNvPr id="10" name="Picture 9">
            <a:extLst>
              <a:ext uri="{FF2B5EF4-FFF2-40B4-BE49-F238E27FC236}">
                <a16:creationId xmlns:a16="http://schemas.microsoft.com/office/drawing/2014/main" id="{DFD52697-535D-41F4-B236-AE739DB43F54}"/>
              </a:ext>
            </a:extLst>
          </p:cNvPr>
          <p:cNvPicPr>
            <a:picLocks noChangeAspect="1"/>
          </p:cNvPicPr>
          <p:nvPr/>
        </p:nvPicPr>
        <p:blipFill>
          <a:blip r:embed="rId6"/>
          <a:stretch>
            <a:fillRect/>
          </a:stretch>
        </p:blipFill>
        <p:spPr>
          <a:xfrm>
            <a:off x="7624789" y="5200650"/>
            <a:ext cx="3552825" cy="1104900"/>
          </a:xfrm>
          <a:prstGeom prst="rect">
            <a:avLst/>
          </a:prstGeom>
        </p:spPr>
      </p:pic>
      <p:pic>
        <p:nvPicPr>
          <p:cNvPr id="11" name="Picture 10">
            <a:extLst>
              <a:ext uri="{FF2B5EF4-FFF2-40B4-BE49-F238E27FC236}">
                <a16:creationId xmlns:a16="http://schemas.microsoft.com/office/drawing/2014/main" id="{21E66633-77E9-4919-9E66-DFB9006CE157}"/>
              </a:ext>
            </a:extLst>
          </p:cNvPr>
          <p:cNvPicPr>
            <a:picLocks noChangeAspect="1"/>
          </p:cNvPicPr>
          <p:nvPr/>
        </p:nvPicPr>
        <p:blipFill>
          <a:blip r:embed="rId7"/>
          <a:stretch>
            <a:fillRect/>
          </a:stretch>
        </p:blipFill>
        <p:spPr>
          <a:xfrm>
            <a:off x="1588" y="0"/>
            <a:ext cx="5219700" cy="1085850"/>
          </a:xfrm>
          <a:prstGeom prst="rect">
            <a:avLst/>
          </a:prstGeom>
        </p:spPr>
      </p:pic>
    </p:spTree>
    <p:extLst>
      <p:ext uri="{BB962C8B-B14F-4D97-AF65-F5344CB8AC3E}">
        <p14:creationId xmlns:p14="http://schemas.microsoft.com/office/powerpoint/2010/main" val="101410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3729D3B-65FA-40CD-93C4-83C684AB46F9}"/>
              </a:ext>
            </a:extLst>
          </p:cNvPr>
          <p:cNvSpPr>
            <a:spLocks noGrp="1"/>
          </p:cNvSpPr>
          <p:nvPr>
            <p:ph type="body" sz="quarter" idx="13"/>
          </p:nvPr>
        </p:nvSpPr>
        <p:spPr/>
        <p:txBody>
          <a:bodyPr/>
          <a:lstStyle/>
          <a:p>
            <a:r>
              <a:rPr lang="de-DE" dirty="0"/>
              <a:t>Autothon 2019</a:t>
            </a:r>
          </a:p>
          <a:p>
            <a:r>
              <a:rPr lang="de-DE" dirty="0"/>
              <a:t>Test Strategy</a:t>
            </a:r>
          </a:p>
          <a:p>
            <a:r>
              <a:rPr lang="de-DE" sz="3600" dirty="0"/>
              <a:t>Quality Assurance Process</a:t>
            </a:r>
            <a:endParaRPr lang="de-DE" dirty="0"/>
          </a:p>
        </p:txBody>
      </p:sp>
      <p:pic>
        <p:nvPicPr>
          <p:cNvPr id="4" name="Picture 3">
            <a:extLst>
              <a:ext uri="{FF2B5EF4-FFF2-40B4-BE49-F238E27FC236}">
                <a16:creationId xmlns:a16="http://schemas.microsoft.com/office/drawing/2014/main" id="{E17F3DA3-53DE-4795-B7D0-4AC58B26C43A}"/>
              </a:ext>
            </a:extLst>
          </p:cNvPr>
          <p:cNvPicPr>
            <a:picLocks noChangeAspect="1"/>
          </p:cNvPicPr>
          <p:nvPr/>
        </p:nvPicPr>
        <p:blipFill>
          <a:blip r:embed="rId2"/>
          <a:stretch>
            <a:fillRect/>
          </a:stretch>
        </p:blipFill>
        <p:spPr>
          <a:xfrm>
            <a:off x="6643460" y="0"/>
            <a:ext cx="4545363" cy="1004591"/>
          </a:xfrm>
          <a:prstGeom prst="rect">
            <a:avLst/>
          </a:prstGeom>
        </p:spPr>
      </p:pic>
    </p:spTree>
    <p:extLst>
      <p:ext uri="{BB962C8B-B14F-4D97-AF65-F5344CB8AC3E}">
        <p14:creationId xmlns:p14="http://schemas.microsoft.com/office/powerpoint/2010/main" val="148845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53E36A5-66EF-481F-9DAE-85BB69A3E472}"/>
              </a:ext>
            </a:extLst>
          </p:cNvPr>
          <p:cNvSpPr>
            <a:spLocks noGrp="1"/>
          </p:cNvSpPr>
          <p:nvPr>
            <p:ph type="body" sz="quarter" idx="13"/>
          </p:nvPr>
        </p:nvSpPr>
        <p:spPr>
          <a:xfrm>
            <a:off x="856609" y="3041870"/>
            <a:ext cx="7550544" cy="3080633"/>
          </a:xfrm>
        </p:spPr>
        <p:txBody>
          <a:bodyPr/>
          <a:lstStyle/>
          <a:p>
            <a:r>
              <a:rPr lang="de-DE" dirty="0"/>
              <a:t>Quality Assurance QA Process </a:t>
            </a:r>
          </a:p>
          <a:p>
            <a:r>
              <a:rPr lang="de-DE" dirty="0"/>
              <a:t>Test Design</a:t>
            </a:r>
          </a:p>
          <a:p>
            <a:r>
              <a:rPr lang="de-DE" dirty="0"/>
              <a:t>Test Execution</a:t>
            </a:r>
          </a:p>
        </p:txBody>
      </p:sp>
      <p:sp>
        <p:nvSpPr>
          <p:cNvPr id="5" name="Textplatzhalter 4">
            <a:extLst>
              <a:ext uri="{FF2B5EF4-FFF2-40B4-BE49-F238E27FC236}">
                <a16:creationId xmlns:a16="http://schemas.microsoft.com/office/drawing/2014/main" id="{0685CC7E-535D-43F3-AEED-3DDBB9FCD700}"/>
              </a:ext>
            </a:extLst>
          </p:cNvPr>
          <p:cNvSpPr>
            <a:spLocks noGrp="1"/>
          </p:cNvSpPr>
          <p:nvPr>
            <p:ph type="body" sz="quarter" idx="15"/>
          </p:nvPr>
        </p:nvSpPr>
        <p:spPr/>
        <p:txBody>
          <a:bodyPr/>
          <a:lstStyle/>
          <a:p>
            <a:r>
              <a:rPr lang="de-DE" dirty="0"/>
              <a:t>Agenda</a:t>
            </a:r>
          </a:p>
        </p:txBody>
      </p:sp>
      <p:pic>
        <p:nvPicPr>
          <p:cNvPr id="4" name="Picture 3">
            <a:extLst>
              <a:ext uri="{FF2B5EF4-FFF2-40B4-BE49-F238E27FC236}">
                <a16:creationId xmlns:a16="http://schemas.microsoft.com/office/drawing/2014/main" id="{C208DA2D-3B83-4471-A769-0EE34315FF95}"/>
              </a:ext>
            </a:extLst>
          </p:cNvPr>
          <p:cNvPicPr>
            <a:picLocks noChangeAspect="1"/>
          </p:cNvPicPr>
          <p:nvPr/>
        </p:nvPicPr>
        <p:blipFill>
          <a:blip r:embed="rId2"/>
          <a:stretch>
            <a:fillRect/>
          </a:stretch>
        </p:blipFill>
        <p:spPr>
          <a:xfrm>
            <a:off x="6545806" y="0"/>
            <a:ext cx="4545363" cy="1004591"/>
          </a:xfrm>
          <a:prstGeom prst="rect">
            <a:avLst/>
          </a:prstGeom>
        </p:spPr>
      </p:pic>
    </p:spTree>
    <p:extLst>
      <p:ext uri="{BB962C8B-B14F-4D97-AF65-F5344CB8AC3E}">
        <p14:creationId xmlns:p14="http://schemas.microsoft.com/office/powerpoint/2010/main" val="340478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46CF072-3900-4DC2-8643-EE202D36ED93}"/>
              </a:ext>
            </a:extLst>
          </p:cNvPr>
          <p:cNvSpPr>
            <a:spLocks noGrp="1"/>
          </p:cNvSpPr>
          <p:nvPr>
            <p:ph type="title"/>
          </p:nvPr>
        </p:nvSpPr>
        <p:spPr>
          <a:xfrm>
            <a:off x="838200" y="365126"/>
            <a:ext cx="10515600" cy="730250"/>
          </a:xfrm>
        </p:spPr>
        <p:txBody>
          <a:bodyPr vert="horz" lIns="91440" tIns="45720" rIns="91440" bIns="45720" rtlCol="0" anchor="ctr">
            <a:normAutofit/>
          </a:bodyPr>
          <a:lstStyle/>
          <a:p>
            <a:r>
              <a:rPr lang="en-US" kern="1200" dirty="0">
                <a:solidFill>
                  <a:schemeClr val="tx1"/>
                </a:solidFill>
                <a:latin typeface="+mj-lt"/>
                <a:ea typeface="+mj-ea"/>
                <a:cs typeface="+mj-cs"/>
              </a:rPr>
              <a:t>QA Process</a:t>
            </a:r>
          </a:p>
        </p:txBody>
      </p:sp>
      <p:graphicFrame>
        <p:nvGraphicFramePr>
          <p:cNvPr id="2" name="Table 1">
            <a:extLst>
              <a:ext uri="{FF2B5EF4-FFF2-40B4-BE49-F238E27FC236}">
                <a16:creationId xmlns:a16="http://schemas.microsoft.com/office/drawing/2014/main" id="{6AC3F0DD-AC23-475D-9696-81F7E62FBDB9}"/>
              </a:ext>
            </a:extLst>
          </p:cNvPr>
          <p:cNvGraphicFramePr>
            <a:graphicFrameLocks noGrp="1"/>
          </p:cNvGraphicFramePr>
          <p:nvPr>
            <p:extLst>
              <p:ext uri="{D42A27DB-BD31-4B8C-83A1-F6EECF244321}">
                <p14:modId xmlns:p14="http://schemas.microsoft.com/office/powerpoint/2010/main" val="3407989739"/>
              </p:ext>
            </p:extLst>
          </p:nvPr>
        </p:nvGraphicFramePr>
        <p:xfrm>
          <a:off x="561975" y="1004591"/>
          <a:ext cx="10791825" cy="5403345"/>
        </p:xfrm>
        <a:graphic>
          <a:graphicData uri="http://schemas.openxmlformats.org/drawingml/2006/table">
            <a:tbl>
              <a:tblPr firstRow="1" bandRow="1">
                <a:tableStyleId>{5C22544A-7EE6-4342-B048-85BDC9FD1C3A}</a:tableStyleId>
              </a:tblPr>
              <a:tblGrid>
                <a:gridCol w="451389">
                  <a:extLst>
                    <a:ext uri="{9D8B030D-6E8A-4147-A177-3AD203B41FA5}">
                      <a16:colId xmlns:a16="http://schemas.microsoft.com/office/drawing/2014/main" val="647648575"/>
                    </a:ext>
                  </a:extLst>
                </a:gridCol>
                <a:gridCol w="1563468">
                  <a:extLst>
                    <a:ext uri="{9D8B030D-6E8A-4147-A177-3AD203B41FA5}">
                      <a16:colId xmlns:a16="http://schemas.microsoft.com/office/drawing/2014/main" val="2094638671"/>
                    </a:ext>
                  </a:extLst>
                </a:gridCol>
                <a:gridCol w="5686865">
                  <a:extLst>
                    <a:ext uri="{9D8B030D-6E8A-4147-A177-3AD203B41FA5}">
                      <a16:colId xmlns:a16="http://schemas.microsoft.com/office/drawing/2014/main" val="498969623"/>
                    </a:ext>
                  </a:extLst>
                </a:gridCol>
                <a:gridCol w="1249491">
                  <a:extLst>
                    <a:ext uri="{9D8B030D-6E8A-4147-A177-3AD203B41FA5}">
                      <a16:colId xmlns:a16="http://schemas.microsoft.com/office/drawing/2014/main" val="4063228463"/>
                    </a:ext>
                  </a:extLst>
                </a:gridCol>
                <a:gridCol w="1840612">
                  <a:extLst>
                    <a:ext uri="{9D8B030D-6E8A-4147-A177-3AD203B41FA5}">
                      <a16:colId xmlns:a16="http://schemas.microsoft.com/office/drawing/2014/main" val="2783015943"/>
                    </a:ext>
                  </a:extLst>
                </a:gridCol>
              </a:tblGrid>
              <a:tr h="254493">
                <a:tc>
                  <a:txBody>
                    <a:bodyPr/>
                    <a:lstStyle/>
                    <a:p>
                      <a:pPr algn="just">
                        <a:lnSpc>
                          <a:spcPct val="115000"/>
                        </a:lnSpc>
                        <a:spcAft>
                          <a:spcPts val="1000"/>
                        </a:spcAft>
                        <a:tabLst>
                          <a:tab pos="704850" algn="l"/>
                        </a:tabLst>
                      </a:pPr>
                      <a:r>
                        <a:rPr lang="en-US" sz="1100" dirty="0">
                          <a:effectLst/>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solidFill>
                  </a:tcPr>
                </a:tc>
                <a:tc>
                  <a:txBody>
                    <a:bodyPr/>
                    <a:lstStyle/>
                    <a:p>
                      <a:pPr algn="just">
                        <a:lnSpc>
                          <a:spcPct val="115000"/>
                        </a:lnSpc>
                        <a:spcAft>
                          <a:spcPts val="1000"/>
                        </a:spcAft>
                        <a:tabLst>
                          <a:tab pos="704850" algn="l"/>
                        </a:tabLst>
                      </a:pPr>
                      <a:r>
                        <a:rPr lang="en-US" sz="1100" dirty="0">
                          <a:effectLst/>
                        </a:rPr>
                        <a:t>Type of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solidFill>
                  </a:tcPr>
                </a:tc>
                <a:tc>
                  <a:txBody>
                    <a:bodyPr/>
                    <a:lstStyle/>
                    <a:p>
                      <a:pPr algn="just">
                        <a:lnSpc>
                          <a:spcPct val="115000"/>
                        </a:lnSpc>
                        <a:spcAft>
                          <a:spcPts val="1000"/>
                        </a:spcAft>
                        <a:tabLst>
                          <a:tab pos="704850" algn="l"/>
                        </a:tabLst>
                      </a:pPr>
                      <a:r>
                        <a:rPr lang="en-US"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solidFill>
                  </a:tcPr>
                </a:tc>
                <a:tc>
                  <a:txBody>
                    <a:bodyPr/>
                    <a:lstStyle/>
                    <a:p>
                      <a:pPr algn="just">
                        <a:lnSpc>
                          <a:spcPct val="115000"/>
                        </a:lnSpc>
                        <a:spcAft>
                          <a:spcPts val="1000"/>
                        </a:spcAft>
                        <a:tabLst>
                          <a:tab pos="704850" algn="l"/>
                        </a:tabLst>
                      </a:pPr>
                      <a:r>
                        <a:rPr lang="en-US" sz="1100" dirty="0">
                          <a:effectLst/>
                        </a:rPr>
                        <a:t>Test Ownership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solidFill>
                  </a:tcPr>
                </a:tc>
                <a:tc>
                  <a:txBody>
                    <a:bodyPr/>
                    <a:lstStyle/>
                    <a:p>
                      <a:pPr algn="just">
                        <a:lnSpc>
                          <a:spcPct val="115000"/>
                        </a:lnSpc>
                        <a:spcAft>
                          <a:spcPts val="1000"/>
                        </a:spcAft>
                        <a:tabLst>
                          <a:tab pos="704850" algn="l"/>
                        </a:tabLst>
                      </a:pPr>
                      <a:r>
                        <a:rPr lang="en-US" sz="1100" dirty="0">
                          <a:effectLst/>
                        </a:rPr>
                        <a:t>Environment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solidFill>
                  </a:tcPr>
                </a:tc>
                <a:extLst>
                  <a:ext uri="{0D108BD9-81ED-4DB2-BD59-A6C34878D82A}">
                    <a16:rowId xmlns:a16="http://schemas.microsoft.com/office/drawing/2014/main" val="286614706"/>
                  </a:ext>
                </a:extLst>
              </a:tr>
              <a:tr h="254493">
                <a:tc>
                  <a:txBody>
                    <a:bodyPr/>
                    <a:lstStyle/>
                    <a:p>
                      <a:pPr algn="just">
                        <a:lnSpc>
                          <a:spcPct val="115000"/>
                        </a:lnSpc>
                        <a:spcAft>
                          <a:spcPts val="1000"/>
                        </a:spcAft>
                      </a:pPr>
                      <a:r>
                        <a:rPr lang="en-US"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Functional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Functional Testing will be done to test all user specific functionality.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3772619476"/>
                  </a:ext>
                </a:extLst>
              </a:tr>
              <a:tr h="254493">
                <a:tc>
                  <a:txBody>
                    <a:bodyPr/>
                    <a:lstStyle/>
                    <a:p>
                      <a:pPr algn="just">
                        <a:lnSpc>
                          <a:spcPct val="115000"/>
                        </a:lnSpc>
                        <a:spcAft>
                          <a:spcPts val="1000"/>
                        </a:spcAft>
                      </a:pPr>
                      <a:r>
                        <a:rPr lang="en-US"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UI/Usability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UI/Usability Testing is done on the overall UI of the application on Chrome browser.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1992382692"/>
                  </a:ext>
                </a:extLst>
              </a:tr>
              <a:tr h="480613">
                <a:tc>
                  <a:txBody>
                    <a:bodyPr/>
                    <a:lstStyle/>
                    <a:p>
                      <a:pPr algn="just">
                        <a:lnSpc>
                          <a:spcPct val="115000"/>
                        </a:lnSpc>
                        <a:spcAft>
                          <a:spcPts val="1000"/>
                        </a:spcAft>
                      </a:pPr>
                      <a:r>
                        <a:rPr lang="en-US"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Regression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Regression Testing will be done to uncover new bugs in existing functionality whenever new feature /feature enhancements/ defect fixes or patch is released.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4179042410"/>
                  </a:ext>
                </a:extLst>
              </a:tr>
              <a:tr h="2660668">
                <a:tc>
                  <a:txBody>
                    <a:bodyPr/>
                    <a:lstStyle/>
                    <a:p>
                      <a:pPr algn="just">
                        <a:lnSpc>
                          <a:spcPct val="115000"/>
                        </a:lnSpc>
                        <a:spcAft>
                          <a:spcPts val="1000"/>
                        </a:spcAft>
                      </a:pPr>
                      <a:r>
                        <a:rPr lang="en-US"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Cross Browser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To cover Chrome, Firefox, Internet Explorer, Microsoft Edge &amp; Sauce Labs browsers.</a:t>
                      </a:r>
                      <a:endParaRPr lang="en-IN" sz="1100" dirty="0">
                        <a:effectLst/>
                      </a:endParaRPr>
                    </a:p>
                    <a:p>
                      <a:pPr algn="just">
                        <a:lnSpc>
                          <a:spcPct val="115000"/>
                        </a:lnSpc>
                        <a:spcAft>
                          <a:spcPts val="1000"/>
                        </a:spcAft>
                      </a:pPr>
                      <a:r>
                        <a:rPr lang="en-US" sz="1100" b="1" dirty="0">
                          <a:effectLst/>
                        </a:rPr>
                        <a:t>Windows 10</a:t>
                      </a:r>
                      <a:endParaRPr lang="en-IN" sz="1100" b="1" dirty="0">
                        <a:effectLst/>
                      </a:endParaRPr>
                    </a:p>
                    <a:p>
                      <a:pPr marL="342900" lvl="0" indent="-342900" algn="just">
                        <a:lnSpc>
                          <a:spcPct val="115000"/>
                        </a:lnSpc>
                        <a:spcAft>
                          <a:spcPts val="1000"/>
                        </a:spcAft>
                        <a:buFont typeface="Symbol" panose="05050102010706020507" pitchFamily="18" charset="2"/>
                        <a:buChar char=""/>
                      </a:pPr>
                      <a:r>
                        <a:rPr lang="en-US" sz="1100" dirty="0">
                          <a:effectLst/>
                        </a:rPr>
                        <a:t>Chrome – 100% test coverage</a:t>
                      </a:r>
                      <a:endParaRPr lang="en-IN" sz="1100" dirty="0">
                        <a:effectLst/>
                      </a:endParaRPr>
                    </a:p>
                    <a:p>
                      <a:pPr marL="342900" lvl="0" indent="-342900" algn="just">
                        <a:lnSpc>
                          <a:spcPct val="115000"/>
                        </a:lnSpc>
                        <a:spcAft>
                          <a:spcPts val="1000"/>
                        </a:spcAft>
                        <a:buFont typeface="Symbol" panose="05050102010706020507" pitchFamily="18" charset="2"/>
                        <a:buChar char=""/>
                      </a:pPr>
                      <a:r>
                        <a:rPr lang="en-US" sz="1100" dirty="0">
                          <a:effectLst/>
                        </a:rPr>
                        <a:t>Other Browsers- Subset of functional test suite (only priority 1 test cases or 20-25% Functional Test Cases)</a:t>
                      </a:r>
                      <a:endParaRPr lang="en-IN" sz="1100" dirty="0">
                        <a:effectLst/>
                      </a:endParaRPr>
                    </a:p>
                    <a:p>
                      <a:pPr algn="just">
                        <a:lnSpc>
                          <a:spcPct val="115000"/>
                        </a:lnSpc>
                        <a:spcAft>
                          <a:spcPts val="1000"/>
                        </a:spcAft>
                      </a:pPr>
                      <a:r>
                        <a:rPr lang="en-US" sz="1100" b="1" dirty="0">
                          <a:effectLst/>
                        </a:rPr>
                        <a:t>Window 7</a:t>
                      </a:r>
                      <a:endParaRPr lang="en-IN" sz="1100" b="1" dirty="0">
                        <a:effectLst/>
                      </a:endParaRPr>
                    </a:p>
                    <a:p>
                      <a:pPr marL="342900" lvl="0" indent="-342900" algn="just">
                        <a:lnSpc>
                          <a:spcPct val="115000"/>
                        </a:lnSpc>
                        <a:spcAft>
                          <a:spcPts val="1000"/>
                        </a:spcAft>
                        <a:buFont typeface="Symbol" panose="05050102010706020507" pitchFamily="18" charset="2"/>
                        <a:buChar char=""/>
                      </a:pPr>
                      <a:r>
                        <a:rPr lang="en-US" sz="1100" dirty="0">
                          <a:effectLst/>
                        </a:rPr>
                        <a:t>Chrome - Smoke  Testing only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spcAft>
                          <a:spcPts val="1000"/>
                        </a:spcAft>
                        <a:buFont typeface="Symbol" panose="05050102010706020507" pitchFamily="18" charset="2"/>
                        <a:buNone/>
                      </a:pPr>
                      <a:r>
                        <a:rPr lang="en-US" sz="1100" b="1" dirty="0">
                          <a:effectLst/>
                          <a:latin typeface="Calibri" panose="020F0502020204030204" pitchFamily="34" charset="0"/>
                          <a:ea typeface="Calibri" panose="020F0502020204030204" pitchFamily="34" charset="0"/>
                          <a:cs typeface="Times New Roman" panose="02020603050405020304" pitchFamily="18" charset="0"/>
                        </a:rPr>
                        <a:t>Mobile Devices: </a:t>
                      </a:r>
                    </a:p>
                    <a:p>
                      <a:pPr marL="0" lvl="0" indent="0" algn="just">
                        <a:lnSpc>
                          <a:spcPct val="115000"/>
                        </a:lnSpc>
                        <a:spcAft>
                          <a:spcPts val="1000"/>
                        </a:spcAft>
                        <a:buFont typeface="Symbol" panose="05050102010706020507" pitchFamily="18" charset="2"/>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Android &amp; IOS (iPhone &amp; iPad version 12.1)</a:t>
                      </a: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2580460913"/>
                  </a:ext>
                </a:extLst>
              </a:tr>
              <a:tr h="254493">
                <a:tc>
                  <a:txBody>
                    <a:bodyPr/>
                    <a:lstStyle/>
                    <a:p>
                      <a:pPr algn="just">
                        <a:lnSpc>
                          <a:spcPct val="115000"/>
                        </a:lnSpc>
                        <a:spcAft>
                          <a:spcPts val="1000"/>
                        </a:spcAft>
                      </a:pPr>
                      <a:r>
                        <a:rPr lang="en-US" sz="11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Automation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nSpc>
                          <a:spcPct val="115000"/>
                        </a:lnSpc>
                        <a:spcAft>
                          <a:spcPts val="1000"/>
                        </a:spcAft>
                      </a:pPr>
                      <a:r>
                        <a:rPr lang="en-US" sz="1100" dirty="0">
                          <a:effectLst/>
                        </a:rPr>
                        <a:t>To have Automated Test Scripts to verify functionality.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2562317151"/>
                  </a:ext>
                </a:extLst>
              </a:tr>
              <a:tr h="254493">
                <a:tc>
                  <a:txBody>
                    <a:bodyPr/>
                    <a:lstStyle/>
                    <a:p>
                      <a:pPr algn="just">
                        <a:lnSpc>
                          <a:spcPct val="115000"/>
                        </a:lnSpc>
                        <a:spcAft>
                          <a:spcPts val="1000"/>
                        </a:spcAft>
                      </a:pPr>
                      <a:r>
                        <a:rPr lang="en-US" sz="11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Security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nSpc>
                          <a:spcPct val="115000"/>
                        </a:lnSpc>
                        <a:spcAft>
                          <a:spcPts val="1000"/>
                        </a:spcAft>
                      </a:pPr>
                      <a:r>
                        <a:rPr lang="en-US" sz="1100" dirty="0">
                          <a:effectLst/>
                        </a:rPr>
                        <a:t>To verify the security vulnerabilities of the web application.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2877810247"/>
                  </a:ext>
                </a:extLst>
              </a:tr>
              <a:tr h="254493">
                <a:tc>
                  <a:txBody>
                    <a:bodyPr/>
                    <a:lstStyle/>
                    <a:p>
                      <a:pPr algn="just">
                        <a:lnSpc>
                          <a:spcPct val="115000"/>
                        </a:lnSpc>
                        <a:spcAft>
                          <a:spcPts val="1000"/>
                        </a:spcAft>
                      </a:pPr>
                      <a:r>
                        <a:rPr lang="en-US" sz="1100" dirty="0">
                          <a:effectLst/>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Performance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nSpc>
                          <a:spcPct val="115000"/>
                        </a:lnSpc>
                        <a:spcAft>
                          <a:spcPts val="1000"/>
                        </a:spcAft>
                      </a:pPr>
                      <a:r>
                        <a:rPr lang="en-US" sz="1100" dirty="0">
                          <a:effectLst/>
                        </a:rPr>
                        <a:t>To verify the application performance against the defined performance objective.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1323927330"/>
                  </a:ext>
                </a:extLst>
              </a:tr>
              <a:tr h="254493">
                <a:tc>
                  <a:txBody>
                    <a:bodyPr/>
                    <a:lstStyle/>
                    <a:p>
                      <a:pPr algn="just">
                        <a:lnSpc>
                          <a:spcPct val="115000"/>
                        </a:lnSpc>
                        <a:spcAft>
                          <a:spcPts val="1000"/>
                        </a:spcAft>
                      </a:pPr>
                      <a:r>
                        <a:rPr lang="en-US" sz="11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Performance Monitoring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nSpc>
                          <a:spcPct val="115000"/>
                        </a:lnSpc>
                        <a:spcAft>
                          <a:spcPts val="1000"/>
                        </a:spcAft>
                      </a:pPr>
                      <a:r>
                        <a:rPr lang="en-US" sz="1100" dirty="0">
                          <a:effectLst/>
                        </a:rPr>
                        <a:t>To monitor whole system interaction with resource utilization.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2626488184"/>
                  </a:ext>
                </a:extLst>
              </a:tr>
              <a:tr h="480613">
                <a:tc>
                  <a:txBody>
                    <a:bodyPr/>
                    <a:lstStyle/>
                    <a:p>
                      <a:pPr algn="just">
                        <a:lnSpc>
                          <a:spcPct val="115000"/>
                        </a:lnSpc>
                        <a:spcAft>
                          <a:spcPts val="1000"/>
                        </a:spcAft>
                      </a:pPr>
                      <a:r>
                        <a:rPr lang="en-US" sz="1100" dirty="0">
                          <a:effectLst/>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Smoke Testing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nSpc>
                          <a:spcPct val="115000"/>
                        </a:lnSpc>
                        <a:spcAft>
                          <a:spcPts val="1000"/>
                        </a:spcAft>
                      </a:pPr>
                      <a:r>
                        <a:rPr lang="en-US" sz="1100" dirty="0">
                          <a:effectLst/>
                        </a:rPr>
                        <a:t>To ensure most important function(s) of the deployed build working as expected.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tc>
                  <a:txBody>
                    <a:bodyPr/>
                    <a:lstStyle/>
                    <a:p>
                      <a:pPr algn="just">
                        <a:lnSpc>
                          <a:spcPct val="115000"/>
                        </a:lnSpc>
                        <a:spcAft>
                          <a:spcPts val="1000"/>
                        </a:spcAft>
                      </a:pPr>
                      <a:r>
                        <a:rPr lang="en-US" sz="1100" dirty="0">
                          <a:effectLst/>
                        </a:rPr>
                        <a:t>Nagarro Internal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4101" marR="24101" marT="0" marB="0">
                    <a:solidFill>
                      <a:schemeClr val="tx2">
                        <a:lumMod val="20000"/>
                        <a:lumOff val="80000"/>
                      </a:schemeClr>
                    </a:solidFill>
                  </a:tcPr>
                </a:tc>
                <a:extLst>
                  <a:ext uri="{0D108BD9-81ED-4DB2-BD59-A6C34878D82A}">
                    <a16:rowId xmlns:a16="http://schemas.microsoft.com/office/drawing/2014/main" val="2006148367"/>
                  </a:ext>
                </a:extLst>
              </a:tr>
            </a:tbl>
          </a:graphicData>
        </a:graphic>
      </p:graphicFrame>
      <p:pic>
        <p:nvPicPr>
          <p:cNvPr id="4" name="Picture 3">
            <a:extLst>
              <a:ext uri="{FF2B5EF4-FFF2-40B4-BE49-F238E27FC236}">
                <a16:creationId xmlns:a16="http://schemas.microsoft.com/office/drawing/2014/main" id="{D40B3D20-BF40-4159-AC8B-39E07F24AE5E}"/>
              </a:ext>
            </a:extLst>
          </p:cNvPr>
          <p:cNvPicPr>
            <a:picLocks noChangeAspect="1"/>
          </p:cNvPicPr>
          <p:nvPr/>
        </p:nvPicPr>
        <p:blipFill>
          <a:blip r:embed="rId2"/>
          <a:stretch>
            <a:fillRect/>
          </a:stretch>
        </p:blipFill>
        <p:spPr>
          <a:xfrm>
            <a:off x="6808437" y="0"/>
            <a:ext cx="4545363" cy="1004591"/>
          </a:xfrm>
          <a:prstGeom prst="rect">
            <a:avLst/>
          </a:prstGeom>
        </p:spPr>
      </p:pic>
    </p:spTree>
    <p:extLst>
      <p:ext uri="{BB962C8B-B14F-4D97-AF65-F5344CB8AC3E}">
        <p14:creationId xmlns:p14="http://schemas.microsoft.com/office/powerpoint/2010/main" val="321092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46CF072-3900-4DC2-8643-EE202D36ED93}"/>
              </a:ext>
            </a:extLst>
          </p:cNvPr>
          <p:cNvSpPr>
            <a:spLocks noGrp="1"/>
          </p:cNvSpPr>
          <p:nvPr>
            <p:ph type="title"/>
          </p:nvPr>
        </p:nvSpPr>
        <p:spPr/>
        <p:txBody>
          <a:bodyPr/>
          <a:lstStyle/>
          <a:p>
            <a:r>
              <a:rPr lang="de-DE" dirty="0"/>
              <a:t>Quality Assurance contd.</a:t>
            </a:r>
          </a:p>
        </p:txBody>
      </p:sp>
      <p:sp>
        <p:nvSpPr>
          <p:cNvPr id="2" name="Rectangle 1">
            <a:extLst>
              <a:ext uri="{FF2B5EF4-FFF2-40B4-BE49-F238E27FC236}">
                <a16:creationId xmlns:a16="http://schemas.microsoft.com/office/drawing/2014/main" id="{9FD01CC7-A95B-4229-BF92-5604E2E7680B}"/>
              </a:ext>
            </a:extLst>
          </p:cNvPr>
          <p:cNvSpPr/>
          <p:nvPr/>
        </p:nvSpPr>
        <p:spPr>
          <a:xfrm>
            <a:off x="668545" y="972506"/>
            <a:ext cx="10839635" cy="4910703"/>
          </a:xfrm>
          <a:prstGeom prst="rect">
            <a:avLst/>
          </a:prstGeom>
        </p:spPr>
        <p:txBody>
          <a:bodyPr wrap="square">
            <a:spAutoFit/>
          </a:bodyPr>
          <a:lstStyle/>
          <a:p>
            <a:pPr>
              <a:lnSpc>
                <a:spcPct val="115000"/>
              </a:lnSpc>
              <a:spcBef>
                <a:spcPts val="600"/>
              </a:spcBef>
              <a:spcAft>
                <a:spcPts val="600"/>
              </a:spcAft>
            </a:pPr>
            <a:r>
              <a:rPr lang="en-US" sz="1400" dirty="0">
                <a:latin typeface="Calibri" panose="020F0502020204030204" pitchFamily="34" charset="0"/>
                <a:ea typeface="Calibri" panose="020F0502020204030204" pitchFamily="34" charset="0"/>
              </a:rPr>
              <a:t>The QA team at Nagarro will perform the test activities as per the Test Plan.</a:t>
            </a:r>
          </a:p>
          <a:p>
            <a:pPr>
              <a:lnSpc>
                <a:spcPct val="115000"/>
              </a:lnSpc>
              <a:spcBef>
                <a:spcPts val="600"/>
              </a:spcBef>
              <a:spcAft>
                <a:spcPts val="600"/>
              </a:spcAft>
            </a:pPr>
            <a:r>
              <a:rPr lang="en-US" sz="1400" dirty="0">
                <a:latin typeface="Calibri" panose="020F0502020204030204" pitchFamily="34" charset="0"/>
                <a:ea typeface="Calibri" panose="020F0502020204030204" pitchFamily="34" charset="0"/>
              </a:rPr>
              <a:t>The following section is an indicative plan for the Test Cycle on availability of build:</a:t>
            </a:r>
            <a:endParaRPr lang="en-IN" sz="1400" dirty="0">
              <a:latin typeface="Calibri" panose="020F0502020204030204" pitchFamily="34" charset="0"/>
              <a:ea typeface="Calibri" panose="020F0502020204030204" pitchFamily="34" charset="0"/>
            </a:endParaRPr>
          </a:p>
          <a:p>
            <a:pPr lvl="0">
              <a:lnSpc>
                <a:spcPct val="150000"/>
              </a:lnSpc>
              <a:spcAft>
                <a:spcPts val="1000"/>
              </a:spcAft>
            </a:pPr>
            <a:r>
              <a:rPr lang="en-US" sz="1400" b="1" dirty="0">
                <a:latin typeface="Calibri" panose="020F0502020204030204" pitchFamily="34" charset="0"/>
                <a:ea typeface="Calibri" panose="020F0502020204030204" pitchFamily="34" charset="0"/>
              </a:rPr>
              <a:t>Nagarro Internal Test Environment:</a:t>
            </a:r>
          </a:p>
          <a:p>
            <a:pPr marL="171450" lvl="0" indent="-171450">
              <a:spcAft>
                <a:spcPts val="100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Execution of test cases on test environment</a:t>
            </a:r>
          </a:p>
          <a:p>
            <a:pPr marL="171450" lvl="0" indent="-171450">
              <a:spcAft>
                <a:spcPts val="100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Create tickets in Jira for failed test cases.</a:t>
            </a:r>
          </a:p>
          <a:p>
            <a:pPr marL="171450" lvl="0" indent="-171450">
              <a:spcAft>
                <a:spcPts val="100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Verification of bugs which are marked with “In QA” status and changing their status accordingly.</a:t>
            </a:r>
          </a:p>
          <a:p>
            <a:pPr marL="171450" lvl="0" indent="-171450">
              <a:spcAft>
                <a:spcPts val="100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Automation testing – Scenario identification and approval</a:t>
            </a:r>
          </a:p>
          <a:p>
            <a:pPr marL="171450" lvl="0" indent="-171450">
              <a:spcAft>
                <a:spcPts val="100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Performance testing – Scenario identification and approval</a:t>
            </a:r>
          </a:p>
          <a:p>
            <a:pPr lvl="0">
              <a:spcAft>
                <a:spcPts val="1000"/>
              </a:spcAft>
            </a:pPr>
            <a:endParaRPr lang="en-IN" sz="1200" dirty="0">
              <a:latin typeface="Calibri" panose="020F0502020204030204" pitchFamily="34" charset="0"/>
              <a:ea typeface="Calibri" panose="020F0502020204030204" pitchFamily="34" charset="0"/>
            </a:endParaRPr>
          </a:p>
          <a:p>
            <a:pPr lvl="0">
              <a:lnSpc>
                <a:spcPct val="115000"/>
              </a:lnSpc>
              <a:spcAft>
                <a:spcPts val="1000"/>
              </a:spcAft>
            </a:pPr>
            <a:r>
              <a:rPr lang="en-IN" sz="1400" b="1" dirty="0">
                <a:latin typeface="Calibri" panose="020F0502020204030204" pitchFamily="34" charset="0"/>
                <a:ea typeface="Calibri" panose="020F0502020204030204" pitchFamily="34" charset="0"/>
              </a:rPr>
              <a:t>Testing Types:</a:t>
            </a:r>
          </a:p>
          <a:p>
            <a:pPr marL="171450" lvl="0" indent="-171450">
              <a:lnSpc>
                <a:spcPct val="150000"/>
              </a:lnSpc>
              <a:spcBef>
                <a:spcPts val="600"/>
              </a:spcBef>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Automation Testing</a:t>
            </a:r>
          </a:p>
          <a:p>
            <a:pPr marL="171450" lvl="0" indent="-171450">
              <a:lnSpc>
                <a:spcPct val="150000"/>
              </a:lnSpc>
              <a:spcBef>
                <a:spcPts val="600"/>
              </a:spcBef>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Performance Testing</a:t>
            </a:r>
          </a:p>
          <a:p>
            <a:pPr marL="171450" lvl="0" indent="-171450">
              <a:lnSpc>
                <a:spcPct val="150000"/>
              </a:lnSpc>
              <a:spcBef>
                <a:spcPts val="600"/>
              </a:spcBef>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Performance Monitoring</a:t>
            </a:r>
          </a:p>
          <a:p>
            <a:pPr marL="171450" lvl="0" indent="-171450">
              <a:lnSpc>
                <a:spcPct val="150000"/>
              </a:lnSpc>
              <a:spcBef>
                <a:spcPts val="600"/>
              </a:spcBef>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rPr>
              <a:t>Security Testing</a:t>
            </a:r>
          </a:p>
        </p:txBody>
      </p:sp>
      <p:pic>
        <p:nvPicPr>
          <p:cNvPr id="4" name="Picture 3">
            <a:extLst>
              <a:ext uri="{FF2B5EF4-FFF2-40B4-BE49-F238E27FC236}">
                <a16:creationId xmlns:a16="http://schemas.microsoft.com/office/drawing/2014/main" id="{AE57CB04-7DD5-43D5-A0CF-999364555009}"/>
              </a:ext>
            </a:extLst>
          </p:cNvPr>
          <p:cNvPicPr>
            <a:picLocks noChangeAspect="1"/>
          </p:cNvPicPr>
          <p:nvPr/>
        </p:nvPicPr>
        <p:blipFill>
          <a:blip r:embed="rId2"/>
          <a:stretch>
            <a:fillRect/>
          </a:stretch>
        </p:blipFill>
        <p:spPr>
          <a:xfrm>
            <a:off x="6883157" y="0"/>
            <a:ext cx="4545363" cy="1004591"/>
          </a:xfrm>
          <a:prstGeom prst="rect">
            <a:avLst/>
          </a:prstGeom>
        </p:spPr>
      </p:pic>
    </p:spTree>
    <p:extLst>
      <p:ext uri="{BB962C8B-B14F-4D97-AF65-F5344CB8AC3E}">
        <p14:creationId xmlns:p14="http://schemas.microsoft.com/office/powerpoint/2010/main" val="419211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46CF072-3900-4DC2-8643-EE202D36ED93}"/>
              </a:ext>
            </a:extLst>
          </p:cNvPr>
          <p:cNvSpPr>
            <a:spLocks noGrp="1"/>
          </p:cNvSpPr>
          <p:nvPr>
            <p:ph type="title"/>
          </p:nvPr>
        </p:nvSpPr>
        <p:spPr/>
        <p:txBody>
          <a:bodyPr/>
          <a:lstStyle/>
          <a:p>
            <a:r>
              <a:rPr lang="de-DE" dirty="0"/>
              <a:t>Test Design</a:t>
            </a:r>
          </a:p>
        </p:txBody>
      </p:sp>
      <p:sp>
        <p:nvSpPr>
          <p:cNvPr id="4" name="Rectangle 3">
            <a:extLst>
              <a:ext uri="{FF2B5EF4-FFF2-40B4-BE49-F238E27FC236}">
                <a16:creationId xmlns:a16="http://schemas.microsoft.com/office/drawing/2014/main" id="{18A68F81-CF1E-4E65-87BB-E015FDFBE265}"/>
              </a:ext>
            </a:extLst>
          </p:cNvPr>
          <p:cNvSpPr/>
          <p:nvPr/>
        </p:nvSpPr>
        <p:spPr>
          <a:xfrm>
            <a:off x="668545" y="972506"/>
            <a:ext cx="10694872" cy="4916667"/>
          </a:xfrm>
          <a:prstGeom prst="rect">
            <a:avLst/>
          </a:prstGeom>
        </p:spPr>
        <p:txBody>
          <a:bodyPr wrap="square">
            <a:spAutoFit/>
          </a:bodyPr>
          <a:lstStyle/>
          <a:p>
            <a:pPr>
              <a:lnSpc>
                <a:spcPct val="150000"/>
              </a:lnSpc>
              <a:spcBef>
                <a:spcPts val="600"/>
              </a:spcBef>
              <a:spcAft>
                <a:spcPts val="1000"/>
              </a:spcAft>
            </a:pPr>
            <a:r>
              <a:rPr lang="en-US" sz="1400" dirty="0">
                <a:latin typeface="Calibri" panose="020F0502020204030204" pitchFamily="34" charset="0"/>
                <a:ea typeface="Calibri" panose="020F0502020204030204" pitchFamily="34" charset="0"/>
              </a:rPr>
              <a:t>The Objective of the Test Design phase is to prepare the appropriate Resources, Test ware and Tools for Test Execution.</a:t>
            </a:r>
          </a:p>
          <a:p>
            <a:pPr>
              <a:lnSpc>
                <a:spcPct val="150000"/>
              </a:lnSpc>
              <a:spcBef>
                <a:spcPts val="600"/>
              </a:spcBef>
              <a:spcAft>
                <a:spcPts val="1000"/>
              </a:spcAft>
            </a:pPr>
            <a:r>
              <a:rPr lang="en-US" sz="1400" dirty="0">
                <a:latin typeface="Calibri" panose="020F0502020204030204" pitchFamily="34" charset="0"/>
                <a:ea typeface="Calibri" panose="020F0502020204030204" pitchFamily="34" charset="0"/>
              </a:rPr>
              <a:t>The Test Infrastructure, Data Scripts, Test Cases and other Components of the Test Ware are checked and updated, if required, to ensure that they are ready for the Execution phase. The Goal is to prepare as much as possible to execute the Test Scenarios efficiently.</a:t>
            </a:r>
            <a:endParaRPr lang="en-IN" sz="1400" dirty="0">
              <a:latin typeface="Calibri" panose="020F0502020204030204" pitchFamily="34" charset="0"/>
              <a:ea typeface="Calibri" panose="020F0502020204030204" pitchFamily="34" charset="0"/>
            </a:endParaRPr>
          </a:p>
          <a:p>
            <a:pPr marL="285750" lvl="0" indent="-285750" algn="just" fontAlgn="base" hangingPunct="0">
              <a:lnSpc>
                <a:spcPct val="150000"/>
              </a:lnSpc>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The QA team involved in preparation of Test Case has thorough understanding of the Business domain, Technology in which the system is developed and the requirements in deep.</a:t>
            </a:r>
            <a:endParaRPr lang="en-IN" sz="1400" dirty="0">
              <a:latin typeface="Calibri" panose="020F0502020204030204" pitchFamily="34" charset="0"/>
              <a:ea typeface="Calibri" panose="020F0502020204030204" pitchFamily="34" charset="0"/>
            </a:endParaRPr>
          </a:p>
          <a:p>
            <a:pPr marL="285750" lvl="0" indent="-285750" algn="just" fontAlgn="base" hangingPunct="0">
              <a:lnSpc>
                <a:spcPct val="150000"/>
              </a:lnSpc>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A detailed Test Case document will be prepared by the QA in a specified format as that describes an Input, Action and an Expected Response to determine if a Feature of an application is working correctly. Test Cases selected for testing are identified and briefly described.</a:t>
            </a:r>
          </a:p>
          <a:p>
            <a:pPr marL="285750" lvl="0" indent="-285750" algn="just" fontAlgn="base" hangingPunct="0">
              <a:lnSpc>
                <a:spcPct val="150000"/>
              </a:lnSpc>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For each Test Case, Test Case ID, Feature to be Tested, Test Case Description with Steps (E.g. Landing Screen, Input Data, keys pressed etc.), the Expected Result (E.g. Message displayed, Error message, File changes, etc.), Test Data, and the Status of Execution (Passed or Failed) is defined individually.</a:t>
            </a:r>
            <a:endParaRPr lang="en-IN" sz="1400" dirty="0">
              <a:latin typeface="Calibri" panose="020F0502020204030204" pitchFamily="34" charset="0"/>
              <a:ea typeface="Calibri" panose="020F0502020204030204" pitchFamily="34" charset="0"/>
            </a:endParaRPr>
          </a:p>
          <a:p>
            <a:pPr marL="285750" lvl="0" indent="-285750" algn="just" fontAlgn="base" hangingPunct="0">
              <a:lnSpc>
                <a:spcPct val="150000"/>
              </a:lnSpc>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Test Scenarios are prepared which covers all the functionality and those which simulate the Real-Time Scenarios.</a:t>
            </a:r>
            <a:endParaRPr lang="en-IN" sz="1400" dirty="0">
              <a:latin typeface="Calibri" panose="020F0502020204030204" pitchFamily="34" charset="0"/>
              <a:ea typeface="Calibri" panose="020F0502020204030204" pitchFamily="34" charset="0"/>
            </a:endParaRPr>
          </a:p>
          <a:p>
            <a:pPr marL="285750" lvl="0" indent="-285750" algn="just" fontAlgn="base" hangingPunct="0">
              <a:lnSpc>
                <a:spcPct val="150000"/>
              </a:lnSpc>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Test Cases are prepared keeping in view of actual Production Environment, in which the application will be tested.</a:t>
            </a:r>
            <a:endParaRPr lang="en-IN" sz="1400" dirty="0">
              <a:latin typeface="Calibri" panose="020F0502020204030204" pitchFamily="34" charset="0"/>
              <a:ea typeface="Calibri" panose="020F0502020204030204" pitchFamily="34" charset="0"/>
            </a:endParaRPr>
          </a:p>
          <a:p>
            <a:pPr marL="285750" lvl="0" indent="-285750" algn="just" fontAlgn="base" hangingPunct="0">
              <a:lnSpc>
                <a:spcPct val="150000"/>
              </a:lnSpc>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Test Cases are written for invalid and unexpected, as well as valid and Expected Input Conditions; including the Negative Scenarios.</a:t>
            </a:r>
            <a:endParaRPr lang="en-IN" sz="1400" dirty="0">
              <a:latin typeface="Calibri" panose="020F0502020204030204" pitchFamily="34" charset="0"/>
              <a:ea typeface="Calibri" panose="020F0502020204030204" pitchFamily="34" charset="0"/>
            </a:endParaRPr>
          </a:p>
          <a:p>
            <a:pPr marL="285750" lvl="0" indent="-285750" algn="just" fontAlgn="base" hangingPunct="0">
              <a:lnSpc>
                <a:spcPct val="150000"/>
              </a:lnSpc>
              <a:spcAft>
                <a:spcPts val="0"/>
              </a:spcAft>
              <a:buFont typeface="Arial" panose="020B0604020202020204" pitchFamily="34" charset="0"/>
              <a:buChar char="•"/>
            </a:pPr>
            <a:r>
              <a:rPr lang="en-US" sz="1400" dirty="0">
                <a:latin typeface="Calibri" panose="020F0502020204030204" pitchFamily="34" charset="0"/>
                <a:ea typeface="Calibri" panose="020F0502020204030204" pitchFamily="34" charset="0"/>
                <a:cs typeface="Arial" panose="020B0604020202020204" pitchFamily="34" charset="0"/>
              </a:rPr>
              <a:t>Test Case Artifact will be added to the Jira testing task, linked with User Story Task.</a:t>
            </a:r>
            <a:endParaRPr lang="en-IN" sz="1400" dirty="0">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F8496EBB-3175-4D13-BF50-15B14AE91BEF}"/>
              </a:ext>
            </a:extLst>
          </p:cNvPr>
          <p:cNvPicPr>
            <a:picLocks noChangeAspect="1"/>
          </p:cNvPicPr>
          <p:nvPr/>
        </p:nvPicPr>
        <p:blipFill>
          <a:blip r:embed="rId2"/>
          <a:stretch>
            <a:fillRect/>
          </a:stretch>
        </p:blipFill>
        <p:spPr>
          <a:xfrm>
            <a:off x="6818054" y="0"/>
            <a:ext cx="4545363" cy="1004591"/>
          </a:xfrm>
          <a:prstGeom prst="rect">
            <a:avLst/>
          </a:prstGeom>
        </p:spPr>
      </p:pic>
    </p:spTree>
    <p:extLst>
      <p:ext uri="{BB962C8B-B14F-4D97-AF65-F5344CB8AC3E}">
        <p14:creationId xmlns:p14="http://schemas.microsoft.com/office/powerpoint/2010/main" val="335455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46CF072-3900-4DC2-8643-EE202D36ED93}"/>
              </a:ext>
            </a:extLst>
          </p:cNvPr>
          <p:cNvSpPr>
            <a:spLocks noGrp="1"/>
          </p:cNvSpPr>
          <p:nvPr>
            <p:ph type="title"/>
          </p:nvPr>
        </p:nvSpPr>
        <p:spPr/>
        <p:txBody>
          <a:bodyPr/>
          <a:lstStyle/>
          <a:p>
            <a:r>
              <a:rPr lang="de-DE" dirty="0"/>
              <a:t>Test Execution</a:t>
            </a:r>
          </a:p>
        </p:txBody>
      </p:sp>
      <p:sp>
        <p:nvSpPr>
          <p:cNvPr id="2" name="Rectangle 1">
            <a:extLst>
              <a:ext uri="{FF2B5EF4-FFF2-40B4-BE49-F238E27FC236}">
                <a16:creationId xmlns:a16="http://schemas.microsoft.com/office/drawing/2014/main" id="{99BB2610-2E81-46F5-8CD4-DB75C554C5C1}"/>
              </a:ext>
            </a:extLst>
          </p:cNvPr>
          <p:cNvSpPr/>
          <p:nvPr/>
        </p:nvSpPr>
        <p:spPr>
          <a:xfrm>
            <a:off x="579769" y="972506"/>
            <a:ext cx="10703750" cy="5814349"/>
          </a:xfrm>
          <a:prstGeom prst="rect">
            <a:avLst/>
          </a:prstGeom>
        </p:spPr>
        <p:txBody>
          <a:bodyPr wrap="square">
            <a:spAutoFit/>
          </a:bodyPr>
          <a:lstStyle/>
          <a:p>
            <a:pPr lvl="0" algn="just" fontAlgn="base" hangingPunct="0">
              <a:lnSpc>
                <a:spcPct val="150000"/>
              </a:lnSpc>
              <a:spcAft>
                <a:spcPts val="600"/>
              </a:spcAft>
              <a:buClr>
                <a:srgbClr val="333333"/>
              </a:buClr>
            </a:pPr>
            <a:r>
              <a:rPr lang="en-US" sz="1400" dirty="0"/>
              <a:t>The primary Objective of the Test Execution Phase is to assess the Quality of the system by executing the Test Cases.</a:t>
            </a:r>
          </a:p>
          <a:p>
            <a:pPr lvl="0" algn="just" fontAlgn="base" hangingPunct="0">
              <a:lnSpc>
                <a:spcPct val="150000"/>
              </a:lnSpc>
              <a:spcAft>
                <a:spcPts val="600"/>
              </a:spcAft>
              <a:buClr>
                <a:srgbClr val="333333"/>
              </a:buClr>
            </a:pPr>
            <a:r>
              <a:rPr lang="en-US" sz="1400" dirty="0"/>
              <a:t>The assumption is that, after the Test Design phase, the Test Infrastructure, Test Data, Test Cases and other Test ware is already in place, and Test Execution can commence. After the assessment of Test Results, if Discrepancies are found between the Actual and Expected Results, then they are logged as Defects in the </a:t>
            </a:r>
            <a:r>
              <a:rPr lang="en-IN" sz="1400" dirty="0"/>
              <a:t>Jira. </a:t>
            </a:r>
            <a:r>
              <a:rPr lang="en-US" sz="1400" dirty="0"/>
              <a:t>Test Execution and Execution Results plays a Vital Role in the Testing. Each Activity should have Proof.</a:t>
            </a:r>
          </a:p>
          <a:p>
            <a:pPr lvl="0" algn="just" fontAlgn="base" hangingPunct="0">
              <a:lnSpc>
                <a:spcPct val="150000"/>
              </a:lnSpc>
              <a:spcAft>
                <a:spcPts val="600"/>
              </a:spcAft>
              <a:buClr>
                <a:srgbClr val="333333"/>
              </a:buClr>
            </a:pPr>
            <a:r>
              <a:rPr lang="en-US" sz="1400" dirty="0"/>
              <a:t>Test Execution basically includes:</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US" sz="1400" b="1" dirty="0"/>
              <a:t>Inputs</a:t>
            </a:r>
            <a:r>
              <a:rPr lang="en-US" sz="1400" dirty="0"/>
              <a:t> which means Test Cases, System Availability, Data Availability.</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US" sz="1400" b="1" dirty="0"/>
              <a:t>Process</a:t>
            </a:r>
            <a:r>
              <a:rPr lang="en-US" sz="1400" dirty="0"/>
              <a:t> which means Test it</a:t>
            </a:r>
            <a:r>
              <a:rPr lang="en-IN" sz="1400" dirty="0"/>
              <a:t>.</a:t>
            </a:r>
          </a:p>
          <a:p>
            <a:pPr marL="285750" lvl="0" indent="-285750" algn="just">
              <a:lnSpc>
                <a:spcPct val="150000"/>
              </a:lnSpc>
              <a:spcBef>
                <a:spcPts val="600"/>
              </a:spcBef>
              <a:spcAft>
                <a:spcPts val="300"/>
              </a:spcAft>
              <a:buFont typeface="Arial" panose="020B0604020202020204" pitchFamily="34" charset="0"/>
              <a:buChar char="•"/>
            </a:pPr>
            <a:r>
              <a:rPr lang="en-US" sz="1400" b="1" dirty="0"/>
              <a:t>Output</a:t>
            </a:r>
            <a:r>
              <a:rPr lang="en-US" sz="1400" dirty="0"/>
              <a:t> which means raise the Defects, take Screenshot</a:t>
            </a:r>
            <a:r>
              <a:rPr lang="en-IN" sz="1400" dirty="0"/>
              <a:t>s</a:t>
            </a:r>
            <a:r>
              <a:rPr lang="en-US" sz="1400" dirty="0"/>
              <a:t> and Test Result.</a:t>
            </a:r>
            <a:endParaRPr lang="en-IN" sz="1400" dirty="0"/>
          </a:p>
          <a:p>
            <a:pPr lvl="0" algn="just">
              <a:lnSpc>
                <a:spcPct val="150000"/>
              </a:lnSpc>
              <a:spcBef>
                <a:spcPts val="600"/>
              </a:spcBef>
              <a:spcAft>
                <a:spcPts val="300"/>
              </a:spcAft>
            </a:pPr>
            <a:r>
              <a:rPr lang="en-US" sz="1400" dirty="0"/>
              <a:t>The following activities should be taken care: </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US" sz="1400" dirty="0"/>
              <a:t>Number of Test Cases Executed. </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US" sz="1400" dirty="0"/>
              <a:t>Number of Defects found.</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US" sz="1400" dirty="0"/>
              <a:t>Screenshots of Successful and Failure Executions should be taken in.</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US" sz="1400" dirty="0"/>
              <a:t>Time taken to Execute. </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US" sz="1400" dirty="0"/>
              <a:t>Time wasted due to the unavailability of the system.</a:t>
            </a:r>
            <a:endParaRPr lang="en-IN" sz="1400" dirty="0"/>
          </a:p>
        </p:txBody>
      </p:sp>
      <p:pic>
        <p:nvPicPr>
          <p:cNvPr id="4" name="Picture 3">
            <a:extLst>
              <a:ext uri="{FF2B5EF4-FFF2-40B4-BE49-F238E27FC236}">
                <a16:creationId xmlns:a16="http://schemas.microsoft.com/office/drawing/2014/main" id="{AAADE43A-B54C-4F91-B378-1B6B72814720}"/>
              </a:ext>
            </a:extLst>
          </p:cNvPr>
          <p:cNvPicPr>
            <a:picLocks noChangeAspect="1"/>
          </p:cNvPicPr>
          <p:nvPr/>
        </p:nvPicPr>
        <p:blipFill>
          <a:blip r:embed="rId2"/>
          <a:stretch>
            <a:fillRect/>
          </a:stretch>
        </p:blipFill>
        <p:spPr>
          <a:xfrm>
            <a:off x="6909791" y="-32085"/>
            <a:ext cx="4545363" cy="1004591"/>
          </a:xfrm>
          <a:prstGeom prst="rect">
            <a:avLst/>
          </a:prstGeom>
        </p:spPr>
      </p:pic>
    </p:spTree>
    <p:extLst>
      <p:ext uri="{BB962C8B-B14F-4D97-AF65-F5344CB8AC3E}">
        <p14:creationId xmlns:p14="http://schemas.microsoft.com/office/powerpoint/2010/main" val="3139435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46CF072-3900-4DC2-8643-EE202D36ED93}"/>
              </a:ext>
            </a:extLst>
          </p:cNvPr>
          <p:cNvSpPr>
            <a:spLocks noGrp="1"/>
          </p:cNvSpPr>
          <p:nvPr>
            <p:ph type="title"/>
          </p:nvPr>
        </p:nvSpPr>
        <p:spPr/>
        <p:txBody>
          <a:bodyPr/>
          <a:lstStyle/>
          <a:p>
            <a:r>
              <a:rPr lang="de-DE" dirty="0"/>
              <a:t>Test Deliverables</a:t>
            </a:r>
          </a:p>
        </p:txBody>
      </p:sp>
      <p:sp>
        <p:nvSpPr>
          <p:cNvPr id="2" name="Rectangle 1">
            <a:extLst>
              <a:ext uri="{FF2B5EF4-FFF2-40B4-BE49-F238E27FC236}">
                <a16:creationId xmlns:a16="http://schemas.microsoft.com/office/drawing/2014/main" id="{99BB2610-2E81-46F5-8CD4-DB75C554C5C1}"/>
              </a:ext>
            </a:extLst>
          </p:cNvPr>
          <p:cNvSpPr/>
          <p:nvPr/>
        </p:nvSpPr>
        <p:spPr>
          <a:xfrm>
            <a:off x="579769" y="972506"/>
            <a:ext cx="10703750" cy="2174891"/>
          </a:xfrm>
          <a:prstGeom prst="rect">
            <a:avLst/>
          </a:prstGeom>
        </p:spPr>
        <p:txBody>
          <a:bodyPr wrap="square">
            <a:spAutoFit/>
          </a:bodyPr>
          <a:lstStyle/>
          <a:p>
            <a:pPr lvl="0" algn="just" fontAlgn="base" hangingPunct="0">
              <a:lnSpc>
                <a:spcPct val="150000"/>
              </a:lnSpc>
              <a:spcAft>
                <a:spcPts val="600"/>
              </a:spcAft>
              <a:buClr>
                <a:srgbClr val="333333"/>
              </a:buClr>
            </a:pPr>
            <a:r>
              <a:rPr lang="en-US" sz="1400" dirty="0"/>
              <a:t>The </a:t>
            </a:r>
            <a:r>
              <a:rPr lang="en-IN" sz="1400" dirty="0"/>
              <a:t>following will be provided by the Testing Team :</a:t>
            </a:r>
          </a:p>
          <a:p>
            <a:pPr marL="285750" lvl="0" indent="-285750" algn="just">
              <a:lnSpc>
                <a:spcPct val="150000"/>
              </a:lnSpc>
              <a:spcBef>
                <a:spcPts val="600"/>
              </a:spcBef>
              <a:spcAft>
                <a:spcPts val="300"/>
              </a:spcAft>
              <a:buFont typeface="Arial" panose="020B0604020202020204" pitchFamily="34" charset="0"/>
              <a:buChar char="•"/>
            </a:pPr>
            <a:r>
              <a:rPr lang="en-IN" sz="1400" b="1" dirty="0"/>
              <a:t>Automation Suite using Page Factory Model with all the lib &amp; jar files</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IN" sz="1400" b="1" dirty="0"/>
              <a:t>POM.xml</a:t>
            </a:r>
            <a:endParaRPr lang="en-IN" sz="1400" dirty="0"/>
          </a:p>
          <a:p>
            <a:pPr marL="285750" lvl="0" indent="-285750" algn="just">
              <a:lnSpc>
                <a:spcPct val="150000"/>
              </a:lnSpc>
              <a:spcBef>
                <a:spcPts val="600"/>
              </a:spcBef>
              <a:spcAft>
                <a:spcPts val="300"/>
              </a:spcAft>
              <a:buFont typeface="Arial" panose="020B0604020202020204" pitchFamily="34" charset="0"/>
              <a:buChar char="•"/>
            </a:pPr>
            <a:r>
              <a:rPr lang="en-US" sz="1400" dirty="0"/>
              <a:t>Test Results of the Automation Suite Run.</a:t>
            </a:r>
          </a:p>
          <a:p>
            <a:pPr marL="285750" lvl="0" indent="-285750" algn="just">
              <a:lnSpc>
                <a:spcPct val="150000"/>
              </a:lnSpc>
              <a:spcBef>
                <a:spcPts val="600"/>
              </a:spcBef>
              <a:spcAft>
                <a:spcPts val="300"/>
              </a:spcAft>
              <a:buFont typeface="Arial" panose="020B0604020202020204" pitchFamily="34" charset="0"/>
              <a:buChar char="•"/>
            </a:pPr>
            <a:r>
              <a:rPr lang="en-US" sz="1400" dirty="0"/>
              <a:t>Time taken to run the Automation Suite</a:t>
            </a:r>
            <a:endParaRPr lang="en-IN" sz="1400" dirty="0"/>
          </a:p>
        </p:txBody>
      </p:sp>
      <p:pic>
        <p:nvPicPr>
          <p:cNvPr id="4" name="Picture 3">
            <a:extLst>
              <a:ext uri="{FF2B5EF4-FFF2-40B4-BE49-F238E27FC236}">
                <a16:creationId xmlns:a16="http://schemas.microsoft.com/office/drawing/2014/main" id="{AAADE43A-B54C-4F91-B378-1B6B72814720}"/>
              </a:ext>
            </a:extLst>
          </p:cNvPr>
          <p:cNvPicPr>
            <a:picLocks noChangeAspect="1"/>
          </p:cNvPicPr>
          <p:nvPr/>
        </p:nvPicPr>
        <p:blipFill>
          <a:blip r:embed="rId2"/>
          <a:stretch>
            <a:fillRect/>
          </a:stretch>
        </p:blipFill>
        <p:spPr>
          <a:xfrm>
            <a:off x="6909791" y="-32085"/>
            <a:ext cx="4545363" cy="1004591"/>
          </a:xfrm>
          <a:prstGeom prst="rect">
            <a:avLst/>
          </a:prstGeom>
        </p:spPr>
      </p:pic>
    </p:spTree>
    <p:extLst>
      <p:ext uri="{BB962C8B-B14F-4D97-AF65-F5344CB8AC3E}">
        <p14:creationId xmlns:p14="http://schemas.microsoft.com/office/powerpoint/2010/main" val="302561896"/>
      </p:ext>
    </p:extLst>
  </p:cSld>
  <p:clrMapOvr>
    <a:masterClrMapping/>
  </p:clrMapOvr>
</p:sld>
</file>

<file path=ppt/theme/theme1.xml><?xml version="1.0" encoding="utf-8"?>
<a:theme xmlns:a="http://schemas.openxmlformats.org/drawingml/2006/main" name="Custom Design">
  <a:themeElements>
    <a:clrScheme name="Benutzerdefiniert 5">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00000"/>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934</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Symbol</vt:lpstr>
      <vt:lpstr>Custom Design</vt:lpstr>
      <vt:lpstr>PowerPoint Presentation</vt:lpstr>
      <vt:lpstr>PowerPoint Presentation</vt:lpstr>
      <vt:lpstr>PowerPoint Presentation</vt:lpstr>
      <vt:lpstr>PowerPoint Presentation</vt:lpstr>
      <vt:lpstr>QA Process</vt:lpstr>
      <vt:lpstr>Quality Assurance contd.</vt:lpstr>
      <vt:lpstr>Test Design</vt:lpstr>
      <vt:lpstr>Test Execution</vt:lpstr>
      <vt:lpstr>Test Deliverables</vt:lpstr>
      <vt:lpstr>Renu Singh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Vipin Kumar Verma</dc:creator>
  <cp:lastModifiedBy>Renu Singh</cp:lastModifiedBy>
  <cp:revision>11</cp:revision>
  <dcterms:created xsi:type="dcterms:W3CDTF">2019-02-25T10:41:02Z</dcterms:created>
  <dcterms:modified xsi:type="dcterms:W3CDTF">2019-09-28T11:30:32Z</dcterms:modified>
</cp:coreProperties>
</file>