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9" r:id="rId4"/>
    <p:sldId id="258" r:id="rId5"/>
    <p:sldId id="257"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rey Aggarwal" initials="SA" lastIdx="1" clrIdx="0">
    <p:extLst>
      <p:ext uri="{19B8F6BF-5375-455C-9EA6-DF929625EA0E}">
        <p15:presenceInfo xmlns:p15="http://schemas.microsoft.com/office/powerpoint/2012/main" userId="S::shrey.aggarwal@nagarro.com::112ff464-fefb-4e9a-8a2c-7962533cd06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907EFC-E583-45F1-8272-D195C4420029}" type="datetimeFigureOut">
              <a:rPr lang="en-IN" smtClean="0"/>
              <a:t>28-09-2019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486808-96BC-496A-A0B0-6EF91D3878D9}" type="slidenum">
              <a:rPr lang="en-IN" smtClean="0"/>
              <a:t>‹#›</a:t>
            </a:fld>
            <a:endParaRPr lang="en-IN"/>
          </a:p>
        </p:txBody>
      </p:sp>
    </p:spTree>
    <p:extLst>
      <p:ext uri="{BB962C8B-B14F-4D97-AF65-F5344CB8AC3E}">
        <p14:creationId xmlns:p14="http://schemas.microsoft.com/office/powerpoint/2010/main" val="1862735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907EFC-E583-45F1-8272-D195C4420029}" type="datetimeFigureOut">
              <a:rPr lang="en-IN" smtClean="0"/>
              <a:t>28-09-2019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486808-96BC-496A-A0B0-6EF91D3878D9}" type="slidenum">
              <a:rPr lang="en-IN" smtClean="0"/>
              <a:t>‹#›</a:t>
            </a:fld>
            <a:endParaRPr lang="en-IN"/>
          </a:p>
        </p:txBody>
      </p:sp>
    </p:spTree>
    <p:extLst>
      <p:ext uri="{BB962C8B-B14F-4D97-AF65-F5344CB8AC3E}">
        <p14:creationId xmlns:p14="http://schemas.microsoft.com/office/powerpoint/2010/main" val="725714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907EFC-E583-45F1-8272-D195C4420029}" type="datetimeFigureOut">
              <a:rPr lang="en-IN" smtClean="0"/>
              <a:t>28-09-2019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486808-96BC-496A-A0B0-6EF91D3878D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91091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907EFC-E583-45F1-8272-D195C4420029}" type="datetimeFigureOut">
              <a:rPr lang="en-IN" smtClean="0"/>
              <a:t>28-09-2019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486808-96BC-496A-A0B0-6EF91D3878D9}" type="slidenum">
              <a:rPr lang="en-IN" smtClean="0"/>
              <a:t>‹#›</a:t>
            </a:fld>
            <a:endParaRPr lang="en-IN"/>
          </a:p>
        </p:txBody>
      </p:sp>
    </p:spTree>
    <p:extLst>
      <p:ext uri="{BB962C8B-B14F-4D97-AF65-F5344CB8AC3E}">
        <p14:creationId xmlns:p14="http://schemas.microsoft.com/office/powerpoint/2010/main" val="288865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907EFC-E583-45F1-8272-D195C4420029}" type="datetimeFigureOut">
              <a:rPr lang="en-IN" smtClean="0"/>
              <a:t>28-09-2019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486808-96BC-496A-A0B0-6EF91D3878D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61557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907EFC-E583-45F1-8272-D195C4420029}" type="datetimeFigureOut">
              <a:rPr lang="en-IN" smtClean="0"/>
              <a:t>28-09-2019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486808-96BC-496A-A0B0-6EF91D3878D9}" type="slidenum">
              <a:rPr lang="en-IN" smtClean="0"/>
              <a:t>‹#›</a:t>
            </a:fld>
            <a:endParaRPr lang="en-IN"/>
          </a:p>
        </p:txBody>
      </p:sp>
    </p:spTree>
    <p:extLst>
      <p:ext uri="{BB962C8B-B14F-4D97-AF65-F5344CB8AC3E}">
        <p14:creationId xmlns:p14="http://schemas.microsoft.com/office/powerpoint/2010/main" val="2476752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07EFC-E583-45F1-8272-D195C4420029}" type="datetimeFigureOut">
              <a:rPr lang="en-IN" smtClean="0"/>
              <a:t>28-09-2019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486808-96BC-496A-A0B0-6EF91D3878D9}" type="slidenum">
              <a:rPr lang="en-IN" smtClean="0"/>
              <a:t>‹#›</a:t>
            </a:fld>
            <a:endParaRPr lang="en-IN"/>
          </a:p>
        </p:txBody>
      </p:sp>
    </p:spTree>
    <p:extLst>
      <p:ext uri="{BB962C8B-B14F-4D97-AF65-F5344CB8AC3E}">
        <p14:creationId xmlns:p14="http://schemas.microsoft.com/office/powerpoint/2010/main" val="39714252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07EFC-E583-45F1-8272-D195C4420029}" type="datetimeFigureOut">
              <a:rPr lang="en-IN" smtClean="0"/>
              <a:t>28-09-2019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486808-96BC-496A-A0B0-6EF91D3878D9}" type="slidenum">
              <a:rPr lang="en-IN" smtClean="0"/>
              <a:t>‹#›</a:t>
            </a:fld>
            <a:endParaRPr lang="en-IN"/>
          </a:p>
        </p:txBody>
      </p:sp>
    </p:spTree>
    <p:extLst>
      <p:ext uri="{BB962C8B-B14F-4D97-AF65-F5344CB8AC3E}">
        <p14:creationId xmlns:p14="http://schemas.microsoft.com/office/powerpoint/2010/main" val="3329624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07EFC-E583-45F1-8272-D195C4420029}" type="datetimeFigureOut">
              <a:rPr lang="en-IN" smtClean="0"/>
              <a:t>28-09-2019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486808-96BC-496A-A0B0-6EF91D3878D9}" type="slidenum">
              <a:rPr lang="en-IN" smtClean="0"/>
              <a:t>‹#›</a:t>
            </a:fld>
            <a:endParaRPr lang="en-IN"/>
          </a:p>
        </p:txBody>
      </p:sp>
    </p:spTree>
    <p:extLst>
      <p:ext uri="{BB962C8B-B14F-4D97-AF65-F5344CB8AC3E}">
        <p14:creationId xmlns:p14="http://schemas.microsoft.com/office/powerpoint/2010/main" val="1302541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907EFC-E583-45F1-8272-D195C4420029}" type="datetimeFigureOut">
              <a:rPr lang="en-IN" smtClean="0"/>
              <a:t>28-09-2019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486808-96BC-496A-A0B0-6EF91D3878D9}" type="slidenum">
              <a:rPr lang="en-IN" smtClean="0"/>
              <a:t>‹#›</a:t>
            </a:fld>
            <a:endParaRPr lang="en-IN"/>
          </a:p>
        </p:txBody>
      </p:sp>
    </p:spTree>
    <p:extLst>
      <p:ext uri="{BB962C8B-B14F-4D97-AF65-F5344CB8AC3E}">
        <p14:creationId xmlns:p14="http://schemas.microsoft.com/office/powerpoint/2010/main" val="3549680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907EFC-E583-45F1-8272-D195C4420029}" type="datetimeFigureOut">
              <a:rPr lang="en-IN" smtClean="0"/>
              <a:t>28-09-2019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486808-96BC-496A-A0B0-6EF91D3878D9}" type="slidenum">
              <a:rPr lang="en-IN" smtClean="0"/>
              <a:t>‹#›</a:t>
            </a:fld>
            <a:endParaRPr lang="en-IN"/>
          </a:p>
        </p:txBody>
      </p:sp>
    </p:spTree>
    <p:extLst>
      <p:ext uri="{BB962C8B-B14F-4D97-AF65-F5344CB8AC3E}">
        <p14:creationId xmlns:p14="http://schemas.microsoft.com/office/powerpoint/2010/main" val="520132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907EFC-E583-45F1-8272-D195C4420029}" type="datetimeFigureOut">
              <a:rPr lang="en-IN" smtClean="0"/>
              <a:t>28-09-2019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486808-96BC-496A-A0B0-6EF91D3878D9}" type="slidenum">
              <a:rPr lang="en-IN" smtClean="0"/>
              <a:t>‹#›</a:t>
            </a:fld>
            <a:endParaRPr lang="en-IN"/>
          </a:p>
        </p:txBody>
      </p:sp>
    </p:spTree>
    <p:extLst>
      <p:ext uri="{BB962C8B-B14F-4D97-AF65-F5344CB8AC3E}">
        <p14:creationId xmlns:p14="http://schemas.microsoft.com/office/powerpoint/2010/main" val="1994356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907EFC-E583-45F1-8272-D195C4420029}" type="datetimeFigureOut">
              <a:rPr lang="en-IN" smtClean="0"/>
              <a:t>28-09-2019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486808-96BC-496A-A0B0-6EF91D3878D9}" type="slidenum">
              <a:rPr lang="en-IN" smtClean="0"/>
              <a:t>‹#›</a:t>
            </a:fld>
            <a:endParaRPr lang="en-IN"/>
          </a:p>
        </p:txBody>
      </p:sp>
    </p:spTree>
    <p:extLst>
      <p:ext uri="{BB962C8B-B14F-4D97-AF65-F5344CB8AC3E}">
        <p14:creationId xmlns:p14="http://schemas.microsoft.com/office/powerpoint/2010/main" val="1328659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907EFC-E583-45F1-8272-D195C4420029}" type="datetimeFigureOut">
              <a:rPr lang="en-IN" smtClean="0"/>
              <a:t>28-09-2019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7486808-96BC-496A-A0B0-6EF91D3878D9}" type="slidenum">
              <a:rPr lang="en-IN" smtClean="0"/>
              <a:t>‹#›</a:t>
            </a:fld>
            <a:endParaRPr lang="en-IN"/>
          </a:p>
        </p:txBody>
      </p:sp>
    </p:spTree>
    <p:extLst>
      <p:ext uri="{BB962C8B-B14F-4D97-AF65-F5344CB8AC3E}">
        <p14:creationId xmlns:p14="http://schemas.microsoft.com/office/powerpoint/2010/main" val="2207860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907EFC-E583-45F1-8272-D195C4420029}" type="datetimeFigureOut">
              <a:rPr lang="en-IN" smtClean="0"/>
              <a:t>28-09-2019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486808-96BC-496A-A0B0-6EF91D3878D9}" type="slidenum">
              <a:rPr lang="en-IN" smtClean="0"/>
              <a:t>‹#›</a:t>
            </a:fld>
            <a:endParaRPr lang="en-IN"/>
          </a:p>
        </p:txBody>
      </p:sp>
    </p:spTree>
    <p:extLst>
      <p:ext uri="{BB962C8B-B14F-4D97-AF65-F5344CB8AC3E}">
        <p14:creationId xmlns:p14="http://schemas.microsoft.com/office/powerpoint/2010/main" val="1861196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907EFC-E583-45F1-8272-D195C4420029}" type="datetimeFigureOut">
              <a:rPr lang="en-IN" smtClean="0"/>
              <a:t>28-09-2019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486808-96BC-496A-A0B0-6EF91D3878D9}" type="slidenum">
              <a:rPr lang="en-IN" smtClean="0"/>
              <a:t>‹#›</a:t>
            </a:fld>
            <a:endParaRPr lang="en-IN"/>
          </a:p>
        </p:txBody>
      </p:sp>
    </p:spTree>
    <p:extLst>
      <p:ext uri="{BB962C8B-B14F-4D97-AF65-F5344CB8AC3E}">
        <p14:creationId xmlns:p14="http://schemas.microsoft.com/office/powerpoint/2010/main" val="1450437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6907EFC-E583-45F1-8272-D195C4420029}" type="datetimeFigureOut">
              <a:rPr lang="en-IN" smtClean="0"/>
              <a:t>28-09-2019</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7486808-96BC-496A-A0B0-6EF91D3878D9}" type="slidenum">
              <a:rPr lang="en-IN" smtClean="0"/>
              <a:t>‹#›</a:t>
            </a:fld>
            <a:endParaRPr lang="en-IN"/>
          </a:p>
        </p:txBody>
      </p:sp>
    </p:spTree>
    <p:extLst>
      <p:ext uri="{BB962C8B-B14F-4D97-AF65-F5344CB8AC3E}">
        <p14:creationId xmlns:p14="http://schemas.microsoft.com/office/powerpoint/2010/main" val="34425559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01000C-9C4F-4A4D-85FC-AE865133EA71}"/>
              </a:ext>
            </a:extLst>
          </p:cNvPr>
          <p:cNvSpPr txBox="1"/>
          <p:nvPr/>
        </p:nvSpPr>
        <p:spPr>
          <a:xfrm>
            <a:off x="1779104" y="1818861"/>
            <a:ext cx="5933661" cy="1754326"/>
          </a:xfrm>
          <a:prstGeom prst="rect">
            <a:avLst/>
          </a:prstGeom>
          <a:noFill/>
        </p:spPr>
        <p:txBody>
          <a:bodyPr wrap="square" rtlCol="0">
            <a:spAutoFit/>
          </a:bodyPr>
          <a:lstStyle/>
          <a:p>
            <a:pPr algn="ctr"/>
            <a:r>
              <a:rPr lang="en-IN" sz="3600" dirty="0"/>
              <a:t>Test Strategy for </a:t>
            </a:r>
          </a:p>
          <a:p>
            <a:pPr algn="ctr"/>
            <a:r>
              <a:rPr lang="en-IN" sz="3600" dirty="0"/>
              <a:t>New Components with Release 2</a:t>
            </a:r>
          </a:p>
        </p:txBody>
      </p:sp>
      <p:sp>
        <p:nvSpPr>
          <p:cNvPr id="4" name="TextBox 3">
            <a:extLst>
              <a:ext uri="{FF2B5EF4-FFF2-40B4-BE49-F238E27FC236}">
                <a16:creationId xmlns:a16="http://schemas.microsoft.com/office/drawing/2014/main" id="{637BFDD5-22D3-4DF4-92C2-D93B0D12ABBB}"/>
              </a:ext>
            </a:extLst>
          </p:cNvPr>
          <p:cNvSpPr txBox="1"/>
          <p:nvPr/>
        </p:nvSpPr>
        <p:spPr>
          <a:xfrm>
            <a:off x="1252330" y="4800600"/>
            <a:ext cx="2882348" cy="923330"/>
          </a:xfrm>
          <a:prstGeom prst="rect">
            <a:avLst/>
          </a:prstGeom>
          <a:noFill/>
        </p:spPr>
        <p:txBody>
          <a:bodyPr wrap="square" rtlCol="0">
            <a:spAutoFit/>
          </a:bodyPr>
          <a:lstStyle/>
          <a:p>
            <a:r>
              <a:rPr lang="en-IN" dirty="0"/>
              <a:t>Submitted By:</a:t>
            </a:r>
          </a:p>
          <a:p>
            <a:r>
              <a:rPr lang="en-IN" dirty="0"/>
              <a:t>Testing Squads Team</a:t>
            </a:r>
          </a:p>
          <a:p>
            <a:r>
              <a:rPr lang="en-IN" dirty="0"/>
              <a:t>Nagarro Autothon</a:t>
            </a:r>
          </a:p>
        </p:txBody>
      </p:sp>
    </p:spTree>
    <p:extLst>
      <p:ext uri="{BB962C8B-B14F-4D97-AF65-F5344CB8AC3E}">
        <p14:creationId xmlns:p14="http://schemas.microsoft.com/office/powerpoint/2010/main" val="389744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FD496-1E15-441C-9C5A-B11F1ABC649B}"/>
              </a:ext>
            </a:extLst>
          </p:cNvPr>
          <p:cNvSpPr>
            <a:spLocks noGrp="1"/>
          </p:cNvSpPr>
          <p:nvPr>
            <p:ph type="title"/>
          </p:nvPr>
        </p:nvSpPr>
        <p:spPr>
          <a:xfrm>
            <a:off x="677334" y="609600"/>
            <a:ext cx="2938468" cy="5431762"/>
          </a:xfrm>
        </p:spPr>
        <p:txBody>
          <a:bodyPr anchor="ctr">
            <a:normAutofit/>
          </a:bodyPr>
          <a:lstStyle/>
          <a:p>
            <a:r>
              <a:rPr lang="en-US" b="1" dirty="0"/>
              <a:t>End-to-End Data Warehouse Testing Strategy</a:t>
            </a:r>
            <a:endParaRPr lang="en-IN" dirty="0"/>
          </a:p>
        </p:txBody>
      </p:sp>
      <p:sp>
        <p:nvSpPr>
          <p:cNvPr id="20" name="Content Placeholder 2">
            <a:extLst>
              <a:ext uri="{FF2B5EF4-FFF2-40B4-BE49-F238E27FC236}">
                <a16:creationId xmlns:a16="http://schemas.microsoft.com/office/drawing/2014/main" id="{A07F9D84-635E-4585-864F-F901AE88CB37}"/>
              </a:ext>
            </a:extLst>
          </p:cNvPr>
          <p:cNvSpPr txBox="1">
            <a:spLocks/>
          </p:cNvSpPr>
          <p:nvPr/>
        </p:nvSpPr>
        <p:spPr>
          <a:xfrm>
            <a:off x="3419475" y="345441"/>
            <a:ext cx="7360285" cy="608393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90000"/>
              </a:lnSpc>
              <a:spcBef>
                <a:spcPts val="0"/>
              </a:spcBef>
              <a:buFont typeface="Wingdings 3" charset="2"/>
              <a:buNone/>
            </a:pPr>
            <a:r>
              <a:rPr lang="en-US" sz="1200" b="1" dirty="0"/>
              <a:t>Data</a:t>
            </a:r>
            <a:r>
              <a:rPr lang="en-US" sz="1200" dirty="0"/>
              <a:t> is extracted from the source, transformed to match the target schema, and loaded into the </a:t>
            </a:r>
            <a:r>
              <a:rPr lang="en-US" sz="1200" b="1" dirty="0"/>
              <a:t>data warehouse</a:t>
            </a:r>
            <a:r>
              <a:rPr lang="en-US" sz="1200" dirty="0"/>
              <a:t>. ETL </a:t>
            </a:r>
            <a:r>
              <a:rPr lang="en-US" sz="1200" b="1" dirty="0"/>
              <a:t>testing</a:t>
            </a:r>
            <a:r>
              <a:rPr lang="en-US" sz="1200" dirty="0"/>
              <a:t> ensures that the transformation of </a:t>
            </a:r>
            <a:r>
              <a:rPr lang="en-US" sz="1200" b="1" dirty="0"/>
              <a:t>data</a:t>
            </a:r>
            <a:r>
              <a:rPr lang="en-US" sz="1200" dirty="0"/>
              <a:t> from source to </a:t>
            </a:r>
            <a:r>
              <a:rPr lang="en-US" sz="1200" b="1" dirty="0"/>
              <a:t>warehouse</a:t>
            </a:r>
            <a:r>
              <a:rPr lang="en-US" sz="1200" dirty="0"/>
              <a:t> is accurate. It also involves verifying </a:t>
            </a:r>
            <a:r>
              <a:rPr lang="en-US" sz="1200" b="1" dirty="0"/>
              <a:t>data</a:t>
            </a:r>
            <a:r>
              <a:rPr lang="en-US" sz="1200" dirty="0"/>
              <a:t> at each point between the source and destination. D</a:t>
            </a:r>
          </a:p>
          <a:p>
            <a:pPr marL="0" indent="0">
              <a:lnSpc>
                <a:spcPct val="90000"/>
              </a:lnSpc>
              <a:spcBef>
                <a:spcPts val="0"/>
              </a:spcBef>
              <a:buFont typeface="Wingdings 3" charset="2"/>
              <a:buNone/>
            </a:pPr>
            <a:endParaRPr lang="en-US" sz="1200" dirty="0"/>
          </a:p>
          <a:p>
            <a:pPr marL="0" indent="0">
              <a:lnSpc>
                <a:spcPct val="90000"/>
              </a:lnSpc>
              <a:spcBef>
                <a:spcPts val="0"/>
              </a:spcBef>
              <a:buFont typeface="Wingdings 3" charset="2"/>
              <a:buNone/>
            </a:pPr>
            <a:endParaRPr lang="en-US" sz="1200" dirty="0"/>
          </a:p>
          <a:p>
            <a:pPr marL="0" indent="0">
              <a:lnSpc>
                <a:spcPct val="90000"/>
              </a:lnSpc>
              <a:spcBef>
                <a:spcPts val="0"/>
              </a:spcBef>
              <a:buFont typeface="Wingdings 3" charset="2"/>
              <a:buNone/>
            </a:pPr>
            <a:endParaRPr lang="en-US" sz="1200" dirty="0"/>
          </a:p>
          <a:p>
            <a:pPr marL="0" indent="0">
              <a:lnSpc>
                <a:spcPct val="90000"/>
              </a:lnSpc>
              <a:spcBef>
                <a:spcPts val="0"/>
              </a:spcBef>
              <a:buFont typeface="Wingdings 3" charset="2"/>
              <a:buNone/>
            </a:pPr>
            <a:endParaRPr lang="en-US" sz="1200" dirty="0"/>
          </a:p>
          <a:p>
            <a:pPr marL="0" indent="0">
              <a:lnSpc>
                <a:spcPct val="90000"/>
              </a:lnSpc>
              <a:spcBef>
                <a:spcPts val="0"/>
              </a:spcBef>
              <a:buFont typeface="Wingdings 3" charset="2"/>
              <a:buNone/>
            </a:pPr>
            <a:endParaRPr lang="en-US" sz="1200" dirty="0"/>
          </a:p>
          <a:p>
            <a:pPr marL="0" indent="0">
              <a:lnSpc>
                <a:spcPct val="90000"/>
              </a:lnSpc>
              <a:spcBef>
                <a:spcPts val="0"/>
              </a:spcBef>
              <a:buFont typeface="Wingdings 3" charset="2"/>
              <a:buNone/>
            </a:pPr>
            <a:endParaRPr lang="en-US" sz="1200" dirty="0"/>
          </a:p>
          <a:p>
            <a:pPr marL="0" indent="0">
              <a:lnSpc>
                <a:spcPct val="90000"/>
              </a:lnSpc>
              <a:spcBef>
                <a:spcPts val="0"/>
              </a:spcBef>
              <a:buFont typeface="Wingdings 3" charset="2"/>
              <a:buNone/>
            </a:pPr>
            <a:endParaRPr lang="en-US" sz="1200" dirty="0"/>
          </a:p>
          <a:p>
            <a:pPr marL="0" indent="0">
              <a:lnSpc>
                <a:spcPct val="90000"/>
              </a:lnSpc>
              <a:spcBef>
                <a:spcPts val="0"/>
              </a:spcBef>
              <a:buFont typeface="Wingdings 3" charset="2"/>
              <a:buNone/>
            </a:pPr>
            <a:endParaRPr lang="en-US" sz="1200" dirty="0"/>
          </a:p>
          <a:p>
            <a:pPr marL="0" indent="0">
              <a:lnSpc>
                <a:spcPct val="90000"/>
              </a:lnSpc>
              <a:spcBef>
                <a:spcPts val="0"/>
              </a:spcBef>
              <a:buFont typeface="Wingdings 3" charset="2"/>
              <a:buNone/>
            </a:pPr>
            <a:endParaRPr lang="en-US" sz="1200" dirty="0"/>
          </a:p>
          <a:p>
            <a:pPr marL="0" indent="0">
              <a:lnSpc>
                <a:spcPct val="90000"/>
              </a:lnSpc>
              <a:spcBef>
                <a:spcPts val="0"/>
              </a:spcBef>
              <a:buFont typeface="Wingdings 3" charset="2"/>
              <a:buNone/>
            </a:pPr>
            <a:endParaRPr lang="en-US" sz="1200" dirty="0"/>
          </a:p>
          <a:p>
            <a:pPr marL="0" indent="0">
              <a:lnSpc>
                <a:spcPct val="90000"/>
              </a:lnSpc>
              <a:spcBef>
                <a:spcPts val="0"/>
              </a:spcBef>
              <a:buFont typeface="Wingdings 3" charset="2"/>
              <a:buNone/>
            </a:pPr>
            <a:endParaRPr lang="en-US" sz="1200" dirty="0"/>
          </a:p>
          <a:p>
            <a:pPr marL="0" indent="0">
              <a:lnSpc>
                <a:spcPct val="90000"/>
              </a:lnSpc>
              <a:spcBef>
                <a:spcPts val="0"/>
              </a:spcBef>
              <a:buFont typeface="Wingdings 3" charset="2"/>
              <a:buNone/>
            </a:pPr>
            <a:endParaRPr lang="en-US" sz="1200" dirty="0"/>
          </a:p>
          <a:p>
            <a:pPr marL="0" indent="0">
              <a:lnSpc>
                <a:spcPct val="90000"/>
              </a:lnSpc>
              <a:spcBef>
                <a:spcPts val="0"/>
              </a:spcBef>
              <a:buFont typeface="Wingdings 3" charset="2"/>
              <a:buNone/>
            </a:pPr>
            <a:endParaRPr lang="en-US" sz="1200" dirty="0"/>
          </a:p>
          <a:p>
            <a:pPr marL="0" indent="0">
              <a:lnSpc>
                <a:spcPct val="90000"/>
              </a:lnSpc>
              <a:spcBef>
                <a:spcPts val="0"/>
              </a:spcBef>
              <a:buFont typeface="Wingdings 3" charset="2"/>
              <a:buNone/>
            </a:pPr>
            <a:endParaRPr lang="en-US" sz="1200" dirty="0"/>
          </a:p>
          <a:p>
            <a:pPr marL="0" indent="0">
              <a:lnSpc>
                <a:spcPct val="90000"/>
              </a:lnSpc>
              <a:spcBef>
                <a:spcPts val="0"/>
              </a:spcBef>
              <a:buFont typeface="Wingdings 3" charset="2"/>
              <a:buNone/>
            </a:pPr>
            <a:endParaRPr lang="en-US" sz="1200" dirty="0"/>
          </a:p>
          <a:p>
            <a:pPr marL="0" indent="0">
              <a:lnSpc>
                <a:spcPct val="90000"/>
              </a:lnSpc>
              <a:spcBef>
                <a:spcPts val="0"/>
              </a:spcBef>
              <a:buFont typeface="Wingdings 3" charset="2"/>
              <a:buNone/>
            </a:pPr>
            <a:r>
              <a:rPr lang="en-US" sz="1200" dirty="0"/>
              <a:t>For Automated ETL Testing, we can use any commercial tools/opensource tools available in the market</a:t>
            </a:r>
          </a:p>
          <a:p>
            <a:pPr marL="0" indent="0">
              <a:lnSpc>
                <a:spcPct val="90000"/>
              </a:lnSpc>
              <a:spcBef>
                <a:spcPts val="0"/>
              </a:spcBef>
              <a:buNone/>
            </a:pPr>
            <a:r>
              <a:rPr lang="en-US" sz="1200" dirty="0"/>
              <a:t>- </a:t>
            </a:r>
            <a:r>
              <a:rPr lang="en-IN" sz="1200" dirty="0"/>
              <a:t> Query Surge, Informatica Data Validation,  </a:t>
            </a:r>
            <a:r>
              <a:rPr lang="en-IN" sz="1200" dirty="0" err="1"/>
              <a:t>QualiDI..etc</a:t>
            </a:r>
            <a:r>
              <a:rPr lang="en-IN" sz="1200" dirty="0"/>
              <a:t>.</a:t>
            </a:r>
          </a:p>
          <a:p>
            <a:pPr marL="0" indent="0">
              <a:lnSpc>
                <a:spcPct val="90000"/>
              </a:lnSpc>
              <a:spcBef>
                <a:spcPts val="0"/>
              </a:spcBef>
              <a:buNone/>
            </a:pPr>
            <a:endParaRPr lang="en-IN" b="1" dirty="0"/>
          </a:p>
          <a:p>
            <a:pPr marL="0" indent="0">
              <a:lnSpc>
                <a:spcPct val="90000"/>
              </a:lnSpc>
              <a:spcBef>
                <a:spcPts val="0"/>
              </a:spcBef>
              <a:buFont typeface="Wingdings 3" charset="2"/>
              <a:buNone/>
            </a:pPr>
            <a:endParaRPr lang="en-US" sz="1200" dirty="0"/>
          </a:p>
          <a:p>
            <a:pPr marL="0" indent="0">
              <a:lnSpc>
                <a:spcPct val="90000"/>
              </a:lnSpc>
              <a:spcBef>
                <a:spcPts val="0"/>
              </a:spcBef>
              <a:buFont typeface="Wingdings 3" charset="2"/>
              <a:buNone/>
            </a:pPr>
            <a:r>
              <a:rPr lang="en-US" sz="1200" dirty="0"/>
              <a:t>Areas to be covered in test scope :</a:t>
            </a:r>
          </a:p>
          <a:p>
            <a:pPr marL="0" indent="0">
              <a:lnSpc>
                <a:spcPct val="90000"/>
              </a:lnSpc>
              <a:spcBef>
                <a:spcPts val="0"/>
              </a:spcBef>
              <a:buFont typeface="Wingdings 3" charset="2"/>
              <a:buNone/>
            </a:pPr>
            <a:endParaRPr lang="en-US" sz="1200" dirty="0"/>
          </a:p>
          <a:p>
            <a:pPr marL="0" indent="0">
              <a:lnSpc>
                <a:spcPct val="90000"/>
              </a:lnSpc>
              <a:spcBef>
                <a:spcPts val="0"/>
              </a:spcBef>
              <a:buFont typeface="Wingdings 3" charset="2"/>
              <a:buNone/>
            </a:pPr>
            <a:endParaRPr lang="en-US" sz="1200" dirty="0"/>
          </a:p>
          <a:p>
            <a:pPr>
              <a:lnSpc>
                <a:spcPct val="90000"/>
              </a:lnSpc>
              <a:spcBef>
                <a:spcPts val="0"/>
              </a:spcBef>
              <a:buFont typeface="+mj-lt"/>
              <a:buAutoNum type="arabicPeriod"/>
            </a:pPr>
            <a:r>
              <a:rPr lang="en-US" sz="1200" dirty="0"/>
              <a:t>Finding bad and non-compliant data</a:t>
            </a:r>
          </a:p>
          <a:p>
            <a:pPr>
              <a:lnSpc>
                <a:spcPct val="90000"/>
              </a:lnSpc>
              <a:spcBef>
                <a:spcPts val="0"/>
              </a:spcBef>
              <a:buFont typeface="+mj-lt"/>
              <a:buAutoNum type="arabicPeriod"/>
            </a:pPr>
            <a:r>
              <a:rPr lang="en-US" sz="1200" dirty="0"/>
              <a:t>Data integration testing</a:t>
            </a:r>
          </a:p>
          <a:p>
            <a:pPr>
              <a:lnSpc>
                <a:spcPct val="90000"/>
              </a:lnSpc>
              <a:spcBef>
                <a:spcPts val="0"/>
              </a:spcBef>
              <a:buFont typeface="+mj-lt"/>
              <a:buAutoNum type="arabicPeriod"/>
            </a:pPr>
            <a:r>
              <a:rPr lang="en-US" sz="1200" dirty="0"/>
              <a:t>Testing across platforms</a:t>
            </a:r>
          </a:p>
          <a:p>
            <a:pPr>
              <a:lnSpc>
                <a:spcPct val="90000"/>
              </a:lnSpc>
              <a:spcBef>
                <a:spcPts val="0"/>
              </a:spcBef>
              <a:buFont typeface="+mj-lt"/>
              <a:buAutoNum type="arabicPeriod"/>
            </a:pPr>
            <a:r>
              <a:rPr lang="en-US" sz="1200" dirty="0"/>
              <a:t>Managing test cycles through dashboards and reports</a:t>
            </a:r>
          </a:p>
          <a:p>
            <a:pPr>
              <a:lnSpc>
                <a:spcPct val="90000"/>
              </a:lnSpc>
              <a:spcBef>
                <a:spcPts val="0"/>
              </a:spcBef>
              <a:buFont typeface="+mj-lt"/>
              <a:buAutoNum type="arabicPeriod"/>
            </a:pPr>
            <a:r>
              <a:rPr lang="en-US" sz="1200" dirty="0"/>
              <a:t>Meaningful auto test data generation using constraints and referential integrity</a:t>
            </a:r>
          </a:p>
          <a:p>
            <a:pPr>
              <a:lnSpc>
                <a:spcPct val="90000"/>
              </a:lnSpc>
              <a:spcBef>
                <a:spcPts val="0"/>
              </a:spcBef>
              <a:buFont typeface="+mj-lt"/>
              <a:buAutoNum type="arabicPeriod"/>
            </a:pPr>
            <a:r>
              <a:rPr lang="en-US" sz="1200" dirty="0"/>
              <a:t>Automated test case generation for direct mappings</a:t>
            </a:r>
          </a:p>
          <a:p>
            <a:pPr>
              <a:lnSpc>
                <a:spcPct val="90000"/>
              </a:lnSpc>
              <a:spcBef>
                <a:spcPts val="0"/>
              </a:spcBef>
              <a:buFont typeface="+mj-lt"/>
              <a:buAutoNum type="arabicPeriod"/>
            </a:pPr>
            <a:r>
              <a:rPr lang="en-US" sz="1200" dirty="0"/>
              <a:t>Central test case repository allows test schedules for regression testing</a:t>
            </a:r>
          </a:p>
          <a:p>
            <a:pPr>
              <a:lnSpc>
                <a:spcPct val="90000"/>
              </a:lnSpc>
              <a:spcBef>
                <a:spcPts val="0"/>
              </a:spcBef>
              <a:buFont typeface="+mj-lt"/>
              <a:buAutoNum type="arabicPeriod"/>
            </a:pPr>
            <a:r>
              <a:rPr lang="en-US" sz="1200" dirty="0"/>
              <a:t>Test execution maintained in batches for regression and retesting</a:t>
            </a:r>
          </a:p>
          <a:p>
            <a:pPr>
              <a:lnSpc>
                <a:spcPct val="90000"/>
              </a:lnSpc>
              <a:spcBef>
                <a:spcPts val="0"/>
              </a:spcBef>
              <a:buFont typeface="+mj-lt"/>
              <a:buAutoNum type="arabicPeriod"/>
            </a:pPr>
            <a:r>
              <a:rPr lang="en-US" sz="1200" dirty="0"/>
              <a:t>Test execution results in dashboards and reports available at a click</a:t>
            </a:r>
          </a:p>
          <a:p>
            <a:pPr>
              <a:lnSpc>
                <a:spcPct val="90000"/>
              </a:lnSpc>
              <a:spcBef>
                <a:spcPts val="0"/>
              </a:spcBef>
              <a:buFont typeface="+mj-lt"/>
              <a:buAutoNum type="arabicPeriod"/>
            </a:pPr>
            <a:r>
              <a:rPr lang="en-US" sz="1200" dirty="0"/>
              <a:t>Built-in defect tracking and monitoring, interfacing with a third-party defect tracking tool</a:t>
            </a:r>
          </a:p>
        </p:txBody>
      </p:sp>
      <p:pic>
        <p:nvPicPr>
          <p:cNvPr id="21" name="Picture 2" descr="Illustration of the historical ETL process">
            <a:extLst>
              <a:ext uri="{FF2B5EF4-FFF2-40B4-BE49-F238E27FC236}">
                <a16:creationId xmlns:a16="http://schemas.microsoft.com/office/drawing/2014/main" id="{BC4E8CE8-DF45-4C15-B720-00318EADA12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862512" y="1215906"/>
            <a:ext cx="4990862" cy="1771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888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FD496-1E15-441C-9C5A-B11F1ABC649B}"/>
              </a:ext>
            </a:extLst>
          </p:cNvPr>
          <p:cNvSpPr>
            <a:spLocks noGrp="1"/>
          </p:cNvSpPr>
          <p:nvPr>
            <p:ph type="title"/>
          </p:nvPr>
        </p:nvSpPr>
        <p:spPr/>
        <p:txBody>
          <a:bodyPr/>
          <a:lstStyle/>
          <a:p>
            <a:r>
              <a:rPr lang="en-IN" dirty="0"/>
              <a:t>Data Streaming Testing</a:t>
            </a:r>
          </a:p>
        </p:txBody>
      </p:sp>
      <p:sp>
        <p:nvSpPr>
          <p:cNvPr id="3" name="Content Placeholder 2">
            <a:extLst>
              <a:ext uri="{FF2B5EF4-FFF2-40B4-BE49-F238E27FC236}">
                <a16:creationId xmlns:a16="http://schemas.microsoft.com/office/drawing/2014/main" id="{C8A11CEC-150C-4D0E-8767-B449A0D573F4}"/>
              </a:ext>
            </a:extLst>
          </p:cNvPr>
          <p:cNvSpPr>
            <a:spLocks noGrp="1"/>
          </p:cNvSpPr>
          <p:nvPr>
            <p:ph idx="1"/>
          </p:nvPr>
        </p:nvSpPr>
        <p:spPr>
          <a:xfrm>
            <a:off x="372534" y="1598614"/>
            <a:ext cx="10257366" cy="4916486"/>
          </a:xfrm>
        </p:spPr>
        <p:txBody>
          <a:bodyPr>
            <a:normAutofit/>
          </a:bodyPr>
          <a:lstStyle/>
          <a:p>
            <a:r>
              <a:rPr lang="en-US" dirty="0"/>
              <a:t>Performance Testing Streaming Data and Applications</a:t>
            </a:r>
          </a:p>
          <a:p>
            <a:pPr marL="0" indent="0">
              <a:buNone/>
            </a:pPr>
            <a:r>
              <a:rPr lang="en-US" dirty="0"/>
              <a:t>Streaming data testing measures TCP socket-to-socket connections for jitter — one of the key areas affecting real-time streaming data flow. Other tests performed during streaming data testing for video, audio, and other forms include:</a:t>
            </a:r>
          </a:p>
          <a:p>
            <a:r>
              <a:rPr lang="en-US" dirty="0"/>
              <a:t>Network connection tests, The data stream is also analyzed for multimedia performance</a:t>
            </a:r>
          </a:p>
          <a:p>
            <a:r>
              <a:rPr lang="en-US" dirty="0"/>
              <a:t>Measurement of jitter and packet losses.</a:t>
            </a:r>
          </a:p>
          <a:p>
            <a:r>
              <a:rPr lang="en-US" dirty="0"/>
              <a:t>Bandwidth Consumption of application </a:t>
            </a:r>
          </a:p>
          <a:p>
            <a:endParaRPr lang="en-US" dirty="0"/>
          </a:p>
          <a:p>
            <a:pPr marL="0" indent="0">
              <a:buNone/>
            </a:pPr>
            <a:r>
              <a:rPr lang="en-US" dirty="0"/>
              <a:t>For Performance and Load Testing we can use </a:t>
            </a:r>
            <a:r>
              <a:rPr lang="en-US" dirty="0" err="1"/>
              <a:t>Jmeter</a:t>
            </a:r>
            <a:r>
              <a:rPr lang="en-US" dirty="0"/>
              <a:t>.</a:t>
            </a:r>
          </a:p>
          <a:p>
            <a:pPr marL="0" indent="0">
              <a:buNone/>
            </a:pPr>
            <a:r>
              <a:rPr lang="en-US" dirty="0"/>
              <a:t>It’s a open source tools and is best for application performance tests</a:t>
            </a:r>
          </a:p>
        </p:txBody>
      </p:sp>
    </p:spTree>
    <p:extLst>
      <p:ext uri="{BB962C8B-B14F-4D97-AF65-F5344CB8AC3E}">
        <p14:creationId xmlns:p14="http://schemas.microsoft.com/office/powerpoint/2010/main" val="929783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FD496-1E15-441C-9C5A-B11F1ABC649B}"/>
              </a:ext>
            </a:extLst>
          </p:cNvPr>
          <p:cNvSpPr>
            <a:spLocks noGrp="1"/>
          </p:cNvSpPr>
          <p:nvPr>
            <p:ph type="title"/>
          </p:nvPr>
        </p:nvSpPr>
        <p:spPr>
          <a:xfrm>
            <a:off x="677334" y="314325"/>
            <a:ext cx="8596668" cy="676275"/>
          </a:xfrm>
        </p:spPr>
        <p:txBody>
          <a:bodyPr/>
          <a:lstStyle/>
          <a:p>
            <a:r>
              <a:rPr lang="en-IN" b="1" dirty="0"/>
              <a:t>Payment Gateway Testing</a:t>
            </a:r>
            <a:endParaRPr lang="en-IN" dirty="0"/>
          </a:p>
        </p:txBody>
      </p:sp>
      <p:sp>
        <p:nvSpPr>
          <p:cNvPr id="3" name="Content Placeholder 2">
            <a:extLst>
              <a:ext uri="{FF2B5EF4-FFF2-40B4-BE49-F238E27FC236}">
                <a16:creationId xmlns:a16="http://schemas.microsoft.com/office/drawing/2014/main" id="{C8A11CEC-150C-4D0E-8767-B449A0D573F4}"/>
              </a:ext>
            </a:extLst>
          </p:cNvPr>
          <p:cNvSpPr>
            <a:spLocks noGrp="1"/>
          </p:cNvSpPr>
          <p:nvPr>
            <p:ph idx="1"/>
          </p:nvPr>
        </p:nvSpPr>
        <p:spPr>
          <a:xfrm>
            <a:off x="401108" y="1162051"/>
            <a:ext cx="9943041" cy="5381624"/>
          </a:xfrm>
        </p:spPr>
        <p:txBody>
          <a:bodyPr>
            <a:normAutofit fontScale="92500" lnSpcReduction="10000"/>
          </a:bodyPr>
          <a:lstStyle/>
          <a:p>
            <a:pPr marL="0" indent="0">
              <a:spcBef>
                <a:spcPts val="0"/>
              </a:spcBef>
              <a:buNone/>
            </a:pPr>
            <a:r>
              <a:rPr lang="en-US" sz="1200" dirty="0">
                <a:latin typeface="Arial" panose="020B0604020202020204" pitchFamily="34" charset="0"/>
                <a:cs typeface="Arial" panose="020B0604020202020204" pitchFamily="34" charset="0"/>
              </a:rPr>
              <a:t>Payment Gateway testing is testing of a Payment Gateway. A payment gateway system is an e-commerce application service that approves credit card payment for online purchases. Payment gateways safeguard the credit card details by encrypting sensitive information like credit card numbers, account holder details and so on.</a:t>
            </a:r>
          </a:p>
          <a:p>
            <a:pPr marL="0" indent="0">
              <a:spcBef>
                <a:spcPts val="0"/>
              </a:spcBef>
              <a:buNone/>
            </a:pPr>
            <a:endParaRPr lang="en-IN" sz="1200" dirty="0">
              <a:latin typeface="Arial" panose="020B0604020202020204" pitchFamily="34" charset="0"/>
              <a:cs typeface="Arial" panose="020B0604020202020204" pitchFamily="34" charset="0"/>
            </a:endParaRPr>
          </a:p>
          <a:p>
            <a:pPr marL="0" indent="0">
              <a:spcBef>
                <a:spcPts val="0"/>
              </a:spcBef>
              <a:buNone/>
            </a:pPr>
            <a:r>
              <a:rPr lang="en-IN" sz="1200" b="1" u="sng" dirty="0">
                <a:latin typeface="Arial" panose="020B0604020202020204" pitchFamily="34" charset="0"/>
                <a:cs typeface="Arial" panose="020B0604020202020204" pitchFamily="34" charset="0"/>
              </a:rPr>
              <a:t>Kinds of Testing required</a:t>
            </a:r>
          </a:p>
          <a:p>
            <a:pPr marL="0" indent="0">
              <a:spcBef>
                <a:spcPts val="0"/>
              </a:spcBef>
              <a:buNone/>
            </a:pPr>
            <a:endParaRPr lang="en-US" sz="1200" dirty="0">
              <a:latin typeface="Arial" panose="020B0604020202020204" pitchFamily="34" charset="0"/>
              <a:cs typeface="Arial" panose="020B0604020202020204" pitchFamily="34" charset="0"/>
            </a:endParaRPr>
          </a:p>
          <a:p>
            <a:pPr marL="0" indent="0">
              <a:spcBef>
                <a:spcPts val="0"/>
              </a:spcBef>
              <a:buNone/>
            </a:pPr>
            <a:r>
              <a:rPr lang="en-US" sz="1200" b="1" dirty="0">
                <a:latin typeface="Arial" panose="020B0604020202020204" pitchFamily="34" charset="0"/>
                <a:cs typeface="Arial" panose="020B0604020202020204" pitchFamily="34" charset="0"/>
              </a:rPr>
              <a:t>Functional</a:t>
            </a:r>
            <a:r>
              <a:rPr lang="en-US" sz="1200" dirty="0">
                <a:latin typeface="Arial" panose="020B0604020202020204" pitchFamily="34" charset="0"/>
                <a:cs typeface="Arial" panose="020B0604020202020204" pitchFamily="34" charset="0"/>
              </a:rPr>
              <a:t> </a:t>
            </a:r>
            <a:r>
              <a:rPr lang="en-US" sz="1200" b="1" dirty="0">
                <a:latin typeface="Arial" panose="020B0604020202020204" pitchFamily="34" charset="0"/>
                <a:cs typeface="Arial" panose="020B0604020202020204" pitchFamily="34" charset="0"/>
              </a:rPr>
              <a:t>Testing</a:t>
            </a:r>
            <a:r>
              <a:rPr lang="en-US" sz="1200" dirty="0">
                <a:latin typeface="Arial" panose="020B0604020202020204" pitchFamily="34" charset="0"/>
                <a:cs typeface="Arial" panose="020B0604020202020204" pitchFamily="34" charset="0"/>
              </a:rPr>
              <a:t> – Functional testing is required for newer, less established payment gateways to ensure that the application behaves as it should i.e. it handles orders, calculations, taxes, etc. exactly how it is supposed to. For more established payment processors, this kind of testing may not be required.</a:t>
            </a:r>
          </a:p>
          <a:p>
            <a:pPr marL="0" indent="0">
              <a:spcBef>
                <a:spcPts val="0"/>
              </a:spcBef>
              <a:buNone/>
            </a:pPr>
            <a:endParaRPr lang="en-US" sz="1200" dirty="0">
              <a:latin typeface="Arial" panose="020B0604020202020204" pitchFamily="34" charset="0"/>
              <a:cs typeface="Arial" panose="020B0604020202020204" pitchFamily="34" charset="0"/>
            </a:endParaRPr>
          </a:p>
          <a:p>
            <a:pPr marL="0" indent="0">
              <a:spcBef>
                <a:spcPts val="0"/>
              </a:spcBef>
              <a:buNone/>
            </a:pPr>
            <a:r>
              <a:rPr lang="en-US" sz="1200" b="1" dirty="0">
                <a:latin typeface="Arial" panose="020B0604020202020204" pitchFamily="34" charset="0"/>
                <a:cs typeface="Arial" panose="020B0604020202020204" pitchFamily="34" charset="0"/>
              </a:rPr>
              <a:t>Integration</a:t>
            </a:r>
            <a:r>
              <a:rPr lang="en-US" sz="1200" dirty="0">
                <a:latin typeface="Arial" panose="020B0604020202020204" pitchFamily="34" charset="0"/>
                <a:cs typeface="Arial" panose="020B0604020202020204" pitchFamily="34" charset="0"/>
              </a:rPr>
              <a:t> </a:t>
            </a:r>
            <a:r>
              <a:rPr lang="en-US" sz="1200" b="1" dirty="0">
                <a:latin typeface="Arial" panose="020B0604020202020204" pitchFamily="34" charset="0"/>
                <a:cs typeface="Arial" panose="020B0604020202020204" pitchFamily="34" charset="0"/>
              </a:rPr>
              <a:t>Testing</a:t>
            </a:r>
            <a:r>
              <a:rPr lang="en-US" sz="1200" dirty="0">
                <a:latin typeface="Arial" panose="020B0604020202020204" pitchFamily="34" charset="0"/>
                <a:cs typeface="Arial" panose="020B0604020202020204" pitchFamily="34" charset="0"/>
              </a:rPr>
              <a:t> – Integration testing is critical while integrating with a payment gateway. As a tester, you would need to verify that the integration of your website/online store/application is working fine with the chosen payment gateways. As a tester you need to verify the entire transaction flow: Place order </a:t>
            </a:r>
            <a:r>
              <a:rPr lang="en-US" sz="1200" dirty="0">
                <a:latin typeface="Arial" panose="020B0604020202020204" pitchFamily="34" charset="0"/>
                <a:cs typeface="Arial" panose="020B0604020202020204" pitchFamily="34" charset="0"/>
                <a:sym typeface="Wingdings" panose="05000000000000000000" pitchFamily="2" charset="2"/>
              </a:rPr>
              <a:t> </a:t>
            </a:r>
            <a:r>
              <a:rPr lang="en-US" sz="1200" dirty="0">
                <a:latin typeface="Arial" panose="020B0604020202020204" pitchFamily="34" charset="0"/>
                <a:cs typeface="Arial" panose="020B0604020202020204" pitchFamily="34" charset="0"/>
              </a:rPr>
              <a:t>Check if funds are received in merchant account</a:t>
            </a:r>
            <a:r>
              <a:rPr lang="en-US" sz="1200" dirty="0">
                <a:latin typeface="Arial" panose="020B0604020202020204" pitchFamily="34" charset="0"/>
                <a:cs typeface="Arial" panose="020B0604020202020204" pitchFamily="34" charset="0"/>
                <a:sym typeface="Wingdings" panose="05000000000000000000" pitchFamily="2" charset="2"/>
              </a:rPr>
              <a:t> </a:t>
            </a:r>
            <a:r>
              <a:rPr lang="en-US" sz="1200" dirty="0">
                <a:latin typeface="Arial" panose="020B0604020202020204" pitchFamily="34" charset="0"/>
                <a:cs typeface="Arial" panose="020B0604020202020204" pitchFamily="34" charset="0"/>
              </a:rPr>
              <a:t>Verify if transaction can be refunded or void successfully</a:t>
            </a:r>
          </a:p>
          <a:p>
            <a:pPr marL="0" indent="0">
              <a:spcBef>
                <a:spcPts val="0"/>
              </a:spcBef>
              <a:buNone/>
            </a:pPr>
            <a:endParaRPr lang="en-US" sz="1200" b="1" dirty="0">
              <a:latin typeface="Arial" panose="020B0604020202020204" pitchFamily="34" charset="0"/>
              <a:cs typeface="Arial" panose="020B0604020202020204" pitchFamily="34" charset="0"/>
            </a:endParaRPr>
          </a:p>
          <a:p>
            <a:pPr marL="0" indent="0">
              <a:spcBef>
                <a:spcPts val="0"/>
              </a:spcBef>
              <a:buNone/>
            </a:pPr>
            <a:r>
              <a:rPr lang="en-US" sz="1200" b="1" dirty="0">
                <a:latin typeface="Arial" panose="020B0604020202020204" pitchFamily="34" charset="0"/>
                <a:cs typeface="Arial" panose="020B0604020202020204" pitchFamily="34" charset="0"/>
              </a:rPr>
              <a:t>Performance</a:t>
            </a:r>
            <a:r>
              <a:rPr lang="en-US" sz="1200" dirty="0">
                <a:latin typeface="Arial" panose="020B0604020202020204" pitchFamily="34" charset="0"/>
                <a:cs typeface="Arial" panose="020B0604020202020204" pitchFamily="34" charset="0"/>
              </a:rPr>
              <a:t> </a:t>
            </a:r>
            <a:r>
              <a:rPr lang="en-US" sz="1200" b="1" dirty="0">
                <a:latin typeface="Arial" panose="020B0604020202020204" pitchFamily="34" charset="0"/>
                <a:cs typeface="Arial" panose="020B0604020202020204" pitchFamily="34" charset="0"/>
              </a:rPr>
              <a:t>Testing</a:t>
            </a:r>
            <a:r>
              <a:rPr lang="en-US" sz="1200" dirty="0">
                <a:latin typeface="Arial" panose="020B0604020202020204" pitchFamily="34" charset="0"/>
                <a:cs typeface="Arial" panose="020B0604020202020204" pitchFamily="34" charset="0"/>
              </a:rPr>
              <a:t> – It is essential to test the website/online store/application for performance. The payment processor should not fail if multiple users are trying to complete transactions at the same time.</a:t>
            </a:r>
          </a:p>
          <a:p>
            <a:pPr marL="0" indent="0">
              <a:spcBef>
                <a:spcPts val="0"/>
              </a:spcBef>
              <a:buNone/>
            </a:pPr>
            <a:endParaRPr lang="en-US" sz="1200" dirty="0">
              <a:latin typeface="Arial" panose="020B0604020202020204" pitchFamily="34" charset="0"/>
              <a:cs typeface="Arial" panose="020B0604020202020204" pitchFamily="34" charset="0"/>
            </a:endParaRPr>
          </a:p>
          <a:p>
            <a:pPr marL="0" indent="0">
              <a:spcBef>
                <a:spcPts val="0"/>
              </a:spcBef>
              <a:buNone/>
            </a:pPr>
            <a:r>
              <a:rPr lang="en-US" sz="1200" b="1" dirty="0">
                <a:latin typeface="Arial" panose="020B0604020202020204" pitchFamily="34" charset="0"/>
                <a:cs typeface="Arial" panose="020B0604020202020204" pitchFamily="34" charset="0"/>
              </a:rPr>
              <a:t>Security</a:t>
            </a:r>
            <a:r>
              <a:rPr lang="en-US" sz="1200" dirty="0">
                <a:latin typeface="Arial" panose="020B0604020202020204" pitchFamily="34" charset="0"/>
                <a:cs typeface="Arial" panose="020B0604020202020204" pitchFamily="34" charset="0"/>
              </a:rPr>
              <a:t> </a:t>
            </a:r>
            <a:r>
              <a:rPr lang="en-US" sz="1200" b="1" dirty="0">
                <a:latin typeface="Arial" panose="020B0604020202020204" pitchFamily="34" charset="0"/>
                <a:cs typeface="Arial" panose="020B0604020202020204" pitchFamily="34" charset="0"/>
              </a:rPr>
              <a:t>Testing</a:t>
            </a:r>
            <a:r>
              <a:rPr lang="en-US" sz="1200" dirty="0">
                <a:latin typeface="Arial" panose="020B0604020202020204" pitchFamily="34" charset="0"/>
                <a:cs typeface="Arial" panose="020B0604020202020204" pitchFamily="34" charset="0"/>
              </a:rPr>
              <a:t> – During a transaction, a customer will be providing sensitive information like their credit card number, CVV number etc. It is very important to ensure that all the sensitive information is transmitted after encryption and that the channel is secure.</a:t>
            </a:r>
          </a:p>
          <a:p>
            <a:pPr marL="0" indent="0">
              <a:spcBef>
                <a:spcPts val="0"/>
              </a:spcBef>
              <a:buNone/>
            </a:pPr>
            <a:endParaRPr lang="en-US" sz="1200" b="1" u="sng" dirty="0">
              <a:latin typeface="Arial" panose="020B0604020202020204" pitchFamily="34" charset="0"/>
              <a:cs typeface="Arial" panose="020B0604020202020204" pitchFamily="34" charset="0"/>
            </a:endParaRPr>
          </a:p>
          <a:p>
            <a:pPr marL="0" indent="0">
              <a:spcBef>
                <a:spcPts val="0"/>
              </a:spcBef>
              <a:buNone/>
            </a:pPr>
            <a:r>
              <a:rPr lang="en-US" sz="1200" b="1" u="sng" dirty="0">
                <a:latin typeface="Arial" panose="020B0604020202020204" pitchFamily="34" charset="0"/>
                <a:cs typeface="Arial" panose="020B0604020202020204" pitchFamily="34" charset="0"/>
              </a:rPr>
              <a:t>Dependencies to look after :</a:t>
            </a:r>
          </a:p>
          <a:p>
            <a:pPr>
              <a:spcBef>
                <a:spcPts val="0"/>
              </a:spcBef>
            </a:pPr>
            <a:endParaRPr lang="en-US" sz="1200" dirty="0">
              <a:latin typeface="Arial" panose="020B0604020202020204" pitchFamily="34" charset="0"/>
              <a:cs typeface="Arial" panose="020B0604020202020204" pitchFamily="34" charset="0"/>
            </a:endParaRPr>
          </a:p>
          <a:p>
            <a:pPr>
              <a:spcBef>
                <a:spcPts val="0"/>
              </a:spcBef>
              <a:buFont typeface="Wingdings" panose="05000000000000000000" pitchFamily="2" charset="2"/>
              <a:buChar char="§"/>
            </a:pPr>
            <a:r>
              <a:rPr lang="en-US" sz="1200" dirty="0">
                <a:latin typeface="Arial" panose="020B0604020202020204" pitchFamily="34" charset="0"/>
                <a:cs typeface="Arial" panose="020B0604020202020204" pitchFamily="34" charset="0"/>
              </a:rPr>
              <a:t>Collect proper test data for the dummy credit card number for the maestro, visa, master etc.</a:t>
            </a:r>
          </a:p>
          <a:p>
            <a:pPr>
              <a:spcBef>
                <a:spcPts val="0"/>
              </a:spcBef>
              <a:buFont typeface="Wingdings" panose="05000000000000000000" pitchFamily="2" charset="2"/>
              <a:buChar char="§"/>
            </a:pPr>
            <a:r>
              <a:rPr lang="en-US" sz="1200" dirty="0">
                <a:latin typeface="Arial" panose="020B0604020202020204" pitchFamily="34" charset="0"/>
                <a:cs typeface="Arial" panose="020B0604020202020204" pitchFamily="34" charset="0"/>
              </a:rPr>
              <a:t>Collect payment gateway information like Google Wallet, </a:t>
            </a:r>
            <a:r>
              <a:rPr lang="en-US" sz="1200" dirty="0" err="1">
                <a:latin typeface="Arial" panose="020B0604020202020204" pitchFamily="34" charset="0"/>
                <a:cs typeface="Arial" panose="020B0604020202020204" pitchFamily="34" charset="0"/>
              </a:rPr>
              <a:t>Paypal</a:t>
            </a:r>
            <a:r>
              <a:rPr lang="en-US" sz="1200" dirty="0">
                <a:latin typeface="Arial" panose="020B0604020202020204" pitchFamily="34" charset="0"/>
                <a:cs typeface="Arial" panose="020B0604020202020204" pitchFamily="34" charset="0"/>
              </a:rPr>
              <a:t> or else</a:t>
            </a:r>
          </a:p>
          <a:p>
            <a:pPr>
              <a:spcBef>
                <a:spcPts val="0"/>
              </a:spcBef>
              <a:buFont typeface="Wingdings" panose="05000000000000000000" pitchFamily="2" charset="2"/>
              <a:buChar char="§"/>
            </a:pPr>
            <a:r>
              <a:rPr lang="en-US" sz="1200" dirty="0">
                <a:latin typeface="Arial" panose="020B0604020202020204" pitchFamily="34" charset="0"/>
                <a:cs typeface="Arial" panose="020B0604020202020204" pitchFamily="34" charset="0"/>
              </a:rPr>
              <a:t>Collect payment gateway document with error codes</a:t>
            </a:r>
          </a:p>
          <a:p>
            <a:pPr>
              <a:spcBef>
                <a:spcPts val="0"/>
              </a:spcBef>
              <a:buFont typeface="Wingdings" panose="05000000000000000000" pitchFamily="2" charset="2"/>
              <a:buChar char="§"/>
            </a:pPr>
            <a:r>
              <a:rPr lang="en-US" sz="1200" dirty="0">
                <a:latin typeface="Arial" panose="020B0604020202020204" pitchFamily="34" charset="0"/>
                <a:cs typeface="Arial" panose="020B0604020202020204" pitchFamily="34" charset="0"/>
              </a:rPr>
              <a:t>Understand the session and parameters passed through application and payment gateway</a:t>
            </a:r>
          </a:p>
          <a:p>
            <a:pPr>
              <a:spcBef>
                <a:spcPts val="0"/>
              </a:spcBef>
              <a:buFont typeface="Wingdings" panose="05000000000000000000" pitchFamily="2" charset="2"/>
              <a:buChar char="§"/>
            </a:pPr>
            <a:r>
              <a:rPr lang="en-US" sz="1200" dirty="0">
                <a:latin typeface="Arial" panose="020B0604020202020204" pitchFamily="34" charset="0"/>
                <a:cs typeface="Arial" panose="020B0604020202020204" pitchFamily="34" charset="0"/>
              </a:rPr>
              <a:t>Understand and test the amount related information passed through query string or variable or session</a:t>
            </a:r>
          </a:p>
          <a:p>
            <a:pPr>
              <a:spcBef>
                <a:spcPts val="0"/>
              </a:spcBef>
              <a:buFont typeface="Wingdings" panose="05000000000000000000" pitchFamily="2" charset="2"/>
              <a:buChar char="§"/>
            </a:pPr>
            <a:r>
              <a:rPr lang="en-US" sz="1200" dirty="0">
                <a:latin typeface="Arial" panose="020B0604020202020204" pitchFamily="34" charset="0"/>
                <a:cs typeface="Arial" panose="020B0604020202020204" pitchFamily="34" charset="0"/>
              </a:rPr>
              <a:t>Along with payment gateway language check the language of the application</a:t>
            </a:r>
          </a:p>
          <a:p>
            <a:pPr>
              <a:spcBef>
                <a:spcPts val="0"/>
              </a:spcBef>
              <a:buFont typeface="Wingdings" panose="05000000000000000000" pitchFamily="2" charset="2"/>
              <a:buChar char="§"/>
            </a:pPr>
            <a:r>
              <a:rPr lang="en-US" sz="1200" dirty="0">
                <a:latin typeface="Arial" panose="020B0604020202020204" pitchFamily="34" charset="0"/>
                <a:cs typeface="Arial" panose="020B0604020202020204" pitchFamily="34" charset="0"/>
              </a:rPr>
              <a:t>Under the various settings of payment gateway like currency format, subscriber data collected.</a:t>
            </a:r>
          </a:p>
          <a:p>
            <a:pPr>
              <a:spcBef>
                <a:spcPts val="0"/>
              </a:spcBef>
              <a:buFont typeface="Wingdings" panose="05000000000000000000" pitchFamily="2" charset="2"/>
              <a:buChar char="§"/>
            </a:pPr>
            <a:r>
              <a:rPr lang="en-US" sz="1200" dirty="0">
                <a:latin typeface="Arial" panose="020B0604020202020204" pitchFamily="34" charset="0"/>
                <a:cs typeface="Arial" panose="020B0604020202020204" pitchFamily="34" charset="0"/>
              </a:rPr>
              <a:t>Proper uses</a:t>
            </a:r>
          </a:p>
          <a:p>
            <a:pPr>
              <a:spcBef>
                <a:spcPts val="0"/>
              </a:spcBef>
            </a:pPr>
            <a:endParaRPr lang="en-IN" sz="1200" dirty="0">
              <a:latin typeface="Arial" panose="020B0604020202020204" pitchFamily="34" charset="0"/>
              <a:cs typeface="Arial" panose="020B0604020202020204" pitchFamily="34" charset="0"/>
            </a:endParaRPr>
          </a:p>
          <a:p>
            <a:pPr marL="0" indent="0">
              <a:spcBef>
                <a:spcPts val="0"/>
              </a:spcBef>
              <a:buNone/>
            </a:pPr>
            <a:r>
              <a:rPr lang="en-IN" sz="1200" dirty="0">
                <a:latin typeface="Arial" panose="020B0604020202020204" pitchFamily="34" charset="0"/>
                <a:cs typeface="Arial" panose="020B0604020202020204" pitchFamily="34" charset="0"/>
              </a:rPr>
              <a:t>Tools for testing : Selenium along with rest assured for </a:t>
            </a:r>
            <a:r>
              <a:rPr lang="en-IN" sz="1200" dirty="0" err="1">
                <a:latin typeface="Arial" panose="020B0604020202020204" pitchFamily="34" charset="0"/>
                <a:cs typeface="Arial" panose="020B0604020202020204" pitchFamily="34" charset="0"/>
              </a:rPr>
              <a:t>api</a:t>
            </a:r>
            <a:r>
              <a:rPr lang="en-IN" sz="1200" dirty="0">
                <a:latin typeface="Arial" panose="020B0604020202020204" pitchFamily="34" charset="0"/>
                <a:cs typeface="Arial" panose="020B0604020202020204" pitchFamily="34" charset="0"/>
              </a:rPr>
              <a:t> test.</a:t>
            </a:r>
          </a:p>
          <a:p>
            <a:pPr marL="0" indent="0">
              <a:spcBef>
                <a:spcPts val="0"/>
              </a:spcBef>
              <a:buNone/>
            </a:pPr>
            <a:r>
              <a:rPr lang="en-IN" sz="1200" dirty="0">
                <a:latin typeface="Arial" panose="020B0604020202020204" pitchFamily="34" charset="0"/>
                <a:cs typeface="Arial" panose="020B0604020202020204" pitchFamily="34" charset="0"/>
              </a:rPr>
              <a:t>For confirmation we will be needing ETL tool support as well</a:t>
            </a:r>
          </a:p>
        </p:txBody>
      </p:sp>
    </p:spTree>
    <p:extLst>
      <p:ext uri="{BB962C8B-B14F-4D97-AF65-F5344CB8AC3E}">
        <p14:creationId xmlns:p14="http://schemas.microsoft.com/office/powerpoint/2010/main" val="3767131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78A5E-58E7-459A-A8DA-A7AC2320547F}"/>
              </a:ext>
            </a:extLst>
          </p:cNvPr>
          <p:cNvSpPr>
            <a:spLocks noGrp="1"/>
          </p:cNvSpPr>
          <p:nvPr>
            <p:ph type="title"/>
          </p:nvPr>
        </p:nvSpPr>
        <p:spPr>
          <a:xfrm>
            <a:off x="286808" y="104775"/>
            <a:ext cx="8742891" cy="952500"/>
          </a:xfrm>
        </p:spPr>
        <p:txBody>
          <a:bodyPr>
            <a:normAutofit fontScale="90000"/>
          </a:bodyPr>
          <a:lstStyle/>
          <a:p>
            <a:r>
              <a:rPr lang="en-US" b="1" dirty="0"/>
              <a:t>Software Development &amp; Testing in Distributed Teams</a:t>
            </a:r>
            <a:endParaRPr lang="en-IN" dirty="0"/>
          </a:p>
        </p:txBody>
      </p:sp>
      <p:sp>
        <p:nvSpPr>
          <p:cNvPr id="3" name="Content Placeholder 2">
            <a:extLst>
              <a:ext uri="{FF2B5EF4-FFF2-40B4-BE49-F238E27FC236}">
                <a16:creationId xmlns:a16="http://schemas.microsoft.com/office/drawing/2014/main" id="{21911D70-B554-455D-A4BD-8FCCA8BB7B75}"/>
              </a:ext>
            </a:extLst>
          </p:cNvPr>
          <p:cNvSpPr>
            <a:spLocks noGrp="1"/>
          </p:cNvSpPr>
          <p:nvPr>
            <p:ph idx="1"/>
          </p:nvPr>
        </p:nvSpPr>
        <p:spPr>
          <a:xfrm>
            <a:off x="286809" y="1266825"/>
            <a:ext cx="9485841" cy="5295900"/>
          </a:xfrm>
        </p:spPr>
        <p:txBody>
          <a:bodyPr>
            <a:normAutofit fontScale="92500" lnSpcReduction="20000"/>
          </a:bodyPr>
          <a:lstStyle/>
          <a:p>
            <a:pPr marL="0" indent="0">
              <a:spcBef>
                <a:spcPts val="0"/>
              </a:spcBef>
              <a:buNone/>
            </a:pPr>
            <a:r>
              <a:rPr lang="en-IN" dirty="0"/>
              <a:t>To collaborate with different teams present at multiple geographies below are some awesome solutions to make things work out.</a:t>
            </a:r>
          </a:p>
          <a:p>
            <a:pPr marL="0" indent="0">
              <a:spcBef>
                <a:spcPts val="0"/>
              </a:spcBef>
              <a:buNone/>
            </a:pPr>
            <a:endParaRPr lang="en-IN" dirty="0"/>
          </a:p>
          <a:p>
            <a:pPr>
              <a:spcBef>
                <a:spcPts val="0"/>
              </a:spcBef>
              <a:buFont typeface="Wingdings" panose="05000000000000000000" pitchFamily="2" charset="2"/>
              <a:buChar char="q"/>
            </a:pPr>
            <a:r>
              <a:rPr lang="en-IN" dirty="0"/>
              <a:t>The most important thing is to have a mindset and acceptance</a:t>
            </a:r>
          </a:p>
          <a:p>
            <a:pPr>
              <a:spcBef>
                <a:spcPts val="0"/>
              </a:spcBef>
              <a:buFont typeface="Wingdings" panose="05000000000000000000" pitchFamily="2" charset="2"/>
              <a:buChar char="q"/>
            </a:pPr>
            <a:r>
              <a:rPr lang="en-IN" dirty="0"/>
              <a:t>People should be more focused to goal achieving and problem solving approach</a:t>
            </a:r>
          </a:p>
          <a:p>
            <a:pPr>
              <a:spcBef>
                <a:spcPts val="0"/>
              </a:spcBef>
              <a:buFont typeface="Wingdings" panose="05000000000000000000" pitchFamily="2" charset="2"/>
              <a:buChar char="q"/>
            </a:pPr>
            <a:r>
              <a:rPr lang="en-IN" dirty="0"/>
              <a:t>Roles , Responsibilities , priorities and road map should be clearly communicated.</a:t>
            </a:r>
          </a:p>
          <a:p>
            <a:pPr>
              <a:spcBef>
                <a:spcPts val="0"/>
              </a:spcBef>
              <a:buFont typeface="Wingdings" panose="05000000000000000000" pitchFamily="2" charset="2"/>
              <a:buChar char="q"/>
            </a:pPr>
            <a:r>
              <a:rPr lang="en-IN" dirty="0"/>
              <a:t>Technology Adaption will be great support </a:t>
            </a:r>
          </a:p>
          <a:p>
            <a:pPr>
              <a:spcBef>
                <a:spcPts val="0"/>
              </a:spcBef>
              <a:buFont typeface="Wingdings" panose="05000000000000000000" pitchFamily="2" charset="2"/>
              <a:buChar char="q"/>
            </a:pPr>
            <a:r>
              <a:rPr lang="en-IN" dirty="0"/>
              <a:t>Adaption of Software Development Methodology -  Widely accepted is Agile</a:t>
            </a:r>
          </a:p>
          <a:p>
            <a:pPr marL="0" indent="0">
              <a:spcBef>
                <a:spcPts val="0"/>
              </a:spcBef>
              <a:buNone/>
            </a:pPr>
            <a:endParaRPr lang="en-IN" dirty="0"/>
          </a:p>
          <a:p>
            <a:pPr marL="0" indent="0">
              <a:spcBef>
                <a:spcPts val="0"/>
              </a:spcBef>
              <a:buNone/>
            </a:pPr>
            <a:r>
              <a:rPr lang="en-US" b="1" dirty="0"/>
              <a:t>#Communication Methods – </a:t>
            </a:r>
            <a:r>
              <a:rPr lang="en-US" dirty="0"/>
              <a:t>Tools like </a:t>
            </a:r>
            <a:r>
              <a:rPr lang="en-IN" dirty="0"/>
              <a:t>Lync, Microsoft Team, Slack</a:t>
            </a:r>
          </a:p>
          <a:p>
            <a:pPr marL="0" indent="0">
              <a:spcBef>
                <a:spcPts val="0"/>
              </a:spcBef>
              <a:buNone/>
            </a:pPr>
            <a:r>
              <a:rPr lang="en-US" dirty="0"/>
              <a:t>Screen Share , </a:t>
            </a:r>
            <a:r>
              <a:rPr lang="en-IN" dirty="0"/>
              <a:t>Video Conferencing , Audio call, instant messaging</a:t>
            </a:r>
          </a:p>
          <a:p>
            <a:pPr marL="0" indent="0">
              <a:spcBef>
                <a:spcPts val="0"/>
              </a:spcBef>
              <a:buNone/>
            </a:pPr>
            <a:endParaRPr lang="en-IN" dirty="0"/>
          </a:p>
          <a:p>
            <a:pPr marL="0" indent="0">
              <a:spcBef>
                <a:spcPts val="0"/>
              </a:spcBef>
              <a:buNone/>
            </a:pPr>
            <a:r>
              <a:rPr lang="en-IN" b="1" dirty="0"/>
              <a:t># Common Grounds – </a:t>
            </a:r>
            <a:r>
              <a:rPr lang="en-IN" dirty="0"/>
              <a:t>Central Project Repository Frameworks</a:t>
            </a:r>
          </a:p>
          <a:p>
            <a:pPr marL="0" indent="0">
              <a:spcBef>
                <a:spcPts val="0"/>
              </a:spcBef>
              <a:buNone/>
            </a:pPr>
            <a:r>
              <a:rPr lang="en-IN" dirty="0"/>
              <a:t>Tools like VS, GitHub, SVN can make your life easier by updating changes and updating and syncing your work with all team mates as every contributor will work in there own branch and then can merge it with the base branch. After it any one can take a pull and have latest updates with him.</a:t>
            </a:r>
          </a:p>
          <a:p>
            <a:pPr marL="0" indent="0">
              <a:spcBef>
                <a:spcPts val="0"/>
              </a:spcBef>
              <a:buNone/>
            </a:pPr>
            <a:endParaRPr lang="en-IN" dirty="0"/>
          </a:p>
          <a:p>
            <a:pPr marL="0" indent="0">
              <a:spcBef>
                <a:spcPts val="0"/>
              </a:spcBef>
              <a:buNone/>
            </a:pPr>
            <a:r>
              <a:rPr lang="en-IN" b="1" dirty="0"/>
              <a:t>#Defect Management – </a:t>
            </a:r>
            <a:r>
              <a:rPr lang="en-IN" dirty="0"/>
              <a:t>Tools like JIRA , Bugzilla, Mantis</a:t>
            </a:r>
          </a:p>
          <a:p>
            <a:pPr marL="0" indent="0">
              <a:spcBef>
                <a:spcPts val="0"/>
              </a:spcBef>
              <a:buNone/>
            </a:pPr>
            <a:r>
              <a:rPr lang="en-IN" dirty="0"/>
              <a:t>Everyone would be able to see the progress and developments and who is working on what through it</a:t>
            </a:r>
          </a:p>
          <a:p>
            <a:pPr marL="0" indent="0">
              <a:spcBef>
                <a:spcPts val="0"/>
              </a:spcBef>
              <a:buNone/>
            </a:pPr>
            <a:endParaRPr lang="en-IN" dirty="0"/>
          </a:p>
          <a:p>
            <a:pPr marL="0" indent="0">
              <a:spcBef>
                <a:spcPts val="0"/>
              </a:spcBef>
              <a:buNone/>
            </a:pPr>
            <a:r>
              <a:rPr lang="en-IN" b="1" dirty="0"/>
              <a:t># Some other file sharing tools </a:t>
            </a:r>
            <a:r>
              <a:rPr lang="en-IN" dirty="0"/>
              <a:t>like Dropbox, Google Drive, google forms will help you to interact more easily be sharing some non project related activities and stuff.</a:t>
            </a:r>
          </a:p>
          <a:p>
            <a:pPr marL="0" indent="0">
              <a:spcBef>
                <a:spcPts val="0"/>
              </a:spcBef>
              <a:buNone/>
            </a:pPr>
            <a:endParaRPr lang="en-IN" b="1" dirty="0"/>
          </a:p>
        </p:txBody>
      </p:sp>
    </p:spTree>
    <p:extLst>
      <p:ext uri="{BB962C8B-B14F-4D97-AF65-F5344CB8AC3E}">
        <p14:creationId xmlns:p14="http://schemas.microsoft.com/office/powerpoint/2010/main" val="1763243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78A5E-58E7-459A-A8DA-A7AC2320547F}"/>
              </a:ext>
            </a:extLst>
          </p:cNvPr>
          <p:cNvSpPr>
            <a:spLocks noGrp="1"/>
          </p:cNvSpPr>
          <p:nvPr>
            <p:ph type="title"/>
          </p:nvPr>
        </p:nvSpPr>
        <p:spPr>
          <a:xfrm>
            <a:off x="286808" y="104775"/>
            <a:ext cx="8742891" cy="952500"/>
          </a:xfrm>
        </p:spPr>
        <p:txBody>
          <a:bodyPr>
            <a:normAutofit fontScale="90000"/>
          </a:bodyPr>
          <a:lstStyle/>
          <a:p>
            <a:r>
              <a:rPr lang="en-IN" dirty="0"/>
              <a:t>Testing advantages based on our Automation approach:</a:t>
            </a:r>
          </a:p>
        </p:txBody>
      </p:sp>
      <p:sp>
        <p:nvSpPr>
          <p:cNvPr id="3" name="Content Placeholder 2">
            <a:extLst>
              <a:ext uri="{FF2B5EF4-FFF2-40B4-BE49-F238E27FC236}">
                <a16:creationId xmlns:a16="http://schemas.microsoft.com/office/drawing/2014/main" id="{21911D70-B554-455D-A4BD-8FCCA8BB7B75}"/>
              </a:ext>
            </a:extLst>
          </p:cNvPr>
          <p:cNvSpPr>
            <a:spLocks noGrp="1"/>
          </p:cNvSpPr>
          <p:nvPr>
            <p:ph idx="1"/>
          </p:nvPr>
        </p:nvSpPr>
        <p:spPr>
          <a:xfrm>
            <a:off x="286809" y="1266825"/>
            <a:ext cx="9485841" cy="5295900"/>
          </a:xfrm>
        </p:spPr>
        <p:txBody>
          <a:bodyPr>
            <a:normAutofit/>
          </a:bodyPr>
          <a:lstStyle/>
          <a:p>
            <a:pPr marL="0" indent="0">
              <a:spcBef>
                <a:spcPts val="0"/>
              </a:spcBef>
              <a:buNone/>
            </a:pPr>
            <a:r>
              <a:rPr lang="en-IN" b="1" dirty="0"/>
              <a:t>From a CI/CD perspective </a:t>
            </a:r>
          </a:p>
          <a:p>
            <a:r>
              <a:rPr lang="en-US" dirty="0"/>
              <a:t>Multiconfiguration job creation on Jenkins, linked with </a:t>
            </a:r>
            <a:r>
              <a:rPr lang="en-US" dirty="0" err="1"/>
              <a:t>github</a:t>
            </a:r>
            <a:r>
              <a:rPr lang="en-US" dirty="0"/>
              <a:t> repository directing to path of pom.xml which we are using for execution of test suite</a:t>
            </a:r>
          </a:p>
          <a:p>
            <a:r>
              <a:rPr lang="en-US" dirty="0"/>
              <a:t>Jenkins job that is created will be configure the browser variable .</a:t>
            </a:r>
          </a:p>
          <a:p>
            <a:r>
              <a:rPr lang="en-US" dirty="0"/>
              <a:t>Jenkins jobs can be scheduled to run on every new build , or periodically or on demand as par the requirement</a:t>
            </a:r>
          </a:p>
          <a:p>
            <a:r>
              <a:rPr lang="en-US" dirty="0"/>
              <a:t>After execution the reports can we shared with the stakeholders via email</a:t>
            </a:r>
          </a:p>
          <a:p>
            <a:endParaRPr lang="en-US" dirty="0"/>
          </a:p>
          <a:p>
            <a:pPr marL="0" indent="0">
              <a:spcBef>
                <a:spcPts val="0"/>
              </a:spcBef>
              <a:buNone/>
            </a:pPr>
            <a:r>
              <a:rPr lang="en-IN" b="1" dirty="0"/>
              <a:t>From test data management point of view</a:t>
            </a:r>
          </a:p>
          <a:p>
            <a:r>
              <a:rPr lang="en-US" dirty="0"/>
              <a:t>Test data and environment properties are managed in a dynamic way in form of excels and config files  which in turn make the code easily maintainable .</a:t>
            </a:r>
          </a:p>
          <a:p>
            <a:r>
              <a:rPr lang="en-US" dirty="0"/>
              <a:t>Also the data created for the tests are flushed out at the end of the test to avoid application flooding with junk data</a:t>
            </a:r>
          </a:p>
          <a:p>
            <a:r>
              <a:rPr lang="en-US" dirty="0"/>
              <a:t>Also at time of data creation – current timestamps are used  , so that the data can be uniquely created for the test </a:t>
            </a:r>
          </a:p>
          <a:p>
            <a:pPr marL="0" indent="0">
              <a:buNone/>
            </a:pPr>
            <a:endParaRPr lang="en-US" dirty="0"/>
          </a:p>
          <a:p>
            <a:endParaRPr lang="en-US" b="1" dirty="0"/>
          </a:p>
          <a:p>
            <a:pPr marL="0" indent="0">
              <a:spcBef>
                <a:spcPts val="0"/>
              </a:spcBef>
              <a:buNone/>
            </a:pPr>
            <a:endParaRPr lang="en-IN" dirty="0"/>
          </a:p>
        </p:txBody>
      </p:sp>
    </p:spTree>
    <p:extLst>
      <p:ext uri="{BB962C8B-B14F-4D97-AF65-F5344CB8AC3E}">
        <p14:creationId xmlns:p14="http://schemas.microsoft.com/office/powerpoint/2010/main" val="2341219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78A5E-58E7-459A-A8DA-A7AC2320547F}"/>
              </a:ext>
            </a:extLst>
          </p:cNvPr>
          <p:cNvSpPr>
            <a:spLocks noGrp="1"/>
          </p:cNvSpPr>
          <p:nvPr>
            <p:ph type="title"/>
          </p:nvPr>
        </p:nvSpPr>
        <p:spPr>
          <a:xfrm>
            <a:off x="286808" y="104775"/>
            <a:ext cx="8742891" cy="952500"/>
          </a:xfrm>
        </p:spPr>
        <p:txBody>
          <a:bodyPr>
            <a:normAutofit fontScale="90000"/>
          </a:bodyPr>
          <a:lstStyle/>
          <a:p>
            <a:r>
              <a:rPr lang="en-IN" dirty="0"/>
              <a:t>Testing advantages based on our Automation approach:</a:t>
            </a:r>
          </a:p>
        </p:txBody>
      </p:sp>
      <p:sp>
        <p:nvSpPr>
          <p:cNvPr id="3" name="Content Placeholder 2">
            <a:extLst>
              <a:ext uri="{FF2B5EF4-FFF2-40B4-BE49-F238E27FC236}">
                <a16:creationId xmlns:a16="http://schemas.microsoft.com/office/drawing/2014/main" id="{21911D70-B554-455D-A4BD-8FCCA8BB7B75}"/>
              </a:ext>
            </a:extLst>
          </p:cNvPr>
          <p:cNvSpPr>
            <a:spLocks noGrp="1"/>
          </p:cNvSpPr>
          <p:nvPr>
            <p:ph idx="1"/>
          </p:nvPr>
        </p:nvSpPr>
        <p:spPr>
          <a:xfrm>
            <a:off x="286809" y="1266825"/>
            <a:ext cx="9485841" cy="5295900"/>
          </a:xfrm>
        </p:spPr>
        <p:txBody>
          <a:bodyPr>
            <a:normAutofit/>
          </a:bodyPr>
          <a:lstStyle/>
          <a:p>
            <a:pPr marL="0" indent="0">
              <a:spcBef>
                <a:spcPts val="0"/>
              </a:spcBef>
              <a:buNone/>
            </a:pPr>
            <a:r>
              <a:rPr lang="en-US" b="1" dirty="0"/>
              <a:t>From re-use across systems and test levels </a:t>
            </a:r>
          </a:p>
          <a:p>
            <a:r>
              <a:rPr lang="en-US" b="1" dirty="0" err="1"/>
              <a:t>Multibrowsers</a:t>
            </a:r>
            <a:r>
              <a:rPr lang="en-US" b="1" dirty="0"/>
              <a:t> configured as per user input of browser </a:t>
            </a:r>
            <a:endParaRPr lang="en-US" dirty="0"/>
          </a:p>
          <a:p>
            <a:r>
              <a:rPr lang="en-US" b="1" dirty="0"/>
              <a:t>All application </a:t>
            </a:r>
            <a:r>
              <a:rPr lang="en-US" b="1" dirty="0" err="1"/>
              <a:t>urls</a:t>
            </a:r>
            <a:r>
              <a:rPr lang="en-US" b="1" dirty="0"/>
              <a:t> , and credentials are listed in the config file , so only changes are required in the variable values without changes to other files in the framework</a:t>
            </a:r>
          </a:p>
          <a:p>
            <a:r>
              <a:rPr lang="en-US" b="1" dirty="0"/>
              <a:t>System independent in terms of file paths , as they are configured relatively by use of (</a:t>
            </a:r>
            <a:r>
              <a:rPr lang="en-US" b="1" dirty="0" err="1"/>
              <a:t>System.getProperty</a:t>
            </a:r>
            <a:r>
              <a:rPr lang="en-US" b="1" dirty="0"/>
              <a:t>(</a:t>
            </a:r>
            <a:r>
              <a:rPr lang="en-US" b="1" dirty="0" err="1"/>
              <a:t>user.dir</a:t>
            </a:r>
            <a:r>
              <a:rPr lang="en-US" b="1" dirty="0"/>
              <a:t>) ) </a:t>
            </a:r>
          </a:p>
          <a:p>
            <a:r>
              <a:rPr lang="en-US" b="1" dirty="0"/>
              <a:t>Project compatible for parallel execution on multiple systems and multiple browsers </a:t>
            </a:r>
            <a:endParaRPr lang="en-US" dirty="0"/>
          </a:p>
          <a:p>
            <a:endParaRPr lang="en-US" dirty="0"/>
          </a:p>
          <a:p>
            <a:pPr marL="0" indent="0">
              <a:buNone/>
            </a:pPr>
            <a:endParaRPr lang="en-US" dirty="0"/>
          </a:p>
          <a:p>
            <a:endParaRPr lang="en-US" b="1" dirty="0"/>
          </a:p>
          <a:p>
            <a:pPr marL="0" indent="0">
              <a:spcBef>
                <a:spcPts val="0"/>
              </a:spcBef>
              <a:buNone/>
            </a:pPr>
            <a:endParaRPr lang="en-IN" dirty="0"/>
          </a:p>
        </p:txBody>
      </p:sp>
    </p:spTree>
    <p:extLst>
      <p:ext uri="{BB962C8B-B14F-4D97-AF65-F5344CB8AC3E}">
        <p14:creationId xmlns:p14="http://schemas.microsoft.com/office/powerpoint/2010/main" val="28129033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25</TotalTime>
  <Words>610</Words>
  <Application>Microsoft Office PowerPoint</Application>
  <PresentationFormat>Widescreen</PresentationFormat>
  <Paragraphs>113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Trebuchet MS</vt:lpstr>
      <vt:lpstr>Wingdings</vt:lpstr>
      <vt:lpstr>Wingdings 3</vt:lpstr>
      <vt:lpstr>Facet</vt:lpstr>
      <vt:lpstr>PowerPoint Presentation</vt:lpstr>
      <vt:lpstr>End-to-End Data Warehouse Testing Strategy</vt:lpstr>
      <vt:lpstr>Data Streaming Testing</vt:lpstr>
      <vt:lpstr>Payment Gateway Testing</vt:lpstr>
      <vt:lpstr>Software Development &amp; Testing in Distributed Teams</vt:lpstr>
      <vt:lpstr>Testing advantages based on our Automation approach:</vt:lpstr>
      <vt:lpstr>Testing advantages based on our Automation approach: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Shrey Aggarwal</dc:creator>
  <cp:lastModifiedBy>Shrey Aggarwal</cp:lastModifiedBy>
  <cp:revision>9</cp:revision>
  <dcterms:created xsi:type="dcterms:W3CDTF">2019-09-28T10:34:58Z</dcterms:created>
  <dcterms:modified xsi:type="dcterms:W3CDTF">2019-09-28T11:23:16Z</dcterms:modified>
</cp:coreProperties>
</file>