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e3fa21d1_0_3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e3fa21d1_0_3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e3fa21d1_0_3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e3fa21d1_0_3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e3fa21d1_0_3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e3fa21d1_0_3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e3fa21d1_0_3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e3fa21d1_0_3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e3fa21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e3fa21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08097a9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608097a9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e3fa21d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e3fa21d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e3fa21d1_0_2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e3fa21d1_0_2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e3fa21d1_0_2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e3fa21d1_0_2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e3fa21d1_0_3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e3fa21d1_0_3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08097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08097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08097a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608097a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08097a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08097a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608097a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608097a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CI/CD Test-Describer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software </a:t>
            </a:r>
            <a:r>
              <a:rPr lang="it"/>
              <a:t>maintenance</a:t>
            </a:r>
            <a:r>
              <a:rPr lang="it"/>
              <a:t> and evolution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Concourse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512425"/>
            <a:ext cx="55434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Define the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Define the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Define for each task what the system should do</a:t>
            </a:r>
            <a:endParaRPr/>
          </a:p>
        </p:txBody>
      </p:sp>
      <p:pic>
        <p:nvPicPr>
          <p:cNvPr descr="Risultati immagini per concourse logo png"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225" y="276750"/>
            <a:ext cx="2175775" cy="9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5060700" y="4553675"/>
            <a:ext cx="3695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get an example from my Github repository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075" y="3169475"/>
            <a:ext cx="5375025" cy="12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Define the pipeline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5112500" y="1560350"/>
            <a:ext cx="36435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Where the source is</a:t>
            </a:r>
            <a:endParaRPr/>
          </a:p>
        </p:txBody>
      </p:sp>
      <p:pic>
        <p:nvPicPr>
          <p:cNvPr descr="Risultati immagini per concourse logo png"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225" y="276750"/>
            <a:ext cx="2175775" cy="9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97" y="1834225"/>
            <a:ext cx="4256375" cy="19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5045025" y="3014925"/>
            <a:ext cx="32541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jobs there are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23"/>
          <p:cNvCxnSpPr/>
          <p:nvPr/>
        </p:nvCxnSpPr>
        <p:spPr>
          <a:xfrm rot="10800000">
            <a:off x="2428425" y="3157375"/>
            <a:ext cx="2601600" cy="5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3"/>
          <p:cNvCxnSpPr/>
          <p:nvPr/>
        </p:nvCxnSpPr>
        <p:spPr>
          <a:xfrm flipH="1">
            <a:off x="3485600" y="1860275"/>
            <a:ext cx="1641900" cy="27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Define the task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857525" y="1489825"/>
            <a:ext cx="38985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Which Docker image is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75" y="1747825"/>
            <a:ext cx="4207675" cy="21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4932500" y="3179875"/>
            <a:ext cx="29541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 for the task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flipH="1">
            <a:off x="3875300" y="3382325"/>
            <a:ext cx="1072200" cy="45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4"/>
          <p:cNvCxnSpPr/>
          <p:nvPr/>
        </p:nvCxnSpPr>
        <p:spPr>
          <a:xfrm flipH="1">
            <a:off x="3050625" y="1832875"/>
            <a:ext cx="1806900" cy="297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Risultati immagini per concourse logo png"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225" y="276750"/>
            <a:ext cx="2175775" cy="9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Bash script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521975" y="2210350"/>
            <a:ext cx="43062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200"/>
              <a:t>You have a bash and you can write whatever you want!</a:t>
            </a:r>
            <a:endParaRPr sz="22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73" y="2158025"/>
            <a:ext cx="3860375" cy="136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isultati immagini per concourse logo png"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225" y="276750"/>
            <a:ext cx="2175775" cy="9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5317725" y="1928700"/>
            <a:ext cx="34842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Now, </a:t>
            </a:r>
            <a:r>
              <a:rPr lang="it"/>
              <a:t>every time</a:t>
            </a:r>
            <a:r>
              <a:rPr lang="it"/>
              <a:t> that your repository is triggered, concourse will do an </a:t>
            </a:r>
            <a:r>
              <a:rPr lang="it"/>
              <a:t>automatically</a:t>
            </a:r>
            <a:r>
              <a:rPr lang="it"/>
              <a:t> work for you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00" y="1757125"/>
            <a:ext cx="4565226" cy="260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isultati immagini per concourse logo png"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225" y="276750"/>
            <a:ext cx="2175775" cy="9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you!</a:t>
            </a:r>
            <a:endParaRPr/>
          </a:p>
        </p:txBody>
      </p:sp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CI/CD - </a:t>
            </a:r>
            <a:r>
              <a:rPr lang="it" sz="2400"/>
              <a:t>Continuous integration/continuous delivery </a:t>
            </a:r>
            <a:endParaRPr sz="24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3286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Roboto Slab"/>
                <a:ea typeface="Roboto Slab"/>
                <a:cs typeface="Roboto Slab"/>
                <a:sym typeface="Roboto Slab"/>
              </a:rPr>
              <a:t>It is a practice that focuses on using automation to make deploying, testing and integrating different components of a program autonomous and always run in the same environment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isultati immagini per CI CD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250" y="1489825"/>
            <a:ext cx="4563900" cy="22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CI/CD </a:t>
            </a:r>
            <a:r>
              <a:rPr lang="it"/>
              <a:t>Advantages</a:t>
            </a:r>
            <a:r>
              <a:rPr lang="it"/>
              <a:t>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b="1" lang="it" sz="1400">
                <a:latin typeface="Roboto Slab"/>
                <a:ea typeface="Roboto Slab"/>
                <a:cs typeface="Roboto Slab"/>
                <a:sym typeface="Roboto Slab"/>
              </a:rPr>
              <a:t>Reduce costs</a:t>
            </a:r>
            <a:r>
              <a:rPr lang="it" sz="1400">
                <a:latin typeface="Roboto Slab"/>
                <a:ea typeface="Roboto Slab"/>
                <a:cs typeface="Roboto Slab"/>
                <a:sym typeface="Roboto Slab"/>
              </a:rPr>
              <a:t>: Using automation in the CI/CD pipeline helps reduce the number of errors that can take place in the many repetitive steps of CI and CD.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b="1" lang="it" sz="1400">
                <a:latin typeface="Roboto Slab"/>
                <a:ea typeface="Roboto Slab"/>
                <a:cs typeface="Roboto Slab"/>
                <a:sym typeface="Roboto Slab"/>
              </a:rPr>
              <a:t>Smaller code changes</a:t>
            </a:r>
            <a:r>
              <a:rPr lang="it" sz="1400">
                <a:latin typeface="Roboto Slab"/>
                <a:ea typeface="Roboto Slab"/>
                <a:cs typeface="Roboto Slab"/>
                <a:sym typeface="Roboto Slab"/>
              </a:rPr>
              <a:t>: One technical advantage of CI and CD is that it allows you to integrate small pieces of code at one time. This helps developers to recognize a problem before too much work is completed afterward.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b="1" lang="it" sz="1400">
                <a:latin typeface="Roboto Slab"/>
                <a:ea typeface="Roboto Slab"/>
                <a:cs typeface="Roboto Slab"/>
                <a:sym typeface="Roboto Slab"/>
              </a:rPr>
              <a:t>Faster release rate</a:t>
            </a:r>
            <a:r>
              <a:rPr lang="it" sz="1400">
                <a:latin typeface="Roboto Slab"/>
                <a:ea typeface="Roboto Slab"/>
                <a:cs typeface="Roboto Slab"/>
                <a:sym typeface="Roboto Slab"/>
              </a:rPr>
              <a:t>: Failures are detected faster and as such, can be repaired faster, leading to increasing release rates.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b="1" lang="it" sz="1400">
                <a:latin typeface="Roboto Slab"/>
                <a:ea typeface="Roboto Slab"/>
                <a:cs typeface="Roboto Slab"/>
                <a:sym typeface="Roboto Slab"/>
              </a:rPr>
              <a:t>Fault isolations:</a:t>
            </a:r>
            <a:r>
              <a:rPr lang="it" sz="1400">
                <a:latin typeface="Roboto Slab"/>
                <a:ea typeface="Roboto Slab"/>
                <a:cs typeface="Roboto Slab"/>
                <a:sym typeface="Roboto Slab"/>
              </a:rPr>
              <a:t> Designing your system with CI/CD ensures that fault isolations are faster to detect and easier to implement.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b="1" lang="it" sz="1400">
                <a:latin typeface="Roboto Slab"/>
                <a:ea typeface="Roboto Slab"/>
                <a:cs typeface="Roboto Slab"/>
                <a:sym typeface="Roboto Slab"/>
              </a:rPr>
              <a:t>More test reliability</a:t>
            </a:r>
            <a:r>
              <a:rPr lang="it" sz="1400">
                <a:latin typeface="Roboto Slab"/>
                <a:ea typeface="Roboto Slab"/>
                <a:cs typeface="Roboto Slab"/>
                <a:sym typeface="Roboto Slab"/>
              </a:rPr>
              <a:t>: Using CI/CD, test reliability improves due to the bite-site and specific changes introduced to the system, allowing for more accurate positive and negative tests to be conducted.</a:t>
            </a:r>
            <a:endParaRPr sz="1400">
              <a:solidFill>
                <a:srgbClr val="22263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CI/CD pipeline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it" sz="1200">
                <a:latin typeface="Roboto Slab"/>
                <a:ea typeface="Roboto Slab"/>
                <a:cs typeface="Roboto Slab"/>
                <a:sym typeface="Roboto Slab"/>
              </a:rPr>
              <a:t>Phase 1: Commit</a:t>
            </a:r>
            <a:endParaRPr b="1" i="1"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it" sz="1200">
                <a:latin typeface="Roboto Slab"/>
                <a:ea typeface="Roboto Slab"/>
                <a:cs typeface="Roboto Slab"/>
                <a:sym typeface="Roboto Slab"/>
              </a:rPr>
              <a:t>When developers complete a change, they commit the change to the repository.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it" sz="1200">
                <a:latin typeface="Roboto Slab"/>
                <a:ea typeface="Roboto Slab"/>
                <a:cs typeface="Roboto Slab"/>
                <a:sym typeface="Roboto Slab"/>
              </a:rPr>
              <a:t>Phase 2: Build</a:t>
            </a:r>
            <a:endParaRPr b="1" i="1"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it" sz="1200">
                <a:latin typeface="Roboto Slab"/>
                <a:ea typeface="Roboto Slab"/>
                <a:cs typeface="Roboto Slab"/>
                <a:sym typeface="Roboto Slab"/>
              </a:rPr>
              <a:t>Source code from the repository is integrated into a build.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it" sz="1200">
                <a:latin typeface="Roboto Slab"/>
                <a:ea typeface="Roboto Slab"/>
                <a:cs typeface="Roboto Slab"/>
                <a:sym typeface="Roboto Slab"/>
              </a:rPr>
              <a:t>Phase 3: Automate tests</a:t>
            </a:r>
            <a:endParaRPr b="1" i="1"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it" sz="1200">
                <a:latin typeface="Roboto Slab"/>
                <a:ea typeface="Roboto Slab"/>
                <a:cs typeface="Roboto Slab"/>
                <a:sym typeface="Roboto Slab"/>
              </a:rPr>
              <a:t>Automated tests are run against the build. Test automation is an essential element of any CI/CD pipeline.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it" sz="1200">
                <a:latin typeface="Roboto Slab"/>
                <a:ea typeface="Roboto Slab"/>
                <a:cs typeface="Roboto Slab"/>
                <a:sym typeface="Roboto Slab"/>
              </a:rPr>
              <a:t>Phase 4: Deploy</a:t>
            </a:r>
            <a:endParaRPr b="1" i="1"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it" sz="1200">
                <a:latin typeface="Roboto Slab"/>
                <a:ea typeface="Roboto Slab"/>
                <a:cs typeface="Roboto Slab"/>
                <a:sym typeface="Roboto Slab"/>
              </a:rPr>
              <a:t>The built version is delivered to production</a:t>
            </a:r>
            <a:r>
              <a:rPr lang="it"/>
              <a:t>.</a:t>
            </a:r>
            <a:endParaRPr sz="1450">
              <a:solidFill>
                <a:srgbClr val="22263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CI/CD Test-Describer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53125" y="2707900"/>
            <a:ext cx="17775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Test-Describer</a:t>
            </a:r>
            <a:endParaRPr/>
          </a:p>
        </p:txBody>
      </p:sp>
      <p:pic>
        <p:nvPicPr>
          <p:cNvPr descr="Risultati immagini per svg jenkins logo png"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75" y="2190700"/>
            <a:ext cx="2236199" cy="167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isultati immagini per concourse logo png"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725" y="2491225"/>
            <a:ext cx="2573275" cy="107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 flipH="1">
            <a:off x="2427125" y="2961700"/>
            <a:ext cx="726000" cy="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/>
          <p:nvPr/>
        </p:nvCxnSpPr>
        <p:spPr>
          <a:xfrm flipH="1" rot="10800000">
            <a:off x="4915525" y="2973525"/>
            <a:ext cx="673200" cy="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Jenkins - Setup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Set up Jenkins in localhost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Install and Run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Install a JDK in Jenkins in </a:t>
            </a:r>
            <a:r>
              <a:rPr i="1" lang="it"/>
              <a:t>Global Tool Configuration</a:t>
            </a:r>
            <a:endParaRPr/>
          </a:p>
        </p:txBody>
      </p:sp>
      <p:pic>
        <p:nvPicPr>
          <p:cNvPr descr="Risultati immagini per svg jenkins logo png"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975" y="272775"/>
            <a:ext cx="2236199" cy="16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724" y="2870453"/>
            <a:ext cx="5550551" cy="18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Jenkins - Pipeline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Create new Jenkins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Connect to GitHub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Define path to Jenkinsfile</a:t>
            </a:r>
            <a:endParaRPr/>
          </a:p>
        </p:txBody>
      </p:sp>
      <p:pic>
        <p:nvPicPr>
          <p:cNvPr descr="Risultati immagini per svg jenkins logo png"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975" y="272775"/>
            <a:ext cx="2236199" cy="16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00" y="3255394"/>
            <a:ext cx="3535076" cy="5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875" y="2165175"/>
            <a:ext cx="3818774" cy="27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Jenkins - Jenkinsfile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Create Jenkinsfile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Reference JDK installed earlier as a required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Clone TestDescriber repository, or update if it is already downloaded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Run the JAR from the downloaded repository with a text file as input that contains all paths</a:t>
            </a:r>
            <a:endParaRPr/>
          </a:p>
        </p:txBody>
      </p:sp>
      <p:pic>
        <p:nvPicPr>
          <p:cNvPr descr="Risultati immagini per svg jenkins logo png"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975" y="272775"/>
            <a:ext cx="2236199" cy="16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24" y="2995400"/>
            <a:ext cx="2534951" cy="18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5638" y="3254767"/>
            <a:ext cx="3216126" cy="133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8125" y="3685605"/>
            <a:ext cx="2534949" cy="4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Jenkins - Paths text file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First line: absolute path to src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Second line: absolute path to bin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Every pair of lines thereafter: additional paths to the class being tested, and the test class.</a:t>
            </a:r>
            <a:endParaRPr/>
          </a:p>
        </p:txBody>
      </p:sp>
      <p:pic>
        <p:nvPicPr>
          <p:cNvPr descr="Risultati immagini per svg jenkins logo png"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975" y="272775"/>
            <a:ext cx="2236199" cy="16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075" y="3330150"/>
            <a:ext cx="6279849" cy="10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