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6" r:id="rId20"/>
    <p:sldId id="287" r:id="rId21"/>
    <p:sldId id="282" r:id="rId22"/>
    <p:sldId id="279" r:id="rId23"/>
    <p:sldId id="278" r:id="rId24"/>
    <p:sldId id="280" r:id="rId25"/>
    <p:sldId id="286" r:id="rId26"/>
    <p:sldId id="290" r:id="rId27"/>
    <p:sldId id="277" r:id="rId28"/>
    <p:sldId id="283" r:id="rId29"/>
    <p:sldId id="284" r:id="rId30"/>
    <p:sldId id="288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0" autoAdjust="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BA44E-C56F-4044-8486-B15D8E617CF3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38EF8-6BF1-46E5-93F9-C8D3AB4B2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38EF8-6BF1-46E5-93F9-C8D3AB4B22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4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6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B370-A584-4079-BAD6-E436457CAAB2}" type="datetimeFigureOut">
              <a:rPr lang="en-US" smtClean="0"/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5D84-B6B0-4FBA-9553-C10BB397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TestFirst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BDD done the right way </a:t>
            </a:r>
          </a:p>
          <a:p>
            <a:r>
              <a:rPr lang="it-IT" dirty="0" smtClean="0"/>
              <a:t>(according to 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TestFirst – Breaking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it-IT" sz="1800" dirty="0" smtClean="0"/>
              <a:t>When(outcome=duck.FeedIt(food))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Perform the action you actually want to test</a:t>
            </a:r>
          </a:p>
          <a:p>
            <a:r>
              <a:rPr lang="it-IT" dirty="0" smtClean="0"/>
              <a:t>Clear this is the important bit!</a:t>
            </a:r>
          </a:p>
          <a:p>
            <a:r>
              <a:rPr lang="it-IT" dirty="0" smtClean="0"/>
              <a:t>Collect the result of the action</a:t>
            </a:r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Next:Asserting (then)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TestFirst – Breaking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92500" lnSpcReduction="10000"/>
          </a:bodyPr>
          <a:lstStyle/>
          <a:p>
            <a:pPr marL="400050" lvl="1" indent="0" defTabSz="290513">
              <a:buNone/>
            </a:pPr>
            <a:r>
              <a:rPr lang="it-IT" sz="1800" dirty="0" smtClean="0"/>
              <a:t>.Then(</a:t>
            </a:r>
          </a:p>
          <a:p>
            <a:pPr marL="400050" lvl="1" indent="0" defTabSz="290513">
              <a:buNone/>
            </a:pPr>
            <a:r>
              <a:rPr lang="it-IT" sz="1800" dirty="0" smtClean="0"/>
              <a:t>	Expect(outcome),		Is(AnOutcome.With()</a:t>
            </a:r>
          </a:p>
          <a:p>
            <a:pPr marL="400050" lvl="1" indent="0" defTabSz="290513">
              <a:buNone/>
            </a:pPr>
            <a:r>
              <a:rPr lang="it-IT" sz="1800" dirty="0" smtClean="0"/>
              <a:t>	</a:t>
            </a:r>
            <a:r>
              <a:rPr lang="it-IT" sz="1800" dirty="0"/>
              <a:t>	</a:t>
            </a:r>
            <a:r>
              <a:rPr lang="it-IT" sz="1800" dirty="0" smtClean="0"/>
              <a:t>.Quack()</a:t>
            </a:r>
          </a:p>
          <a:p>
            <a:pPr marL="400050" lvl="1" indent="0" defTabSz="290513">
              <a:buNone/>
            </a:pPr>
            <a:r>
              <a:rPr lang="it-IT" sz="1800" dirty="0" smtClean="0"/>
              <a:t>		.Poo()</a:t>
            </a:r>
          </a:p>
          <a:p>
            <a:pPr marL="400050" lvl="1" indent="0" defTabSz="290513">
              <a:buNone/>
            </a:pPr>
            <a:r>
              <a:rPr lang="it-IT" sz="1800" dirty="0" smtClean="0"/>
              <a:t>))</a:t>
            </a:r>
          </a:p>
          <a:p>
            <a:pPr marL="400050" lvl="1" indent="0" defTabSz="290513">
              <a:buNone/>
            </a:pPr>
            <a:endParaRPr lang="it-IT" sz="1800" dirty="0" smtClean="0"/>
          </a:p>
          <a:p>
            <a:pPr defTabSz="290513"/>
            <a:r>
              <a:rPr lang="it-IT" sz="1800" dirty="0" smtClean="0"/>
              <a:t>Can add additional constraints</a:t>
            </a:r>
          </a:p>
          <a:p>
            <a:pPr defTabSz="290513"/>
            <a:endParaRPr lang="it-IT" sz="1800" dirty="0"/>
          </a:p>
          <a:p>
            <a:pPr marL="400050" lvl="1" indent="0" defTabSz="290513">
              <a:buNone/>
            </a:pPr>
            <a:r>
              <a:rPr lang="it-IT" sz="1700" dirty="0" smtClean="0"/>
              <a:t>.Poo(APoo.With()</a:t>
            </a:r>
          </a:p>
          <a:p>
            <a:pPr marL="400050" lvl="1" indent="0" defTabSz="290513">
              <a:buNone/>
            </a:pPr>
            <a:r>
              <a:rPr lang="it-IT" sz="1700" dirty="0"/>
              <a:t>	</a:t>
            </a:r>
            <a:r>
              <a:rPr lang="it-IT" sz="1700" dirty="0" smtClean="0"/>
              <a:t>.Colour(‘green’)</a:t>
            </a:r>
          </a:p>
          <a:p>
            <a:pPr marL="400050" lvl="1" indent="0" defTabSz="290513">
              <a:buNone/>
            </a:pPr>
            <a:r>
              <a:rPr lang="it-IT" sz="1700" dirty="0"/>
              <a:t>	</a:t>
            </a:r>
            <a:r>
              <a:rPr lang="it-IT" sz="1700" dirty="0" smtClean="0"/>
              <a:t>.Weight(</a:t>
            </a:r>
          </a:p>
          <a:p>
            <a:pPr marL="400050" lvl="1" indent="0" defTabSz="290513">
              <a:buNone/>
            </a:pPr>
            <a:r>
              <a:rPr lang="it-IT" sz="1700" dirty="0"/>
              <a:t>	 </a:t>
            </a:r>
            <a:r>
              <a:rPr lang="it-IT" sz="1700" dirty="0" smtClean="0"/>
              <a:t>    AWeight.InGrams().Between(5,8))</a:t>
            </a:r>
          </a:p>
          <a:p>
            <a:pPr marL="400050" lvl="1" indent="0" defTabSz="290513">
              <a:buNone/>
            </a:pPr>
            <a:r>
              <a:rPr lang="it-IT" sz="1700" dirty="0"/>
              <a:t> </a:t>
            </a:r>
            <a:r>
              <a:rPr lang="it-IT" sz="1700" dirty="0" smtClean="0"/>
              <a:t> 	.Volume(AVolume.InCm().....)</a:t>
            </a:r>
          </a:p>
          <a:p>
            <a:pPr marL="400050" lvl="1" indent="0" defTabSz="290513">
              <a:buNone/>
            </a:pPr>
            <a:r>
              <a:rPr lang="it-IT" sz="1700" dirty="0"/>
              <a:t> 	</a:t>
            </a:r>
            <a:r>
              <a:rPr lang="it-IT" sz="1700" dirty="0" smtClean="0"/>
              <a:t>.Shape(AShape.Round())</a:t>
            </a:r>
          </a:p>
          <a:p>
            <a:pPr defTabSz="290513"/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Verify/assert the result</a:t>
            </a:r>
          </a:p>
          <a:p>
            <a:r>
              <a:rPr lang="it-IT" dirty="0" smtClean="0"/>
              <a:t>Read it quickly and it’s very similiar to natural language</a:t>
            </a:r>
          </a:p>
          <a:p>
            <a:r>
              <a:rPr lang="it-IT" dirty="0" smtClean="0"/>
              <a:t>AnOutcome is a </a:t>
            </a:r>
            <a:r>
              <a:rPr lang="it-IT" b="1" dirty="0" smtClean="0"/>
              <a:t>Matcher</a:t>
            </a:r>
            <a:r>
              <a:rPr lang="it-IT" dirty="0" smtClean="0"/>
              <a:t>. </a:t>
            </a:r>
          </a:p>
          <a:p>
            <a:r>
              <a:rPr lang="it-IT" dirty="0" smtClean="0"/>
              <a:t>AnOutcome can be reused</a:t>
            </a:r>
          </a:p>
          <a:p>
            <a:r>
              <a:rPr lang="it-IT" dirty="0" smtClean="0"/>
              <a:t>When it doesn’t match, AnOutcome will cause a detailed error message</a:t>
            </a:r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Next: </a:t>
            </a: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Matchers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TestFirst – Matcher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Verifies the result of something</a:t>
            </a:r>
          </a:p>
          <a:p>
            <a:r>
              <a:rPr lang="it-IT" dirty="0" smtClean="0"/>
              <a:t>Is reusable thereby removes repetition</a:t>
            </a:r>
          </a:p>
          <a:p>
            <a:pPr marL="742950" lvl="2" indent="-342900"/>
            <a:r>
              <a:rPr lang="it-IT" dirty="0">
                <a:solidFill>
                  <a:schemeClr val="tx2"/>
                </a:solidFill>
              </a:rPr>
              <a:t>E.g. </a:t>
            </a:r>
            <a:r>
              <a:rPr lang="it-IT" dirty="0" smtClean="0">
                <a:solidFill>
                  <a:schemeClr val="tx2"/>
                </a:solidFill>
              </a:rPr>
              <a:t>ACustomer</a:t>
            </a:r>
            <a:r>
              <a:rPr lang="it-IT" dirty="0" smtClean="0">
                <a:solidFill>
                  <a:schemeClr val="tx2"/>
                </a:solidFill>
              </a:rPr>
              <a:t>, AnIncomingCall, APatientRecord, ASensorChannel, AStock...</a:t>
            </a:r>
            <a:endParaRPr lang="it-IT" dirty="0" smtClean="0"/>
          </a:p>
          <a:p>
            <a:r>
              <a:rPr lang="it-IT" dirty="0" smtClean="0"/>
              <a:t>Is typesafe and provides autocomplete support</a:t>
            </a:r>
          </a:p>
          <a:p>
            <a:r>
              <a:rPr lang="it-IT" dirty="0" smtClean="0"/>
              <a:t>Provides friendly, informative error messages</a:t>
            </a:r>
          </a:p>
          <a:p>
            <a:r>
              <a:rPr lang="it-IT" dirty="0" smtClean="0"/>
              <a:t>Your test focuses on the required outcome, not how it does it. So </a:t>
            </a:r>
            <a:r>
              <a:rPr lang="it-IT" i="1" dirty="0" smtClean="0"/>
              <a:t>what</a:t>
            </a:r>
            <a:r>
              <a:rPr lang="it-IT" dirty="0" smtClean="0"/>
              <a:t> not </a:t>
            </a:r>
            <a:r>
              <a:rPr lang="it-IT" i="1" dirty="0" smtClean="0"/>
              <a:t>how. </a:t>
            </a:r>
            <a:endParaRPr lang="it-IT" dirty="0" smtClean="0"/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Next:more matchers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25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TestFirst – Matcher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Verification is in one place. Improve the matching logic and your all tests updated</a:t>
            </a:r>
          </a:p>
          <a:p>
            <a:r>
              <a:rPr lang="it-IT" dirty="0"/>
              <a:t>Same if you change your production implementation</a:t>
            </a:r>
          </a:p>
          <a:p>
            <a:r>
              <a:rPr lang="it-IT" dirty="0"/>
              <a:t>Very useful with lists/dictionary of </a:t>
            </a:r>
            <a:r>
              <a:rPr lang="it-IT" dirty="0" smtClean="0"/>
              <a:t>things </a:t>
            </a:r>
            <a:r>
              <a:rPr lang="it-IT" dirty="0"/>
              <a:t>or nested data structures</a:t>
            </a:r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Next:more matchers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TestFirst – Matcher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Composable. Can pass matchers to other matchers to build complex match chains while keeping it simple</a:t>
            </a:r>
          </a:p>
          <a:p>
            <a:r>
              <a:rPr lang="it-IT" dirty="0" smtClean="0"/>
              <a:t>Supports complex matching logic to verify the results but keeps usage simple</a:t>
            </a:r>
          </a:p>
          <a:p>
            <a:r>
              <a:rPr lang="it-IT" dirty="0" smtClean="0"/>
              <a:t>Integrates with Moq ‘verify’ (see later slides)</a:t>
            </a:r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Next:TestFirst matchers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TestFirst – Matcher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</a:t>
            </a:r>
            <a:r>
              <a:rPr lang="it-IT" dirty="0" smtClean="0"/>
              <a:t>estFirst already contains matchers for all the primitives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AString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70C0"/>
                </a:solidFill>
              </a:rPr>
              <a:t>AnInt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70C0"/>
                </a:solidFill>
              </a:rPr>
              <a:t>ADouble, ATimeSpan</a:t>
            </a:r>
            <a:r>
              <a:rPr lang="it-IT" dirty="0" smtClean="0"/>
              <a:t>..</a:t>
            </a:r>
          </a:p>
          <a:p>
            <a:r>
              <a:rPr lang="it-IT" dirty="0" smtClean="0"/>
              <a:t>For DateTime, pain to code manually if dealing with offsets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ADateTime.EqualToPlusMax(...)</a:t>
            </a:r>
          </a:p>
          <a:p>
            <a:r>
              <a:rPr lang="it-IT" dirty="0" smtClean="0"/>
              <a:t>For lists 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AList.InAnyOrder().WithOnly().Items(...)</a:t>
            </a:r>
          </a:p>
          <a:p>
            <a:r>
              <a:rPr lang="it-IT" dirty="0" smtClean="0"/>
              <a:t>And lots more, including support for DTO’s</a:t>
            </a:r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Next:vs traditional assert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BDD – Matcher vs Traditional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Traditional way</a:t>
            </a:r>
          </a:p>
          <a:p>
            <a:pPr lvl="1"/>
            <a:r>
              <a:rPr lang="it-IT" sz="1700" dirty="0" smtClean="0"/>
              <a:t>outcome=duck.FeedIt(food)</a:t>
            </a:r>
          </a:p>
          <a:p>
            <a:pPr lvl="1"/>
            <a:r>
              <a:rPr lang="it-IT" sz="1700" dirty="0" smtClean="0"/>
              <a:t>Assert.isTrue(outcome.contains[‘quack’])</a:t>
            </a:r>
          </a:p>
          <a:p>
            <a:pPr lvl="1"/>
            <a:r>
              <a:rPr lang="it-IT" sz="1700" dirty="0" smtClean="0"/>
              <a:t>Assert.isTrue(outcome.contains[‘poo’])</a:t>
            </a:r>
          </a:p>
          <a:p>
            <a:pPr lvl="1"/>
            <a:r>
              <a:rPr lang="it-IT" sz="1700" dirty="0" smtClean="0"/>
              <a:t>..insert loads of other asserts here:</a:t>
            </a:r>
          </a:p>
          <a:p>
            <a:pPr lvl="2"/>
            <a:r>
              <a:rPr lang="it-IT" sz="1700" dirty="0" smtClean="0"/>
              <a:t>Error conditions</a:t>
            </a:r>
          </a:p>
          <a:p>
            <a:pPr lvl="2"/>
            <a:r>
              <a:rPr lang="it-IT" sz="1700" dirty="0" smtClean="0"/>
              <a:t>Order</a:t>
            </a:r>
          </a:p>
          <a:p>
            <a:pPr lvl="2"/>
            <a:r>
              <a:rPr lang="it-IT" sz="1700" dirty="0" smtClean="0"/>
              <a:t>Quack frequency, repetition, accent...</a:t>
            </a:r>
          </a:p>
          <a:p>
            <a:pPr lvl="2"/>
            <a:r>
              <a:rPr lang="it-IT" sz="1700" dirty="0" smtClean="0"/>
              <a:t>Poo colour, weight, volume, consistency..</a:t>
            </a:r>
            <a:endParaRPr lang="en-US" sz="17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Have to repeat detailed </a:t>
            </a:r>
            <a:r>
              <a:rPr lang="it-IT" i="1" dirty="0" smtClean="0"/>
              <a:t>how</a:t>
            </a:r>
            <a:r>
              <a:rPr lang="it-IT" dirty="0" smtClean="0"/>
              <a:t> all over the place</a:t>
            </a:r>
          </a:p>
          <a:p>
            <a:r>
              <a:rPr lang="it-IT" dirty="0" smtClean="0"/>
              <a:t>What happens if the outcome format changes?</a:t>
            </a:r>
          </a:p>
          <a:p>
            <a:r>
              <a:rPr lang="it-IT" dirty="0" smtClean="0"/>
              <a:t>List order?</a:t>
            </a:r>
          </a:p>
          <a:p>
            <a:r>
              <a:rPr lang="it-IT" dirty="0" smtClean="0"/>
              <a:t>Additional constraints?</a:t>
            </a:r>
            <a:endParaRPr lang="it-IT" dirty="0"/>
          </a:p>
          <a:p>
            <a:r>
              <a:rPr lang="it-IT" dirty="0" smtClean="0"/>
              <a:t>Discoverability? </a:t>
            </a:r>
          </a:p>
          <a:p>
            <a:r>
              <a:rPr lang="it-IT" dirty="0" smtClean="0"/>
              <a:t>Reuse?</a:t>
            </a:r>
          </a:p>
          <a:p>
            <a:r>
              <a:rPr lang="it-IT" dirty="0" smtClean="0"/>
              <a:t>Chaining?</a:t>
            </a:r>
          </a:p>
        </p:txBody>
      </p:sp>
    </p:spTree>
    <p:extLst>
      <p:ext uri="{BB962C8B-B14F-4D97-AF65-F5344CB8AC3E}">
        <p14:creationId xmlns:p14="http://schemas.microsoft.com/office/powerpoint/2010/main" val="28678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Quick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b="1" dirty="0" smtClean="0"/>
              <a:t>Inserters</a:t>
            </a:r>
            <a:r>
              <a:rPr lang="it-IT" dirty="0" smtClean="0"/>
              <a:t> – inserts data into the database</a:t>
            </a:r>
          </a:p>
          <a:p>
            <a:pPr lvl="1"/>
            <a:r>
              <a:rPr lang="it-IT" dirty="0" smtClean="0"/>
              <a:t>No magic sql scripts around.</a:t>
            </a:r>
          </a:p>
          <a:p>
            <a:pPr lvl="1"/>
            <a:r>
              <a:rPr lang="it-IT" dirty="0" smtClean="0"/>
              <a:t>Refactor, and auto complete friendly</a:t>
            </a:r>
          </a:p>
          <a:p>
            <a:r>
              <a:rPr lang="it-IT" b="1" dirty="0" smtClean="0"/>
              <a:t>Fetchers</a:t>
            </a:r>
            <a:r>
              <a:rPr lang="it-IT" dirty="0" smtClean="0"/>
              <a:t> – fetches data from the data</a:t>
            </a:r>
          </a:p>
          <a:p>
            <a:pPr lvl="1"/>
            <a:r>
              <a:rPr lang="it-IT" dirty="0" smtClean="0"/>
              <a:t>Refactor, and auto complete friendly</a:t>
            </a:r>
          </a:p>
          <a:p>
            <a:pPr lvl="1"/>
            <a:r>
              <a:rPr lang="it-IT" dirty="0" smtClean="0"/>
              <a:t>Easy searching/filtering</a:t>
            </a:r>
          </a:p>
          <a:p>
            <a:r>
              <a:rPr lang="it-IT" b="1" dirty="0" smtClean="0"/>
              <a:t>Builders</a:t>
            </a:r>
          </a:p>
          <a:p>
            <a:pPr lvl="1"/>
            <a:r>
              <a:rPr lang="it-IT" dirty="0" smtClean="0"/>
              <a:t>Separate creation of objects from use. Provides fluent Api</a:t>
            </a:r>
          </a:p>
          <a:p>
            <a:r>
              <a:rPr lang="it-IT" dirty="0" smtClean="0"/>
              <a:t>We use T4 templates to auto generate matchers, </a:t>
            </a:r>
            <a:r>
              <a:rPr lang="it-IT" dirty="0" smtClean="0"/>
              <a:t>no need to manully create them</a:t>
            </a:r>
          </a:p>
          <a:p>
            <a:r>
              <a:rPr lang="it-IT" dirty="0" smtClean="0"/>
              <a:t>Partial classes so can be extended</a:t>
            </a:r>
          </a:p>
          <a:p>
            <a:r>
              <a:rPr lang="it-IT" dirty="0" smtClean="0"/>
              <a:t>Plus more....</a:t>
            </a:r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Next:real examples</a:t>
            </a:r>
          </a:p>
          <a:p>
            <a:pPr lvl="1"/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 – </a:t>
            </a:r>
            <a:r>
              <a:rPr lang="it-IT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See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TBC – show some code here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 could do this in a normal test!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Yes you can</a:t>
            </a:r>
          </a:p>
          <a:p>
            <a:r>
              <a:rPr lang="it-IT" dirty="0" smtClean="0"/>
              <a:t>But it’s not as clear</a:t>
            </a:r>
          </a:p>
          <a:p>
            <a:r>
              <a:rPr lang="it-IT" dirty="0" smtClean="0"/>
              <a:t>Inconsistent naming</a:t>
            </a:r>
          </a:p>
          <a:p>
            <a:r>
              <a:rPr lang="it-IT" dirty="0" smtClean="0"/>
              <a:t>Inconsistent test setup</a:t>
            </a:r>
          </a:p>
          <a:p>
            <a:r>
              <a:rPr lang="it-IT" dirty="0" smtClean="0"/>
              <a:t>Inconsistent approach to asserting, i.e. No reuse of matchers</a:t>
            </a:r>
          </a:p>
          <a:p>
            <a:r>
              <a:rPr lang="it-IT" dirty="0" smtClean="0"/>
              <a:t>Not a shared test domain language</a:t>
            </a:r>
          </a:p>
          <a:p>
            <a:r>
              <a:rPr lang="it-IT" dirty="0" smtClean="0"/>
              <a:t>Not so readable in 3 years</a:t>
            </a:r>
          </a:p>
          <a:p>
            <a:r>
              <a:rPr lang="it-IT" dirty="0" smtClean="0"/>
              <a:t>Lots more mechanics of the </a:t>
            </a:r>
            <a:r>
              <a:rPr lang="it-IT" i="1" dirty="0" smtClean="0"/>
              <a:t>how</a:t>
            </a:r>
            <a:r>
              <a:rPr lang="it-IT" dirty="0" smtClean="0"/>
              <a:t> vs the </a:t>
            </a:r>
            <a:r>
              <a:rPr lang="it-IT" i="1" dirty="0" smtClean="0"/>
              <a:t>what</a:t>
            </a:r>
          </a:p>
          <a:p>
            <a:r>
              <a:rPr lang="it-IT" dirty="0" smtClean="0"/>
              <a:t>Have to think alot more how you’d setup/verify the test etc, rather than follow a consistent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BDD = Behaviour Driven Design</a:t>
            </a:r>
          </a:p>
          <a:p>
            <a:r>
              <a:rPr lang="it-IT" dirty="0" smtClean="0"/>
              <a:t>Describe </a:t>
            </a:r>
            <a:r>
              <a:rPr lang="it-IT" i="1" dirty="0" smtClean="0"/>
              <a:t>behaviour</a:t>
            </a:r>
            <a:r>
              <a:rPr lang="it-IT" dirty="0" smtClean="0"/>
              <a:t> of the system instead of </a:t>
            </a:r>
            <a:r>
              <a:rPr lang="it-IT" i="1" dirty="0" smtClean="0"/>
              <a:t>how</a:t>
            </a:r>
            <a:endParaRPr lang="en-US" i="1" dirty="0" smtClean="0"/>
          </a:p>
          <a:p>
            <a:r>
              <a:rPr lang="it-IT" dirty="0" smtClean="0"/>
              <a:t>Written to be </a:t>
            </a:r>
            <a:r>
              <a:rPr lang="it-IT" i="1" dirty="0" smtClean="0"/>
              <a:t>read</a:t>
            </a:r>
            <a:r>
              <a:rPr lang="it-IT" dirty="0" smtClean="0"/>
              <a:t> vs to </a:t>
            </a:r>
            <a:r>
              <a:rPr lang="it-IT" i="1" dirty="0" smtClean="0"/>
              <a:t>write</a:t>
            </a:r>
            <a:endParaRPr lang="it-IT" dirty="0" smtClean="0"/>
          </a:p>
          <a:p>
            <a:r>
              <a:rPr lang="it-IT" dirty="0" smtClean="0"/>
              <a:t>We read code far more than we write it</a:t>
            </a:r>
          </a:p>
          <a:p>
            <a:r>
              <a:rPr lang="it-IT" dirty="0" smtClean="0"/>
              <a:t>If you do it right becomes an executable, verifiable description of the system </a:t>
            </a:r>
          </a:p>
          <a:p>
            <a:r>
              <a:rPr lang="it-IT" dirty="0" smtClean="0"/>
              <a:t>Like telling a story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963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</a:rPr>
              <a:t>Scenario</a:t>
            </a:r>
            <a:r>
              <a:rPr lang="it-IT" dirty="0" smtClean="0"/>
              <a:t> contains everything for the test</a:t>
            </a:r>
          </a:p>
          <a:p>
            <a:pPr lvl="1"/>
            <a:r>
              <a:rPr lang="it-IT" dirty="0" smtClean="0"/>
              <a:t>Once you have this you are ready to go</a:t>
            </a:r>
          </a:p>
          <a:p>
            <a:pPr lvl="1"/>
            <a:r>
              <a:rPr lang="it-IT" dirty="0" smtClean="0"/>
              <a:t>You can pass this around to invoke later</a:t>
            </a:r>
          </a:p>
          <a:p>
            <a:pPr lvl="1"/>
            <a:r>
              <a:rPr lang="it-IT" dirty="0" smtClean="0"/>
              <a:t>We do for some performance tests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TestFirst -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Write it to be read and undertood by someone new in 6 months!</a:t>
            </a:r>
          </a:p>
          <a:p>
            <a:r>
              <a:rPr lang="it-IT" dirty="0" smtClean="0"/>
              <a:t>If it’s hard to write a fluent test it probably indicates your code could be improved, split, cleaned up</a:t>
            </a:r>
          </a:p>
          <a:p>
            <a:r>
              <a:rPr lang="it-IT" dirty="0" smtClean="0"/>
              <a:t>Make it easy to read and understand</a:t>
            </a:r>
          </a:p>
          <a:p>
            <a:r>
              <a:rPr lang="it-IT" dirty="0" smtClean="0"/>
              <a:t>Remove noise from your tests</a:t>
            </a:r>
          </a:p>
          <a:p>
            <a:r>
              <a:rPr lang="it-IT" dirty="0" smtClean="0"/>
              <a:t>Make it easy to read and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Style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Don’t specify anything you don’t need for the scenario. Makes it brittle, and adds noise</a:t>
            </a:r>
          </a:p>
          <a:p>
            <a:r>
              <a:rPr lang="it-IT" dirty="0" smtClean="0"/>
              <a:t>If the language doesn’t seem to flow naturally you’re probably doing it wrong</a:t>
            </a:r>
          </a:p>
          <a:p>
            <a:r>
              <a:rPr lang="it-IT" dirty="0" smtClean="0"/>
              <a:t>As in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Given(new ServiceOptions{test:true}.CreateIt())</a:t>
            </a:r>
          </a:p>
          <a:p>
            <a:r>
              <a:rPr lang="it-IT" dirty="0" smtClean="0"/>
              <a:t>To a more fluent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Given(A(ServiceConfig.With().TestDb()))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‘AFoo’ is a matcher</a:t>
            </a:r>
          </a:p>
          <a:p>
            <a:r>
              <a:rPr lang="it-IT" dirty="0" smtClean="0"/>
              <a:t>‘TheFoo’ is a fetcher</a:t>
            </a:r>
          </a:p>
          <a:p>
            <a:r>
              <a:rPr lang="it-IT" dirty="0" smtClean="0"/>
              <a:t>‘FooInTheDb’ is an inserter</a:t>
            </a:r>
          </a:p>
          <a:p>
            <a:r>
              <a:rPr lang="it-IT" dirty="0" smtClean="0"/>
              <a:t>‘FooDto’ is the thing which is saved into the Db</a:t>
            </a:r>
          </a:p>
          <a:p>
            <a:r>
              <a:rPr lang="it-IT" dirty="0" smtClean="0"/>
              <a:t>Instances created with a static factory method ‘With’ as in AUser.With()....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Design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</a:t>
            </a:r>
            <a:r>
              <a:rPr lang="it-IT" dirty="0" smtClean="0"/>
              <a:t>estFirst has few dependencies. All done via interfaces, so totally up to you</a:t>
            </a:r>
          </a:p>
          <a:p>
            <a:r>
              <a:rPr lang="it-IT" dirty="0" smtClean="0"/>
              <a:t>If you use </a:t>
            </a:r>
            <a:r>
              <a:rPr lang="it-IT" dirty="0" smtClean="0"/>
              <a:t>PetaPoco to insert, fetch, delete. </a:t>
            </a:r>
          </a:p>
          <a:p>
            <a:pPr lvl="1"/>
            <a:r>
              <a:rPr lang="it-IT" dirty="0" smtClean="0"/>
              <a:t>Use </a:t>
            </a:r>
            <a:r>
              <a:rPr lang="it-IT" dirty="0" smtClean="0"/>
              <a:t>T4 templates to generate the db layer direct from the db schema (more later)</a:t>
            </a:r>
          </a:p>
          <a:p>
            <a:r>
              <a:rPr lang="it-IT" dirty="0" smtClean="0"/>
              <a:t>Dependency injection is up to you.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IStepArgDependencyInjector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is an interface you can implement for this which has just one method</a:t>
            </a:r>
          </a:p>
          <a:p>
            <a:pPr lvl="1"/>
            <a:r>
              <a:rPr lang="it-IT" dirty="0" smtClean="0"/>
              <a:t>In </a:t>
            </a:r>
            <a:r>
              <a:rPr lang="it-IT" dirty="0" smtClean="0"/>
              <a:t>our projects </a:t>
            </a:r>
            <a:r>
              <a:rPr lang="it-IT" dirty="0" smtClean="0"/>
              <a:t>we use our own, tests don’t see it</a:t>
            </a:r>
          </a:p>
        </p:txBody>
      </p:sp>
    </p:spTree>
    <p:extLst>
      <p:ext uri="{BB962C8B-B14F-4D97-AF65-F5344CB8AC3E}">
        <p14:creationId xmlns:p14="http://schemas.microsoft.com/office/powerpoint/2010/main" val="21663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There is a BaseNUnitTestCase you can extend to get a bunch of syntatic sugar methods to improve fluency</a:t>
            </a:r>
          </a:p>
          <a:p>
            <a:pPr lvl="1"/>
            <a:r>
              <a:rPr lang="it-IT" dirty="0" smtClean="0"/>
              <a:t> A, The, Expect, ExpectThat, Is, IsA  ...  </a:t>
            </a:r>
          </a:p>
          <a:p>
            <a:r>
              <a:rPr lang="it-IT" dirty="0" smtClean="0"/>
              <a:t>Not required</a:t>
            </a:r>
          </a:p>
          <a:p>
            <a:r>
              <a:rPr lang="it-IT" dirty="0" smtClean="0"/>
              <a:t>To write your own you need to duplicate a few things, but this is supported by design</a:t>
            </a:r>
          </a:p>
          <a:p>
            <a:pPr lvl="1"/>
            <a:r>
              <a:rPr lang="it-IT" dirty="0" smtClean="0">
                <a:solidFill>
                  <a:schemeClr val="accent1"/>
                </a:solidFill>
              </a:rPr>
              <a:t>Scenario</a:t>
            </a:r>
            <a:r>
              <a:rPr lang="it-IT" dirty="0" smtClean="0"/>
              <a:t> is the important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DB - T4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A built in standard Visual Studio component which allows for automatic code generation</a:t>
            </a:r>
          </a:p>
          <a:p>
            <a:r>
              <a:rPr lang="it-IT" dirty="0"/>
              <a:t>C</a:t>
            </a:r>
            <a:r>
              <a:rPr lang="it-IT" dirty="0" smtClean="0"/>
              <a:t>an choose when to run</a:t>
            </a:r>
          </a:p>
          <a:p>
            <a:pPr lvl="1"/>
            <a:r>
              <a:rPr lang="it-IT" dirty="0" smtClean="0"/>
              <a:t>On build, on checkout, on something else</a:t>
            </a:r>
            <a:endParaRPr lang="en-US" dirty="0" smtClean="0"/>
          </a:p>
          <a:p>
            <a:r>
              <a:rPr lang="it-IT" dirty="0" smtClean="0"/>
              <a:t>Output checked into TFS for debugging</a:t>
            </a:r>
          </a:p>
          <a:p>
            <a:pPr lvl="1"/>
            <a:r>
              <a:rPr lang="it-IT" dirty="0" smtClean="0"/>
              <a:t>Manual edits not allowed though</a:t>
            </a:r>
          </a:p>
          <a:p>
            <a:r>
              <a:rPr lang="it-IT" dirty="0" smtClean="0"/>
              <a:t>We remap </a:t>
            </a:r>
            <a:r>
              <a:rPr lang="it-IT" dirty="0" smtClean="0"/>
              <a:t>inconsistent id </a:t>
            </a:r>
            <a:r>
              <a:rPr lang="it-IT" dirty="0" smtClean="0"/>
              <a:t>columns to ‘Id’ in the generated code for consistency. </a:t>
            </a:r>
          </a:p>
          <a:p>
            <a:r>
              <a:rPr lang="it-IT" dirty="0"/>
              <a:t>I</a:t>
            </a:r>
            <a:r>
              <a:rPr lang="it-IT" dirty="0" smtClean="0"/>
              <a:t>n the case of badly named tables, or conflicting names, we can remap to a more sensible name</a:t>
            </a:r>
          </a:p>
          <a:p>
            <a:r>
              <a:rPr lang="it-IT" dirty="0" smtClean="0"/>
              <a:t>Don’t have to write all the boring stuff!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193072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Default DB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Default Db column values are ‘ABar’ for safe defaults. As in ‘AUser’, ‘ATitle’</a:t>
            </a:r>
          </a:p>
          <a:p>
            <a:r>
              <a:rPr lang="it-IT" dirty="0" smtClean="0"/>
              <a:t>For anything which is normally test critical force user to specify. As in </a:t>
            </a:r>
            <a:r>
              <a:rPr lang="it-IT" dirty="0" smtClean="0"/>
              <a:t>Order.CustomerId</a:t>
            </a:r>
            <a:endParaRPr lang="it-IT" dirty="0" smtClean="0"/>
          </a:p>
          <a:p>
            <a:r>
              <a:rPr lang="it-IT" dirty="0" smtClean="0"/>
              <a:t>In tests use ‘MyBar’ as in ‘MyUser’. Makes it easy to spot in the db if it’s a default or a test specific bit of data.</a:t>
            </a:r>
          </a:p>
          <a:p>
            <a:pPr lvl="1"/>
            <a:r>
              <a:rPr lang="it-IT" dirty="0" smtClean="0"/>
              <a:t>Anything else means it’s likely </a:t>
            </a:r>
            <a:r>
              <a:rPr lang="it-IT" dirty="0" smtClean="0"/>
              <a:t>critical</a:t>
            </a:r>
            <a:endParaRPr lang="it-IT" dirty="0" smtClean="0"/>
          </a:p>
          <a:p>
            <a:r>
              <a:rPr lang="it-IT" dirty="0" smtClean="0"/>
              <a:t>Can override defaults in your own partial classes for inserters</a:t>
            </a:r>
          </a:p>
        </p:txBody>
      </p:sp>
    </p:spTree>
    <p:extLst>
      <p:ext uri="{BB962C8B-B14F-4D97-AF65-F5344CB8AC3E}">
        <p14:creationId xmlns:p14="http://schemas.microsoft.com/office/powerpoint/2010/main" val="39338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Auto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Provide as much auto complete support as possible. </a:t>
            </a:r>
          </a:p>
          <a:p>
            <a:r>
              <a:rPr lang="it-IT" dirty="0" smtClean="0"/>
              <a:t>Try to be as discoverable as possible</a:t>
            </a:r>
          </a:p>
          <a:p>
            <a:pPr lvl="1"/>
            <a:r>
              <a:rPr lang="it-IT" dirty="0" smtClean="0"/>
              <a:t>Try to get to the point where documentation isn’t need as the code describes itself</a:t>
            </a:r>
          </a:p>
          <a:p>
            <a:pPr lvl="1"/>
            <a:r>
              <a:rPr lang="it-IT" dirty="0" smtClean="0"/>
              <a:t>If you learn the pattern it should just ‘do the right thing’</a:t>
            </a:r>
          </a:p>
          <a:p>
            <a:pPr lvl="1"/>
            <a:r>
              <a:rPr lang="it-IT" dirty="0" smtClean="0"/>
              <a:t>Not perfect, so improvements welcome</a:t>
            </a:r>
          </a:p>
          <a:p>
            <a:r>
              <a:rPr lang="it-IT" dirty="0" smtClean="0"/>
              <a:t>Use autocomplete! </a:t>
            </a:r>
            <a:r>
              <a:rPr lang="it-IT" sz="2000" dirty="0" smtClean="0"/>
              <a:t>(resharper:Ctrl+Alt+Space)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2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TestFirst.Extensions </a:t>
            </a:r>
            <a:r>
              <a:rPr lang="it-IT" dirty="0" smtClean="0"/>
              <a:t>– Moq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Fluent Moq Api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Given(service = AMock&lt;IAuthService&gt;()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.</a:t>
            </a:r>
            <a:r>
              <a:rPr lang="en-US" dirty="0" err="1" smtClean="0">
                <a:solidFill>
                  <a:srgbClr val="0070C0"/>
                </a:solidFill>
              </a:rPr>
              <a:t>WhereMethod</a:t>
            </a:r>
            <a:r>
              <a:rPr lang="en-US" dirty="0" smtClean="0">
                <a:solidFill>
                  <a:srgbClr val="0070C0"/>
                </a:solidFill>
              </a:rPr>
              <a:t>(s=&gt;</a:t>
            </a:r>
            <a:r>
              <a:rPr lang="en-US" dirty="0" err="1" smtClean="0">
                <a:solidFill>
                  <a:srgbClr val="0070C0"/>
                </a:solidFill>
              </a:rPr>
              <a:t>s.DoIt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ArgIs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it-IT" dirty="0" smtClean="0">
                <a:solidFill>
                  <a:srgbClr val="0070C0"/>
                </a:solidFill>
              </a:rPr>
              <a:t>AString.EndsWith(‘foo’))</a:t>
            </a:r>
          </a:p>
          <a:p>
            <a:pPr marL="457200" lvl="1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	.Returns(mySession)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0070C0"/>
                </a:solidFill>
              </a:rPr>
              <a:t>	</a:t>
            </a:r>
            <a:r>
              <a:rPr lang="it-IT" dirty="0" smtClean="0">
                <a:solidFill>
                  <a:srgbClr val="0070C0"/>
                </a:solidFill>
              </a:rPr>
              <a:t>.Instance)</a:t>
            </a:r>
          </a:p>
          <a:p>
            <a:r>
              <a:rPr lang="it-IT" dirty="0" smtClean="0"/>
              <a:t>Thin wrapper around Moq’s Setup(..) method</a:t>
            </a:r>
          </a:p>
          <a:p>
            <a:r>
              <a:rPr lang="it-IT" dirty="0" smtClean="0"/>
              <a:t>Is MockBehaviour.Strict by design</a:t>
            </a:r>
          </a:p>
          <a:p>
            <a:r>
              <a:rPr lang="it-IT" dirty="0" smtClean="0"/>
              <a:t>Automatically invokes mock.VerifyAll</a:t>
            </a:r>
            <a:endParaRPr lang="it-IT" dirty="0"/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Why? What are we trying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Lack of good test coverage</a:t>
            </a:r>
          </a:p>
          <a:p>
            <a:r>
              <a:rPr lang="it-IT" dirty="0" smtClean="0"/>
              <a:t>Hard to write tests for complicated scenarios</a:t>
            </a:r>
          </a:p>
          <a:p>
            <a:r>
              <a:rPr lang="it-IT" dirty="0" smtClean="0"/>
              <a:t>Tests can be hard to understand by others 6 months or years down the line</a:t>
            </a:r>
          </a:p>
          <a:p>
            <a:r>
              <a:rPr lang="it-IT" dirty="0" smtClean="0"/>
              <a:t>The barrier to writing a good test should be very low. Want to focus on the test not all the plumbing around it</a:t>
            </a:r>
          </a:p>
          <a:p>
            <a:r>
              <a:rPr lang="it-IT" dirty="0" smtClean="0"/>
              <a:t>Want tests which can be easy to explain and verify</a:t>
            </a:r>
          </a:p>
        </p:txBody>
      </p:sp>
    </p:spTree>
    <p:extLst>
      <p:ext uri="{BB962C8B-B14F-4D97-AF65-F5344CB8AC3E}">
        <p14:creationId xmlns:p14="http://schemas.microsoft.com/office/powerpoint/2010/main" val="1534742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TestFirst – 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There is loads more, but this covers most of the basic idea</a:t>
            </a:r>
          </a:p>
          <a:p>
            <a:r>
              <a:rPr lang="it-IT" dirty="0" smtClean="0"/>
              <a:t>Just start using it</a:t>
            </a:r>
          </a:p>
          <a:p>
            <a:r>
              <a:rPr lang="it-IT" dirty="0" smtClean="0"/>
              <a:t>It’s mainly a set of conventions more than anything else, but it tries to encourage you to stick to them</a:t>
            </a:r>
          </a:p>
          <a:p>
            <a:r>
              <a:rPr lang="it-IT" smtClean="0"/>
              <a:t>If it feels difficult to do you are probably doing it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Scenario: Given a duck, and some food, when duck is fed, expect that the duck quacks and poos</a:t>
            </a:r>
          </a:p>
          <a:p>
            <a:r>
              <a:rPr lang="it-IT" dirty="0" smtClean="0"/>
              <a:t>Just give me a duck, some food, and a way to check whether it quacks and poos</a:t>
            </a:r>
          </a:p>
          <a:p>
            <a:r>
              <a:rPr lang="it-IT" dirty="0" smtClean="0"/>
              <a:t>I don’t care where you get the duck or food from</a:t>
            </a:r>
          </a:p>
          <a:p>
            <a:r>
              <a:rPr lang="it-IT" dirty="0" smtClean="0"/>
              <a:t>I don’t care about all the infrastructure the ducks needs. It’s likely to change anyway</a:t>
            </a:r>
          </a:p>
        </p:txBody>
      </p:sp>
    </p:spTree>
    <p:extLst>
      <p:ext uri="{BB962C8B-B14F-4D97-AF65-F5344CB8AC3E}">
        <p14:creationId xmlns:p14="http://schemas.microsoft.com/office/powerpoint/2010/main" val="41592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Example in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200400" cy="2743200"/>
          </a:xfrm>
        </p:spPr>
        <p:txBody>
          <a:bodyPr>
            <a:normAutofit/>
          </a:bodyPr>
          <a:lstStyle/>
          <a:p>
            <a:r>
              <a:rPr lang="it-IT" sz="2400" dirty="0" smtClean="0"/>
              <a:t>Given a duck</a:t>
            </a:r>
          </a:p>
          <a:p>
            <a:r>
              <a:rPr lang="it-IT" sz="2400" dirty="0" smtClean="0"/>
              <a:t>And some food</a:t>
            </a:r>
          </a:p>
          <a:p>
            <a:r>
              <a:rPr lang="it-IT" sz="2400" dirty="0" smtClean="0"/>
              <a:t>When duck is fed</a:t>
            </a:r>
          </a:p>
          <a:p>
            <a:r>
              <a:rPr lang="it-IT" sz="2400" dirty="0" smtClean="0"/>
              <a:t>Expect it quacks</a:t>
            </a:r>
          </a:p>
          <a:p>
            <a:r>
              <a:rPr lang="it-IT" sz="2400" dirty="0" smtClean="0"/>
              <a:t>Expect it poos</a:t>
            </a:r>
          </a:p>
          <a:p>
            <a:endParaRPr lang="it-IT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1600201"/>
            <a:ext cx="5181600" cy="2286000"/>
          </a:xfrm>
        </p:spPr>
        <p:txBody>
          <a:bodyPr>
            <a:noAutofit/>
          </a:bodyPr>
          <a:lstStyle/>
          <a:p>
            <a:r>
              <a:rPr lang="it-IT" sz="2400" dirty="0" smtClean="0"/>
              <a:t>Given(duck = ADuck())</a:t>
            </a:r>
          </a:p>
          <a:p>
            <a:r>
              <a:rPr lang="it-IT" sz="2400" dirty="0" smtClean="0"/>
              <a:t>Given(food = SomeFood())</a:t>
            </a:r>
          </a:p>
          <a:p>
            <a:r>
              <a:rPr lang="it-IT" sz="2400" dirty="0" smtClean="0"/>
              <a:t>When(outcome = duck.FeedIt(food))</a:t>
            </a:r>
          </a:p>
          <a:p>
            <a:r>
              <a:rPr lang="it-IT" sz="2400" dirty="0" smtClean="0"/>
              <a:t>Then(outcome.IsFed())</a:t>
            </a:r>
          </a:p>
          <a:p>
            <a:r>
              <a:rPr lang="it-IT" sz="2400" dirty="0" smtClean="0"/>
              <a:t>Then(outcome.Poos())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8006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Code is very close to the natural language version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3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BDD – TestFirst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800" dirty="0" smtClean="0"/>
              <a:t>[Test]</a:t>
            </a:r>
          </a:p>
          <a:p>
            <a:pPr marL="0" indent="0">
              <a:buNone/>
            </a:pPr>
            <a:r>
              <a:rPr lang="it-IT" sz="1800" dirty="0" smtClean="0"/>
              <a:t>FeedTest(){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sz="1800" dirty="0" smtClean="0"/>
              <a:t>Duck duck;</a:t>
            </a:r>
          </a:p>
          <a:p>
            <a:pPr marL="0" indent="0">
              <a:buNone/>
            </a:pPr>
            <a:r>
              <a:rPr lang="it-IT" sz="1800" dirty="0" smtClean="0"/>
              <a:t>	Food food;</a:t>
            </a:r>
          </a:p>
          <a:p>
            <a:pPr marL="0" indent="0">
              <a:buNone/>
            </a:pPr>
            <a:r>
              <a:rPr lang="it-IT" sz="1800" dirty="0" smtClean="0"/>
              <a:t>	Outcome outcome;</a:t>
            </a:r>
            <a:r>
              <a:rPr lang="it-IT" sz="1800" dirty="0"/>
              <a:t>	</a:t>
            </a:r>
            <a:endParaRPr lang="it-IT" sz="1800" dirty="0" smtClean="0"/>
          </a:p>
          <a:p>
            <a:pPr marL="0" indent="0">
              <a:buNone/>
            </a:pPr>
            <a:endParaRPr lang="it-IT" sz="1800" dirty="0" smtClean="0"/>
          </a:p>
          <a:p>
            <a:pPr marL="400050" lvl="1" indent="0">
              <a:buNone/>
            </a:pPr>
            <a:r>
              <a:rPr lang="it-IT" sz="1800" dirty="0" smtClean="0"/>
              <a:t>	Scenario()</a:t>
            </a:r>
          </a:p>
          <a:p>
            <a:pPr marL="400050" lvl="1" indent="0">
              <a:buNone/>
            </a:pPr>
            <a:r>
              <a:rPr lang="it-IT" sz="1800" dirty="0"/>
              <a:t>	</a:t>
            </a:r>
            <a:r>
              <a:rPr lang="it-IT" sz="1800" dirty="0" smtClean="0"/>
              <a:t>	.Given(duck=ADuck())</a:t>
            </a:r>
          </a:p>
          <a:p>
            <a:pPr marL="400050" lvl="1" indent="0">
              <a:buNone/>
            </a:pPr>
            <a:r>
              <a:rPr lang="it-IT" sz="1800" dirty="0"/>
              <a:t>	</a:t>
            </a:r>
            <a:r>
              <a:rPr lang="it-IT" sz="1800" dirty="0" smtClean="0"/>
              <a:t>	.Given(food=SomeFood())</a:t>
            </a:r>
          </a:p>
          <a:p>
            <a:pPr marL="400050" lvl="1" indent="0">
              <a:buNone/>
            </a:pPr>
            <a:r>
              <a:rPr lang="it-IT" sz="1800" dirty="0"/>
              <a:t>	</a:t>
            </a:r>
            <a:r>
              <a:rPr lang="it-IT" sz="1800" dirty="0" smtClean="0"/>
              <a:t>	.When(outcome=duck.FeedIt(food))</a:t>
            </a:r>
          </a:p>
          <a:p>
            <a:pPr marL="400050" lvl="1" indent="0">
              <a:buNone/>
            </a:pPr>
            <a:r>
              <a:rPr lang="it-IT" sz="1800" dirty="0"/>
              <a:t>	</a:t>
            </a:r>
            <a:r>
              <a:rPr lang="it-IT" sz="1800" dirty="0" smtClean="0"/>
              <a:t>	.Then(</a:t>
            </a:r>
          </a:p>
          <a:p>
            <a:pPr marL="400050" lvl="1" indent="0">
              <a:buNone/>
            </a:pPr>
            <a:r>
              <a:rPr lang="it-IT" sz="1800" dirty="0" smtClean="0"/>
              <a:t>			Expect(outcome),</a:t>
            </a:r>
          </a:p>
          <a:p>
            <a:pPr marL="400050" lvl="1" indent="0">
              <a:buNone/>
            </a:pPr>
            <a:r>
              <a:rPr lang="it-IT" sz="1800" dirty="0"/>
              <a:t>	</a:t>
            </a:r>
            <a:r>
              <a:rPr lang="it-IT" sz="1800" dirty="0" smtClean="0"/>
              <a:t>		Is(AnOutcome.With()</a:t>
            </a:r>
          </a:p>
          <a:p>
            <a:pPr marL="400050" lvl="1" indent="0">
              <a:buNone/>
            </a:pPr>
            <a:r>
              <a:rPr lang="it-IT" sz="1800" dirty="0"/>
              <a:t>	</a:t>
            </a:r>
            <a:r>
              <a:rPr lang="it-IT" sz="1800" dirty="0" smtClean="0"/>
              <a:t>			.Quack()</a:t>
            </a:r>
          </a:p>
          <a:p>
            <a:pPr marL="400050" lvl="1" indent="0">
              <a:buNone/>
            </a:pPr>
            <a:r>
              <a:rPr lang="it-IT" sz="1800" dirty="0"/>
              <a:t>	</a:t>
            </a:r>
            <a:r>
              <a:rPr lang="it-IT" sz="1800" dirty="0" smtClean="0"/>
              <a:t>			.Poo()</a:t>
            </a:r>
          </a:p>
          <a:p>
            <a:pPr marL="400050" lvl="1" indent="0">
              <a:buNone/>
            </a:pPr>
            <a:r>
              <a:rPr lang="it-IT" sz="1800" dirty="0"/>
              <a:t>	</a:t>
            </a:r>
            <a:r>
              <a:rPr lang="it-IT" sz="1800" dirty="0" smtClean="0"/>
              <a:t>));</a:t>
            </a:r>
          </a:p>
          <a:p>
            <a:pPr marL="0" indent="0">
              <a:buNone/>
            </a:pPr>
            <a:r>
              <a:rPr lang="it-IT" sz="1800" dirty="0"/>
              <a:t>}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71500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Next: breaking it down....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TestFirst – Breaking it down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[Test]</a:t>
            </a:r>
          </a:p>
          <a:p>
            <a:pPr marL="0" indent="0">
              <a:buNone/>
            </a:pPr>
            <a:r>
              <a:rPr lang="it-IT" dirty="0" smtClean="0"/>
              <a:t>FeedTest(){</a:t>
            </a:r>
          </a:p>
          <a:p>
            <a:pPr marL="0" indent="0">
              <a:buNone/>
            </a:pPr>
            <a:r>
              <a:rPr lang="it-IT" dirty="0" smtClean="0"/>
              <a:t>	Duck duck;</a:t>
            </a:r>
          </a:p>
          <a:p>
            <a:pPr marL="0" indent="0">
              <a:buNone/>
            </a:pPr>
            <a:r>
              <a:rPr lang="it-IT" dirty="0" smtClean="0"/>
              <a:t>	Food food;</a:t>
            </a:r>
          </a:p>
          <a:p>
            <a:pPr marL="0" indent="0">
              <a:buNone/>
            </a:pPr>
            <a:r>
              <a:rPr lang="it-IT" dirty="0" smtClean="0"/>
              <a:t>	Outcome outcome;	...</a:t>
            </a:r>
          </a:p>
          <a:p>
            <a:pPr marL="0" indent="0">
              <a:buNone/>
            </a:pPr>
            <a:r>
              <a:rPr lang="it-IT" dirty="0"/>
              <a:t>}</a:t>
            </a:r>
            <a:endParaRPr lang="it-IT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Normal Nunit test method</a:t>
            </a:r>
          </a:p>
          <a:p>
            <a:r>
              <a:rPr lang="it-IT" dirty="0" smtClean="0"/>
              <a:t>Declare some variables</a:t>
            </a:r>
          </a:p>
          <a:p>
            <a:r>
              <a:rPr lang="it-IT" dirty="0" smtClean="0"/>
              <a:t>Move along, nothing interesting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TestFirst – Breaking it down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715000" cy="4525963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it-IT" sz="2800" dirty="0" smtClean="0"/>
              <a:t>...</a:t>
            </a:r>
          </a:p>
          <a:p>
            <a:pPr marL="400050" lvl="1" indent="0">
              <a:buNone/>
            </a:pPr>
            <a:r>
              <a:rPr lang="it-IT" sz="2800" dirty="0" smtClean="0"/>
              <a:t>Scenario()</a:t>
            </a:r>
          </a:p>
          <a:p>
            <a:pPr marL="400050" lvl="1" indent="0">
              <a:buNone/>
            </a:pPr>
            <a:r>
              <a:rPr lang="it-IT" sz="2800" dirty="0" smtClean="0"/>
              <a:t>	...		</a:t>
            </a:r>
          </a:p>
          <a:p>
            <a:pPr marL="400050" lvl="1" indent="0">
              <a:buNone/>
            </a:pPr>
            <a:r>
              <a:rPr lang="it-IT" sz="2800" dirty="0" smtClean="0"/>
              <a:t>...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Creates a new Scenario, a.k.a use case</a:t>
            </a:r>
          </a:p>
          <a:p>
            <a:r>
              <a:rPr lang="it-IT" dirty="0" smtClean="0"/>
              <a:t>Maintains </a:t>
            </a:r>
            <a:r>
              <a:rPr lang="it-IT" i="1" dirty="0" smtClean="0"/>
              <a:t>all</a:t>
            </a:r>
            <a:r>
              <a:rPr lang="it-IT" dirty="0" smtClean="0"/>
              <a:t> the state for the current test</a:t>
            </a:r>
          </a:p>
          <a:p>
            <a:r>
              <a:rPr lang="it-IT" dirty="0" smtClean="0"/>
              <a:t>Manages test object lifecycle (i.e. Db create, dispose, rollback, injection)</a:t>
            </a:r>
          </a:p>
          <a:p>
            <a:r>
              <a:rPr lang="it-IT" dirty="0" smtClean="0"/>
              <a:t>Starts the fluent Api</a:t>
            </a:r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Next:setup (given)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– TestFirst – Breaking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it-IT" sz="1800" dirty="0" smtClean="0"/>
              <a:t>.Given(duck=ADuck())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648200" cy="4525963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Initialise a variable to use later</a:t>
            </a:r>
          </a:p>
          <a:p>
            <a:r>
              <a:rPr lang="it-IT" dirty="0" smtClean="0"/>
              <a:t>Makes it clear this is a requirement for the action to be invoked, but is not the bit we are testing</a:t>
            </a:r>
          </a:p>
          <a:p>
            <a:r>
              <a:rPr lang="it-IT" dirty="0" smtClean="0"/>
              <a:t>Injects all dependencies into duck (air,warmth, blood...)</a:t>
            </a:r>
          </a:p>
          <a:p>
            <a:r>
              <a:rPr lang="it-IT" dirty="0" smtClean="0"/>
              <a:t>If duck needs disposing at end of test, takes care of it</a:t>
            </a:r>
          </a:p>
          <a:p>
            <a:r>
              <a:rPr lang="it-IT" dirty="0" smtClean="0"/>
              <a:t>Consistent naming approach for </a:t>
            </a:r>
            <a:r>
              <a:rPr lang="it-IT" i="1" dirty="0" smtClean="0"/>
              <a:t>all</a:t>
            </a:r>
            <a:r>
              <a:rPr lang="it-IT" dirty="0" smtClean="0"/>
              <a:t> test objects</a:t>
            </a:r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Next:Invoke the action (when)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Microsoft Office PowerPoint</Application>
  <PresentationFormat>On-screen Show (4:3)</PresentationFormat>
  <Paragraphs>253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TestFirst</vt:lpstr>
      <vt:lpstr>BDD?</vt:lpstr>
      <vt:lpstr>Why? What are we trying to solve?</vt:lpstr>
      <vt:lpstr>BDD - Example</vt:lpstr>
      <vt:lpstr>BDD – Example in Pseudo Code</vt:lpstr>
      <vt:lpstr>BDD – TestFirst - Example</vt:lpstr>
      <vt:lpstr>BDD – TestFirst – Breaking it down </vt:lpstr>
      <vt:lpstr>BDD – TestFirst – Breaking it down </vt:lpstr>
      <vt:lpstr>BDD – TestFirst – Breaking it down</vt:lpstr>
      <vt:lpstr>BDD – TestFirst – Breaking it down</vt:lpstr>
      <vt:lpstr>BDD – TestFirst – Breaking it down</vt:lpstr>
      <vt:lpstr>BDD – TestFirst – Matcher (1)</vt:lpstr>
      <vt:lpstr>BDD – TestFirst – Matcher (2)</vt:lpstr>
      <vt:lpstr>BDD – TestFirst – Matcher (3)</vt:lpstr>
      <vt:lpstr>BDD – TestFirst – Matcher (4)</vt:lpstr>
      <vt:lpstr>BDD – Matcher vs Traditional Assert</vt:lpstr>
      <vt:lpstr>TestFirst – Quick Terms</vt:lpstr>
      <vt:lpstr>Example – ??</vt:lpstr>
      <vt:lpstr>I could do this in a normal test!</vt:lpstr>
      <vt:lpstr>TestFirst – Getting Started</vt:lpstr>
      <vt:lpstr>TestFirst - Style</vt:lpstr>
      <vt:lpstr>TestFirst – Style (2)</vt:lpstr>
      <vt:lpstr>TestFirst – Naming conventions</vt:lpstr>
      <vt:lpstr>TestFirst – Design  (1)</vt:lpstr>
      <vt:lpstr>TestFirst – Design (2)</vt:lpstr>
      <vt:lpstr>TestFirst – DB - T4 Templates</vt:lpstr>
      <vt:lpstr>TestFirst – Default DB Values</vt:lpstr>
      <vt:lpstr>TestFirst – Auto Complete</vt:lpstr>
      <vt:lpstr>TestFirst.Extensions – Moq Integration</vt:lpstr>
      <vt:lpstr>TestFirst – Wrap up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2013-02-27T12:59:27Z</dcterms:created>
  <dcterms:modified xsi:type="dcterms:W3CDTF">2013-02-27T13:00:03Z</dcterms:modified>
</cp:coreProperties>
</file>