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iki.okjiaoyu.cn/pages/viewpage.action?pageId=24646225" TargetMode="Externa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测试用例有效性量化"/>
          <p:cNvSpPr txBox="1"/>
          <p:nvPr>
            <p:ph type="ctrTitle"/>
          </p:nvPr>
        </p:nvSpPr>
        <p:spPr>
          <a:xfrm>
            <a:off x="1270000" y="811758"/>
            <a:ext cx="10464800" cy="1525042"/>
          </a:xfrm>
          <a:prstGeom prst="rect">
            <a:avLst/>
          </a:prstGeom>
        </p:spPr>
        <p:txBody>
          <a:bodyPr/>
          <a:lstStyle/>
          <a:p>
            <a:pPr lvl="1"/>
            <a:r>
              <a:t>测试用例有效性量化</a:t>
            </a:r>
          </a:p>
        </p:txBody>
      </p:sp>
      <p:sp>
        <p:nvSpPr>
          <p:cNvPr id="120" name="覆盖率：…"/>
          <p:cNvSpPr txBox="1"/>
          <p:nvPr>
            <p:ph type="subTitle" idx="1"/>
          </p:nvPr>
        </p:nvSpPr>
        <p:spPr>
          <a:xfrm>
            <a:off x="1270000" y="3231257"/>
            <a:ext cx="10464800" cy="5837337"/>
          </a:xfrm>
          <a:prstGeom prst="rect">
            <a:avLst/>
          </a:prstGeom>
        </p:spPr>
        <p:txBody>
          <a:bodyPr/>
          <a:lstStyle/>
          <a:p>
            <a:pPr algn="l"/>
            <a:r>
              <a:t>覆盖率：     </a:t>
            </a:r>
          </a:p>
          <a:p>
            <a:pPr algn="l">
              <a:defRPr sz="2400"/>
            </a:pPr>
            <a:r>
              <a:t>覆盖率是用来度量测试完整性的一个手段，是测试技术有效性的一个度量。分为：白盒覆盖、灰盒覆盖和黑盒覆盖；测试用例设计不能一味追求覆盖率，因为测试成本随覆盖率的增加而增加。</a:t>
            </a:r>
          </a:p>
          <a:p>
            <a:pPr algn="l">
              <a:defRPr sz="2400"/>
            </a:pPr>
          </a:p>
          <a:p>
            <a:pPr>
              <a:defRPr sz="3000"/>
            </a:pPr>
            <a:r>
              <a:t>覆盖率=（至少被执行一次的item数）/item的总数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jacoco标准解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jacoco标准解读</a:t>
            </a:r>
          </a:p>
        </p:txBody>
      </p:sp>
      <p:sp>
        <p:nvSpPr>
          <p:cNvPr id="149" name="Instructions: Java 字节指令的覆盖率。执行的最小单位，和代码的格式无关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4320" indent="-274320" defTabSz="350520">
              <a:spcBef>
                <a:spcPts val="2500"/>
              </a:spcBef>
              <a:defRPr sz="2280"/>
            </a:pPr>
            <a:r>
              <a:t>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Instructions</a:t>
            </a:r>
            <a:r>
              <a:t>: Java 字节指令的覆盖率。执行的最小单位，和代码的格式无关。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Branches</a:t>
            </a:r>
            <a:r>
              <a:t>: 分支覆盖率。注意，异常处理不算做分支。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Cxty(Cyclomatic Complexity)</a:t>
            </a:r>
            <a:r>
              <a:t>: 圈复杂度, Jacoco 会为每一个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非抽象方法</a:t>
            </a:r>
            <a:r>
              <a:t>计算圈复杂度，并为类，包以及组（groups）计算复杂度。圈复杂度简单的说就是为了覆盖所有路径，所需要执行单元测试数量，圈复杂度大说明程序代码可能质量低且难于测试和维护。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Lines</a:t>
            </a:r>
            <a:r>
              <a:t>: 行覆盖率，只要本行有一条指令被执行，则本行则被标记为被执行。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Methods</a:t>
            </a:r>
            <a:r>
              <a:t>: 方法覆盖率，任何非抽象的方法，只要有一条指令被执行，则该方法被计为被执行。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Classes</a:t>
            </a:r>
            <a:r>
              <a:t>: 类覆盖率，所有类，包括接口，只要其中有一个方法被执行，则标记为被执行。注意：构造函数和静态初始化块也算作方法。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覆盖率不是什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覆盖率不是什么</a:t>
            </a:r>
          </a:p>
        </p:txBody>
      </p:sp>
      <p:sp>
        <p:nvSpPr>
          <p:cNvPr id="152" name="代码覆盖率不等于测试质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代码覆盖率不等于测试质量</a:t>
            </a:r>
          </a:p>
          <a:p>
            <a:pPr/>
            <a:r>
              <a:t> 即使代码覆盖率达到了 100%，测试也都通过了，也不代表就完全涵盖了现实使用中所有可能的情况</a:t>
            </a:r>
          </a:p>
          <a:p>
            <a:pPr/>
            <a:r>
              <a:t>覆盖率不能避免功能性漏测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微软zune闰年BUG分析"/>
          <p:cNvSpPr txBox="1"/>
          <p:nvPr>
            <p:ph type="ctrTitle"/>
          </p:nvPr>
        </p:nvSpPr>
        <p:spPr>
          <a:xfrm>
            <a:off x="1270000" y="664021"/>
            <a:ext cx="10464800" cy="1418779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微软zune闰年BUG分析</a:t>
            </a:r>
          </a:p>
        </p:txBody>
      </p:sp>
      <p:sp>
        <p:nvSpPr>
          <p:cNvPr id="155" name="错误代码：…"/>
          <p:cNvSpPr txBox="1"/>
          <p:nvPr>
            <p:ph type="subTitle" idx="1"/>
          </p:nvPr>
        </p:nvSpPr>
        <p:spPr>
          <a:xfrm>
            <a:off x="1270000" y="2350293"/>
            <a:ext cx="10464800" cy="5937102"/>
          </a:xfrm>
          <a:prstGeom prst="rect">
            <a:avLst/>
          </a:prstGeom>
        </p:spPr>
        <p:txBody>
          <a:bodyPr/>
          <a:lstStyle/>
          <a:p>
            <a:pPr algn="l" defTabSz="578358">
              <a:defRPr sz="3168"/>
            </a:pPr>
            <a:r>
              <a:t>错误代码：</a:t>
            </a:r>
          </a:p>
          <a:p>
            <a:pPr algn="l" defTabSz="578358">
              <a:defRPr sz="3168"/>
            </a:pPr>
            <a:r>
              <a:t>		while (days &gt; 365) {</a:t>
            </a:r>
          </a:p>
          <a:p>
            <a:pPr algn="l" defTabSz="578358">
              <a:defRPr sz="3168"/>
            </a:pPr>
            <a:r>
              <a:t>			if (IsLeapYear(year)) {</a:t>
            </a:r>
          </a:p>
          <a:p>
            <a:pPr algn="l" defTabSz="578358">
              <a:defRPr sz="3168"/>
            </a:pPr>
            <a:r>
              <a:t>				if (days &gt; 366) {</a:t>
            </a:r>
          </a:p>
          <a:p>
            <a:pPr algn="l" defTabSz="578358">
              <a:defRPr sz="3168"/>
            </a:pPr>
            <a:r>
              <a:t>					days -= 366;</a:t>
            </a:r>
          </a:p>
          <a:p>
            <a:pPr algn="l" defTabSz="578358">
              <a:defRPr sz="3168"/>
            </a:pPr>
            <a:r>
              <a:t>					year += 1;</a:t>
            </a:r>
          </a:p>
          <a:p>
            <a:pPr algn="l" defTabSz="578358">
              <a:defRPr sz="3168"/>
            </a:pPr>
            <a:r>
              <a:t>				}</a:t>
            </a:r>
          </a:p>
          <a:p>
            <a:pPr algn="l" defTabSz="578358">
              <a:defRPr sz="3168"/>
            </a:pPr>
            <a:r>
              <a:t>			} else {</a:t>
            </a:r>
          </a:p>
          <a:p>
            <a:pPr algn="l" defTabSz="578358">
              <a:defRPr sz="3168"/>
            </a:pPr>
            <a:r>
              <a:t>				days -= 365;</a:t>
            </a:r>
          </a:p>
          <a:p>
            <a:pPr algn="l" defTabSz="578358">
              <a:defRPr sz="3168"/>
            </a:pPr>
            <a:r>
              <a:t>				year += 1;</a:t>
            </a:r>
          </a:p>
          <a:p>
            <a:pPr algn="l" defTabSz="578358">
              <a:defRPr sz="3168"/>
            </a:pPr>
            <a:r>
              <a:t>			}</a:t>
            </a:r>
          </a:p>
          <a:p>
            <a:pPr algn="l" defTabSz="578358">
              <a:defRPr sz="3168"/>
            </a:pPr>
            <a:r>
              <a:t>		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白盒覆盖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白盒覆盖率</a:t>
            </a:r>
          </a:p>
        </p:txBody>
      </p:sp>
      <p:sp>
        <p:nvSpPr>
          <p:cNvPr id="123" name="白盒测试时基于程序结构的逻辑驱动测试，白盒覆盖中最常见的是逻辑覆盖（也叫代码覆盖或结构化覆盖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400"/>
            </a:pPr>
            <a:r>
              <a:t>白盒测试时基于程序结构的逻辑驱动测试，白盒覆盖中最常见的是逻辑覆盖（也叫代码覆盖或结构化覆盖）</a:t>
            </a:r>
          </a:p>
          <a:p>
            <a:pPr/>
            <a:r>
              <a:t>语句覆盖</a:t>
            </a:r>
          </a:p>
          <a:p>
            <a:pPr/>
            <a:r>
              <a:t>条件/判定覆盖</a:t>
            </a:r>
          </a:p>
          <a:p>
            <a:pPr/>
            <a:r>
              <a:t>其他覆盖（指令覆盖）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灰盒覆盖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灰盒覆盖率</a:t>
            </a:r>
          </a:p>
        </p:txBody>
      </p:sp>
      <p:sp>
        <p:nvSpPr>
          <p:cNvPr id="126" name="接口覆盖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接口覆盖</a:t>
            </a:r>
          </a:p>
          <a:p>
            <a:pPr marL="0" indent="0" algn="ctr">
              <a:buSzTx/>
              <a:buNone/>
              <a:defRPr sz="2400"/>
            </a:pPr>
            <a:r>
              <a:t> 接口覆盖=（至少被执行一次的接口数量）/（系统中接口的总数）</a:t>
            </a:r>
          </a:p>
          <a:p>
            <a:pPr marL="288757" indent="-288757"/>
            <a:r>
              <a:t> 函数覆盖</a:t>
            </a:r>
          </a:p>
          <a:p>
            <a:pPr marL="0" indent="0" algn="ctr">
              <a:buSzTx/>
              <a:buNone/>
              <a:defRPr sz="2400"/>
            </a:pPr>
            <a:r>
              <a:t> 函数覆盖=（至少被执行一次的函数数量）/（系统中函数的总数）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黑盒覆盖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黑盒覆盖率</a:t>
            </a:r>
          </a:p>
        </p:txBody>
      </p:sp>
      <p:sp>
        <p:nvSpPr>
          <p:cNvPr id="129" name="在实际测试中，与黑盒相关的覆盖率比较少，主要是功能覆盖率（Functional  Coverage），功能覆盖中最常见的是需求覆盖（Requirement Coverage）,其含义是通过设计一定的测试用例，要求每个需求点都被测试到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sz="2400"/>
            </a:pPr>
            <a:r>
              <a:t> 在实际测试中，与黑盒相关的覆盖率比较少，主要是功能覆盖率（Functional  Coverage），功能覆盖中最常见的是需求覆盖（Requirement Coverage）,其含义是通过设计一定的测试用例，要求每个需求点都被测试到。</a:t>
            </a:r>
          </a:p>
          <a:p>
            <a:pPr marL="0" indent="0" algn="ctr">
              <a:buSzTx/>
              <a:buNone/>
              <a:defRPr sz="2400"/>
            </a:pPr>
            <a:r>
              <a:t> 需求覆盖=（被验证到的需求数量）/（总的需求数量）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代码覆盖率"/>
          <p:cNvSpPr txBox="1"/>
          <p:nvPr>
            <p:ph type="title"/>
          </p:nvPr>
        </p:nvSpPr>
        <p:spPr>
          <a:xfrm>
            <a:off x="952500" y="406400"/>
            <a:ext cx="11099800" cy="1395810"/>
          </a:xfrm>
          <a:prstGeom prst="rect">
            <a:avLst/>
          </a:prstGeom>
        </p:spPr>
        <p:txBody>
          <a:bodyPr/>
          <a:lstStyle/>
          <a:p>
            <a:pPr lvl="2" defTabSz="531622">
              <a:defRPr sz="7280"/>
            </a:pPr>
            <a:r>
              <a:t>代码覆盖率</a:t>
            </a:r>
          </a:p>
        </p:txBody>
      </p:sp>
      <p:sp>
        <p:nvSpPr>
          <p:cNvPr id="132" name="工具：jacoco…"/>
          <p:cNvSpPr txBox="1"/>
          <p:nvPr>
            <p:ph type="body" idx="1"/>
          </p:nvPr>
        </p:nvSpPr>
        <p:spPr>
          <a:xfrm>
            <a:off x="952500" y="1869876"/>
            <a:ext cx="11099800" cy="7007424"/>
          </a:xfrm>
          <a:prstGeom prst="rect">
            <a:avLst/>
          </a:prstGeom>
        </p:spPr>
        <p:txBody>
          <a:bodyPr anchor="t"/>
          <a:lstStyle/>
          <a:p>
            <a:pPr>
              <a:defRPr sz="2400"/>
            </a:pPr>
            <a:r>
              <a:t>工具：jacoco</a:t>
            </a:r>
          </a:p>
          <a:p>
            <a:pPr>
              <a:defRPr sz="2400"/>
            </a:pPr>
            <a:r>
              <a:t>统计维度：行覆盖率、类覆盖率、分支覆盖率、方法覆盖率、指令覆盖、圈复杂度</a:t>
            </a:r>
          </a:p>
          <a:p>
            <a:pPr marL="0" indent="0">
              <a:buSzTx/>
              <a:buNone/>
              <a:defRPr sz="2400"/>
            </a:pPr>
            <a:r>
              <a:t>文档地址：</a:t>
            </a:r>
            <a:r>
              <a:rPr u="sng">
                <a:hlinkClick r:id="rId2" invalidUrl="" action="" tgtFrame="" tooltip="" history="1" highlightClick="0" endSnd="0"/>
              </a:rPr>
              <a:t>http://wiki.okjiaoyu.cn/pages/viewpage.action?pageId=24646225</a:t>
            </a:r>
          </a:p>
          <a:p>
            <a:pPr marL="0" indent="0">
              <a:buSzTx/>
              <a:buNone/>
            </a:pPr>
          </a:p>
        </p:txBody>
      </p:sp>
      <p:pic>
        <p:nvPicPr>
          <p:cNvPr id="133" name="20170608140321198 (1).png" descr="20170608140321198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450" y="4730750"/>
            <a:ext cx="6409646" cy="398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java内存模型"/>
          <p:cNvSpPr txBox="1"/>
          <p:nvPr/>
        </p:nvSpPr>
        <p:spPr>
          <a:xfrm>
            <a:off x="8060105" y="6333636"/>
            <a:ext cx="292979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java内存模型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代码覆盖率意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代码覆盖率意义</a:t>
            </a:r>
          </a:p>
        </p:txBody>
      </p:sp>
      <p:sp>
        <p:nvSpPr>
          <p:cNvPr id="137" name="分析未覆盖部分的代码，从而反推测试设计是否充分，进行补充测试用例设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93192" indent="-393192" defTabSz="502412">
              <a:spcBef>
                <a:spcPts val="3600"/>
              </a:spcBef>
              <a:defRPr sz="3268"/>
            </a:pPr>
            <a:r>
              <a:t> 分析未覆盖部分的代码，从而反推测试设计是否充分，进行补充测试用例设计</a:t>
            </a:r>
          </a:p>
          <a:p>
            <a:pPr marL="393192" indent="-393192" defTabSz="502412">
              <a:spcBef>
                <a:spcPts val="3600"/>
              </a:spcBef>
              <a:defRPr sz="3268"/>
            </a:pPr>
            <a:r>
              <a:t> 检测出程序中的废代码，可以逆向反推在代码设计中混乱点，提醒设计/开发人员理清代码逻辑关系，提升项目质量</a:t>
            </a:r>
          </a:p>
          <a:p>
            <a:pPr marL="393192" indent="-393192" defTabSz="502412">
              <a:spcBef>
                <a:spcPts val="3600"/>
              </a:spcBef>
              <a:defRPr sz="3268"/>
            </a:pPr>
            <a:r>
              <a:t> 代码覆盖率侧面反映测试质量，可以作为测试质量重要参考</a:t>
            </a:r>
          </a:p>
          <a:p>
            <a:pPr marL="393192" indent="-393192" defTabSz="502412">
              <a:spcBef>
                <a:spcPts val="3600"/>
              </a:spcBef>
              <a:defRPr sz="3268"/>
            </a:pPr>
            <a:r>
              <a:t>制定测试边界，单元测试、冒烟测试、模块测试、系统测试、回归测试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像" descr="图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270" t="0" r="327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0" name="部署方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543305">
              <a:defRPr sz="7440"/>
            </a:pPr>
            <a:r>
              <a:t>部署方案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像" descr="图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758" t="0" r="3758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3" name="jacoco统计界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jacoco统计界面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图像" descr="图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9612" r="0" b="961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6" name="jacoco代码界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jacoco代码界面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