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65"/>
  </p:notesMasterIdLst>
  <p:handoutMasterIdLst>
    <p:handoutMasterId r:id="rId66"/>
  </p:handoutMasterIdLst>
  <p:sldIdLst>
    <p:sldId id="4711" r:id="rId2"/>
    <p:sldId id="4713" r:id="rId3"/>
    <p:sldId id="4712" r:id="rId4"/>
    <p:sldId id="4714" r:id="rId5"/>
    <p:sldId id="4837" r:id="rId6"/>
    <p:sldId id="4838" r:id="rId7"/>
    <p:sldId id="4839" r:id="rId8"/>
    <p:sldId id="4817" r:id="rId9"/>
    <p:sldId id="4834" r:id="rId10"/>
    <p:sldId id="4835" r:id="rId11"/>
    <p:sldId id="4812" r:id="rId12"/>
    <p:sldId id="4813" r:id="rId13"/>
    <p:sldId id="4814" r:id="rId14"/>
    <p:sldId id="4815" r:id="rId15"/>
    <p:sldId id="4734" r:id="rId16"/>
    <p:sldId id="4735" r:id="rId17"/>
    <p:sldId id="4818" r:id="rId18"/>
    <p:sldId id="4819" r:id="rId19"/>
    <p:sldId id="4820" r:id="rId20"/>
    <p:sldId id="4737" r:id="rId21"/>
    <p:sldId id="4821" r:id="rId22"/>
    <p:sldId id="4822" r:id="rId23"/>
    <p:sldId id="4823" r:id="rId24"/>
    <p:sldId id="4824" r:id="rId25"/>
    <p:sldId id="4825" r:id="rId26"/>
    <p:sldId id="4826" r:id="rId27"/>
    <p:sldId id="4827" r:id="rId28"/>
    <p:sldId id="4738" r:id="rId29"/>
    <p:sldId id="4751" r:id="rId30"/>
    <p:sldId id="4752" r:id="rId31"/>
    <p:sldId id="4753" r:id="rId32"/>
    <p:sldId id="4754" r:id="rId33"/>
    <p:sldId id="4755" r:id="rId34"/>
    <p:sldId id="4790" r:id="rId35"/>
    <p:sldId id="4828" r:id="rId36"/>
    <p:sldId id="4763" r:id="rId37"/>
    <p:sldId id="4789" r:id="rId38"/>
    <p:sldId id="4772" r:id="rId39"/>
    <p:sldId id="4829" r:id="rId40"/>
    <p:sldId id="4693" r:id="rId41"/>
    <p:sldId id="4563" r:id="rId42"/>
    <p:sldId id="4830" r:id="rId43"/>
    <p:sldId id="4831" r:id="rId44"/>
    <p:sldId id="4832" r:id="rId45"/>
    <p:sldId id="4833" r:id="rId46"/>
    <p:sldId id="4836" r:id="rId47"/>
    <p:sldId id="4808" r:id="rId48"/>
    <p:sldId id="4594" r:id="rId49"/>
    <p:sldId id="4803" r:id="rId50"/>
    <p:sldId id="4629" r:id="rId51"/>
    <p:sldId id="4117" r:id="rId52"/>
    <p:sldId id="3469" r:id="rId53"/>
    <p:sldId id="4118" r:id="rId54"/>
    <p:sldId id="3790" r:id="rId55"/>
    <p:sldId id="4122" r:id="rId56"/>
    <p:sldId id="4119" r:id="rId57"/>
    <p:sldId id="4123" r:id="rId58"/>
    <p:sldId id="4120" r:id="rId59"/>
    <p:sldId id="4124" r:id="rId60"/>
    <p:sldId id="4121" r:id="rId61"/>
    <p:sldId id="4125" r:id="rId62"/>
    <p:sldId id="4126" r:id="rId63"/>
    <p:sldId id="4127" r:id="rId6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Myriad Pro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F6D2F"/>
    <a:srgbClr val="010000"/>
    <a:srgbClr val="C7FFFF"/>
    <a:srgbClr val="04468D"/>
    <a:srgbClr val="F3F29C"/>
    <a:srgbClr val="F2F2B3"/>
    <a:srgbClr val="800080"/>
    <a:srgbClr val="FFFDB8"/>
    <a:srgbClr val="66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5" autoAdjust="0"/>
    <p:restoredTop sz="71055" autoAdjust="0"/>
  </p:normalViewPr>
  <p:slideViewPr>
    <p:cSldViewPr snapToGrid="0">
      <p:cViewPr varScale="1">
        <p:scale>
          <a:sx n="73" d="100"/>
          <a:sy n="73" d="100"/>
        </p:scale>
        <p:origin x="13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fld id="{9C557439-05FF-C049-8619-678D7C1F4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10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65" charset="0"/>
              </a:defRPr>
            </a:lvl1pPr>
          </a:lstStyle>
          <a:p>
            <a:pPr>
              <a:defRPr/>
            </a:pPr>
            <a:fld id="{1349C219-9E70-D24E-8B13-B383DD4A5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8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21D5C-7A3E-2243-9FF8-698965BF0D14}" type="slidenum">
              <a:rPr lang="en-US">
                <a:latin typeface="Arial" pitchFamily="-110" charset="0"/>
              </a:rPr>
              <a:pPr/>
              <a:t>1</a:t>
            </a:fld>
            <a:endParaRPr lang="en-US">
              <a:latin typeface="Arial" pitchFamily="-110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43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24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67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25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0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2B29-D2F2-8146-99DE-42B02680B6E7}" type="slidenum">
              <a:rPr lang="en-US">
                <a:latin typeface="Arial" pitchFamily="-110" charset="0"/>
              </a:rPr>
              <a:pPr/>
              <a:t>26</a:t>
            </a:fld>
            <a:endParaRPr lang="en-US">
              <a:latin typeface="Arial" pitchFamily="-110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75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27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246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29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39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2B29-D2F2-8146-99DE-42B02680B6E7}" type="slidenum">
              <a:rPr lang="en-US">
                <a:latin typeface="Arial" pitchFamily="-110" charset="0"/>
              </a:rPr>
              <a:pPr/>
              <a:t>30</a:t>
            </a:fld>
            <a:endParaRPr lang="en-US">
              <a:latin typeface="Arial" pitchFamily="-110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50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31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132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E565D-1B3B-5945-BD4B-7D7ECE28159B}" type="slidenum">
              <a:rPr lang="en-US">
                <a:latin typeface="Arial" pitchFamily="-110" charset="0"/>
              </a:rPr>
              <a:pPr/>
              <a:t>32</a:t>
            </a:fld>
            <a:endParaRPr lang="en-US">
              <a:latin typeface="Arial" pitchFamily="-110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140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94D14-391B-834C-AEF2-16C8BCBC990E}" type="slidenum">
              <a:rPr lang="en-US">
                <a:latin typeface="Arial" pitchFamily="-110" charset="0"/>
              </a:rPr>
              <a:pPr/>
              <a:t>33</a:t>
            </a:fld>
            <a:endParaRPr lang="en-US">
              <a:latin typeface="Arial" pitchFamily="-110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32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36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86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47980-7E5D-E94E-A072-D37C14031021}" type="slidenum">
              <a:rPr lang="en-US">
                <a:latin typeface="Arial" pitchFamily="-110" charset="0"/>
              </a:rPr>
              <a:pPr/>
              <a:t>2</a:t>
            </a:fld>
            <a:endParaRPr lang="en-US">
              <a:latin typeface="Arial" pitchFamily="-110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88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37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054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43420-1996-1247-8574-D8307623E990}" type="slidenum">
              <a:rPr lang="en-US">
                <a:latin typeface="Arial" pitchFamily="-110" charset="0"/>
              </a:rPr>
              <a:pPr/>
              <a:t>47</a:t>
            </a:fld>
            <a:endParaRPr lang="en-US">
              <a:latin typeface="Arial" pitchFamily="-110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19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FCA77-A364-5744-A11D-3F418EA60116}" type="slidenum">
              <a:rPr lang="en-US"/>
              <a:pPr/>
              <a:t>3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17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266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2B29-D2F2-8146-99DE-42B02680B6E7}" type="slidenum">
              <a:rPr lang="en-US">
                <a:latin typeface="Arial" pitchFamily="-110" charset="0"/>
              </a:rPr>
              <a:pPr/>
              <a:t>18</a:t>
            </a:fld>
            <a:endParaRPr lang="en-US">
              <a:latin typeface="Arial" pitchFamily="-110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0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19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13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21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05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FC1F7-9A65-2345-BD6A-809A23412667}" type="slidenum">
              <a:rPr lang="en-US">
                <a:latin typeface="Arial" pitchFamily="-110" charset="0"/>
              </a:rPr>
              <a:pPr/>
              <a:t>22</a:t>
            </a:fld>
            <a:endParaRPr lang="en-US">
              <a:latin typeface="Arial" pitchFamily="-110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661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2B29-D2F2-8146-99DE-42B02680B6E7}" type="slidenum">
              <a:rPr lang="en-US">
                <a:latin typeface="Arial" pitchFamily="-110" charset="0"/>
              </a:rPr>
              <a:pPr/>
              <a:t>23</a:t>
            </a:fld>
            <a:endParaRPr lang="en-US">
              <a:latin typeface="Arial" pitchFamily="-110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981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Tw Cen MT"/>
                <a:cs typeface="Tw Cen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w Cen MT"/>
                <a:cs typeface="Tw Cen MT"/>
              </a:defRPr>
            </a:lvl1pPr>
            <a:lvl2pPr>
              <a:defRPr>
                <a:latin typeface="Tw Cen MT"/>
                <a:cs typeface="Tw Cen MT"/>
              </a:defRPr>
            </a:lvl2pPr>
            <a:lvl3pPr>
              <a:defRPr>
                <a:latin typeface="Tw Cen MT"/>
                <a:cs typeface="Tw Cen MT"/>
              </a:defRPr>
            </a:lvl3pPr>
            <a:lvl4pPr>
              <a:defRPr>
                <a:latin typeface="Tw Cen MT"/>
                <a:cs typeface="Tw Cen MT"/>
              </a:defRPr>
            </a:lvl4pPr>
            <a:lvl5pPr>
              <a:defRPr>
                <a:latin typeface="Tw Cen MT"/>
                <a:cs typeface="Tw Cen M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76200"/>
            <a:ext cx="8229600" cy="6049963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3pPr>
              <a:defRPr>
                <a:latin typeface="Gill Sans"/>
                <a:cs typeface="Gill Sans"/>
              </a:defRPr>
            </a:lvl3pPr>
            <a:lvl4pPr>
              <a:defRPr>
                <a:latin typeface="Gill Sans"/>
                <a:cs typeface="Gill Sans"/>
              </a:defRPr>
            </a:lvl4pPr>
            <a:lvl5pPr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  <a:lvl2pPr>
              <a:defRPr>
                <a:latin typeface="Tw Cen MT"/>
                <a:cs typeface="Tw Cen MT"/>
              </a:defRPr>
            </a:lvl2pPr>
            <a:lvl3pPr>
              <a:defRPr>
                <a:latin typeface="Tw Cen MT"/>
                <a:cs typeface="Tw Cen MT"/>
              </a:defRPr>
            </a:lvl3pPr>
            <a:lvl4pPr>
              <a:defRPr>
                <a:latin typeface="Tw Cen MT"/>
                <a:cs typeface="Tw Cen MT"/>
              </a:defRPr>
            </a:lvl4pPr>
            <a:lvl5pPr>
              <a:defRPr>
                <a:latin typeface="Tw Cen MT"/>
                <a:cs typeface="Tw Cen M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w Cen MT"/>
                <a:cs typeface="Tw Cen M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w Cen MT"/>
                <a:cs typeface="Tw Cen MT"/>
              </a:defRPr>
            </a:lvl1pPr>
            <a:lvl2pPr>
              <a:defRPr sz="2400">
                <a:latin typeface="Tw Cen MT"/>
                <a:cs typeface="Tw Cen MT"/>
              </a:defRPr>
            </a:lvl2pPr>
            <a:lvl3pPr>
              <a:defRPr sz="2000">
                <a:latin typeface="Tw Cen MT"/>
                <a:cs typeface="Tw Cen MT"/>
              </a:defRPr>
            </a:lvl3pPr>
            <a:lvl4pPr>
              <a:defRPr sz="1800">
                <a:latin typeface="Tw Cen MT"/>
                <a:cs typeface="Tw Cen MT"/>
              </a:defRPr>
            </a:lvl4pPr>
            <a:lvl5pPr>
              <a:defRPr sz="1800">
                <a:latin typeface="Tw Cen MT"/>
                <a:cs typeface="Tw Cen M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w Cen MT"/>
                <a:cs typeface="Tw Cen MT"/>
              </a:defRPr>
            </a:lvl1pPr>
            <a:lvl2pPr>
              <a:defRPr sz="2400">
                <a:latin typeface="Tw Cen MT"/>
                <a:cs typeface="Tw Cen MT"/>
              </a:defRPr>
            </a:lvl2pPr>
            <a:lvl3pPr>
              <a:defRPr sz="2000">
                <a:latin typeface="Tw Cen MT"/>
                <a:cs typeface="Tw Cen MT"/>
              </a:defRPr>
            </a:lvl3pPr>
            <a:lvl4pPr>
              <a:defRPr sz="1800">
                <a:latin typeface="Tw Cen MT"/>
                <a:cs typeface="Tw Cen MT"/>
              </a:defRPr>
            </a:lvl4pPr>
            <a:lvl5pPr>
              <a:defRPr sz="1800">
                <a:latin typeface="Tw Cen MT"/>
                <a:cs typeface="Tw Cen M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w Cen MT"/>
                <a:cs typeface="Tw Cen M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w Cen MT"/>
                <a:cs typeface="Tw Cen MT"/>
              </a:defRPr>
            </a:lvl1pPr>
            <a:lvl2pPr>
              <a:defRPr sz="2000">
                <a:latin typeface="Tw Cen MT"/>
                <a:cs typeface="Tw Cen MT"/>
              </a:defRPr>
            </a:lvl2pPr>
            <a:lvl3pPr>
              <a:defRPr sz="1800">
                <a:latin typeface="Tw Cen MT"/>
                <a:cs typeface="Tw Cen MT"/>
              </a:defRPr>
            </a:lvl3pPr>
            <a:lvl4pPr>
              <a:defRPr sz="1600">
                <a:latin typeface="Tw Cen MT"/>
                <a:cs typeface="Tw Cen MT"/>
              </a:defRPr>
            </a:lvl4pPr>
            <a:lvl5pPr>
              <a:defRPr sz="1600">
                <a:latin typeface="Tw Cen MT"/>
                <a:cs typeface="Tw Cen M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w Cen MT"/>
                <a:cs typeface="Tw Cen M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w Cen MT"/>
                <a:cs typeface="Tw Cen MT"/>
              </a:defRPr>
            </a:lvl1pPr>
            <a:lvl2pPr>
              <a:defRPr sz="2000">
                <a:latin typeface="Tw Cen MT"/>
                <a:cs typeface="Tw Cen MT"/>
              </a:defRPr>
            </a:lvl2pPr>
            <a:lvl3pPr>
              <a:defRPr sz="1800">
                <a:latin typeface="Tw Cen MT"/>
                <a:cs typeface="Tw Cen MT"/>
              </a:defRPr>
            </a:lvl3pPr>
            <a:lvl4pPr>
              <a:defRPr sz="1600">
                <a:latin typeface="Tw Cen MT"/>
                <a:cs typeface="Tw Cen MT"/>
              </a:defRPr>
            </a:lvl4pPr>
            <a:lvl5pPr>
              <a:defRPr sz="1600">
                <a:latin typeface="Tw Cen MT"/>
                <a:cs typeface="Tw Cen M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w Cen MT"/>
                <a:cs typeface="Tw Cen MT"/>
              </a:defRPr>
            </a:lvl1pPr>
            <a:lvl2pPr>
              <a:defRPr sz="2800">
                <a:latin typeface="Tw Cen MT"/>
                <a:cs typeface="Tw Cen MT"/>
              </a:defRPr>
            </a:lvl2pPr>
            <a:lvl3pPr>
              <a:defRPr sz="2400">
                <a:latin typeface="Tw Cen MT"/>
                <a:cs typeface="Tw Cen MT"/>
              </a:defRPr>
            </a:lvl3pPr>
            <a:lvl4pPr>
              <a:defRPr sz="2000">
                <a:latin typeface="Tw Cen MT"/>
                <a:cs typeface="Tw Cen MT"/>
              </a:defRPr>
            </a:lvl4pPr>
            <a:lvl5pPr>
              <a:defRPr sz="2000">
                <a:latin typeface="Tw Cen MT"/>
                <a:cs typeface="Tw Cen M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w Cen MT"/>
                <a:cs typeface="Tw Cen M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w Cen MT"/>
                <a:cs typeface="Tw Cen M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w Cen MT"/>
                <a:cs typeface="Tw Cen M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>
              <a:latin typeface="Tw Cen MT"/>
              <a:cs typeface="Tw Cen MT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w Cen MT"/>
                <a:cs typeface="Tw Cen M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57DC76-52FD-A641-918B-6AB4694ADD90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w Cen MT"/>
              <a:ea typeface="+mn-ea"/>
              <a:cs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>
          <a:solidFill>
            <a:schemeClr val="bg1"/>
          </a:solidFill>
          <a:latin typeface="Tw Cen MT"/>
          <a:ea typeface="ＭＳ Ｐゴシック" pitchFamily="-65" charset="-128"/>
          <a:cs typeface="Tw Cen M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yriad Pro Semibold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Myriad Pro Ligh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§"/>
        <a:defRPr sz="2400" b="0" i="0">
          <a:solidFill>
            <a:schemeClr val="bg1"/>
          </a:solidFill>
          <a:latin typeface="Tw Cen MT"/>
          <a:ea typeface="ＭＳ Ｐゴシック" pitchFamily="-65" charset="-128"/>
          <a:cs typeface="Tw Cen MT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§"/>
        <a:defRPr sz="2000" b="0" i="0">
          <a:solidFill>
            <a:schemeClr val="bg1"/>
          </a:solidFill>
          <a:latin typeface="Tw Cen MT"/>
          <a:ea typeface="ＭＳ Ｐゴシック" pitchFamily="-65" charset="-128"/>
          <a:cs typeface="Tw Cen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§"/>
        <a:defRPr sz="2400" b="0" i="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chemeClr val="bg1"/>
          </a:solidFill>
          <a:latin typeface="Myriad Pro"/>
          <a:ea typeface="ＭＳ Ｐゴシック" pitchFamily="-65" charset="-128"/>
          <a:cs typeface="Myriad Pro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1fNJIwbw-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6.pdf"/><Relationship Id="rId7" Type="http://schemas.openxmlformats.org/officeDocument/2006/relationships/image" Target="../media/image30.pd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df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32.pd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447800"/>
          </a:xfrm>
        </p:spPr>
        <p:txBody>
          <a:bodyPr/>
          <a:lstStyle/>
          <a:p>
            <a:pPr algn="ctr" eaLnBrk="1" hangingPunct="1"/>
            <a:r>
              <a:rPr lang="en-US" sz="6000">
                <a:latin typeface="Tw Cen MT"/>
                <a:ea typeface="ＭＳ Ｐゴシック" pitchFamily="-110" charset="-128"/>
                <a:cs typeface="Tw Cen MT"/>
              </a:rPr>
              <a:t>Introduction to Agile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553200"/>
            <a:ext cx="8509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1300" y="0"/>
            <a:ext cx="8509000" cy="15113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36" name="TextBox 35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39" name="TextBox 38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pic>
        <p:nvPicPr>
          <p:cNvPr id="50" name="Picture 49" descr="Screen Shot 2013-10-16 at 5.17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04" y="542925"/>
            <a:ext cx="970971" cy="931784"/>
          </a:xfrm>
          <a:prstGeom prst="rect">
            <a:avLst/>
          </a:prstGeom>
        </p:spPr>
      </p:pic>
      <p:grpSp>
        <p:nvGrpSpPr>
          <p:cNvPr id="4" name="Group 63"/>
          <p:cNvGrpSpPr/>
          <p:nvPr/>
        </p:nvGrpSpPr>
        <p:grpSpPr>
          <a:xfrm>
            <a:off x="2089729" y="549275"/>
            <a:ext cx="6803446" cy="938134"/>
            <a:chOff x="2089729" y="549275"/>
            <a:chExt cx="6803446" cy="938134"/>
          </a:xfrm>
        </p:grpSpPr>
        <p:pic>
          <p:nvPicPr>
            <p:cNvPr id="52" name="Picture 5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549275"/>
              <a:ext cx="970971" cy="931784"/>
            </a:xfrm>
            <a:prstGeom prst="rect">
              <a:avLst/>
            </a:prstGeom>
          </p:spPr>
        </p:pic>
        <p:pic>
          <p:nvPicPr>
            <p:cNvPr id="54" name="Picture 5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549275"/>
              <a:ext cx="970971" cy="931784"/>
            </a:xfrm>
            <a:prstGeom prst="rect">
              <a:avLst/>
            </a:prstGeom>
          </p:spPr>
        </p:pic>
        <p:pic>
          <p:nvPicPr>
            <p:cNvPr id="56" name="Picture 55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555625"/>
              <a:ext cx="970971" cy="931784"/>
            </a:xfrm>
            <a:prstGeom prst="rect">
              <a:avLst/>
            </a:prstGeom>
          </p:spPr>
        </p:pic>
        <p:pic>
          <p:nvPicPr>
            <p:cNvPr id="57" name="Picture 5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549275"/>
              <a:ext cx="970971" cy="931784"/>
            </a:xfrm>
            <a:prstGeom prst="rect">
              <a:avLst/>
            </a:prstGeom>
          </p:spPr>
        </p:pic>
        <p:pic>
          <p:nvPicPr>
            <p:cNvPr id="58" name="Picture 57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555625"/>
              <a:ext cx="970971" cy="931784"/>
            </a:xfrm>
            <a:prstGeom prst="rect">
              <a:avLst/>
            </a:prstGeom>
          </p:spPr>
        </p:pic>
        <p:pic>
          <p:nvPicPr>
            <p:cNvPr id="59" name="Picture 5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549275"/>
              <a:ext cx="970971" cy="931784"/>
            </a:xfrm>
            <a:prstGeom prst="rect">
              <a:avLst/>
            </a:prstGeom>
          </p:spPr>
        </p:pic>
        <p:pic>
          <p:nvPicPr>
            <p:cNvPr id="60" name="Picture 59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552450"/>
              <a:ext cx="970971" cy="931784"/>
            </a:xfrm>
            <a:prstGeom prst="rect">
              <a:avLst/>
            </a:prstGeom>
          </p:spPr>
        </p:pic>
      </p:grpSp>
      <p:pic>
        <p:nvPicPr>
          <p:cNvPr id="63" name="Picture 62" descr="Screen Shot 2013-10-16 at 5.17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22400"/>
            <a:ext cx="5664200" cy="5435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46764" y="3907784"/>
            <a:ext cx="211268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Tw Cen MT"/>
                <a:cs typeface="Tw Cen MT"/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239013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3717981" y="1598083"/>
            <a:ext cx="1799691" cy="1116589"/>
            <a:chOff x="2130432" y="3244850"/>
            <a:chExt cx="1799691" cy="1116589"/>
          </a:xfrm>
          <a:effectLst/>
        </p:grpSpPr>
        <p:sp>
          <p:nvSpPr>
            <p:cNvPr id="58" name="Text Box 148"/>
            <p:cNvSpPr txBox="1">
              <a:spLocks noChangeArrowheads="1"/>
            </p:cNvSpPr>
            <p:nvPr/>
          </p:nvSpPr>
          <p:spPr bwMode="auto">
            <a:xfrm>
              <a:off x="2130432" y="3776663"/>
              <a:ext cx="179969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/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Dev Team</a:t>
              </a:r>
            </a:p>
          </p:txBody>
        </p:sp>
        <p:pic>
          <p:nvPicPr>
            <p:cNvPr id="59" name="Picture 58" descr="team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151" y="3244850"/>
              <a:ext cx="1374775" cy="628650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419100" y="2730500"/>
            <a:ext cx="87249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The Dev Team is responsible for implementing the product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Recommended size is 5-9 people.  (Bigger projects will have multiple Dev Teams working in parallel with each other.)</a:t>
            </a:r>
            <a:endParaRPr lang="en-US" sz="2400" u="sng" dirty="0">
              <a:solidFill>
                <a:schemeClr val="bg1"/>
              </a:solidFill>
              <a:latin typeface="Tw Cen MT"/>
              <a:cs typeface="Tw Cen MT"/>
            </a:endParaRP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u="sng" dirty="0">
                <a:solidFill>
                  <a:schemeClr val="bg1"/>
                </a:solidFill>
                <a:latin typeface="Tw Cen MT"/>
                <a:cs typeface="Tw Cen MT"/>
              </a:rPr>
              <a:t>Self-organizing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– Dev Team works together to set a realistic target for the Sprint, and they do their best to hit that target.  They are responsible for delivering high-quality work at a sustainable pace.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u="sng" dirty="0">
                <a:solidFill>
                  <a:schemeClr val="bg1"/>
                </a:solidFill>
                <a:latin typeface="Tw Cen MT"/>
                <a:cs typeface="Tw Cen MT"/>
              </a:rPr>
              <a:t>Cross-functional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– Dev Team has all the diverse skills needed to produce working software in a Sprint.  Each person might have one (or more) of the following skills: architecture, coding, testing, documentation, etc.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We call all these people “Developers,” regardless of their expertise</a:t>
            </a:r>
          </a:p>
        </p:txBody>
      </p:sp>
      <p:grpSp>
        <p:nvGrpSpPr>
          <p:cNvPr id="3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75" name="TextBox 74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4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79" name="TextBox 78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5" name="Group 102"/>
          <p:cNvGrpSpPr/>
          <p:nvPr/>
        </p:nvGrpSpPr>
        <p:grpSpPr>
          <a:xfrm>
            <a:off x="6781798" y="1778000"/>
            <a:ext cx="2362202" cy="1413933"/>
            <a:chOff x="6781798" y="1917700"/>
            <a:chExt cx="2362202" cy="1413933"/>
          </a:xfrm>
        </p:grpSpPr>
        <p:sp>
          <p:nvSpPr>
            <p:cNvPr id="96" name="Rectangle 95"/>
            <p:cNvSpPr/>
            <p:nvPr/>
          </p:nvSpPr>
          <p:spPr>
            <a:xfrm>
              <a:off x="6781798" y="2971800"/>
              <a:ext cx="1003302" cy="35983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39000" y="19177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latin typeface="Tw Cen MT"/>
                  <a:cs typeface="Tw Cen MT"/>
                </a:rPr>
                <a:t>Whatever needs to be delivered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rot="5400000">
              <a:off x="7607300" y="2628900"/>
              <a:ext cx="317500" cy="1905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2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42" name="Picture 41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43" name="Picture 42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44" name="Picture 43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45" name="Picture 44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48" name="Picture 47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49" name="Picture 48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51" name="Picture 50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52" name="Picture 51" descr="Screen Shot 2013-10-16 at 5.17.0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48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5727700" y="1714498"/>
            <a:ext cx="2527300" cy="1004113"/>
            <a:chOff x="4233334" y="787400"/>
            <a:chExt cx="2527300" cy="1004113"/>
          </a:xfrm>
          <a:effectLst/>
        </p:grpSpPr>
        <p:sp>
          <p:nvSpPr>
            <p:cNvPr id="64" name="Text Box 137"/>
            <p:cNvSpPr txBox="1">
              <a:spLocks noChangeArrowheads="1"/>
            </p:cNvSpPr>
            <p:nvPr/>
          </p:nvSpPr>
          <p:spPr bwMode="auto">
            <a:xfrm>
              <a:off x="4233334" y="1247774"/>
              <a:ext cx="2527300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bg1"/>
                  </a:solidFill>
                  <a:latin typeface="Tw Cen MT"/>
                  <a:cs typeface="Tw Cen MT"/>
                </a:rPr>
                <a:t> </a:t>
              </a: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ScrumMaster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787400"/>
              <a:ext cx="158750" cy="444500"/>
            </a:xfrm>
            <a:prstGeom prst="rect">
              <a:avLst/>
            </a:prstGeom>
          </p:spPr>
        </p:pic>
      </p:grpSp>
      <p:grpSp>
        <p:nvGrpSpPr>
          <p:cNvPr id="3" name="Group 36"/>
          <p:cNvGrpSpPr/>
          <p:nvPr/>
        </p:nvGrpSpPr>
        <p:grpSpPr>
          <a:xfrm>
            <a:off x="3717981" y="1598083"/>
            <a:ext cx="1799691" cy="1116589"/>
            <a:chOff x="2130432" y="3244850"/>
            <a:chExt cx="1799691" cy="1116589"/>
          </a:xfrm>
          <a:effectLst/>
        </p:grpSpPr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2130432" y="3776663"/>
              <a:ext cx="179969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/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Dev Team</a:t>
              </a:r>
            </a:p>
          </p:txBody>
        </p:sp>
        <p:pic>
          <p:nvPicPr>
            <p:cNvPr id="179" name="Picture 178" descr="team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151" y="3244850"/>
              <a:ext cx="1374775" cy="628650"/>
            </a:xfrm>
            <a:prstGeom prst="rect">
              <a:avLst/>
            </a:prstGeom>
          </p:spPr>
        </p:pic>
      </p:grpSp>
      <p:sp>
        <p:nvSpPr>
          <p:cNvPr id="180" name="TextBox 179"/>
          <p:cNvSpPr txBox="1"/>
          <p:nvPr/>
        </p:nvSpPr>
        <p:spPr>
          <a:xfrm>
            <a:off x="876300" y="2743200"/>
            <a:ext cx="8267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The ScrumMaster is a "servant leader", helping the Dev Team and PO use Scrum to achieve the best possible results today, and improve their results in the future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The ScrumMaster owns the “3 P’s”:</a:t>
            </a:r>
          </a:p>
          <a:p>
            <a:pPr marL="1181100" lvl="2" indent="-266700">
              <a:buClr>
                <a:schemeClr val="bg1"/>
              </a:buClr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P</a:t>
            </a:r>
            <a:r>
              <a:rPr lang="en-US" sz="1050">
                <a:solidFill>
                  <a:schemeClr val="bg1"/>
                </a:solidFill>
                <a:latin typeface="Tw Cen MT"/>
                <a:cs typeface="Tw Cen MT"/>
              </a:rPr>
              <a:t> </a:t>
            </a: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rocess Coach</a:t>
            </a:r>
          </a:p>
          <a:p>
            <a:pPr marL="1181100" lvl="2" indent="-266700">
              <a:buClr>
                <a:schemeClr val="bg1"/>
              </a:buClr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P</a:t>
            </a:r>
            <a:r>
              <a:rPr lang="en-US" sz="1050">
                <a:solidFill>
                  <a:schemeClr val="bg1"/>
                </a:solidFill>
                <a:latin typeface="Tw Cen MT"/>
                <a:cs typeface="Tw Cen MT"/>
              </a:rPr>
              <a:t> </a:t>
            </a: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roblem Solver</a:t>
            </a:r>
          </a:p>
          <a:p>
            <a:pPr marL="1181100" lvl="2" indent="-266700">
              <a:buClr>
                <a:schemeClr val="bg1"/>
              </a:buClr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P</a:t>
            </a:r>
            <a:r>
              <a:rPr lang="en-US" sz="1050">
                <a:solidFill>
                  <a:schemeClr val="bg1"/>
                </a:solidFill>
                <a:latin typeface="Tw Cen MT"/>
                <a:cs typeface="Tw Cen MT"/>
              </a:rPr>
              <a:t> </a:t>
            </a: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rotector</a:t>
            </a:r>
          </a:p>
          <a:p>
            <a:pPr marL="266700" indent="-266700">
              <a:buClr>
                <a:schemeClr val="bg1"/>
              </a:buClr>
              <a:buFont typeface="Wingdings" charset="2"/>
              <a:buChar char="§"/>
            </a:pP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ScrumMaster could be a Dev Team member or an </a:t>
            </a:r>
            <a:b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800" u="sng">
                <a:solidFill>
                  <a:schemeClr val="bg1"/>
                </a:solidFill>
                <a:latin typeface="Tw Cen MT"/>
                <a:cs typeface="Tw Cen MT"/>
              </a:rPr>
              <a:t>ex</a:t>
            </a:r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-Project Manager – but not the Dev Team’s boss.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860550" y="4578351"/>
            <a:ext cx="222250" cy="323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860550" y="5003801"/>
            <a:ext cx="222250" cy="323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860550" y="5441951"/>
            <a:ext cx="222250" cy="323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 flipH="1">
            <a:off x="3467100" y="1536700"/>
            <a:ext cx="2082800" cy="1168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5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97" name="TextBox 196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6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200" name="TextBox 199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37" name="Picture 36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38" name="Picture 37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39" name="Picture 38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40" name="Picture 39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41" name="Picture 40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42" name="Picture 41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43" name="Picture 42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44" name="Picture 43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008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allAtOnce"/>
      <p:bldP spid="184" grpId="0" animBg="1"/>
      <p:bldP spid="190" grpId="0" animBg="1"/>
      <p:bldP spid="1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888284" y="1693329"/>
            <a:ext cx="2623635" cy="1014853"/>
            <a:chOff x="-775419" y="491067"/>
            <a:chExt cx="2623635" cy="1014853"/>
          </a:xfrm>
        </p:grpSpPr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-775419" y="989539"/>
              <a:ext cx="2623635" cy="51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ts val="3200"/>
                </a:lnSpc>
              </a:pP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Product Owner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373" y="491067"/>
              <a:ext cx="158750" cy="444500"/>
            </a:xfrm>
            <a:prstGeom prst="rect">
              <a:avLst/>
            </a:prstGeom>
            <a:effectLst/>
          </p:spPr>
        </p:pic>
      </p:grpSp>
      <p:sp>
        <p:nvSpPr>
          <p:cNvPr id="60" name="TextBox 59"/>
          <p:cNvSpPr txBox="1"/>
          <p:nvPr/>
        </p:nvSpPr>
        <p:spPr>
          <a:xfrm>
            <a:off x="858446" y="3098800"/>
            <a:ext cx="8285554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1" indent="-2921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Product Owner is the single person responsible for ensuring that the optimal business value is achieved</a:t>
            </a:r>
          </a:p>
          <a:p>
            <a:pPr marL="292100" lvl="1" indent="-2921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PO is responsible for schedule, scope, and cost</a:t>
            </a:r>
          </a:p>
          <a:p>
            <a:pPr marL="292100" lvl="1" indent="-2921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PO maintains the Product Backlog, a prioritized list of everything that needs to be done</a:t>
            </a:r>
          </a:p>
          <a:p>
            <a:pPr marL="292100" lvl="1" indent="-2921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PO role should ideally be played by the customer – or someone who deeply understands the customers, stakeholders, or the market’s needs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5727700" y="1714498"/>
            <a:ext cx="2527300" cy="1004113"/>
            <a:chOff x="4233334" y="787400"/>
            <a:chExt cx="2527300" cy="1004113"/>
          </a:xfrm>
          <a:effectLst/>
        </p:grpSpPr>
        <p:sp>
          <p:nvSpPr>
            <p:cNvPr id="130" name="Text Box 137"/>
            <p:cNvSpPr txBox="1">
              <a:spLocks noChangeArrowheads="1"/>
            </p:cNvSpPr>
            <p:nvPr/>
          </p:nvSpPr>
          <p:spPr bwMode="auto">
            <a:xfrm>
              <a:off x="4233334" y="1247774"/>
              <a:ext cx="2527300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bg1"/>
                  </a:solidFill>
                  <a:latin typeface="Tw Cen MT"/>
                  <a:cs typeface="Tw Cen MT"/>
                </a:rPr>
                <a:t> </a:t>
              </a: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ScrumMaster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787400"/>
              <a:ext cx="158750" cy="444500"/>
            </a:xfrm>
            <a:prstGeom prst="rect">
              <a:avLst/>
            </a:prstGeom>
          </p:spPr>
        </p:pic>
      </p:grpSp>
      <p:grpSp>
        <p:nvGrpSpPr>
          <p:cNvPr id="5" name="Group 36"/>
          <p:cNvGrpSpPr/>
          <p:nvPr/>
        </p:nvGrpSpPr>
        <p:grpSpPr>
          <a:xfrm>
            <a:off x="3717981" y="1598083"/>
            <a:ext cx="1799691" cy="1116589"/>
            <a:chOff x="2130432" y="3244850"/>
            <a:chExt cx="1799691" cy="1116589"/>
          </a:xfrm>
          <a:effectLst/>
        </p:grpSpPr>
        <p:sp>
          <p:nvSpPr>
            <p:cNvPr id="133" name="Text Box 148"/>
            <p:cNvSpPr txBox="1">
              <a:spLocks noChangeArrowheads="1"/>
            </p:cNvSpPr>
            <p:nvPr/>
          </p:nvSpPr>
          <p:spPr bwMode="auto">
            <a:xfrm>
              <a:off x="2130432" y="3776663"/>
              <a:ext cx="179969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/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Dev Team</a:t>
              </a:r>
            </a:p>
          </p:txBody>
        </p:sp>
        <p:pic>
          <p:nvPicPr>
            <p:cNvPr id="134" name="Picture 133" descr="team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151" y="3244850"/>
              <a:ext cx="1374775" cy="628650"/>
            </a:xfrm>
            <a:prstGeom prst="rect">
              <a:avLst/>
            </a:prstGeom>
          </p:spPr>
        </p:pic>
      </p:grpSp>
      <p:sp>
        <p:nvSpPr>
          <p:cNvPr id="135" name="Rectangle 134"/>
          <p:cNvSpPr/>
          <p:nvPr/>
        </p:nvSpPr>
        <p:spPr>
          <a:xfrm flipH="1">
            <a:off x="3467100" y="1536700"/>
            <a:ext cx="4775200" cy="1168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6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53" name="TextBox 152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7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56" name="TextBox 155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33" name="Picture 32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34" name="Picture 33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35" name="Picture 34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37" name="Picture 36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38" name="Picture 37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39" name="Picture 38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40" name="Picture 39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41" name="Picture 40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303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888284" y="1693329"/>
            <a:ext cx="2623635" cy="1014853"/>
            <a:chOff x="-775419" y="491067"/>
            <a:chExt cx="2623635" cy="1014853"/>
          </a:xfrm>
        </p:grpSpPr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-775419" y="989539"/>
              <a:ext cx="2623635" cy="516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ts val="3200"/>
                </a:lnSpc>
              </a:pP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Product Owner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373" y="491067"/>
              <a:ext cx="158750" cy="444500"/>
            </a:xfrm>
            <a:prstGeom prst="rect">
              <a:avLst/>
            </a:prstGeom>
            <a:effectLst/>
          </p:spPr>
        </p:pic>
      </p:grpSp>
      <p:grpSp>
        <p:nvGrpSpPr>
          <p:cNvPr id="3" name="Group 39"/>
          <p:cNvGrpSpPr/>
          <p:nvPr/>
        </p:nvGrpSpPr>
        <p:grpSpPr>
          <a:xfrm>
            <a:off x="5727700" y="1714498"/>
            <a:ext cx="2527300" cy="1004113"/>
            <a:chOff x="4233334" y="787400"/>
            <a:chExt cx="2527300" cy="1004113"/>
          </a:xfrm>
          <a:effectLst/>
        </p:grpSpPr>
        <p:sp>
          <p:nvSpPr>
            <p:cNvPr id="130" name="Text Box 137"/>
            <p:cNvSpPr txBox="1">
              <a:spLocks noChangeArrowheads="1"/>
            </p:cNvSpPr>
            <p:nvPr/>
          </p:nvSpPr>
          <p:spPr bwMode="auto">
            <a:xfrm>
              <a:off x="4233334" y="1247774"/>
              <a:ext cx="2527300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bg1"/>
                  </a:solidFill>
                  <a:latin typeface="Tw Cen MT"/>
                  <a:cs typeface="Tw Cen MT"/>
                </a:rPr>
                <a:t> </a:t>
              </a:r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ScrumMaster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787400"/>
              <a:ext cx="158750" cy="444500"/>
            </a:xfrm>
            <a:prstGeom prst="rect">
              <a:avLst/>
            </a:prstGeom>
          </p:spPr>
        </p:pic>
      </p:grpSp>
      <p:grpSp>
        <p:nvGrpSpPr>
          <p:cNvPr id="4" name="Group 36"/>
          <p:cNvGrpSpPr/>
          <p:nvPr/>
        </p:nvGrpSpPr>
        <p:grpSpPr>
          <a:xfrm>
            <a:off x="3717981" y="1598083"/>
            <a:ext cx="1799691" cy="1116589"/>
            <a:chOff x="2130432" y="3244850"/>
            <a:chExt cx="1799691" cy="1116589"/>
          </a:xfrm>
          <a:effectLst/>
        </p:grpSpPr>
        <p:sp>
          <p:nvSpPr>
            <p:cNvPr id="133" name="Text Box 148"/>
            <p:cNvSpPr txBox="1">
              <a:spLocks noChangeArrowheads="1"/>
            </p:cNvSpPr>
            <p:nvPr/>
          </p:nvSpPr>
          <p:spPr bwMode="auto">
            <a:xfrm>
              <a:off x="2130432" y="3776663"/>
              <a:ext cx="179969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indent="-114300" algn="ctr" eaLnBrk="0" hangingPunct="0"/>
              <a:r>
                <a:rPr lang="en-US" sz="3200">
                  <a:solidFill>
                    <a:schemeClr val="bg1"/>
                  </a:solidFill>
                  <a:latin typeface="Tw Cen MT"/>
                  <a:cs typeface="Tw Cen MT"/>
                </a:rPr>
                <a:t>Dev Team</a:t>
              </a:r>
            </a:p>
          </p:txBody>
        </p:sp>
        <p:pic>
          <p:nvPicPr>
            <p:cNvPr id="134" name="Picture 133" descr="team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151" y="3244850"/>
              <a:ext cx="1374775" cy="628650"/>
            </a:xfrm>
            <a:prstGeom prst="rect">
              <a:avLst/>
            </a:prstGeom>
          </p:spPr>
        </p:pic>
      </p:grpSp>
      <p:sp>
        <p:nvSpPr>
          <p:cNvPr id="151" name="Rectangle 15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5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53" name="TextBox 152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6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56" name="TextBox 155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977900" y="2895600"/>
            <a:ext cx="7061200" cy="1234270"/>
            <a:chOff x="977900" y="2895600"/>
            <a:chExt cx="7061200" cy="1234270"/>
          </a:xfrm>
        </p:grpSpPr>
        <p:sp>
          <p:nvSpPr>
            <p:cNvPr id="32" name="Rectangle 31"/>
            <p:cNvSpPr/>
            <p:nvPr/>
          </p:nvSpPr>
          <p:spPr>
            <a:xfrm>
              <a:off x="2294674" y="3557064"/>
              <a:ext cx="4580063" cy="572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ts val="3200"/>
                </a:lnSpc>
              </a:pPr>
              <a:r>
                <a:rPr lang="en-US" sz="5400">
                  <a:solidFill>
                    <a:schemeClr val="bg1"/>
                  </a:solidFill>
                  <a:latin typeface="Tw Cen MT"/>
                  <a:cs typeface="Tw Cen MT"/>
                </a:rPr>
                <a:t>The Scrum Team</a:t>
              </a:r>
            </a:p>
          </p:txBody>
        </p:sp>
        <p:sp>
          <p:nvSpPr>
            <p:cNvPr id="33" name="Left Brace 32"/>
            <p:cNvSpPr/>
            <p:nvPr/>
          </p:nvSpPr>
          <p:spPr>
            <a:xfrm rot="16200000">
              <a:off x="4292600" y="-419100"/>
              <a:ext cx="431800" cy="7061200"/>
            </a:xfrm>
            <a:prstGeom prst="leftBrace">
              <a:avLst>
                <a:gd name="adj1" fmla="val 61274"/>
                <a:gd name="adj2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31" name="Picture 30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34" name="Picture 33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35" name="Picture 34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37" name="Picture 36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38" name="Picture 37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39" name="Picture 38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40" name="Picture 39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41" name="Picture 40" descr="Screen Shot 2013-10-16 at 5.17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422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sp>
        <p:nvSpPr>
          <p:cNvPr id="233" name="Rectangle 217"/>
          <p:cNvSpPr>
            <a:spLocks noChangeArrowheads="1"/>
          </p:cNvSpPr>
          <p:nvPr/>
        </p:nvSpPr>
        <p:spPr bwMode="auto">
          <a:xfrm>
            <a:off x="3898900" y="5207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4" name="Rectangle 217"/>
          <p:cNvSpPr>
            <a:spLocks noChangeArrowheads="1"/>
          </p:cNvSpPr>
          <p:nvPr/>
        </p:nvSpPr>
        <p:spPr bwMode="auto">
          <a:xfrm>
            <a:off x="3416300" y="4826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5" name="Rectangle 217"/>
          <p:cNvSpPr>
            <a:spLocks noChangeArrowheads="1"/>
          </p:cNvSpPr>
          <p:nvPr/>
        </p:nvSpPr>
        <p:spPr bwMode="auto">
          <a:xfrm>
            <a:off x="2489200" y="57658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6" name="Rectangle 217"/>
          <p:cNvSpPr>
            <a:spLocks noChangeArrowheads="1"/>
          </p:cNvSpPr>
          <p:nvPr/>
        </p:nvSpPr>
        <p:spPr bwMode="auto">
          <a:xfrm>
            <a:off x="1739900" y="5346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7" name="Rectangle 217"/>
          <p:cNvSpPr>
            <a:spLocks noChangeArrowheads="1"/>
          </p:cNvSpPr>
          <p:nvPr/>
        </p:nvSpPr>
        <p:spPr bwMode="auto">
          <a:xfrm>
            <a:off x="1917700" y="4699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8" name="Rectangle 217"/>
          <p:cNvSpPr>
            <a:spLocks noChangeArrowheads="1"/>
          </p:cNvSpPr>
          <p:nvPr/>
        </p:nvSpPr>
        <p:spPr bwMode="auto">
          <a:xfrm>
            <a:off x="1104900" y="4965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39" name="Rectangle 217"/>
          <p:cNvSpPr>
            <a:spLocks noChangeArrowheads="1"/>
          </p:cNvSpPr>
          <p:nvPr/>
        </p:nvSpPr>
        <p:spPr bwMode="auto">
          <a:xfrm>
            <a:off x="2565400" y="5092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40" name="Rectangle 217"/>
          <p:cNvSpPr>
            <a:spLocks noChangeArrowheads="1"/>
          </p:cNvSpPr>
          <p:nvPr/>
        </p:nvSpPr>
        <p:spPr bwMode="auto">
          <a:xfrm>
            <a:off x="3149600" y="54991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41" name="Rectangle 217"/>
          <p:cNvSpPr>
            <a:spLocks noChangeArrowheads="1"/>
          </p:cNvSpPr>
          <p:nvPr/>
        </p:nvSpPr>
        <p:spPr bwMode="auto">
          <a:xfrm>
            <a:off x="2692400" y="44196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16000" y="1651000"/>
            <a:ext cx="812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1" indent="-3556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The Product Owner gathers a list of ideas to be implemented (= features and functionality) plus other work to do (to mitigate risks, answer questions, etc.) </a:t>
            </a:r>
          </a:p>
          <a:p>
            <a:pPr marL="355600" lvl="1" indent="-3556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These are known as </a:t>
            </a:r>
            <a:r>
              <a:rPr lang="en-US" sz="2800" u="sng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Product Backlog Items</a:t>
            </a:r>
            <a:endParaRPr lang="en-US" sz="2800" dirty="0">
              <a:solidFill>
                <a:srgbClr val="FFFFFF"/>
              </a:solidFill>
              <a:latin typeface="Tw Cen MT"/>
              <a:ea typeface="ＭＳ Ｐゴシック" pitchFamily="-110" charset="-128"/>
              <a:cs typeface="Tw Cen MT"/>
            </a:endParaRPr>
          </a:p>
          <a:p>
            <a:pPr marL="355600" lvl="1" indent="-355600" eaLnBrk="1" hangingPunct="1">
              <a:buFont typeface="Wingdings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Some teams write these as </a:t>
            </a:r>
            <a:r>
              <a:rPr lang="en-US" sz="2800" u="sng" dirty="0">
                <a:solidFill>
                  <a:srgbClr val="FFFFFF"/>
                </a:solidFill>
                <a:latin typeface="Tw Cen MT"/>
                <a:ea typeface="ＭＳ Ｐゴシック" pitchFamily="-110" charset="-128"/>
                <a:cs typeface="Tw Cen MT"/>
              </a:rPr>
              <a:t>User Stories</a:t>
            </a:r>
            <a:endParaRPr lang="en-US" sz="2800" dirty="0">
              <a:solidFill>
                <a:srgbClr val="FFFFFF"/>
              </a:solidFill>
              <a:latin typeface="Tw Cen MT"/>
              <a:ea typeface="ＭＳ Ｐゴシック" pitchFamily="-110" charset="-128"/>
              <a:cs typeface="Tw Cen MT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41" name="TextBox 140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44" name="TextBox 143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4" name="Group 27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29" name="Picture 2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30" name="Picture 29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31" name="Picture 30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32" name="Picture 3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33" name="Picture 3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34" name="Picture 3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35" name="Picture 3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37" name="Picture 3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5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46" name="TextBox 145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49" name="TextBox 148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sp>
        <p:nvSpPr>
          <p:cNvPr id="64" name="Rectangle 217"/>
          <p:cNvSpPr>
            <a:spLocks noChangeArrowheads="1"/>
          </p:cNvSpPr>
          <p:nvPr/>
        </p:nvSpPr>
        <p:spPr bwMode="auto">
          <a:xfrm>
            <a:off x="3898900" y="5207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5" name="Rectangle 217"/>
          <p:cNvSpPr>
            <a:spLocks noChangeArrowheads="1"/>
          </p:cNvSpPr>
          <p:nvPr/>
        </p:nvSpPr>
        <p:spPr bwMode="auto">
          <a:xfrm>
            <a:off x="3416300" y="4826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6" name="Rectangle 217"/>
          <p:cNvSpPr>
            <a:spLocks noChangeArrowheads="1"/>
          </p:cNvSpPr>
          <p:nvPr/>
        </p:nvSpPr>
        <p:spPr bwMode="auto">
          <a:xfrm>
            <a:off x="2489200" y="57658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7" name="Rectangle 217"/>
          <p:cNvSpPr>
            <a:spLocks noChangeArrowheads="1"/>
          </p:cNvSpPr>
          <p:nvPr/>
        </p:nvSpPr>
        <p:spPr bwMode="auto">
          <a:xfrm>
            <a:off x="1739900" y="5346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8" name="Rectangle 217"/>
          <p:cNvSpPr>
            <a:spLocks noChangeArrowheads="1"/>
          </p:cNvSpPr>
          <p:nvPr/>
        </p:nvSpPr>
        <p:spPr bwMode="auto">
          <a:xfrm>
            <a:off x="1917700" y="46990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69" name="Rectangle 217"/>
          <p:cNvSpPr>
            <a:spLocks noChangeArrowheads="1"/>
          </p:cNvSpPr>
          <p:nvPr/>
        </p:nvSpPr>
        <p:spPr bwMode="auto">
          <a:xfrm>
            <a:off x="1104900" y="4965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0" name="Rectangle 217"/>
          <p:cNvSpPr>
            <a:spLocks noChangeArrowheads="1"/>
          </p:cNvSpPr>
          <p:nvPr/>
        </p:nvSpPr>
        <p:spPr bwMode="auto">
          <a:xfrm>
            <a:off x="2565400" y="50927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1" name="Rectangle 217"/>
          <p:cNvSpPr>
            <a:spLocks noChangeArrowheads="1"/>
          </p:cNvSpPr>
          <p:nvPr/>
        </p:nvSpPr>
        <p:spPr bwMode="auto">
          <a:xfrm>
            <a:off x="3149600" y="54991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2" name="Rectangle 217"/>
          <p:cNvSpPr>
            <a:spLocks noChangeArrowheads="1"/>
          </p:cNvSpPr>
          <p:nvPr/>
        </p:nvSpPr>
        <p:spPr bwMode="auto">
          <a:xfrm>
            <a:off x="2692400" y="4419600"/>
            <a:ext cx="723901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grpSp>
        <p:nvGrpSpPr>
          <p:cNvPr id="4" name="Group 61"/>
          <p:cNvGrpSpPr/>
          <p:nvPr/>
        </p:nvGrpSpPr>
        <p:grpSpPr>
          <a:xfrm>
            <a:off x="0" y="1562100"/>
            <a:ext cx="1054100" cy="4533900"/>
            <a:chOff x="0" y="1701800"/>
            <a:chExt cx="1054100" cy="4533900"/>
          </a:xfrm>
        </p:grpSpPr>
        <p:sp>
          <p:nvSpPr>
            <p:cNvPr id="61" name="Rectangle 60"/>
            <p:cNvSpPr/>
            <p:nvPr/>
          </p:nvSpPr>
          <p:spPr>
            <a:xfrm>
              <a:off x="0" y="1701800"/>
              <a:ext cx="1054100" cy="4533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9"/>
            <p:cNvGrpSpPr/>
            <p:nvPr/>
          </p:nvGrpSpPr>
          <p:grpSpPr>
            <a:xfrm>
              <a:off x="12700" y="1765300"/>
              <a:ext cx="914401" cy="4298568"/>
              <a:chOff x="12700" y="1765300"/>
              <a:chExt cx="914401" cy="4298568"/>
            </a:xfrm>
          </p:grpSpPr>
          <p:sp>
            <p:nvSpPr>
              <p:cNvPr id="27" name="Rectangle 217"/>
              <p:cNvSpPr>
                <a:spLocks noChangeArrowheads="1"/>
              </p:cNvSpPr>
              <p:nvPr/>
            </p:nvSpPr>
            <p:spPr bwMode="auto">
              <a:xfrm>
                <a:off x="203200" y="17653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8" name="Rectangle 217"/>
              <p:cNvSpPr>
                <a:spLocks noChangeArrowheads="1"/>
              </p:cNvSpPr>
              <p:nvPr/>
            </p:nvSpPr>
            <p:spPr bwMode="auto">
              <a:xfrm>
                <a:off x="203200" y="22902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9" name="Rectangle 217"/>
              <p:cNvSpPr>
                <a:spLocks noChangeArrowheads="1"/>
              </p:cNvSpPr>
              <p:nvPr/>
            </p:nvSpPr>
            <p:spPr bwMode="auto">
              <a:xfrm>
                <a:off x="203200" y="2815166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30" name="Rectangle 217"/>
              <p:cNvSpPr>
                <a:spLocks noChangeArrowheads="1"/>
              </p:cNvSpPr>
              <p:nvPr/>
            </p:nvSpPr>
            <p:spPr bwMode="auto">
              <a:xfrm>
                <a:off x="203200" y="3340099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31" name="Rectangle 217"/>
              <p:cNvSpPr>
                <a:spLocks noChangeArrowheads="1"/>
              </p:cNvSpPr>
              <p:nvPr/>
            </p:nvSpPr>
            <p:spPr bwMode="auto">
              <a:xfrm>
                <a:off x="203200" y="3865034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32" name="Rectangle 217"/>
              <p:cNvSpPr>
                <a:spLocks noChangeArrowheads="1"/>
              </p:cNvSpPr>
              <p:nvPr/>
            </p:nvSpPr>
            <p:spPr bwMode="auto">
              <a:xfrm>
                <a:off x="203200" y="4389967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33" name="Rectangle 217"/>
              <p:cNvSpPr>
                <a:spLocks noChangeArrowheads="1"/>
              </p:cNvSpPr>
              <p:nvPr/>
            </p:nvSpPr>
            <p:spPr bwMode="auto">
              <a:xfrm>
                <a:off x="203200" y="49149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grpSp>
            <p:nvGrpSpPr>
              <p:cNvPr id="6" name="Group 150"/>
              <p:cNvGrpSpPr/>
              <p:nvPr/>
            </p:nvGrpSpPr>
            <p:grpSpPr>
              <a:xfrm>
                <a:off x="12700" y="5874426"/>
                <a:ext cx="907172" cy="189442"/>
                <a:chOff x="6350" y="5984493"/>
                <a:chExt cx="1593849" cy="189442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254009" y="6058576"/>
                  <a:ext cx="1260466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37" name="Chord 36"/>
                <p:cNvSpPr/>
                <p:nvPr/>
              </p:nvSpPr>
              <p:spPr>
                <a:xfrm>
                  <a:off x="183249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38" name="Chord 37"/>
                <p:cNvSpPr/>
                <p:nvPr/>
              </p:nvSpPr>
              <p:spPr>
                <a:xfrm flipV="1">
                  <a:off x="73573" y="6028945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39" name="Chord 38"/>
                <p:cNvSpPr/>
                <p:nvPr/>
              </p:nvSpPr>
              <p:spPr>
                <a:xfrm>
                  <a:off x="6350" y="6043760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37262" y="6030001"/>
                  <a:ext cx="838485" cy="592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1739" y="6087152"/>
                  <a:ext cx="838485" cy="38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72583" y="6030001"/>
                  <a:ext cx="838485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3" name="Chord 42"/>
                <p:cNvSpPr/>
                <p:nvPr/>
              </p:nvSpPr>
              <p:spPr>
                <a:xfrm>
                  <a:off x="1444531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36265" y="6030002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33612" y="6033177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6" name="Chord 45"/>
                <p:cNvSpPr/>
                <p:nvPr/>
              </p:nvSpPr>
              <p:spPr>
                <a:xfrm>
                  <a:off x="180596" y="5987668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7" name="Chord 46"/>
                <p:cNvSpPr/>
                <p:nvPr/>
              </p:nvSpPr>
              <p:spPr>
                <a:xfrm flipV="1">
                  <a:off x="76226" y="6025770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8" name="Chord 47"/>
                <p:cNvSpPr/>
                <p:nvPr/>
              </p:nvSpPr>
              <p:spPr>
                <a:xfrm>
                  <a:off x="9003" y="6046935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85019" y="6045876"/>
                  <a:ext cx="69873" cy="4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36319" y="6042701"/>
                  <a:ext cx="95524" cy="508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9767" y="607762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30182" y="6080801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00994" y="607127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54" name="Rectangle 217"/>
              <p:cNvSpPr>
                <a:spLocks noChangeArrowheads="1"/>
              </p:cNvSpPr>
              <p:nvPr/>
            </p:nvSpPr>
            <p:spPr bwMode="auto">
              <a:xfrm>
                <a:off x="203200" y="54398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</p:grpSp>
      </p:grpSp>
      <p:sp>
        <p:nvSpPr>
          <p:cNvPr id="76" name="Text Box 379"/>
          <p:cNvSpPr txBox="1">
            <a:spLocks noChangeArrowheads="1"/>
          </p:cNvSpPr>
          <p:nvPr/>
        </p:nvSpPr>
        <p:spPr bwMode="auto">
          <a:xfrm>
            <a:off x="12700" y="6008453"/>
            <a:ext cx="996562" cy="5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Product</a:t>
            </a:r>
            <a:b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Backlog</a:t>
            </a:r>
          </a:p>
        </p:txBody>
      </p:sp>
      <p:grpSp>
        <p:nvGrpSpPr>
          <p:cNvPr id="7" name="Group 57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59" name="Picture 5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63" name="Picture 6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73" name="Picture 7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74" name="Picture 7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75" name="Picture 7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77" name="Picture 7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78" name="Picture 77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79" name="Picture 7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-0.32465 -0.5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-28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1691 -0.4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27361 -0.249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25816 -0.276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0" y="-13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18664 -0.137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0" y="-69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09827 -0.10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-52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35243 -0.00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0" y="-3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-0.25053 -0.092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-0.40382 0.0173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63500" y="-12700"/>
            <a:ext cx="9055100" cy="6845300"/>
          </a:xfrm>
          <a:custGeom>
            <a:avLst/>
            <a:gdLst>
              <a:gd name="connsiteX0" fmla="*/ 0 w 9055100"/>
              <a:gd name="connsiteY0" fmla="*/ 127000 h 6845300"/>
              <a:gd name="connsiteX1" fmla="*/ 25400 w 9055100"/>
              <a:gd name="connsiteY1" fmla="*/ 6781800 h 6845300"/>
              <a:gd name="connsiteX2" fmla="*/ 1651000 w 9055100"/>
              <a:gd name="connsiteY2" fmla="*/ 6629400 h 6845300"/>
              <a:gd name="connsiteX3" fmla="*/ 1117600 w 9055100"/>
              <a:gd name="connsiteY3" fmla="*/ 5435600 h 6845300"/>
              <a:gd name="connsiteX4" fmla="*/ 1244600 w 9055100"/>
              <a:gd name="connsiteY4" fmla="*/ 3657600 h 6845300"/>
              <a:gd name="connsiteX5" fmla="*/ 2082800 w 9055100"/>
              <a:gd name="connsiteY5" fmla="*/ 3784600 h 6845300"/>
              <a:gd name="connsiteX6" fmla="*/ 2603500 w 9055100"/>
              <a:gd name="connsiteY6" fmla="*/ 5207000 h 6845300"/>
              <a:gd name="connsiteX7" fmla="*/ 3860800 w 9055100"/>
              <a:gd name="connsiteY7" fmla="*/ 4724400 h 6845300"/>
              <a:gd name="connsiteX8" fmla="*/ 3035300 w 9055100"/>
              <a:gd name="connsiteY8" fmla="*/ 6502400 h 6845300"/>
              <a:gd name="connsiteX9" fmla="*/ 3784600 w 9055100"/>
              <a:gd name="connsiteY9" fmla="*/ 6819900 h 6845300"/>
              <a:gd name="connsiteX10" fmla="*/ 9055100 w 9055100"/>
              <a:gd name="connsiteY10" fmla="*/ 6845300 h 6845300"/>
              <a:gd name="connsiteX11" fmla="*/ 9042400 w 9055100"/>
              <a:gd name="connsiteY11" fmla="*/ 0 h 6845300"/>
              <a:gd name="connsiteX12" fmla="*/ 0 w 9055100"/>
              <a:gd name="connsiteY12" fmla="*/ 12700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845300">
                <a:moveTo>
                  <a:pt x="0" y="127000"/>
                </a:moveTo>
                <a:cubicBezTo>
                  <a:pt x="8467" y="2345267"/>
                  <a:pt x="25400" y="6781800"/>
                  <a:pt x="25400" y="6781800"/>
                </a:cubicBezTo>
                <a:lnTo>
                  <a:pt x="1651000" y="6629400"/>
                </a:lnTo>
                <a:lnTo>
                  <a:pt x="1117600" y="5435600"/>
                </a:lnTo>
                <a:lnTo>
                  <a:pt x="1244600" y="3657600"/>
                </a:lnTo>
                <a:lnTo>
                  <a:pt x="2082800" y="3784600"/>
                </a:lnTo>
                <a:lnTo>
                  <a:pt x="2603500" y="5207000"/>
                </a:lnTo>
                <a:lnTo>
                  <a:pt x="3860800" y="4724400"/>
                </a:lnTo>
                <a:lnTo>
                  <a:pt x="3035300" y="6502400"/>
                </a:lnTo>
                <a:lnTo>
                  <a:pt x="3784600" y="6819900"/>
                </a:lnTo>
                <a:lnTo>
                  <a:pt x="9055100" y="6845300"/>
                </a:lnTo>
                <a:cubicBezTo>
                  <a:pt x="9050867" y="4563533"/>
                  <a:pt x="9042400" y="0"/>
                  <a:pt x="9042400" y="0"/>
                </a:cubicBezTo>
                <a:lnTo>
                  <a:pt x="0" y="127000"/>
                </a:lnTo>
                <a:close/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33600" y="4470400"/>
            <a:ext cx="1892300" cy="1701800"/>
            <a:chOff x="21336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36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727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Sprint Planning Meeting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295400"/>
            <a:ext cx="8204200" cy="500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The Product Owner, ScrumMaster, and Dev Team plan each Sprint at the very start of the Sprint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The meeting is timeboxed to 2 hours x the weeks in the Sprint (=4 hour timebox for 2-week Sprints)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The plan they create is known as the </a:t>
            </a:r>
            <a:r>
              <a:rPr lang="en-US" sz="2800" u="sng">
                <a:latin typeface="Tw Cen MT"/>
                <a:ea typeface="ＭＳ Ｐゴシック" pitchFamily="-110" charset="-128"/>
                <a:cs typeface="Tw Cen MT"/>
              </a:rPr>
              <a:t>Sprint Backlog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Scrum doesn’t specify how to plan a Sprint — it’s up to the ScrumMaster, Dev Team, and Product Owner to find the most effective way to do it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By experimenting from Sprint to Sprint, we discover…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How detailed and firm the requirements need to be to get started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What unit to use in estimating, how fine-grained the estimates need to be, and how much buffer we need to put in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How detailed a task breakdown our Dev Team needs, in order to work effectively during a Sprint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63500" y="-12700"/>
            <a:ext cx="9055100" cy="6845300"/>
          </a:xfrm>
          <a:custGeom>
            <a:avLst/>
            <a:gdLst>
              <a:gd name="connsiteX0" fmla="*/ 0 w 9055100"/>
              <a:gd name="connsiteY0" fmla="*/ 127000 h 6845300"/>
              <a:gd name="connsiteX1" fmla="*/ 25400 w 9055100"/>
              <a:gd name="connsiteY1" fmla="*/ 6781800 h 6845300"/>
              <a:gd name="connsiteX2" fmla="*/ 1651000 w 9055100"/>
              <a:gd name="connsiteY2" fmla="*/ 6629400 h 6845300"/>
              <a:gd name="connsiteX3" fmla="*/ 1117600 w 9055100"/>
              <a:gd name="connsiteY3" fmla="*/ 5435600 h 6845300"/>
              <a:gd name="connsiteX4" fmla="*/ 1244600 w 9055100"/>
              <a:gd name="connsiteY4" fmla="*/ 3657600 h 6845300"/>
              <a:gd name="connsiteX5" fmla="*/ 2082800 w 9055100"/>
              <a:gd name="connsiteY5" fmla="*/ 3784600 h 6845300"/>
              <a:gd name="connsiteX6" fmla="*/ 2603500 w 9055100"/>
              <a:gd name="connsiteY6" fmla="*/ 5207000 h 6845300"/>
              <a:gd name="connsiteX7" fmla="*/ 3860800 w 9055100"/>
              <a:gd name="connsiteY7" fmla="*/ 4724400 h 6845300"/>
              <a:gd name="connsiteX8" fmla="*/ 3035300 w 9055100"/>
              <a:gd name="connsiteY8" fmla="*/ 6502400 h 6845300"/>
              <a:gd name="connsiteX9" fmla="*/ 3784600 w 9055100"/>
              <a:gd name="connsiteY9" fmla="*/ 6819900 h 6845300"/>
              <a:gd name="connsiteX10" fmla="*/ 9055100 w 9055100"/>
              <a:gd name="connsiteY10" fmla="*/ 6845300 h 6845300"/>
              <a:gd name="connsiteX11" fmla="*/ 9042400 w 9055100"/>
              <a:gd name="connsiteY11" fmla="*/ 0 h 6845300"/>
              <a:gd name="connsiteX12" fmla="*/ 0 w 9055100"/>
              <a:gd name="connsiteY12" fmla="*/ 12700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845300">
                <a:moveTo>
                  <a:pt x="0" y="127000"/>
                </a:moveTo>
                <a:cubicBezTo>
                  <a:pt x="8467" y="2345267"/>
                  <a:pt x="25400" y="6781800"/>
                  <a:pt x="25400" y="6781800"/>
                </a:cubicBezTo>
                <a:lnTo>
                  <a:pt x="1651000" y="6629400"/>
                </a:lnTo>
                <a:lnTo>
                  <a:pt x="1117600" y="5435600"/>
                </a:lnTo>
                <a:lnTo>
                  <a:pt x="1244600" y="3657600"/>
                </a:lnTo>
                <a:lnTo>
                  <a:pt x="2082800" y="3784600"/>
                </a:lnTo>
                <a:lnTo>
                  <a:pt x="2603500" y="5207000"/>
                </a:lnTo>
                <a:lnTo>
                  <a:pt x="3860800" y="4724400"/>
                </a:lnTo>
                <a:lnTo>
                  <a:pt x="3035300" y="6502400"/>
                </a:lnTo>
                <a:lnTo>
                  <a:pt x="3784600" y="6819900"/>
                </a:lnTo>
                <a:lnTo>
                  <a:pt x="9055100" y="6845300"/>
                </a:lnTo>
                <a:cubicBezTo>
                  <a:pt x="9050867" y="4563533"/>
                  <a:pt x="9042400" y="0"/>
                  <a:pt x="9042400" y="0"/>
                </a:cubicBezTo>
                <a:lnTo>
                  <a:pt x="0" y="127000"/>
                </a:lnTo>
                <a:close/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404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Agile Software Development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327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Agile has been practiced for </a:t>
            </a: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over </a:t>
            </a:r>
            <a:r>
              <a:rPr lang="en-US" sz="2800" smtClean="0">
                <a:ea typeface="ＭＳ Ｐゴシック" pitchFamily="-110" charset="-128"/>
              </a:rPr>
              <a:t>20</a:t>
            </a:r>
            <a:r>
              <a:rPr lang="en-US" sz="2800" smtClean="0">
                <a:latin typeface="Tw Cen MT"/>
                <a:ea typeface="ＭＳ Ｐゴシック" pitchFamily="-110" charset="-128"/>
                <a:cs typeface="Tw Cen MT"/>
              </a:rPr>
              <a:t> </a:t>
            </a:r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years, with very rapid growth in the last </a:t>
            </a:r>
            <a:r>
              <a:rPr lang="en-US" sz="2800" dirty="0" smtClean="0">
                <a:latin typeface="Tw Cen MT"/>
                <a:ea typeface="ＭＳ Ｐゴシック" pitchFamily="-110" charset="-128"/>
                <a:cs typeface="Tw Cen MT"/>
              </a:rPr>
              <a:t>10 </a:t>
            </a:r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years</a:t>
            </a:r>
          </a:p>
          <a:p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Growth driven in part by industry studies showing Agile can deliver major improvements in productivity, time-to-market, </a:t>
            </a:r>
            <a:r>
              <a:rPr lang="en-US" sz="2800" dirty="0" smtClean="0">
                <a:latin typeface="Tw Cen MT"/>
                <a:ea typeface="ＭＳ Ｐゴシック" pitchFamily="-110" charset="-128"/>
                <a:cs typeface="Tw Cen MT"/>
              </a:rPr>
              <a:t>quality </a:t>
            </a:r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and customer satisfaction</a:t>
            </a:r>
          </a:p>
          <a:p>
            <a:pPr eaLnBrk="1" hangingPunct="1"/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Agile is now in use at most of the Fortune 100, such as:</a:t>
            </a:r>
          </a:p>
          <a:p>
            <a:pPr eaLnBrk="1" hangingPunct="1"/>
            <a:endParaRPr lang="en-US" sz="2800" dirty="0">
              <a:latin typeface="Tw Cen MT"/>
              <a:ea typeface="ＭＳ Ｐゴシック" pitchFamily="-110" charset="-128"/>
              <a:cs typeface="Tw Cen MT"/>
            </a:endParaRPr>
          </a:p>
          <a:p>
            <a:pPr eaLnBrk="1" hangingPunct="1"/>
            <a:endParaRPr lang="en-US" sz="2800" dirty="0">
              <a:latin typeface="Tw Cen MT"/>
              <a:ea typeface="ＭＳ Ｐゴシック" pitchFamily="-110" charset="-128"/>
              <a:cs typeface="Tw Cen MT"/>
            </a:endParaRPr>
          </a:p>
          <a:p>
            <a:pPr eaLnBrk="1" hangingPunct="1"/>
            <a:endParaRPr lang="en-US" sz="2800" dirty="0">
              <a:latin typeface="Tw Cen MT"/>
              <a:ea typeface="ＭＳ Ｐゴシック" pitchFamily="-110" charset="-128"/>
              <a:cs typeface="Tw Cen MT"/>
            </a:endParaRPr>
          </a:p>
          <a:p>
            <a:r>
              <a:rPr lang="en-US" sz="2800" dirty="0">
                <a:latin typeface="Tw Cen MT"/>
                <a:ea typeface="ＭＳ Ｐゴシック" pitchFamily="-110" charset="-128"/>
                <a:cs typeface="Tw Cen MT"/>
              </a:rPr>
              <a:t>Growing adoption at the largest services companies and outsourcing firms worldwide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205981" y="4136508"/>
            <a:ext cx="2684465" cy="222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Microsoft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SAP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WalMart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GE Medical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046538" y="4135449"/>
            <a:ext cx="2849562" cy="21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HP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Cisco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Target</a:t>
            </a:r>
          </a:p>
          <a:p>
            <a:pPr marL="342900" indent="-342900">
              <a:spcBef>
                <a:spcPts val="0"/>
              </a:spcBef>
              <a:buFont typeface="Wingdings" pitchFamily="-110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JPMorgan Chase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build="p"/>
      <p:bldP spid="44037" grpId="0"/>
      <p:bldP spid="440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3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23" name="TextBox 122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54" name="TextBox 153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4" name="Group 202"/>
          <p:cNvGrpSpPr/>
          <p:nvPr/>
        </p:nvGrpSpPr>
        <p:grpSpPr>
          <a:xfrm>
            <a:off x="0" y="1562100"/>
            <a:ext cx="1054100" cy="4533900"/>
            <a:chOff x="0" y="1701800"/>
            <a:chExt cx="1054100" cy="4533900"/>
          </a:xfrm>
        </p:grpSpPr>
        <p:sp>
          <p:nvSpPr>
            <p:cNvPr id="204" name="Rectangle 203"/>
            <p:cNvSpPr/>
            <p:nvPr/>
          </p:nvSpPr>
          <p:spPr>
            <a:xfrm>
              <a:off x="0" y="1701800"/>
              <a:ext cx="1054100" cy="4533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9"/>
            <p:cNvGrpSpPr/>
            <p:nvPr/>
          </p:nvGrpSpPr>
          <p:grpSpPr>
            <a:xfrm>
              <a:off x="12702" y="1765300"/>
              <a:ext cx="914399" cy="4298568"/>
              <a:chOff x="12702" y="1765300"/>
              <a:chExt cx="914399" cy="4298568"/>
            </a:xfrm>
          </p:grpSpPr>
          <p:sp>
            <p:nvSpPr>
              <p:cNvPr id="206" name="Rectangle 217"/>
              <p:cNvSpPr>
                <a:spLocks noChangeArrowheads="1"/>
              </p:cNvSpPr>
              <p:nvPr/>
            </p:nvSpPr>
            <p:spPr bwMode="auto">
              <a:xfrm>
                <a:off x="203200" y="17653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7" name="Rectangle 217"/>
              <p:cNvSpPr>
                <a:spLocks noChangeArrowheads="1"/>
              </p:cNvSpPr>
              <p:nvPr/>
            </p:nvSpPr>
            <p:spPr bwMode="auto">
              <a:xfrm>
                <a:off x="203200" y="22902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8" name="Rectangle 217"/>
              <p:cNvSpPr>
                <a:spLocks noChangeArrowheads="1"/>
              </p:cNvSpPr>
              <p:nvPr/>
            </p:nvSpPr>
            <p:spPr bwMode="auto">
              <a:xfrm>
                <a:off x="203200" y="2815166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9" name="Rectangle 217"/>
              <p:cNvSpPr>
                <a:spLocks noChangeArrowheads="1"/>
              </p:cNvSpPr>
              <p:nvPr/>
            </p:nvSpPr>
            <p:spPr bwMode="auto">
              <a:xfrm>
                <a:off x="203200" y="3340099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0" name="Rectangle 217"/>
              <p:cNvSpPr>
                <a:spLocks noChangeArrowheads="1"/>
              </p:cNvSpPr>
              <p:nvPr/>
            </p:nvSpPr>
            <p:spPr bwMode="auto">
              <a:xfrm>
                <a:off x="203200" y="3865034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1" name="Rectangle 217"/>
              <p:cNvSpPr>
                <a:spLocks noChangeArrowheads="1"/>
              </p:cNvSpPr>
              <p:nvPr/>
            </p:nvSpPr>
            <p:spPr bwMode="auto">
              <a:xfrm>
                <a:off x="203200" y="4389967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2" name="Rectangle 217"/>
              <p:cNvSpPr>
                <a:spLocks noChangeArrowheads="1"/>
              </p:cNvSpPr>
              <p:nvPr/>
            </p:nvSpPr>
            <p:spPr bwMode="auto">
              <a:xfrm>
                <a:off x="203200" y="49149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grpSp>
            <p:nvGrpSpPr>
              <p:cNvPr id="6" name="Group 150"/>
              <p:cNvGrpSpPr/>
              <p:nvPr/>
            </p:nvGrpSpPr>
            <p:grpSpPr>
              <a:xfrm>
                <a:off x="12702" y="5874426"/>
                <a:ext cx="907172" cy="189442"/>
                <a:chOff x="6350" y="5984493"/>
                <a:chExt cx="1593849" cy="189442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254009" y="6058576"/>
                  <a:ext cx="1260466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6" name="Chord 215"/>
                <p:cNvSpPr/>
                <p:nvPr/>
              </p:nvSpPr>
              <p:spPr>
                <a:xfrm>
                  <a:off x="183249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8" name="Chord 217"/>
                <p:cNvSpPr/>
                <p:nvPr/>
              </p:nvSpPr>
              <p:spPr>
                <a:xfrm flipV="1">
                  <a:off x="73573" y="6028945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9" name="Chord 218"/>
                <p:cNvSpPr/>
                <p:nvPr/>
              </p:nvSpPr>
              <p:spPr>
                <a:xfrm>
                  <a:off x="6350" y="6043760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137262" y="6030001"/>
                  <a:ext cx="838485" cy="592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41739" y="6087152"/>
                  <a:ext cx="838485" cy="38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272583" y="6030001"/>
                  <a:ext cx="838485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7" name="Chord 226"/>
                <p:cNvSpPr/>
                <p:nvPr/>
              </p:nvSpPr>
              <p:spPr>
                <a:xfrm>
                  <a:off x="1444531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36265" y="6030002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33612" y="6033177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3" name="Chord 242"/>
                <p:cNvSpPr/>
                <p:nvPr/>
              </p:nvSpPr>
              <p:spPr>
                <a:xfrm>
                  <a:off x="180596" y="5987668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4" name="Chord 243"/>
                <p:cNvSpPr/>
                <p:nvPr/>
              </p:nvSpPr>
              <p:spPr>
                <a:xfrm flipV="1">
                  <a:off x="76226" y="6025770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5" name="Chord 244"/>
                <p:cNvSpPr/>
                <p:nvPr/>
              </p:nvSpPr>
              <p:spPr>
                <a:xfrm>
                  <a:off x="9003" y="6046935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185019" y="6045876"/>
                  <a:ext cx="69873" cy="4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236319" y="6042701"/>
                  <a:ext cx="95524" cy="508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79767" y="607762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130182" y="6080801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100994" y="607127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214" name="Rectangle 217"/>
              <p:cNvSpPr>
                <a:spLocks noChangeArrowheads="1"/>
              </p:cNvSpPr>
              <p:nvPr/>
            </p:nvSpPr>
            <p:spPr bwMode="auto">
              <a:xfrm>
                <a:off x="203200" y="54398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</p:grpSp>
      </p:grpSp>
      <p:sp>
        <p:nvSpPr>
          <p:cNvPr id="252" name="Rectangle 217"/>
          <p:cNvSpPr>
            <a:spLocks noChangeArrowheads="1"/>
          </p:cNvSpPr>
          <p:nvPr/>
        </p:nvSpPr>
        <p:spPr bwMode="auto">
          <a:xfrm>
            <a:off x="203270" y="1625599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3" name="Rectangle 217"/>
          <p:cNvSpPr>
            <a:spLocks noChangeArrowheads="1"/>
          </p:cNvSpPr>
          <p:nvPr/>
        </p:nvSpPr>
        <p:spPr bwMode="auto">
          <a:xfrm>
            <a:off x="203270" y="1883833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5" name="Rectangle 217"/>
          <p:cNvSpPr>
            <a:spLocks noChangeArrowheads="1"/>
          </p:cNvSpPr>
          <p:nvPr/>
        </p:nvSpPr>
        <p:spPr bwMode="auto">
          <a:xfrm>
            <a:off x="203271" y="2150532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6" name="Rectangle 217"/>
          <p:cNvSpPr>
            <a:spLocks noChangeArrowheads="1"/>
          </p:cNvSpPr>
          <p:nvPr/>
        </p:nvSpPr>
        <p:spPr bwMode="auto">
          <a:xfrm>
            <a:off x="203271" y="2412999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7" name="Rectangle 217"/>
          <p:cNvSpPr>
            <a:spLocks noChangeArrowheads="1"/>
          </p:cNvSpPr>
          <p:nvPr/>
        </p:nvSpPr>
        <p:spPr bwMode="auto">
          <a:xfrm>
            <a:off x="203272" y="2675466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8" name="Rectangle 217"/>
          <p:cNvSpPr>
            <a:spLocks noChangeArrowheads="1"/>
          </p:cNvSpPr>
          <p:nvPr/>
        </p:nvSpPr>
        <p:spPr bwMode="auto">
          <a:xfrm>
            <a:off x="203272" y="2937933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6" name="Rectangle 217"/>
          <p:cNvSpPr>
            <a:spLocks noChangeArrowheads="1"/>
          </p:cNvSpPr>
          <p:nvPr/>
        </p:nvSpPr>
        <p:spPr bwMode="auto">
          <a:xfrm>
            <a:off x="206445" y="1619249"/>
            <a:ext cx="723901" cy="26517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0" name="Rectangle 217"/>
          <p:cNvSpPr>
            <a:spLocks noChangeArrowheads="1"/>
          </p:cNvSpPr>
          <p:nvPr/>
        </p:nvSpPr>
        <p:spPr bwMode="auto">
          <a:xfrm>
            <a:off x="202212" y="1626657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3" name="Rectangle 217"/>
          <p:cNvSpPr>
            <a:spLocks noChangeArrowheads="1"/>
          </p:cNvSpPr>
          <p:nvPr/>
        </p:nvSpPr>
        <p:spPr bwMode="auto">
          <a:xfrm>
            <a:off x="202212" y="1709207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7" name="Rectangle 217"/>
          <p:cNvSpPr>
            <a:spLocks noChangeArrowheads="1"/>
          </p:cNvSpPr>
          <p:nvPr/>
        </p:nvSpPr>
        <p:spPr bwMode="auto">
          <a:xfrm>
            <a:off x="206445" y="1854200"/>
            <a:ext cx="723901" cy="295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8" name="Rectangle 217"/>
          <p:cNvSpPr>
            <a:spLocks noChangeArrowheads="1"/>
          </p:cNvSpPr>
          <p:nvPr/>
        </p:nvSpPr>
        <p:spPr bwMode="auto">
          <a:xfrm>
            <a:off x="202212" y="1883832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9" name="Rectangle 217"/>
          <p:cNvSpPr>
            <a:spLocks noChangeArrowheads="1"/>
          </p:cNvSpPr>
          <p:nvPr/>
        </p:nvSpPr>
        <p:spPr bwMode="auto">
          <a:xfrm>
            <a:off x="202212" y="196638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4" name="Rectangle 217"/>
          <p:cNvSpPr>
            <a:spLocks noChangeArrowheads="1"/>
          </p:cNvSpPr>
          <p:nvPr/>
        </p:nvSpPr>
        <p:spPr bwMode="auto">
          <a:xfrm>
            <a:off x="202212" y="1801282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1" name="Rectangle 217"/>
          <p:cNvSpPr>
            <a:spLocks noChangeArrowheads="1"/>
          </p:cNvSpPr>
          <p:nvPr/>
        </p:nvSpPr>
        <p:spPr bwMode="auto">
          <a:xfrm>
            <a:off x="209620" y="2095500"/>
            <a:ext cx="723901" cy="309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2" name="Rectangle 217"/>
          <p:cNvSpPr>
            <a:spLocks noChangeArrowheads="1"/>
          </p:cNvSpPr>
          <p:nvPr/>
        </p:nvSpPr>
        <p:spPr bwMode="auto">
          <a:xfrm>
            <a:off x="202212" y="215053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3" name="Rectangle 217"/>
          <p:cNvSpPr>
            <a:spLocks noChangeArrowheads="1"/>
          </p:cNvSpPr>
          <p:nvPr/>
        </p:nvSpPr>
        <p:spPr bwMode="auto">
          <a:xfrm>
            <a:off x="202212" y="223943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4" name="Rectangle 217"/>
          <p:cNvSpPr>
            <a:spLocks noChangeArrowheads="1"/>
          </p:cNvSpPr>
          <p:nvPr/>
        </p:nvSpPr>
        <p:spPr bwMode="auto">
          <a:xfrm>
            <a:off x="202212" y="232198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0" name="Rectangle 217"/>
          <p:cNvSpPr>
            <a:spLocks noChangeArrowheads="1"/>
          </p:cNvSpPr>
          <p:nvPr/>
        </p:nvSpPr>
        <p:spPr bwMode="auto">
          <a:xfrm>
            <a:off x="202212" y="2058457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0" name="Rectangle 217"/>
          <p:cNvSpPr>
            <a:spLocks noChangeArrowheads="1"/>
          </p:cNvSpPr>
          <p:nvPr/>
        </p:nvSpPr>
        <p:spPr bwMode="auto">
          <a:xfrm>
            <a:off x="1243584" y="1626658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1" name="Rectangle 217"/>
          <p:cNvSpPr>
            <a:spLocks noChangeArrowheads="1"/>
          </p:cNvSpPr>
          <p:nvPr/>
        </p:nvSpPr>
        <p:spPr bwMode="auto">
          <a:xfrm>
            <a:off x="1243584" y="1709208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2" name="Rectangle 217"/>
          <p:cNvSpPr>
            <a:spLocks noChangeArrowheads="1"/>
          </p:cNvSpPr>
          <p:nvPr/>
        </p:nvSpPr>
        <p:spPr bwMode="auto">
          <a:xfrm>
            <a:off x="1243584" y="1883833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3" name="Rectangle 217"/>
          <p:cNvSpPr>
            <a:spLocks noChangeArrowheads="1"/>
          </p:cNvSpPr>
          <p:nvPr/>
        </p:nvSpPr>
        <p:spPr bwMode="auto">
          <a:xfrm>
            <a:off x="1243584" y="1966383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4" name="Rectangle 217"/>
          <p:cNvSpPr>
            <a:spLocks noChangeArrowheads="1"/>
          </p:cNvSpPr>
          <p:nvPr/>
        </p:nvSpPr>
        <p:spPr bwMode="auto">
          <a:xfrm>
            <a:off x="1243584" y="1801283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5" name="Rectangle 217"/>
          <p:cNvSpPr>
            <a:spLocks noChangeArrowheads="1"/>
          </p:cNvSpPr>
          <p:nvPr/>
        </p:nvSpPr>
        <p:spPr bwMode="auto">
          <a:xfrm>
            <a:off x="1243584" y="2058458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7" name="Text Box 379"/>
          <p:cNvSpPr txBox="1">
            <a:spLocks noChangeArrowheads="1"/>
          </p:cNvSpPr>
          <p:nvPr/>
        </p:nvSpPr>
        <p:spPr bwMode="auto">
          <a:xfrm>
            <a:off x="12700" y="6008453"/>
            <a:ext cx="996562" cy="5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Product</a:t>
            </a:r>
            <a:b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Backlog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902700" y="6515100"/>
            <a:ext cx="23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7" name="Group 77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79" name="Picture 7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80" name="Picture 79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82" name="Picture 8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83" name="Picture 8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84" name="Picture 8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85" name="Picture 8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86" name="Picture 85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87" name="Picture 8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  <p:sp>
        <p:nvSpPr>
          <p:cNvPr id="78" name="Text Box 379"/>
          <p:cNvSpPr txBox="1">
            <a:spLocks noChangeArrowheads="1"/>
          </p:cNvSpPr>
          <p:nvPr/>
        </p:nvSpPr>
        <p:spPr bwMode="auto">
          <a:xfrm>
            <a:off x="1131020" y="2245675"/>
            <a:ext cx="996562" cy="5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2000" dirty="0" smtClean="0">
                <a:solidFill>
                  <a:schemeClr val="bg1"/>
                </a:solidFill>
                <a:latin typeface="Tw Cen MT"/>
                <a:cs typeface="Tw Cen MT"/>
              </a:rPr>
              <a:t>Sprint</a:t>
            </a:r>
            <a:r>
              <a:rPr lang="en-US" sz="2000" dirty="0">
                <a:solidFill>
                  <a:schemeClr val="bg1"/>
                </a:solidFill>
                <a:latin typeface="Tw Cen MT"/>
                <a:cs typeface="Tw Cen M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000" dirty="0">
                <a:solidFill>
                  <a:schemeClr val="bg1"/>
                </a:solidFill>
                <a:latin typeface="Tw Cen MT"/>
                <a:cs typeface="Tw Cen MT"/>
              </a:rPr>
              <a:t>Backlog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7 L 0.11337 -0.0007 " pathEditMode="relative" ptsTypes="AA">
                                      <p:cBhvr>
                                        <p:cTn id="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93 L 0.11389 -0.00093 " pathEditMode="relative" ptsTypes="AA">
                                      <p:cBhvr>
                                        <p:cTn id="1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93 L 0.11389 -0.00093 " pathEditMode="relative" ptsTypes="AA">
                                      <p:cBhvr>
                                        <p:cTn id="24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7 L 0.11389 -0.00116 " pathEditMode="relative" ptsTypes="AA">
                                      <p:cBhvr>
                                        <p:cTn id="3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0.11337 -0.0007 " pathEditMode="relative" ptsTypes="AA">
                                      <p:cBhvr>
                                        <p:cTn id="4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46 L 0.11337 -0.00046 " pathEditMode="relative" ptsTypes="AA">
                                      <p:cBhvr>
                                        <p:cTn id="51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260" grpId="1" animBg="1"/>
      <p:bldP spid="263" grpId="0" animBg="1"/>
      <p:bldP spid="263" grpId="1" animBg="1"/>
      <p:bldP spid="268" grpId="0" animBg="1"/>
      <p:bldP spid="268" grpId="1" animBg="1"/>
      <p:bldP spid="269" grpId="0" animBg="1"/>
      <p:bldP spid="269" grpId="1" animBg="1"/>
      <p:bldP spid="264" grpId="0" animBg="1"/>
      <p:bldP spid="264" grpId="1" animBg="1"/>
      <p:bldP spid="270" grpId="0" animBg="1"/>
      <p:bldP spid="270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5400" y="0"/>
            <a:ext cx="9067800" cy="6819900"/>
          </a:xfrm>
          <a:custGeom>
            <a:avLst/>
            <a:gdLst>
              <a:gd name="connsiteX0" fmla="*/ 12700 w 9067800"/>
              <a:gd name="connsiteY0" fmla="*/ 0 h 6819900"/>
              <a:gd name="connsiteX1" fmla="*/ 3898900 w 9067800"/>
              <a:gd name="connsiteY1" fmla="*/ 177800 h 6819900"/>
              <a:gd name="connsiteX2" fmla="*/ 4165600 w 9067800"/>
              <a:gd name="connsiteY2" fmla="*/ 1562100 h 6819900"/>
              <a:gd name="connsiteX3" fmla="*/ 5448300 w 9067800"/>
              <a:gd name="connsiteY3" fmla="*/ 1346200 h 6819900"/>
              <a:gd name="connsiteX4" fmla="*/ 5613400 w 9067800"/>
              <a:gd name="connsiteY4" fmla="*/ 1168400 h 6819900"/>
              <a:gd name="connsiteX5" fmla="*/ 6273800 w 9067800"/>
              <a:gd name="connsiteY5" fmla="*/ 254000 h 6819900"/>
              <a:gd name="connsiteX6" fmla="*/ 7277100 w 9067800"/>
              <a:gd name="connsiteY6" fmla="*/ 190500 h 6819900"/>
              <a:gd name="connsiteX7" fmla="*/ 9067800 w 9067800"/>
              <a:gd name="connsiteY7" fmla="*/ 2730500 h 6819900"/>
              <a:gd name="connsiteX8" fmla="*/ 9067800 w 9067800"/>
              <a:gd name="connsiteY8" fmla="*/ 6819900 h 6819900"/>
              <a:gd name="connsiteX9" fmla="*/ 0 w 9067800"/>
              <a:gd name="connsiteY9" fmla="*/ 6807200 h 6819900"/>
              <a:gd name="connsiteX10" fmla="*/ 12700 w 9067800"/>
              <a:gd name="connsiteY10" fmla="*/ 22860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67800" h="6819900">
                <a:moveTo>
                  <a:pt x="12700" y="0"/>
                </a:moveTo>
                <a:lnTo>
                  <a:pt x="3898900" y="177800"/>
                </a:lnTo>
                <a:lnTo>
                  <a:pt x="4165600" y="1562100"/>
                </a:lnTo>
                <a:lnTo>
                  <a:pt x="5448300" y="1346200"/>
                </a:lnTo>
                <a:lnTo>
                  <a:pt x="5613400" y="1168400"/>
                </a:lnTo>
                <a:lnTo>
                  <a:pt x="6273800" y="254000"/>
                </a:lnTo>
                <a:lnTo>
                  <a:pt x="7277100" y="190500"/>
                </a:lnTo>
                <a:lnTo>
                  <a:pt x="9067800" y="2730500"/>
                </a:lnTo>
                <a:lnTo>
                  <a:pt x="9067800" y="6819900"/>
                </a:lnTo>
                <a:lnTo>
                  <a:pt x="0" y="6807200"/>
                </a:lnTo>
                <a:cubicBezTo>
                  <a:pt x="4233" y="4614333"/>
                  <a:pt x="12700" y="228600"/>
                  <a:pt x="12700" y="228600"/>
                </a:cubicBez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03700" y="0"/>
            <a:ext cx="1308100" cy="12573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6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5400" y="0"/>
            <a:ext cx="9067800" cy="6819900"/>
          </a:xfrm>
          <a:custGeom>
            <a:avLst/>
            <a:gdLst>
              <a:gd name="connsiteX0" fmla="*/ 12700 w 9067800"/>
              <a:gd name="connsiteY0" fmla="*/ 0 h 6819900"/>
              <a:gd name="connsiteX1" fmla="*/ 3898900 w 9067800"/>
              <a:gd name="connsiteY1" fmla="*/ 177800 h 6819900"/>
              <a:gd name="connsiteX2" fmla="*/ 4165600 w 9067800"/>
              <a:gd name="connsiteY2" fmla="*/ 1562100 h 6819900"/>
              <a:gd name="connsiteX3" fmla="*/ 5448300 w 9067800"/>
              <a:gd name="connsiteY3" fmla="*/ 1346200 h 6819900"/>
              <a:gd name="connsiteX4" fmla="*/ 5613400 w 9067800"/>
              <a:gd name="connsiteY4" fmla="*/ 1168400 h 6819900"/>
              <a:gd name="connsiteX5" fmla="*/ 6273800 w 9067800"/>
              <a:gd name="connsiteY5" fmla="*/ 254000 h 6819900"/>
              <a:gd name="connsiteX6" fmla="*/ 7277100 w 9067800"/>
              <a:gd name="connsiteY6" fmla="*/ 190500 h 6819900"/>
              <a:gd name="connsiteX7" fmla="*/ 9067800 w 9067800"/>
              <a:gd name="connsiteY7" fmla="*/ 2730500 h 6819900"/>
              <a:gd name="connsiteX8" fmla="*/ 9067800 w 9067800"/>
              <a:gd name="connsiteY8" fmla="*/ 6819900 h 6819900"/>
              <a:gd name="connsiteX9" fmla="*/ 0 w 9067800"/>
              <a:gd name="connsiteY9" fmla="*/ 6807200 h 6819900"/>
              <a:gd name="connsiteX10" fmla="*/ 12700 w 9067800"/>
              <a:gd name="connsiteY10" fmla="*/ 22860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67800" h="6819900">
                <a:moveTo>
                  <a:pt x="12700" y="0"/>
                </a:moveTo>
                <a:lnTo>
                  <a:pt x="3898900" y="177800"/>
                </a:lnTo>
                <a:lnTo>
                  <a:pt x="4165600" y="1562100"/>
                </a:lnTo>
                <a:lnTo>
                  <a:pt x="5448300" y="1346200"/>
                </a:lnTo>
                <a:lnTo>
                  <a:pt x="5613400" y="1168400"/>
                </a:lnTo>
                <a:lnTo>
                  <a:pt x="6273800" y="254000"/>
                </a:lnTo>
                <a:lnTo>
                  <a:pt x="7277100" y="190500"/>
                </a:lnTo>
                <a:lnTo>
                  <a:pt x="9067800" y="2730500"/>
                </a:lnTo>
                <a:lnTo>
                  <a:pt x="9067800" y="6819900"/>
                </a:lnTo>
                <a:lnTo>
                  <a:pt x="0" y="6807200"/>
                </a:lnTo>
                <a:cubicBezTo>
                  <a:pt x="4233" y="4614333"/>
                  <a:pt x="12700" y="228600"/>
                  <a:pt x="12700" y="228600"/>
                </a:cubicBez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418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Daily Scrum Meeting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231900"/>
            <a:ext cx="8585200" cy="500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Purpose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Enable the Dev Team to give each other a brief daily update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Enable the Dev Team to make any blocks visible to everyone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Daily, the Dev Team stands in a circle and reports: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“Since yesterday I did…”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“By tomorrow I will try to do…”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2400">
                <a:latin typeface="Tw Cen MT"/>
                <a:ea typeface="ＭＳ Ｐゴシック" pitchFamily="-110" charset="-128"/>
                <a:cs typeface="Tw Cen MT"/>
              </a:rPr>
              <a:t>“My blocks are…” (or “I have no blocks”)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15-minute timebox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During meeting: everyone listens, no discussion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After meeting is done: further discussion as needed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Product Owner can attend, but must not interfere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ScrumMaster makes note of the blocks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After Daily Scrum, ScrumMaster helps remove blocks, and people can meet in smaller groups to discuss issues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5400" y="0"/>
            <a:ext cx="9067800" cy="6819900"/>
          </a:xfrm>
          <a:custGeom>
            <a:avLst/>
            <a:gdLst>
              <a:gd name="connsiteX0" fmla="*/ 12700 w 9067800"/>
              <a:gd name="connsiteY0" fmla="*/ 0 h 6819900"/>
              <a:gd name="connsiteX1" fmla="*/ 3898900 w 9067800"/>
              <a:gd name="connsiteY1" fmla="*/ 177800 h 6819900"/>
              <a:gd name="connsiteX2" fmla="*/ 4165600 w 9067800"/>
              <a:gd name="connsiteY2" fmla="*/ 1562100 h 6819900"/>
              <a:gd name="connsiteX3" fmla="*/ 5448300 w 9067800"/>
              <a:gd name="connsiteY3" fmla="*/ 1346200 h 6819900"/>
              <a:gd name="connsiteX4" fmla="*/ 5613400 w 9067800"/>
              <a:gd name="connsiteY4" fmla="*/ 1168400 h 6819900"/>
              <a:gd name="connsiteX5" fmla="*/ 6273800 w 9067800"/>
              <a:gd name="connsiteY5" fmla="*/ 254000 h 6819900"/>
              <a:gd name="connsiteX6" fmla="*/ 7277100 w 9067800"/>
              <a:gd name="connsiteY6" fmla="*/ 190500 h 6819900"/>
              <a:gd name="connsiteX7" fmla="*/ 9067800 w 9067800"/>
              <a:gd name="connsiteY7" fmla="*/ 2730500 h 6819900"/>
              <a:gd name="connsiteX8" fmla="*/ 9067800 w 9067800"/>
              <a:gd name="connsiteY8" fmla="*/ 6819900 h 6819900"/>
              <a:gd name="connsiteX9" fmla="*/ 0 w 9067800"/>
              <a:gd name="connsiteY9" fmla="*/ 6807200 h 6819900"/>
              <a:gd name="connsiteX10" fmla="*/ 12700 w 9067800"/>
              <a:gd name="connsiteY10" fmla="*/ 22860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67800" h="6819900">
                <a:moveTo>
                  <a:pt x="12700" y="0"/>
                </a:moveTo>
                <a:lnTo>
                  <a:pt x="3898900" y="177800"/>
                </a:lnTo>
                <a:lnTo>
                  <a:pt x="4165600" y="1562100"/>
                </a:lnTo>
                <a:lnTo>
                  <a:pt x="5448300" y="1346200"/>
                </a:lnTo>
                <a:lnTo>
                  <a:pt x="5613400" y="1168400"/>
                </a:lnTo>
                <a:lnTo>
                  <a:pt x="6273800" y="254000"/>
                </a:lnTo>
                <a:lnTo>
                  <a:pt x="7277100" y="190500"/>
                </a:lnTo>
                <a:lnTo>
                  <a:pt x="9067800" y="2730500"/>
                </a:lnTo>
                <a:lnTo>
                  <a:pt x="9067800" y="6819900"/>
                </a:lnTo>
                <a:lnTo>
                  <a:pt x="0" y="6807200"/>
                </a:lnTo>
                <a:cubicBezTo>
                  <a:pt x="4233" y="4614333"/>
                  <a:pt x="12700" y="228600"/>
                  <a:pt x="12700" y="228600"/>
                </a:cubicBez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647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76200" y="-25400"/>
            <a:ext cx="9055100" cy="6858000"/>
          </a:xfrm>
          <a:custGeom>
            <a:avLst/>
            <a:gdLst>
              <a:gd name="connsiteX0" fmla="*/ 0 w 9055100"/>
              <a:gd name="connsiteY0" fmla="*/ 177800 h 6858000"/>
              <a:gd name="connsiteX1" fmla="*/ 38100 w 9055100"/>
              <a:gd name="connsiteY1" fmla="*/ 6858000 h 6858000"/>
              <a:gd name="connsiteX2" fmla="*/ 9055100 w 9055100"/>
              <a:gd name="connsiteY2" fmla="*/ 6807200 h 6858000"/>
              <a:gd name="connsiteX3" fmla="*/ 9004300 w 9055100"/>
              <a:gd name="connsiteY3" fmla="*/ 2222500 h 6858000"/>
              <a:gd name="connsiteX4" fmla="*/ 5892800 w 9055100"/>
              <a:gd name="connsiteY4" fmla="*/ 1892300 h 6858000"/>
              <a:gd name="connsiteX5" fmla="*/ 5372100 w 9055100"/>
              <a:gd name="connsiteY5" fmla="*/ 1371600 h 6858000"/>
              <a:gd name="connsiteX6" fmla="*/ 5778500 w 90551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5100" h="6858000">
                <a:moveTo>
                  <a:pt x="0" y="177800"/>
                </a:moveTo>
                <a:lnTo>
                  <a:pt x="38100" y="6858000"/>
                </a:lnTo>
                <a:lnTo>
                  <a:pt x="9055100" y="6807200"/>
                </a:lnTo>
                <a:lnTo>
                  <a:pt x="9004300" y="2222500"/>
                </a:lnTo>
                <a:lnTo>
                  <a:pt x="5892800" y="1892300"/>
                </a:lnTo>
                <a:lnTo>
                  <a:pt x="5372100" y="1371600"/>
                </a:lnTo>
                <a:lnTo>
                  <a:pt x="5778500" y="0"/>
                </a:ln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084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Product Backlog Refinement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231900"/>
            <a:ext cx="8585200" cy="500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Product Owner, Dev Team, and ScrumMaster take time in each Sprint to look at the upcoming Product Backlog Items (User Stories) which will be worked on in next 2-3 Sprints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Take large upcoming Product and split them into smaller slices; ideally, small enough that 1-2 people could completely finish them in 3-4 days (“1-2-3-4”)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Get a more detailed shared understanding of the requirements for the upcoming Product Backlog Items (User Stories)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No fixed format, timing, or timebox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Try starting with a 2-hour session for Product Owner, Dev Team, and ScrumMaster halfway through the Sprint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76200" y="-25400"/>
            <a:ext cx="9055100" cy="6858000"/>
          </a:xfrm>
          <a:custGeom>
            <a:avLst/>
            <a:gdLst>
              <a:gd name="connsiteX0" fmla="*/ 0 w 9055100"/>
              <a:gd name="connsiteY0" fmla="*/ 177800 h 6858000"/>
              <a:gd name="connsiteX1" fmla="*/ 38100 w 9055100"/>
              <a:gd name="connsiteY1" fmla="*/ 6858000 h 6858000"/>
              <a:gd name="connsiteX2" fmla="*/ 9055100 w 9055100"/>
              <a:gd name="connsiteY2" fmla="*/ 6807200 h 6858000"/>
              <a:gd name="connsiteX3" fmla="*/ 9004300 w 9055100"/>
              <a:gd name="connsiteY3" fmla="*/ 2222500 h 6858000"/>
              <a:gd name="connsiteX4" fmla="*/ 5892800 w 9055100"/>
              <a:gd name="connsiteY4" fmla="*/ 1892300 h 6858000"/>
              <a:gd name="connsiteX5" fmla="*/ 5372100 w 9055100"/>
              <a:gd name="connsiteY5" fmla="*/ 1371600 h 6858000"/>
              <a:gd name="connsiteX6" fmla="*/ 5778500 w 90551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5100" h="6858000">
                <a:moveTo>
                  <a:pt x="0" y="177800"/>
                </a:moveTo>
                <a:lnTo>
                  <a:pt x="38100" y="6858000"/>
                </a:lnTo>
                <a:lnTo>
                  <a:pt x="9055100" y="6807200"/>
                </a:lnTo>
                <a:lnTo>
                  <a:pt x="9004300" y="2222500"/>
                </a:lnTo>
                <a:lnTo>
                  <a:pt x="5892800" y="1892300"/>
                </a:lnTo>
                <a:lnTo>
                  <a:pt x="5372100" y="1371600"/>
                </a:lnTo>
                <a:lnTo>
                  <a:pt x="5778500" y="0"/>
                </a:ln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267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3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pSp>
        <p:nvGrpSpPr>
          <p:cNvPr id="2" name="Group 203"/>
          <p:cNvGrpSpPr/>
          <p:nvPr/>
        </p:nvGrpSpPr>
        <p:grpSpPr>
          <a:xfrm>
            <a:off x="1027802" y="-64071"/>
            <a:ext cx="2961941" cy="1602682"/>
            <a:chOff x="1142102" y="228028"/>
            <a:chExt cx="2961941" cy="2194533"/>
          </a:xfrm>
        </p:grpSpPr>
        <p:sp>
          <p:nvSpPr>
            <p:cNvPr id="123" name="TextBox 122"/>
            <p:cNvSpPr txBox="1"/>
            <p:nvPr/>
          </p:nvSpPr>
          <p:spPr>
            <a:xfrm>
              <a:off x="1165255" y="228028"/>
              <a:ext cx="2938788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Start Date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42102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04"/>
          <p:cNvGrpSpPr/>
          <p:nvPr/>
        </p:nvGrpSpPr>
        <p:grpSpPr>
          <a:xfrm>
            <a:off x="6853097" y="-71153"/>
            <a:ext cx="2194193" cy="1607854"/>
            <a:chOff x="6802297" y="220946"/>
            <a:chExt cx="2194193" cy="2201615"/>
          </a:xfrm>
        </p:grpSpPr>
        <p:sp>
          <p:nvSpPr>
            <p:cNvPr id="154" name="TextBox 153"/>
            <p:cNvSpPr txBox="1"/>
            <p:nvPr/>
          </p:nvSpPr>
          <p:spPr>
            <a:xfrm>
              <a:off x="6802297" y="220946"/>
              <a:ext cx="2194193" cy="632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Delivery Date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892540" y="262561"/>
              <a:ext cx="3965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4" name="Group 202"/>
          <p:cNvGrpSpPr/>
          <p:nvPr/>
        </p:nvGrpSpPr>
        <p:grpSpPr>
          <a:xfrm>
            <a:off x="0" y="1562100"/>
            <a:ext cx="1054100" cy="4533900"/>
            <a:chOff x="0" y="1701800"/>
            <a:chExt cx="1054100" cy="4533900"/>
          </a:xfrm>
        </p:grpSpPr>
        <p:sp>
          <p:nvSpPr>
            <p:cNvPr id="204" name="Rectangle 203"/>
            <p:cNvSpPr/>
            <p:nvPr/>
          </p:nvSpPr>
          <p:spPr>
            <a:xfrm>
              <a:off x="0" y="1701800"/>
              <a:ext cx="1054100" cy="4533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9"/>
            <p:cNvGrpSpPr/>
            <p:nvPr/>
          </p:nvGrpSpPr>
          <p:grpSpPr>
            <a:xfrm>
              <a:off x="12702" y="1765300"/>
              <a:ext cx="914399" cy="4298568"/>
              <a:chOff x="12702" y="1765300"/>
              <a:chExt cx="914399" cy="4298568"/>
            </a:xfrm>
          </p:grpSpPr>
          <p:sp>
            <p:nvSpPr>
              <p:cNvPr id="206" name="Rectangle 217"/>
              <p:cNvSpPr>
                <a:spLocks noChangeArrowheads="1"/>
              </p:cNvSpPr>
              <p:nvPr/>
            </p:nvSpPr>
            <p:spPr bwMode="auto">
              <a:xfrm>
                <a:off x="203200" y="17653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7" name="Rectangle 217"/>
              <p:cNvSpPr>
                <a:spLocks noChangeArrowheads="1"/>
              </p:cNvSpPr>
              <p:nvPr/>
            </p:nvSpPr>
            <p:spPr bwMode="auto">
              <a:xfrm>
                <a:off x="203200" y="22902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8" name="Rectangle 217"/>
              <p:cNvSpPr>
                <a:spLocks noChangeArrowheads="1"/>
              </p:cNvSpPr>
              <p:nvPr/>
            </p:nvSpPr>
            <p:spPr bwMode="auto">
              <a:xfrm>
                <a:off x="203200" y="2815166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09" name="Rectangle 217"/>
              <p:cNvSpPr>
                <a:spLocks noChangeArrowheads="1"/>
              </p:cNvSpPr>
              <p:nvPr/>
            </p:nvSpPr>
            <p:spPr bwMode="auto">
              <a:xfrm>
                <a:off x="203200" y="3340099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0" name="Rectangle 217"/>
              <p:cNvSpPr>
                <a:spLocks noChangeArrowheads="1"/>
              </p:cNvSpPr>
              <p:nvPr/>
            </p:nvSpPr>
            <p:spPr bwMode="auto">
              <a:xfrm>
                <a:off x="203200" y="3865034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1" name="Rectangle 217"/>
              <p:cNvSpPr>
                <a:spLocks noChangeArrowheads="1"/>
              </p:cNvSpPr>
              <p:nvPr/>
            </p:nvSpPr>
            <p:spPr bwMode="auto">
              <a:xfrm>
                <a:off x="203200" y="4389967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sp>
            <p:nvSpPr>
              <p:cNvPr id="212" name="Rectangle 217"/>
              <p:cNvSpPr>
                <a:spLocks noChangeArrowheads="1"/>
              </p:cNvSpPr>
              <p:nvPr/>
            </p:nvSpPr>
            <p:spPr bwMode="auto">
              <a:xfrm>
                <a:off x="203200" y="4914900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  <p:grpSp>
            <p:nvGrpSpPr>
              <p:cNvPr id="6" name="Group 150"/>
              <p:cNvGrpSpPr/>
              <p:nvPr/>
            </p:nvGrpSpPr>
            <p:grpSpPr>
              <a:xfrm>
                <a:off x="12702" y="5874426"/>
                <a:ext cx="907172" cy="189442"/>
                <a:chOff x="6350" y="5984493"/>
                <a:chExt cx="1593849" cy="189442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254009" y="6058576"/>
                  <a:ext cx="1260466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6" name="Chord 215"/>
                <p:cNvSpPr/>
                <p:nvPr/>
              </p:nvSpPr>
              <p:spPr>
                <a:xfrm>
                  <a:off x="183249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8" name="Chord 217"/>
                <p:cNvSpPr/>
                <p:nvPr/>
              </p:nvSpPr>
              <p:spPr>
                <a:xfrm flipV="1">
                  <a:off x="73573" y="6028945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19" name="Chord 218"/>
                <p:cNvSpPr/>
                <p:nvPr/>
              </p:nvSpPr>
              <p:spPr>
                <a:xfrm>
                  <a:off x="6350" y="6043760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137262" y="6030001"/>
                  <a:ext cx="838485" cy="592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41739" y="6087152"/>
                  <a:ext cx="838485" cy="38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272583" y="6030001"/>
                  <a:ext cx="838485" cy="112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27" name="Chord 226"/>
                <p:cNvSpPr/>
                <p:nvPr/>
              </p:nvSpPr>
              <p:spPr>
                <a:xfrm>
                  <a:off x="1444531" y="5984493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36265" y="6030002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33612" y="6033177"/>
                  <a:ext cx="838485" cy="5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3" name="Chord 242"/>
                <p:cNvSpPr/>
                <p:nvPr/>
              </p:nvSpPr>
              <p:spPr>
                <a:xfrm>
                  <a:off x="180596" y="5987668"/>
                  <a:ext cx="155668" cy="186267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4" name="Chord 243"/>
                <p:cNvSpPr/>
                <p:nvPr/>
              </p:nvSpPr>
              <p:spPr>
                <a:xfrm flipV="1">
                  <a:off x="76226" y="6025770"/>
                  <a:ext cx="106139" cy="127002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5" name="Chord 244"/>
                <p:cNvSpPr/>
                <p:nvPr/>
              </p:nvSpPr>
              <p:spPr>
                <a:xfrm>
                  <a:off x="9003" y="6046935"/>
                  <a:ext cx="67223" cy="80436"/>
                </a:xfrm>
                <a:prstGeom prst="chord">
                  <a:avLst>
                    <a:gd name="adj1" fmla="val 159328"/>
                    <a:gd name="adj2" fmla="val 105711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185019" y="6045876"/>
                  <a:ext cx="69873" cy="4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236319" y="6042701"/>
                  <a:ext cx="95524" cy="508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79767" y="607762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130182" y="6080801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100994" y="6071276"/>
                  <a:ext cx="45988" cy="22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214" name="Rectangle 217"/>
              <p:cNvSpPr>
                <a:spLocks noChangeArrowheads="1"/>
              </p:cNvSpPr>
              <p:nvPr/>
            </p:nvSpPr>
            <p:spPr bwMode="auto">
              <a:xfrm>
                <a:off x="203200" y="5439833"/>
                <a:ext cx="723901" cy="5270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1200">
                  <a:latin typeface="Gill Sans"/>
                </a:endParaRPr>
              </a:p>
            </p:txBody>
          </p:sp>
        </p:grpSp>
      </p:grpSp>
      <p:sp>
        <p:nvSpPr>
          <p:cNvPr id="253" name="Rectangle 217"/>
          <p:cNvSpPr>
            <a:spLocks noChangeArrowheads="1"/>
          </p:cNvSpPr>
          <p:nvPr/>
        </p:nvSpPr>
        <p:spPr bwMode="auto">
          <a:xfrm>
            <a:off x="203270" y="1883833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5" name="Rectangle 217"/>
          <p:cNvSpPr>
            <a:spLocks noChangeArrowheads="1"/>
          </p:cNvSpPr>
          <p:nvPr/>
        </p:nvSpPr>
        <p:spPr bwMode="auto">
          <a:xfrm>
            <a:off x="203271" y="2150532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6" name="Rectangle 217"/>
          <p:cNvSpPr>
            <a:spLocks noChangeArrowheads="1"/>
          </p:cNvSpPr>
          <p:nvPr/>
        </p:nvSpPr>
        <p:spPr bwMode="auto">
          <a:xfrm>
            <a:off x="203271" y="2412999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7" name="Rectangle 217"/>
          <p:cNvSpPr>
            <a:spLocks noChangeArrowheads="1"/>
          </p:cNvSpPr>
          <p:nvPr/>
        </p:nvSpPr>
        <p:spPr bwMode="auto">
          <a:xfrm>
            <a:off x="203272" y="2675466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58" name="Rectangle 217"/>
          <p:cNvSpPr>
            <a:spLocks noChangeArrowheads="1"/>
          </p:cNvSpPr>
          <p:nvPr/>
        </p:nvSpPr>
        <p:spPr bwMode="auto">
          <a:xfrm>
            <a:off x="203272" y="2937933"/>
            <a:ext cx="723901" cy="265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67" name="Rectangle 217"/>
          <p:cNvSpPr>
            <a:spLocks noChangeArrowheads="1"/>
          </p:cNvSpPr>
          <p:nvPr/>
        </p:nvSpPr>
        <p:spPr bwMode="auto">
          <a:xfrm>
            <a:off x="206445" y="1473200"/>
            <a:ext cx="723901" cy="676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1" name="Rectangle 217"/>
          <p:cNvSpPr>
            <a:spLocks noChangeArrowheads="1"/>
          </p:cNvSpPr>
          <p:nvPr/>
        </p:nvSpPr>
        <p:spPr bwMode="auto">
          <a:xfrm>
            <a:off x="209620" y="2095500"/>
            <a:ext cx="723901" cy="309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2" name="Rectangle 217"/>
          <p:cNvSpPr>
            <a:spLocks noChangeArrowheads="1"/>
          </p:cNvSpPr>
          <p:nvPr/>
        </p:nvSpPr>
        <p:spPr bwMode="auto">
          <a:xfrm>
            <a:off x="202212" y="215053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3" name="Rectangle 217"/>
          <p:cNvSpPr>
            <a:spLocks noChangeArrowheads="1"/>
          </p:cNvSpPr>
          <p:nvPr/>
        </p:nvSpPr>
        <p:spPr bwMode="auto">
          <a:xfrm>
            <a:off x="202212" y="223943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274" name="Rectangle 217"/>
          <p:cNvSpPr>
            <a:spLocks noChangeArrowheads="1"/>
          </p:cNvSpPr>
          <p:nvPr/>
        </p:nvSpPr>
        <p:spPr bwMode="auto">
          <a:xfrm>
            <a:off x="202212" y="2321982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0" name="Rectangle 217"/>
          <p:cNvSpPr>
            <a:spLocks noChangeArrowheads="1"/>
          </p:cNvSpPr>
          <p:nvPr/>
        </p:nvSpPr>
        <p:spPr bwMode="auto">
          <a:xfrm>
            <a:off x="1243584" y="1626658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1" name="Rectangle 217"/>
          <p:cNvSpPr>
            <a:spLocks noChangeArrowheads="1"/>
          </p:cNvSpPr>
          <p:nvPr/>
        </p:nvSpPr>
        <p:spPr bwMode="auto">
          <a:xfrm>
            <a:off x="1243584" y="1709208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2" name="Rectangle 217"/>
          <p:cNvSpPr>
            <a:spLocks noChangeArrowheads="1"/>
          </p:cNvSpPr>
          <p:nvPr/>
        </p:nvSpPr>
        <p:spPr bwMode="auto">
          <a:xfrm>
            <a:off x="1243584" y="1883833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3" name="Rectangle 217"/>
          <p:cNvSpPr>
            <a:spLocks noChangeArrowheads="1"/>
          </p:cNvSpPr>
          <p:nvPr/>
        </p:nvSpPr>
        <p:spPr bwMode="auto">
          <a:xfrm>
            <a:off x="1243584" y="1966383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4" name="Rectangle 217"/>
          <p:cNvSpPr>
            <a:spLocks noChangeArrowheads="1"/>
          </p:cNvSpPr>
          <p:nvPr/>
        </p:nvSpPr>
        <p:spPr bwMode="auto">
          <a:xfrm>
            <a:off x="1243584" y="1801283"/>
            <a:ext cx="723901" cy="8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5" name="Rectangle 217"/>
          <p:cNvSpPr>
            <a:spLocks noChangeArrowheads="1"/>
          </p:cNvSpPr>
          <p:nvPr/>
        </p:nvSpPr>
        <p:spPr bwMode="auto">
          <a:xfrm>
            <a:off x="1243584" y="2058458"/>
            <a:ext cx="723901" cy="9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200">
              <a:latin typeface="Gill Sans"/>
            </a:endParaRPr>
          </a:p>
        </p:txBody>
      </p:sp>
      <p:sp>
        <p:nvSpPr>
          <p:cNvPr id="77" name="Text Box 379"/>
          <p:cNvSpPr txBox="1">
            <a:spLocks noChangeArrowheads="1"/>
          </p:cNvSpPr>
          <p:nvPr/>
        </p:nvSpPr>
        <p:spPr bwMode="auto">
          <a:xfrm>
            <a:off x="12700" y="6008453"/>
            <a:ext cx="996562" cy="5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Product</a:t>
            </a:r>
            <a:b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</a:br>
            <a:r>
              <a:rPr lang="en-US" sz="2000">
                <a:solidFill>
                  <a:schemeClr val="bg1"/>
                </a:solidFill>
                <a:latin typeface="Tw Cen MT"/>
                <a:cs typeface="Tw Cen MT"/>
              </a:rPr>
              <a:t>Backlog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181100" y="1566333"/>
            <a:ext cx="855133" cy="643468"/>
          </a:xfrm>
          <a:prstGeom prst="roundRect">
            <a:avLst>
              <a:gd name="adj" fmla="val 11404"/>
            </a:avLst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7"/>
          <p:cNvGrpSpPr/>
          <p:nvPr/>
        </p:nvGrpSpPr>
        <p:grpSpPr>
          <a:xfrm>
            <a:off x="1115004" y="542925"/>
            <a:ext cx="7778171" cy="944484"/>
            <a:chOff x="1115004" y="1406525"/>
            <a:chExt cx="7778171" cy="944484"/>
          </a:xfrm>
        </p:grpSpPr>
        <p:pic>
          <p:nvPicPr>
            <p:cNvPr id="69" name="Picture 6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04" y="1406525"/>
              <a:ext cx="970971" cy="931784"/>
            </a:xfrm>
            <a:prstGeom prst="rect">
              <a:avLst/>
            </a:prstGeom>
          </p:spPr>
        </p:pic>
        <p:pic>
          <p:nvPicPr>
            <p:cNvPr id="79" name="Picture 7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729" y="1412875"/>
              <a:ext cx="970971" cy="931784"/>
            </a:xfrm>
            <a:prstGeom prst="rect">
              <a:avLst/>
            </a:prstGeom>
          </p:spPr>
        </p:pic>
        <p:pic>
          <p:nvPicPr>
            <p:cNvPr id="80" name="Picture 79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279" y="1412875"/>
              <a:ext cx="970971" cy="931784"/>
            </a:xfrm>
            <a:prstGeom prst="rect">
              <a:avLst/>
            </a:prstGeom>
          </p:spPr>
        </p:pic>
        <p:pic>
          <p:nvPicPr>
            <p:cNvPr id="82" name="Picture 8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004" y="1419225"/>
              <a:ext cx="970971" cy="931784"/>
            </a:xfrm>
            <a:prstGeom prst="rect">
              <a:avLst/>
            </a:prstGeom>
          </p:spPr>
        </p:pic>
        <p:pic>
          <p:nvPicPr>
            <p:cNvPr id="83" name="Picture 8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379" y="1412875"/>
              <a:ext cx="970971" cy="931784"/>
            </a:xfrm>
            <a:prstGeom prst="rect">
              <a:avLst/>
            </a:prstGeom>
          </p:spPr>
        </p:pic>
        <p:pic>
          <p:nvPicPr>
            <p:cNvPr id="84" name="Picture 8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104" y="1419225"/>
              <a:ext cx="970971" cy="931784"/>
            </a:xfrm>
            <a:prstGeom prst="rect">
              <a:avLst/>
            </a:prstGeom>
          </p:spPr>
        </p:pic>
        <p:pic>
          <p:nvPicPr>
            <p:cNvPr id="85" name="Picture 8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29" y="1412875"/>
              <a:ext cx="970971" cy="931784"/>
            </a:xfrm>
            <a:prstGeom prst="rect">
              <a:avLst/>
            </a:prstGeom>
          </p:spPr>
        </p:pic>
        <p:pic>
          <p:nvPicPr>
            <p:cNvPr id="86" name="Picture 85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204" y="1416050"/>
              <a:ext cx="970971" cy="931784"/>
            </a:xfrm>
            <a:prstGeom prst="rect">
              <a:avLst/>
            </a:prstGeom>
          </p:spPr>
        </p:pic>
      </p:grpSp>
      <p:sp>
        <p:nvSpPr>
          <p:cNvPr id="88" name="Rectangle 87"/>
          <p:cNvSpPr/>
          <p:nvPr/>
        </p:nvSpPr>
        <p:spPr>
          <a:xfrm>
            <a:off x="2171700" y="1984582"/>
            <a:ext cx="5029200" cy="2895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18000" rIns="36000" bIns="18000" rtlCol="0" anchor="ctr"/>
          <a:lstStyle/>
          <a:p>
            <a:pPr marL="177800" indent="-177800"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latin typeface="Zemke Hand ITC Std"/>
                <a:cs typeface="Zemke Hand ITC Std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Definition </a:t>
            </a:r>
            <a:r>
              <a:rPr lang="en-US" sz="2800" dirty="0">
                <a:solidFill>
                  <a:schemeClr val="tx1"/>
                </a:solidFill>
                <a:latin typeface="Zemke Hand ITC Std"/>
                <a:cs typeface="Zemke Hand ITC Std"/>
              </a:rPr>
              <a:t>of Done</a:t>
            </a:r>
          </a:p>
          <a:p>
            <a:pPr marL="355600" indent="-177800">
              <a:lnSpc>
                <a:spcPct val="105000"/>
              </a:lnSpc>
            </a:pPr>
            <a:r>
              <a:rPr lang="en-US" dirty="0">
                <a:solidFill>
                  <a:schemeClr val="tx1"/>
                </a:solidFill>
                <a:latin typeface="Zemke Hand ITC Std"/>
                <a:cs typeface="Zemke Hand ITC Std"/>
              </a:rPr>
              <a:t>The Product Increment is done if it is: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Zemke Hand ITC Std"/>
                <a:cs typeface="Zemke Hand ITC Std"/>
              </a:rPr>
              <a:t>Code complete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Zemke Hand ITC Std"/>
                <a:cs typeface="Zemke Hand ITC Std"/>
              </a:rPr>
              <a:t>Code reviewed</a:t>
            </a:r>
            <a:endParaRPr lang="en-US" dirty="0" smtClean="0">
              <a:solidFill>
                <a:schemeClr val="tx1"/>
              </a:solidFill>
              <a:latin typeface="Zemke Hand ITC Std"/>
              <a:cs typeface="Zemke Hand ITC Std"/>
            </a:endParaRP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Unit Tested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Integration Tested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Acceptance Tested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System Docs and User Docs updated</a:t>
            </a:r>
          </a:p>
          <a:p>
            <a:pPr marL="355600" indent="-177800">
              <a:lnSpc>
                <a:spcPct val="105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Zemke Hand ITC Std"/>
                <a:cs typeface="Zemke Hand ITC Std"/>
              </a:rPr>
              <a:t>No Priority 1 or Priority 2 defects remaining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0" y="38100"/>
            <a:ext cx="9144000" cy="6781800"/>
          </a:xfrm>
          <a:custGeom>
            <a:avLst/>
            <a:gdLst>
              <a:gd name="connsiteX0" fmla="*/ 12700 w 9144000"/>
              <a:gd name="connsiteY0" fmla="*/ 0 h 6781800"/>
              <a:gd name="connsiteX1" fmla="*/ 9080500 w 9144000"/>
              <a:gd name="connsiteY1" fmla="*/ 38100 h 6781800"/>
              <a:gd name="connsiteX2" fmla="*/ 8826500 w 9144000"/>
              <a:gd name="connsiteY2" fmla="*/ 3505200 h 6781800"/>
              <a:gd name="connsiteX3" fmla="*/ 7696200 w 9144000"/>
              <a:gd name="connsiteY3" fmla="*/ 3568700 h 6781800"/>
              <a:gd name="connsiteX4" fmla="*/ 7670800 w 9144000"/>
              <a:gd name="connsiteY4" fmla="*/ 4533900 h 6781800"/>
              <a:gd name="connsiteX5" fmla="*/ 5918200 w 9144000"/>
              <a:gd name="connsiteY5" fmla="*/ 4610100 h 6781800"/>
              <a:gd name="connsiteX6" fmla="*/ 7899400 w 9144000"/>
              <a:gd name="connsiteY6" fmla="*/ 5092700 h 6781800"/>
              <a:gd name="connsiteX7" fmla="*/ 9144000 w 9144000"/>
              <a:gd name="connsiteY7" fmla="*/ 5080000 h 6781800"/>
              <a:gd name="connsiteX8" fmla="*/ 9131300 w 9144000"/>
              <a:gd name="connsiteY8" fmla="*/ 6781800 h 6781800"/>
              <a:gd name="connsiteX9" fmla="*/ 0 w 9144000"/>
              <a:gd name="connsiteY9" fmla="*/ 6769100 h 678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781800">
                <a:moveTo>
                  <a:pt x="12700" y="0"/>
                </a:moveTo>
                <a:lnTo>
                  <a:pt x="9080500" y="38100"/>
                </a:lnTo>
                <a:lnTo>
                  <a:pt x="8826500" y="3505200"/>
                </a:lnTo>
                <a:lnTo>
                  <a:pt x="7696200" y="3568700"/>
                </a:lnTo>
                <a:lnTo>
                  <a:pt x="7670800" y="4533900"/>
                </a:lnTo>
                <a:lnTo>
                  <a:pt x="5918200" y="4610100"/>
                </a:lnTo>
                <a:lnTo>
                  <a:pt x="7899400" y="5092700"/>
                </a:lnTo>
                <a:lnTo>
                  <a:pt x="9144000" y="5080000"/>
                </a:lnTo>
                <a:cubicBezTo>
                  <a:pt x="9139767" y="5647267"/>
                  <a:pt x="9131300" y="6781800"/>
                  <a:pt x="9131300" y="6781800"/>
                </a:cubicBezTo>
                <a:lnTo>
                  <a:pt x="0" y="6769100"/>
                </a:ln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en-US"/>
              <a:t>The Traditional Approach</a:t>
            </a:r>
          </a:p>
        </p:txBody>
      </p:sp>
      <p:grpSp>
        <p:nvGrpSpPr>
          <p:cNvPr id="2" name="Group 58"/>
          <p:cNvGrpSpPr/>
          <p:nvPr/>
        </p:nvGrpSpPr>
        <p:grpSpPr>
          <a:xfrm>
            <a:off x="381044" y="1457730"/>
            <a:ext cx="1589563" cy="429011"/>
            <a:chOff x="410948" y="1842039"/>
            <a:chExt cx="1604117" cy="645225"/>
          </a:xfrm>
        </p:grpSpPr>
        <p:sp>
          <p:nvSpPr>
            <p:cNvPr id="426001" name="AutoShape 17"/>
            <p:cNvSpPr>
              <a:spLocks/>
            </p:cNvSpPr>
            <p:nvPr/>
          </p:nvSpPr>
          <p:spPr bwMode="auto">
            <a:xfrm rot="5400000">
              <a:off x="11033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06" name="Text Box 22"/>
            <p:cNvSpPr txBox="1">
              <a:spLocks noChangeArrowheads="1"/>
            </p:cNvSpPr>
            <p:nvPr/>
          </p:nvSpPr>
          <p:spPr bwMode="auto">
            <a:xfrm>
              <a:off x="410948" y="1842039"/>
              <a:ext cx="1544460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Business Analysts</a:t>
              </a:r>
            </a:p>
          </p:txBody>
        </p:sp>
      </p:grp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51368" y="1980921"/>
            <a:ext cx="1661191" cy="35349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Semibold"/>
                <a:cs typeface="Myriad Pro Semibold"/>
              </a:rPr>
              <a:t>Requirements</a:t>
            </a:r>
          </a:p>
        </p:txBody>
      </p:sp>
      <p:grpSp>
        <p:nvGrpSpPr>
          <p:cNvPr id="3" name="Group 58"/>
          <p:cNvGrpSpPr/>
          <p:nvPr/>
        </p:nvGrpSpPr>
        <p:grpSpPr>
          <a:xfrm>
            <a:off x="2012559" y="2334411"/>
            <a:ext cx="1661191" cy="549873"/>
            <a:chOff x="2012559" y="2397911"/>
            <a:chExt cx="1661191" cy="549873"/>
          </a:xfrm>
        </p:grpSpPr>
        <p:sp>
          <p:nvSpPr>
            <p:cNvPr id="425993" name="Line 9"/>
            <p:cNvSpPr>
              <a:spLocks noChangeShapeType="1"/>
            </p:cNvSpPr>
            <p:nvPr/>
          </p:nvSpPr>
          <p:spPr bwMode="auto">
            <a:xfrm>
              <a:off x="2012559" y="2397911"/>
              <a:ext cx="0" cy="18787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2012559" y="2594294"/>
              <a:ext cx="1661191" cy="35349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Myriad Pro Semibold"/>
                  <a:cs typeface="Myriad Pro Semibold"/>
                </a:rPr>
                <a:t>Architecture</a:t>
              </a:r>
            </a:p>
          </p:txBody>
        </p:sp>
      </p:grpSp>
      <p:grpSp>
        <p:nvGrpSpPr>
          <p:cNvPr id="4" name="Group 59"/>
          <p:cNvGrpSpPr/>
          <p:nvPr/>
        </p:nvGrpSpPr>
        <p:grpSpPr>
          <a:xfrm>
            <a:off x="3673749" y="2884284"/>
            <a:ext cx="1661191" cy="549872"/>
            <a:chOff x="3673749" y="2947784"/>
            <a:chExt cx="1661191" cy="549872"/>
          </a:xfrm>
        </p:grpSpPr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3673750" y="2947784"/>
              <a:ext cx="0" cy="18787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3673749" y="3144166"/>
              <a:ext cx="1661191" cy="35349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Myriad Pro Semibold"/>
                  <a:cs typeface="Myriad Pro Semibold"/>
                </a:rPr>
                <a:t>Programming</a:t>
              </a:r>
            </a:p>
          </p:txBody>
        </p:sp>
      </p:grpSp>
      <p:grpSp>
        <p:nvGrpSpPr>
          <p:cNvPr id="5" name="Group 60"/>
          <p:cNvGrpSpPr/>
          <p:nvPr/>
        </p:nvGrpSpPr>
        <p:grpSpPr>
          <a:xfrm>
            <a:off x="5334940" y="3434156"/>
            <a:ext cx="1669581" cy="549873"/>
            <a:chOff x="5334940" y="3497656"/>
            <a:chExt cx="1669581" cy="549873"/>
          </a:xfrm>
        </p:grpSpPr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5334940" y="3497656"/>
              <a:ext cx="0" cy="18787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343330" y="3694039"/>
              <a:ext cx="1661191" cy="35349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Myriad Pro Semibold"/>
                  <a:cs typeface="Myriad Pro Semibold"/>
                </a:rPr>
                <a:t>Testing</a:t>
              </a: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7004521" y="3984029"/>
            <a:ext cx="1669579" cy="549871"/>
            <a:chOff x="7004521" y="4047529"/>
            <a:chExt cx="1669579" cy="549871"/>
          </a:xfrm>
        </p:grpSpPr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7004521" y="4047529"/>
              <a:ext cx="0" cy="18787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7012909" y="4243911"/>
              <a:ext cx="1661191" cy="353489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yriad Pro Semibold"/>
                  <a:cs typeface="Myriad Pro Semibold"/>
                </a:rPr>
                <a:t>Maintenance</a:t>
              </a:r>
              <a:endParaRPr lang="en-US" sz="1600" dirty="0">
                <a:solidFill>
                  <a:schemeClr val="bg1"/>
                </a:solidFill>
                <a:latin typeface="Myriad Pro Semibold"/>
                <a:cs typeface="Myriad Pro Semibold"/>
              </a:endParaRPr>
            </a:p>
          </p:txBody>
        </p:sp>
      </p:grpSp>
      <p:grpSp>
        <p:nvGrpSpPr>
          <p:cNvPr id="7" name="Group 59"/>
          <p:cNvGrpSpPr/>
          <p:nvPr/>
        </p:nvGrpSpPr>
        <p:grpSpPr>
          <a:xfrm>
            <a:off x="1735699" y="1341974"/>
            <a:ext cx="1896099" cy="544767"/>
            <a:chOff x="1778006" y="1667944"/>
            <a:chExt cx="1913459" cy="819320"/>
          </a:xfrm>
        </p:grpSpPr>
        <p:sp>
          <p:nvSpPr>
            <p:cNvPr id="426002" name="AutoShape 18"/>
            <p:cNvSpPr>
              <a:spLocks/>
            </p:cNvSpPr>
            <p:nvPr/>
          </p:nvSpPr>
          <p:spPr bwMode="auto">
            <a:xfrm rot="5400000">
              <a:off x="27797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2391293" y="1843626"/>
              <a:ext cx="1004777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Architects</a:t>
              </a:r>
            </a:p>
          </p:txBody>
        </p:sp>
        <p:sp>
          <p:nvSpPr>
            <p:cNvPr id="53" name="Circular Arrow 52"/>
            <p:cNvSpPr/>
            <p:nvPr/>
          </p:nvSpPr>
          <p:spPr>
            <a:xfrm rot="20950053">
              <a:off x="1778006" y="1667944"/>
              <a:ext cx="770464" cy="719667"/>
            </a:xfrm>
            <a:prstGeom prst="circularArrow">
              <a:avLst>
                <a:gd name="adj1" fmla="val 9974"/>
                <a:gd name="adj2" fmla="val 1142319"/>
                <a:gd name="adj3" fmla="val 20459693"/>
                <a:gd name="adj4" fmla="val 11874493"/>
                <a:gd name="adj5" fmla="val 12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3271039" y="1341974"/>
            <a:ext cx="2026699" cy="544767"/>
            <a:chOff x="3327403" y="1667944"/>
            <a:chExt cx="2045255" cy="819320"/>
          </a:xfrm>
        </p:grpSpPr>
        <p:sp>
          <p:nvSpPr>
            <p:cNvPr id="426003" name="AutoShape 19"/>
            <p:cNvSpPr>
              <a:spLocks/>
            </p:cNvSpPr>
            <p:nvPr/>
          </p:nvSpPr>
          <p:spPr bwMode="auto">
            <a:xfrm rot="5400000">
              <a:off x="44561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08" name="Text Box 24"/>
            <p:cNvSpPr txBox="1">
              <a:spLocks noChangeArrowheads="1"/>
            </p:cNvSpPr>
            <p:nvPr/>
          </p:nvSpPr>
          <p:spPr bwMode="auto">
            <a:xfrm>
              <a:off x="3737167" y="1843626"/>
              <a:ext cx="1635491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Programmers</a:t>
              </a:r>
            </a:p>
          </p:txBody>
        </p:sp>
        <p:sp>
          <p:nvSpPr>
            <p:cNvPr id="54" name="Circular Arrow 53"/>
            <p:cNvSpPr/>
            <p:nvPr/>
          </p:nvSpPr>
          <p:spPr>
            <a:xfrm rot="20950053">
              <a:off x="3327403" y="1667944"/>
              <a:ext cx="770464" cy="719667"/>
            </a:xfrm>
            <a:prstGeom prst="circularArrow">
              <a:avLst>
                <a:gd name="adj1" fmla="val 9974"/>
                <a:gd name="adj2" fmla="val 1142319"/>
                <a:gd name="adj3" fmla="val 20459693"/>
                <a:gd name="adj4" fmla="val 11874493"/>
                <a:gd name="adj5" fmla="val 12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61"/>
          <p:cNvGrpSpPr/>
          <p:nvPr/>
        </p:nvGrpSpPr>
        <p:grpSpPr>
          <a:xfrm>
            <a:off x="5058081" y="1341974"/>
            <a:ext cx="1910957" cy="544767"/>
            <a:chOff x="5130807" y="1667944"/>
            <a:chExt cx="1928453" cy="819320"/>
          </a:xfrm>
        </p:grpSpPr>
        <p:sp>
          <p:nvSpPr>
            <p:cNvPr id="426004" name="AutoShape 20"/>
            <p:cNvSpPr>
              <a:spLocks/>
            </p:cNvSpPr>
            <p:nvPr/>
          </p:nvSpPr>
          <p:spPr bwMode="auto">
            <a:xfrm rot="5400000">
              <a:off x="61325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09" name="Text Box 25"/>
            <p:cNvSpPr txBox="1">
              <a:spLocks noChangeArrowheads="1"/>
            </p:cNvSpPr>
            <p:nvPr/>
          </p:nvSpPr>
          <p:spPr bwMode="auto">
            <a:xfrm>
              <a:off x="5440803" y="1807802"/>
              <a:ext cx="1618457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Testers</a:t>
              </a:r>
            </a:p>
          </p:txBody>
        </p:sp>
        <p:sp>
          <p:nvSpPr>
            <p:cNvPr id="55" name="Circular Arrow 54"/>
            <p:cNvSpPr/>
            <p:nvPr/>
          </p:nvSpPr>
          <p:spPr>
            <a:xfrm rot="20950053">
              <a:off x="5130807" y="1667944"/>
              <a:ext cx="770464" cy="719667"/>
            </a:xfrm>
            <a:prstGeom prst="circularArrow">
              <a:avLst>
                <a:gd name="adj1" fmla="val 9974"/>
                <a:gd name="adj2" fmla="val 1142319"/>
                <a:gd name="adj3" fmla="val 20459693"/>
                <a:gd name="adj4" fmla="val 11874493"/>
                <a:gd name="adj5" fmla="val 12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6543080" y="1341974"/>
            <a:ext cx="2072290" cy="544767"/>
            <a:chOff x="6629402" y="1667944"/>
            <a:chExt cx="2091263" cy="819320"/>
          </a:xfrm>
        </p:grpSpPr>
        <p:sp>
          <p:nvSpPr>
            <p:cNvPr id="426005" name="AutoShape 21"/>
            <p:cNvSpPr>
              <a:spLocks/>
            </p:cNvSpPr>
            <p:nvPr/>
          </p:nvSpPr>
          <p:spPr bwMode="auto">
            <a:xfrm rot="5400000">
              <a:off x="7808932" y="1575531"/>
              <a:ext cx="230886" cy="1592580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latin typeface="Myriad Pro Semibold"/>
                <a:cs typeface="Myriad Pro Semibold"/>
              </a:endParaRPr>
            </a:p>
          </p:txBody>
        </p:sp>
        <p:sp>
          <p:nvSpPr>
            <p:cNvPr id="426010" name="Text Box 26"/>
            <p:cNvSpPr txBox="1">
              <a:spLocks noChangeArrowheads="1"/>
            </p:cNvSpPr>
            <p:nvPr/>
          </p:nvSpPr>
          <p:spPr bwMode="auto">
            <a:xfrm>
              <a:off x="7213931" y="1843626"/>
              <a:ext cx="1361557" cy="46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Gill Sans"/>
                  <a:cs typeface="Gill Sans"/>
                </a:rPr>
                <a:t>Programmers</a:t>
              </a:r>
            </a:p>
          </p:txBody>
        </p:sp>
        <p:sp>
          <p:nvSpPr>
            <p:cNvPr id="56" name="Circular Arrow 55"/>
            <p:cNvSpPr/>
            <p:nvPr/>
          </p:nvSpPr>
          <p:spPr>
            <a:xfrm rot="20950053">
              <a:off x="6629402" y="1667944"/>
              <a:ext cx="770464" cy="719667"/>
            </a:xfrm>
            <a:prstGeom prst="circularArrow">
              <a:avLst>
                <a:gd name="adj1" fmla="val 9974"/>
                <a:gd name="adj2" fmla="val 1142319"/>
                <a:gd name="adj3" fmla="val 20459693"/>
                <a:gd name="adj4" fmla="val 11874493"/>
                <a:gd name="adj5" fmla="val 12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31230" y="3454400"/>
            <a:ext cx="2469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440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 Logical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864" y="4542371"/>
            <a:ext cx="9135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11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Assumes correct requirements are known at the start</a:t>
            </a:r>
          </a:p>
          <a:p>
            <a:r>
              <a:rPr lang="en-US" sz="24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11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Change is risky and costly, so new needs often can’t be met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 </a:t>
            </a:r>
            <a:r>
              <a:rPr lang="en-US" sz="2400" dirty="0" smtClean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Testing </a:t>
            </a:r>
            <a:r>
              <a:rPr lang="en-US" sz="2400" dirty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is done towards the end, when defects are more expensive</a:t>
            </a:r>
          </a:p>
          <a:p>
            <a:r>
              <a:rPr lang="en-US" sz="24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11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No working software until late in the process, so lots of surprises!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7498" y="3352798"/>
            <a:ext cx="610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671" y="453389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1665" y="490220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1659" y="52705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6119" y="59986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29930" y="3441700"/>
            <a:ext cx="1725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Gill Sans"/>
                <a:ea typeface="Wingdings"/>
                <a:cs typeface="Gill Sans"/>
              </a:rPr>
              <a:t>, but…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 animBg="1"/>
      <p:bldP spid="40" grpId="0"/>
      <p:bldP spid="41" grpId="0" build="allAtOnce"/>
      <p:bldP spid="44" grpId="0"/>
      <p:bldP spid="47" grpId="0"/>
      <p:bldP spid="48" grpId="0"/>
      <p:bldP spid="50" grpId="0"/>
      <p:bldP spid="51" grpId="0"/>
      <p:bldP spid="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Sprint Review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>
          <a:xfrm>
            <a:off x="825500" y="1244600"/>
            <a:ext cx="8204200" cy="500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Purpose: Inspect and Adapt the Product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Meeting at the end of the Sprint (timeboxed to 1 hour x the number of weeks in the Sprint)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The PO, SM, Dev Team, and stakeholders get “hands on” with what the Dev Team has produced in the Sprint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We inspect the quality, and whether it is “done”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We inspect whether it truly serves customer needs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latin typeface="Tw Cen MT"/>
                <a:ea typeface="ＭＳ Ｐゴシック" pitchFamily="-110" charset="-128"/>
                <a:cs typeface="Tw Cen MT"/>
              </a:rPr>
              <a:t>We try to find improvements to make in the future (Product Owner adds these on the Product Backlog)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Get real-world customers or end-users to attend and give hands-on feedback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en-US" sz="3200">
              <a:latin typeface="Tw Cen MT"/>
              <a:ea typeface="ＭＳ Ｐゴシック" pitchFamily="-110" charset="-128"/>
              <a:cs typeface="Tw Cen M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5922458"/>
            <a:ext cx="901704" cy="246221"/>
            <a:chOff x="50796" y="5731935"/>
            <a:chExt cx="901704" cy="246221"/>
          </a:xfrm>
        </p:grpSpPr>
        <p:sp>
          <p:nvSpPr>
            <p:cNvPr id="5" name="Pentagon 4"/>
            <p:cNvSpPr/>
            <p:nvPr/>
          </p:nvSpPr>
          <p:spPr>
            <a:xfrm>
              <a:off x="105832" y="5782732"/>
              <a:ext cx="795149" cy="177801"/>
            </a:xfrm>
            <a:prstGeom prst="homePlat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796" y="5731935"/>
              <a:ext cx="901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Tw Cen MT"/>
                  <a:cs typeface="Tw Cen MT"/>
                </a:rPr>
                <a:t>Pete’s Advice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4114800" y="1384300"/>
            <a:ext cx="1955800" cy="1701800"/>
            <a:chOff x="4114800" y="1384300"/>
            <a:chExt cx="1955800" cy="1701800"/>
          </a:xfrm>
        </p:grpSpPr>
        <p:sp>
          <p:nvSpPr>
            <p:cNvPr id="4" name="Oval 3"/>
            <p:cNvSpPr/>
            <p:nvPr/>
          </p:nvSpPr>
          <p:spPr>
            <a:xfrm>
              <a:off x="4114800" y="13843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8300" y="18415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146300" y="4470400"/>
            <a:ext cx="1892300" cy="1701800"/>
            <a:chOff x="2146300" y="4470400"/>
            <a:chExt cx="1892300" cy="1701800"/>
          </a:xfrm>
        </p:grpSpPr>
        <p:sp>
          <p:nvSpPr>
            <p:cNvPr id="7" name="Oval 6"/>
            <p:cNvSpPr/>
            <p:nvPr/>
          </p:nvSpPr>
          <p:spPr>
            <a:xfrm>
              <a:off x="2235200" y="44704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6300" y="4953000"/>
              <a:ext cx="189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38100" y="139700"/>
            <a:ext cx="8991600" cy="6692900"/>
          </a:xfrm>
          <a:custGeom>
            <a:avLst/>
            <a:gdLst>
              <a:gd name="connsiteX0" fmla="*/ 215900 w 8991600"/>
              <a:gd name="connsiteY0" fmla="*/ 0 h 6692900"/>
              <a:gd name="connsiteX1" fmla="*/ 8991600 w 8991600"/>
              <a:gd name="connsiteY1" fmla="*/ 38100 h 6692900"/>
              <a:gd name="connsiteX2" fmla="*/ 8940800 w 8991600"/>
              <a:gd name="connsiteY2" fmla="*/ 4965700 h 6692900"/>
              <a:gd name="connsiteX3" fmla="*/ 7848600 w 8991600"/>
              <a:gd name="connsiteY3" fmla="*/ 4940300 h 6692900"/>
              <a:gd name="connsiteX4" fmla="*/ 6235700 w 8991600"/>
              <a:gd name="connsiteY4" fmla="*/ 4178300 h 6692900"/>
              <a:gd name="connsiteX5" fmla="*/ 5880100 w 8991600"/>
              <a:gd name="connsiteY5" fmla="*/ 4914900 h 6692900"/>
              <a:gd name="connsiteX6" fmla="*/ 7264400 w 8991600"/>
              <a:gd name="connsiteY6" fmla="*/ 6261100 h 6692900"/>
              <a:gd name="connsiteX7" fmla="*/ 6083300 w 8991600"/>
              <a:gd name="connsiteY7" fmla="*/ 6692900 h 6692900"/>
              <a:gd name="connsiteX8" fmla="*/ 0 w 8991600"/>
              <a:gd name="connsiteY8" fmla="*/ 668020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1600" h="6692900">
                <a:moveTo>
                  <a:pt x="215900" y="0"/>
                </a:moveTo>
                <a:lnTo>
                  <a:pt x="8991600" y="38100"/>
                </a:lnTo>
                <a:lnTo>
                  <a:pt x="8940800" y="4965700"/>
                </a:lnTo>
                <a:lnTo>
                  <a:pt x="7848600" y="4940300"/>
                </a:lnTo>
                <a:lnTo>
                  <a:pt x="6235700" y="4178300"/>
                </a:lnTo>
                <a:lnTo>
                  <a:pt x="5880100" y="4914900"/>
                </a:lnTo>
                <a:lnTo>
                  <a:pt x="7264400" y="6261100"/>
                </a:lnTo>
                <a:lnTo>
                  <a:pt x="6083300" y="6692900"/>
                </a:lnTo>
                <a:lnTo>
                  <a:pt x="0" y="6680200"/>
                </a:lnTo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5956300" y="4445000"/>
            <a:ext cx="1892300" cy="1701800"/>
            <a:chOff x="5956300" y="4445000"/>
            <a:chExt cx="1892300" cy="1701800"/>
          </a:xfrm>
        </p:grpSpPr>
        <p:sp>
          <p:nvSpPr>
            <p:cNvPr id="9" name="Oval 8"/>
            <p:cNvSpPr/>
            <p:nvPr/>
          </p:nvSpPr>
          <p:spPr>
            <a:xfrm>
              <a:off x="6045200" y="4445000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6300" y="4660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/>
                <a:ea typeface="ＭＳ Ｐゴシック" pitchFamily="-110" charset="-128"/>
                <a:cs typeface="Tw Cen MT"/>
              </a:rPr>
              <a:t>Sprint Retrospective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397000"/>
            <a:ext cx="83693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Purpose: Inspect and Adapt Our Practices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Last activity in each Sprint (timeboxed to </a:t>
            </a:r>
            <a:br>
              <a:rPr lang="en-US" sz="3200">
                <a:latin typeface="Tw Cen MT"/>
                <a:ea typeface="ＭＳ Ｐゴシック" pitchFamily="-110" charset="-128"/>
                <a:cs typeface="Tw Cen MT"/>
              </a:rPr>
            </a:b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1 hour x the number of weeks in the Sprint)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The PO, SM, and Dev Team talk about what they experienced and observed during the Sprint, both positive and negative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They create a specific plan of action for improving their practices in the next Sprint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Tw Cen MT"/>
                <a:ea typeface="ＭＳ Ｐゴシック" pitchFamily="-110" charset="-128"/>
                <a:cs typeface="Tw Cen MT"/>
              </a:rPr>
              <a:t>Probably the single most important practice in Scrum. The Scrum Team does this every Sprint!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9027" y="-19336"/>
            <a:ext cx="9575800" cy="688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660400"/>
            <a:ext cx="8359450" cy="579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sz="2400">
              <a:solidFill>
                <a:srgbClr val="000000"/>
              </a:solidFill>
              <a:latin typeface="Handwriting - Dakota"/>
              <a:cs typeface="Handwriting - Dakot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812799"/>
            <a:ext cx="1686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  <a:latin typeface="Zemke Hand ITC Std"/>
                <a:cs typeface="Zemke Hand ITC Std"/>
              </a:rPr>
              <a:t>Start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44280" y="812799"/>
            <a:ext cx="1570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  <a:latin typeface="Zemke Hand ITC Std"/>
                <a:cs typeface="Zemke Hand ITC Std"/>
              </a:rPr>
              <a:t>Stop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76490" y="812799"/>
            <a:ext cx="259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  <a:latin typeface="Zemke Hand ITC Std"/>
                <a:cs typeface="Zemke Hand ITC Std"/>
              </a:rPr>
              <a:t>Continue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200" y="1676399"/>
            <a:ext cx="2476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Start getting a more detailed understanding of Product Backlog Items during Sprint Planning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Start doing more communication between the Dev Team and PO during the Sprint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7400" y="1676399"/>
            <a:ext cx="24765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Stop waiting until the end of the Sprint to begin testing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Stop making changes to our target during the middle of the Sprint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9500" y="1676399"/>
            <a:ext cx="2476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Continue the good teamwork and positive attitude</a:t>
            </a:r>
          </a:p>
          <a:p>
            <a:endParaRPr lang="en-US" sz="2400">
              <a:solidFill>
                <a:srgbClr val="000000"/>
              </a:solidFill>
              <a:latin typeface="Zemke Hand ITC Std"/>
              <a:cs typeface="Zemke Hand ITC Std"/>
            </a:endParaRPr>
          </a:p>
          <a:p>
            <a:r>
              <a:rPr lang="en-US" sz="2400">
                <a:solidFill>
                  <a:srgbClr val="000000"/>
                </a:solidFill>
                <a:latin typeface="Zemke Hand ITC Std"/>
                <a:cs typeface="Zemke Hand ITC Std"/>
              </a:rPr>
              <a:t>Continue putting a little extra buffer in our plan for each Sprint</a:t>
            </a:r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377484" y="3514344"/>
            <a:ext cx="5486400" cy="73152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3184184" y="3514344"/>
            <a:ext cx="5486400" cy="73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5" grpId="0"/>
      <p:bldP spid="26" grpId="0"/>
      <p:bldP spid="10" grpId="0" build="allAtOnce"/>
      <p:bldP spid="11" grpId="0" build="allAtOnce"/>
      <p:bldP spid="12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1028700"/>
            <a:ext cx="894080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7" name="Text Box 438"/>
          <p:cNvSpPr txBox="1">
            <a:spLocks noChangeArrowheads="1"/>
          </p:cNvSpPr>
          <p:nvPr/>
        </p:nvSpPr>
        <p:spPr bwMode="auto">
          <a:xfrm>
            <a:off x="863600" y="3205162"/>
            <a:ext cx="990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Gill Sans"/>
                <a:cs typeface="Gill Sans"/>
              </a:rPr>
              <a:t>SPRINT BACKLOG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1700" y="4356100"/>
            <a:ext cx="20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Blow up 10 Balloons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1700" y="4648200"/>
            <a:ext cx="334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Measure Radius of All 10 Balloons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1700" y="4927600"/>
            <a:ext cx="356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Calculate Volumes of All 10 Balloons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26797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Tw Cen MT"/>
                <a:cs typeface="Tw Cen MT"/>
              </a:rPr>
              <a:t>Scrum Simulation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139A6-E241-6C4D-A4DB-62CAEC5A125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6553200"/>
            <a:ext cx="8509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1028700"/>
            <a:ext cx="894080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7" name="Text Box 438"/>
          <p:cNvSpPr txBox="1">
            <a:spLocks noChangeArrowheads="1"/>
          </p:cNvSpPr>
          <p:nvPr/>
        </p:nvSpPr>
        <p:spPr bwMode="auto">
          <a:xfrm>
            <a:off x="863600" y="3205162"/>
            <a:ext cx="990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Gill Sans"/>
                <a:cs typeface="Gill Sans"/>
              </a:rPr>
              <a:t>SPRINT BACKLOG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1700" y="4356100"/>
            <a:ext cx="20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Blow up 10 Balloons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1700" y="4648200"/>
            <a:ext cx="334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Measure Radius of All 10 Balloons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1700" y="4927600"/>
            <a:ext cx="356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Calculate Volumes of All 10 Balloons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26797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Tw Cen MT"/>
                <a:cs typeface="Tw Cen MT"/>
              </a:rPr>
              <a:t>Activity</a:t>
            </a:r>
            <a:endParaRPr lang="en-US" sz="7200" dirty="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139A6-E241-6C4D-A4DB-62CAEC5A125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6553200"/>
            <a:ext cx="8509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254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pic>
        <p:nvPicPr>
          <p:cNvPr id="6" name="Picture 5" descr="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"/>
            <a:ext cx="9144000" cy="68572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ill San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78070" y="2563432"/>
            <a:ext cx="4706160" cy="1549400"/>
            <a:chOff x="4564070" y="4533900"/>
            <a:chExt cx="4706160" cy="1549400"/>
          </a:xfrm>
        </p:grpSpPr>
        <p:sp>
          <p:nvSpPr>
            <p:cNvPr id="8" name="Oval 7"/>
            <p:cNvSpPr/>
            <p:nvPr/>
          </p:nvSpPr>
          <p:spPr>
            <a:xfrm>
              <a:off x="6121400" y="4533900"/>
              <a:ext cx="1549400" cy="1549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4070" y="5016500"/>
              <a:ext cx="47061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w Cen MT"/>
                  <a:cs typeface="Tw Cen MT"/>
                  <a:hlinkClick r:id="rId3"/>
                </a:rPr>
                <a:t>https://</a:t>
              </a:r>
              <a:r>
                <a:rPr lang="en-US" sz="2800" dirty="0" smtClean="0">
                  <a:solidFill>
                    <a:schemeClr val="bg1"/>
                  </a:solidFill>
                  <a:latin typeface="Tw Cen MT"/>
                  <a:cs typeface="Tw Cen MT"/>
                  <a:hlinkClick r:id="rId3"/>
                </a:rPr>
                <a:t>youtu.be/w1fNJIwbw-A</a:t>
              </a:r>
              <a:endParaRPr lang="en-US" sz="2800" dirty="0" smtClean="0">
                <a:solidFill>
                  <a:schemeClr val="bg1"/>
                </a:solidFill>
                <a:latin typeface="Tw Cen MT"/>
                <a:cs typeface="Tw Cen MT"/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  <a:latin typeface="Tw Cen MT"/>
                <a:cs typeface="Tw Cen M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1717675" y="0"/>
            <a:ext cx="4873625" cy="6898446"/>
            <a:chOff x="2670175" y="-342900"/>
            <a:chExt cx="4010625" cy="5676900"/>
          </a:xfrm>
        </p:grpSpPr>
        <p:pic>
          <p:nvPicPr>
            <p:cNvPr id="49" name="Picture 48" descr="teams x shapes burndown chart 3-days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2670175" y="-342900"/>
              <a:ext cx="4010625" cy="5676900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2882900" y="38100"/>
              <a:ext cx="3505200" cy="4902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1320799" y="1485900"/>
            <a:ext cx="1157457" cy="324088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/>
          <p:cNvCxnSpPr/>
          <p:nvPr/>
        </p:nvCxnSpPr>
        <p:spPr>
          <a:xfrm rot="16200000" flipH="1">
            <a:off x="2212533" y="2118167"/>
            <a:ext cx="4120718" cy="3160984"/>
          </a:xfrm>
          <a:prstGeom prst="line">
            <a:avLst/>
          </a:prstGeom>
          <a:ln w="381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4999" y="1219199"/>
            <a:ext cx="892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76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 descr="teams x shapes burndown chart 3-day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04974" y="-520701"/>
            <a:ext cx="5800725" cy="8210725"/>
          </a:xfrm>
          <a:prstGeom prst="rect">
            <a:avLst/>
          </a:prstGeom>
        </p:spPr>
      </p:pic>
      <p:cxnSp>
        <p:nvCxnSpPr>
          <p:cNvPr id="237" name="Straight Connector 236"/>
          <p:cNvCxnSpPr/>
          <p:nvPr/>
        </p:nvCxnSpPr>
        <p:spPr>
          <a:xfrm rot="16200000" flipH="1">
            <a:off x="2305050" y="2000250"/>
            <a:ext cx="4864100" cy="3759200"/>
          </a:xfrm>
          <a:prstGeom prst="line">
            <a:avLst/>
          </a:prstGeom>
          <a:ln w="38100" cmpd="sng">
            <a:solidFill>
              <a:srgbClr val="0000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870200" y="1460500"/>
            <a:ext cx="1244600" cy="69850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3139019" y="3139018"/>
            <a:ext cx="3200401" cy="1240368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365750" y="5353050"/>
            <a:ext cx="1263649" cy="946149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054480" y="2110314"/>
            <a:ext cx="105830" cy="10583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12838" y="5300137"/>
            <a:ext cx="105830" cy="10583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570138" y="6252635"/>
            <a:ext cx="105830" cy="10583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879600" y="0"/>
            <a:ext cx="54737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89" idx="2"/>
          </p:cNvCxnSpPr>
          <p:nvPr/>
        </p:nvCxnSpPr>
        <p:spPr>
          <a:xfrm>
            <a:off x="2857500" y="2159000"/>
            <a:ext cx="1196980" cy="42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2063220" y="4266669"/>
            <a:ext cx="4102106" cy="105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88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  <a:cs typeface="Tw Cen MT"/>
              </a:rPr>
              <a:t>The Agile Manifesto</a:t>
            </a:r>
          </a:p>
        </p:txBody>
      </p:sp>
      <p:sp>
        <p:nvSpPr>
          <p:cNvPr id="922628" name="Text Box 4"/>
          <p:cNvSpPr txBox="1">
            <a:spLocks noChangeArrowheads="1"/>
          </p:cNvSpPr>
          <p:nvPr/>
        </p:nvSpPr>
        <p:spPr bwMode="auto">
          <a:xfrm>
            <a:off x="609600" y="1316038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Tw Cen MT"/>
                <a:cs typeface="Tw Cen MT"/>
              </a:rPr>
              <a:t>Core values:</a:t>
            </a:r>
            <a:endParaRPr lang="en-US" sz="3200" dirty="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609600" y="5568797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bg1"/>
                </a:solidFill>
                <a:latin typeface="Tw Cen MT"/>
                <a:cs typeface="Tw Cen MT"/>
              </a:rPr>
              <a:t>While there is value in the items on</a:t>
            </a:r>
          </a:p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bg1"/>
                </a:solidFill>
                <a:latin typeface="Tw Cen MT"/>
                <a:cs typeface="Tw Cen MT"/>
              </a:rPr>
              <a:t>the right, </a:t>
            </a: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we value the items on the left more</a:t>
            </a:r>
            <a:r>
              <a:rPr lang="en-US" sz="3200" dirty="0">
                <a:solidFill>
                  <a:schemeClr val="bg1"/>
                </a:solidFill>
                <a:latin typeface="Tw Cen MT"/>
                <a:cs typeface="Tw Cen MT"/>
              </a:rPr>
              <a:t>. </a:t>
            </a:r>
          </a:p>
        </p:txBody>
      </p:sp>
      <p:sp>
        <p:nvSpPr>
          <p:cNvPr id="922630" name="Text Box 6"/>
          <p:cNvSpPr txBox="1">
            <a:spLocks noChangeArrowheads="1"/>
          </p:cNvSpPr>
          <p:nvPr/>
        </p:nvSpPr>
        <p:spPr bwMode="auto">
          <a:xfrm>
            <a:off x="-76200" y="2453685"/>
            <a:ext cx="9144000" cy="256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ts val="1300"/>
              </a:spcBef>
            </a:pP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Individuals and interactions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over processes and tools</a:t>
            </a:r>
          </a:p>
          <a:p>
            <a:pPr algn="ctr">
              <a:spcBef>
                <a:spcPts val="1300"/>
              </a:spcBef>
            </a:pP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Working software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over comprehensive documentation</a:t>
            </a:r>
          </a:p>
          <a:p>
            <a:pPr algn="ctr">
              <a:spcBef>
                <a:spcPts val="1300"/>
              </a:spcBef>
            </a:pP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Customer collaboration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over contract negotiation</a:t>
            </a:r>
          </a:p>
          <a:p>
            <a:pPr algn="ctr">
              <a:spcBef>
                <a:spcPts val="1300"/>
              </a:spcBef>
            </a:pPr>
            <a:r>
              <a:rPr lang="en-US" sz="3200" u="sng" dirty="0">
                <a:solidFill>
                  <a:schemeClr val="bg1"/>
                </a:solidFill>
                <a:latin typeface="Tw Cen MT"/>
                <a:cs typeface="Tw Cen MT"/>
              </a:rPr>
              <a:t>Responding to change</a:t>
            </a:r>
            <a:r>
              <a:rPr lang="en-US" sz="2400" dirty="0">
                <a:solidFill>
                  <a:schemeClr val="bg1"/>
                </a:solidFill>
                <a:latin typeface="Tw Cen MT"/>
                <a:cs typeface="Tw Cen MT"/>
              </a:rPr>
              <a:t> over following a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8" grpId="0"/>
      <p:bldP spid="922629" grpId="0"/>
      <p:bldP spid="92263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1800" y="9398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</a:endParaRPr>
          </a:p>
        </p:txBody>
      </p:sp>
      <p:grpSp>
        <p:nvGrpSpPr>
          <p:cNvPr id="2" name="Group 103"/>
          <p:cNvGrpSpPr/>
          <p:nvPr/>
        </p:nvGrpSpPr>
        <p:grpSpPr>
          <a:xfrm>
            <a:off x="1478373" y="304800"/>
            <a:ext cx="2153827" cy="927100"/>
            <a:chOff x="1364073" y="-25400"/>
            <a:chExt cx="2153827" cy="927100"/>
          </a:xfrm>
        </p:grpSpPr>
        <p:sp>
          <p:nvSpPr>
            <p:cNvPr id="92173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92171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92169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3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92172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92168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92170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A</a:t>
              </a:r>
            </a:p>
          </p:txBody>
        </p:sp>
      </p:grpSp>
      <p:grpSp>
        <p:nvGrpSpPr>
          <p:cNvPr id="4" name="Group 108"/>
          <p:cNvGrpSpPr/>
          <p:nvPr/>
        </p:nvGrpSpPr>
        <p:grpSpPr>
          <a:xfrm>
            <a:off x="2164173" y="1358900"/>
            <a:ext cx="2153827" cy="927100"/>
            <a:chOff x="1364073" y="-25400"/>
            <a:chExt cx="2153827" cy="927100"/>
          </a:xfrm>
        </p:grpSpPr>
        <p:sp>
          <p:nvSpPr>
            <p:cNvPr id="110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112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5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116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17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18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B</a:t>
              </a:r>
            </a:p>
          </p:txBody>
        </p:sp>
      </p:grpSp>
      <p:grpSp>
        <p:nvGrpSpPr>
          <p:cNvPr id="6" name="Group 118"/>
          <p:cNvGrpSpPr/>
          <p:nvPr/>
        </p:nvGrpSpPr>
        <p:grpSpPr>
          <a:xfrm>
            <a:off x="2761073" y="2387600"/>
            <a:ext cx="2153827" cy="927100"/>
            <a:chOff x="1364073" y="-25400"/>
            <a:chExt cx="2153827" cy="927100"/>
          </a:xfrm>
        </p:grpSpPr>
        <p:sp>
          <p:nvSpPr>
            <p:cNvPr id="120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7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125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26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27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C</a:t>
              </a:r>
            </a:p>
          </p:txBody>
        </p:sp>
      </p:grpSp>
      <p:grpSp>
        <p:nvGrpSpPr>
          <p:cNvPr id="8" name="Group 127"/>
          <p:cNvGrpSpPr/>
          <p:nvPr/>
        </p:nvGrpSpPr>
        <p:grpSpPr>
          <a:xfrm>
            <a:off x="3510373" y="3429000"/>
            <a:ext cx="2153827" cy="927100"/>
            <a:chOff x="1364073" y="-25400"/>
            <a:chExt cx="2153827" cy="927100"/>
          </a:xfrm>
        </p:grpSpPr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130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131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9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134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35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36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D</a:t>
              </a:r>
            </a:p>
          </p:txBody>
        </p:sp>
      </p:grpSp>
      <p:grpSp>
        <p:nvGrpSpPr>
          <p:cNvPr id="10" name="Group 136"/>
          <p:cNvGrpSpPr/>
          <p:nvPr/>
        </p:nvGrpSpPr>
        <p:grpSpPr>
          <a:xfrm>
            <a:off x="4285073" y="4470400"/>
            <a:ext cx="2153827" cy="927100"/>
            <a:chOff x="1364073" y="-25400"/>
            <a:chExt cx="2153827" cy="927100"/>
          </a:xfrm>
        </p:grpSpPr>
        <p:sp>
          <p:nvSpPr>
            <p:cNvPr id="138" name="Text Box 7"/>
            <p:cNvSpPr txBox="1">
              <a:spLocks noChangeArrowheads="1"/>
            </p:cNvSpPr>
            <p:nvPr/>
          </p:nvSpPr>
          <p:spPr bwMode="auto">
            <a:xfrm>
              <a:off x="1364073" y="284500"/>
              <a:ext cx="11910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DESIGN</a:t>
              </a:r>
            </a:p>
          </p:txBody>
        </p:sp>
        <p:sp>
          <p:nvSpPr>
            <p:cNvPr id="139" name="Text Box 10"/>
            <p:cNvSpPr txBox="1">
              <a:spLocks noChangeArrowheads="1"/>
            </p:cNvSpPr>
            <p:nvPr/>
          </p:nvSpPr>
          <p:spPr bwMode="auto">
            <a:xfrm>
              <a:off x="2049830" y="296096"/>
              <a:ext cx="9701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60000"/>
                      <a:lumOff val="40000"/>
                    </a:schemeClr>
                  </a:solidFill>
                  <a:latin typeface="Myriad Pro Semibold"/>
                  <a:cs typeface="Myriad Pro Semibold"/>
                </a:rPr>
                <a:t>CODE</a:t>
              </a:r>
            </a:p>
          </p:txBody>
        </p:sp>
        <p:sp>
          <p:nvSpPr>
            <p:cNvPr id="140" name="Text Box 13"/>
            <p:cNvSpPr txBox="1">
              <a:spLocks noChangeArrowheads="1"/>
            </p:cNvSpPr>
            <p:nvPr/>
          </p:nvSpPr>
          <p:spPr bwMode="auto">
            <a:xfrm>
              <a:off x="2339800" y="287502"/>
              <a:ext cx="1178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  <a:latin typeface="Myriad Pro Semibold"/>
                  <a:cs typeface="Myriad Pro Semibold"/>
                </a:rPr>
                <a:t>     </a:t>
              </a:r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TEST</a:t>
              </a:r>
            </a:p>
          </p:txBody>
        </p:sp>
        <p:grpSp>
          <p:nvGrpSpPr>
            <p:cNvPr id="11" name="Group 92"/>
            <p:cNvGrpSpPr/>
            <p:nvPr/>
          </p:nvGrpSpPr>
          <p:grpSpPr>
            <a:xfrm>
              <a:off x="1728569" y="606114"/>
              <a:ext cx="1517696" cy="295586"/>
              <a:chOff x="1728569" y="606114"/>
              <a:chExt cx="1517696" cy="397186"/>
            </a:xfrm>
          </p:grpSpPr>
          <p:sp>
            <p:nvSpPr>
              <p:cNvPr id="143" name="Arc 6"/>
              <p:cNvSpPr>
                <a:spLocks/>
              </p:cNvSpPr>
              <p:nvPr/>
            </p:nvSpPr>
            <p:spPr bwMode="auto">
              <a:xfrm rot="10800000" flipV="1">
                <a:off x="1728569" y="606114"/>
                <a:ext cx="36925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44" name="Arc 12"/>
              <p:cNvSpPr>
                <a:spLocks/>
              </p:cNvSpPr>
              <p:nvPr/>
            </p:nvSpPr>
            <p:spPr bwMode="auto">
              <a:xfrm rot="10800000" flipV="1">
                <a:off x="1781304" y="606114"/>
                <a:ext cx="1464961" cy="397186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45" name="Arc 9"/>
              <p:cNvSpPr>
                <a:spLocks/>
              </p:cNvSpPr>
              <p:nvPr/>
            </p:nvSpPr>
            <p:spPr bwMode="auto">
              <a:xfrm rot="10800000" flipV="1">
                <a:off x="1772757" y="614417"/>
                <a:ext cx="1216647" cy="388883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">
                  <a:latin typeface="Myriad Pro Semibold"/>
                  <a:cs typeface="Myriad Pro Semibold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1480745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 E</a:t>
              </a:r>
            </a:p>
          </p:txBody>
        </p:sp>
      </p:grpSp>
      <p:grpSp>
        <p:nvGrpSpPr>
          <p:cNvPr id="12" name="Group 156"/>
          <p:cNvGrpSpPr/>
          <p:nvPr/>
        </p:nvGrpSpPr>
        <p:grpSpPr>
          <a:xfrm>
            <a:off x="-61128" y="304800"/>
            <a:ext cx="1935555" cy="914400"/>
            <a:chOff x="-61128" y="-25400"/>
            <a:chExt cx="1935555" cy="914400"/>
          </a:xfrm>
        </p:grpSpPr>
        <p:sp>
          <p:nvSpPr>
            <p:cNvPr id="148" name="Text Box 7"/>
            <p:cNvSpPr txBox="1">
              <a:spLocks noChangeArrowheads="1"/>
            </p:cNvSpPr>
            <p:nvPr/>
          </p:nvSpPr>
          <p:spPr bwMode="auto">
            <a:xfrm>
              <a:off x="-50800" y="284500"/>
              <a:ext cx="19252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INITIAL DESIGN</a:t>
              </a:r>
            </a:p>
          </p:txBody>
        </p:sp>
        <p:sp>
          <p:nvSpPr>
            <p:cNvPr id="153" name="Arc 6"/>
            <p:cNvSpPr>
              <a:spLocks/>
            </p:cNvSpPr>
            <p:nvPr/>
          </p:nvSpPr>
          <p:spPr bwMode="auto">
            <a:xfrm rot="10800000" flipV="1">
              <a:off x="34293" y="593414"/>
              <a:ext cx="1680205" cy="295586"/>
            </a:xfrm>
            <a:custGeom>
              <a:avLst/>
              <a:gdLst>
                <a:gd name="T0" fmla="*/ 0 w 43200"/>
                <a:gd name="T1" fmla="*/ 0 h 22349"/>
                <a:gd name="T2" fmla="*/ 0 w 43200"/>
                <a:gd name="T3" fmla="*/ 0 h 22349"/>
                <a:gd name="T4" fmla="*/ 0 w 43200"/>
                <a:gd name="T5" fmla="*/ 0 h 2234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49"/>
                <a:gd name="T11" fmla="*/ 43200 w 43200"/>
                <a:gd name="T12" fmla="*/ 22349 h 22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49" fill="none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349" stroke="0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">
                <a:latin typeface="Myriad Pro Semibold"/>
                <a:cs typeface="Myriad Pro Semibold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-61128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yriad Pro Semibold"/>
                  <a:cs typeface="Myriad Pro Semibold"/>
                </a:rPr>
                <a:t>Features A-E</a:t>
              </a:r>
            </a:p>
          </p:txBody>
        </p:sp>
      </p:grpSp>
      <p:grpSp>
        <p:nvGrpSpPr>
          <p:cNvPr id="13" name="Group 157"/>
          <p:cNvGrpSpPr/>
          <p:nvPr/>
        </p:nvGrpSpPr>
        <p:grpSpPr>
          <a:xfrm>
            <a:off x="6223000" y="4483100"/>
            <a:ext cx="1371599" cy="914400"/>
            <a:chOff x="-61128" y="-25400"/>
            <a:chExt cx="1942299" cy="914400"/>
          </a:xfrm>
        </p:grpSpPr>
        <p:sp>
          <p:nvSpPr>
            <p:cNvPr id="159" name="Text Box 7"/>
            <p:cNvSpPr txBox="1">
              <a:spLocks noChangeArrowheads="1"/>
            </p:cNvSpPr>
            <p:nvPr/>
          </p:nvSpPr>
          <p:spPr bwMode="auto">
            <a:xfrm>
              <a:off x="-44056" y="55900"/>
              <a:ext cx="192522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Myriad Pro Semibold"/>
                  <a:cs typeface="Myriad Pro Semibold"/>
                </a:rPr>
                <a:t>FINAL TEST     AND POLISH</a:t>
              </a:r>
            </a:p>
          </p:txBody>
        </p:sp>
        <p:sp>
          <p:nvSpPr>
            <p:cNvPr id="160" name="Arc 6"/>
            <p:cNvSpPr>
              <a:spLocks/>
            </p:cNvSpPr>
            <p:nvPr/>
          </p:nvSpPr>
          <p:spPr bwMode="auto">
            <a:xfrm rot="10800000" flipV="1">
              <a:off x="34293" y="593414"/>
              <a:ext cx="1680205" cy="295586"/>
            </a:xfrm>
            <a:custGeom>
              <a:avLst/>
              <a:gdLst>
                <a:gd name="T0" fmla="*/ 0 w 43200"/>
                <a:gd name="T1" fmla="*/ 0 h 22349"/>
                <a:gd name="T2" fmla="*/ 0 w 43200"/>
                <a:gd name="T3" fmla="*/ 0 h 22349"/>
                <a:gd name="T4" fmla="*/ 0 w 43200"/>
                <a:gd name="T5" fmla="*/ 0 h 2234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49"/>
                <a:gd name="T11" fmla="*/ 43200 w 43200"/>
                <a:gd name="T12" fmla="*/ 22349 h 22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49" fill="none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349" stroke="0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">
                <a:latin typeface="Myriad Pro Semibold"/>
                <a:cs typeface="Myriad Pro Semibold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61128" y="-25400"/>
              <a:ext cx="1891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>
                <a:solidFill>
                  <a:schemeClr val="bg1"/>
                </a:solidFill>
                <a:latin typeface="Myriad Pro Semibold"/>
                <a:cs typeface="Myriad Pro Semibold"/>
              </a:endParaRPr>
            </a:p>
          </p:txBody>
        </p:sp>
      </p:grpSp>
      <p:grpSp>
        <p:nvGrpSpPr>
          <p:cNvPr id="14" name="Group 61"/>
          <p:cNvGrpSpPr/>
          <p:nvPr/>
        </p:nvGrpSpPr>
        <p:grpSpPr>
          <a:xfrm>
            <a:off x="0" y="5499100"/>
            <a:ext cx="9144001" cy="673200"/>
            <a:chOff x="0" y="5168900"/>
            <a:chExt cx="9144001" cy="673200"/>
          </a:xfrm>
        </p:grpSpPr>
        <p:grpSp>
          <p:nvGrpSpPr>
            <p:cNvPr id="15" name="Group 145"/>
            <p:cNvGrpSpPr/>
            <p:nvPr/>
          </p:nvGrpSpPr>
          <p:grpSpPr>
            <a:xfrm>
              <a:off x="0" y="5168900"/>
              <a:ext cx="9144000" cy="673200"/>
              <a:chOff x="800100" y="5080000"/>
              <a:chExt cx="7886700" cy="6732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12800" y="5080000"/>
                <a:ext cx="7874000" cy="673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WORKING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00100" y="5080000"/>
                <a:ext cx="1500664" cy="6731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</a:rPr>
                  <a:t>SPRINT PLANNING</a:t>
                </a:r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7531100" y="5168900"/>
              <a:ext cx="1612901" cy="673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REVIEW AND RETROSPECTIVE</a:t>
              </a: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0" y="330200"/>
            <a:ext cx="9143999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  <a:latin typeface="Myriad Pro Semibold"/>
                <a:cs typeface="Myriad Pro Semibold"/>
              </a:rPr>
              <a:t>Looking Inside</a:t>
            </a:r>
            <a:br>
              <a:rPr lang="en-US" sz="5400">
                <a:solidFill>
                  <a:schemeClr val="bg1"/>
                </a:solidFill>
                <a:latin typeface="Myriad Pro Semibold"/>
                <a:cs typeface="Myriad Pro Semibold"/>
              </a:rPr>
            </a:br>
            <a:r>
              <a:rPr lang="en-US" sz="5400">
                <a:solidFill>
                  <a:schemeClr val="bg1"/>
                </a:solidFill>
                <a:latin typeface="Myriad Pro Semibold"/>
                <a:cs typeface="Myriad Pro Semibold"/>
              </a:rPr>
              <a:t>One Sprint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/>
          <p:nvPr/>
        </p:nvGrpSpPr>
        <p:grpSpPr>
          <a:xfrm>
            <a:off x="2870200" y="5547001"/>
            <a:ext cx="5623280" cy="682821"/>
            <a:chOff x="2565400" y="4899025"/>
            <a:chExt cx="5441371" cy="660732"/>
          </a:xfrm>
        </p:grpSpPr>
        <p:pic>
          <p:nvPicPr>
            <p:cNvPr id="44" name="Picture 43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5400" y="4899025"/>
              <a:ext cx="679262" cy="651847"/>
            </a:xfrm>
            <a:prstGeom prst="rect">
              <a:avLst/>
            </a:prstGeom>
          </p:spPr>
        </p:pic>
        <p:pic>
          <p:nvPicPr>
            <p:cNvPr id="48" name="Picture 47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7288" y="4903467"/>
              <a:ext cx="679262" cy="651847"/>
            </a:xfrm>
            <a:prstGeom prst="rect">
              <a:avLst/>
            </a:prstGeom>
          </p:spPr>
        </p:pic>
        <p:pic>
          <p:nvPicPr>
            <p:cNvPr id="49" name="Picture 48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6955" y="4903467"/>
              <a:ext cx="679262" cy="651847"/>
            </a:xfrm>
            <a:prstGeom prst="rect">
              <a:avLst/>
            </a:prstGeom>
          </p:spPr>
        </p:pic>
        <p:pic>
          <p:nvPicPr>
            <p:cNvPr id="51" name="Picture 50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8842" y="4907910"/>
              <a:ext cx="679262" cy="651847"/>
            </a:xfrm>
            <a:prstGeom prst="rect">
              <a:avLst/>
            </a:prstGeom>
          </p:spPr>
        </p:pic>
        <p:pic>
          <p:nvPicPr>
            <p:cNvPr id="52" name="Picture 51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6288" y="4903467"/>
              <a:ext cx="679262" cy="651847"/>
            </a:xfrm>
            <a:prstGeom prst="rect">
              <a:avLst/>
            </a:prstGeom>
          </p:spPr>
        </p:pic>
        <p:pic>
          <p:nvPicPr>
            <p:cNvPr id="53" name="Picture 52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8176" y="4907910"/>
              <a:ext cx="679262" cy="651847"/>
            </a:xfrm>
            <a:prstGeom prst="rect">
              <a:avLst/>
            </a:prstGeom>
          </p:spPr>
        </p:pic>
        <p:pic>
          <p:nvPicPr>
            <p:cNvPr id="55" name="Picture 54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0064" y="4903467"/>
              <a:ext cx="679262" cy="651847"/>
            </a:xfrm>
            <a:prstGeom prst="rect">
              <a:avLst/>
            </a:prstGeom>
          </p:spPr>
        </p:pic>
        <p:pic>
          <p:nvPicPr>
            <p:cNvPr id="57" name="Picture 56" descr="Screen Shot 2013-10-16 at 5.17.0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7509" y="4905688"/>
              <a:ext cx="679262" cy="651847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79400" y="10541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89700" y="584200"/>
            <a:ext cx="190500" cy="3131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grpSp>
        <p:nvGrpSpPr>
          <p:cNvPr id="5" name="Group 58"/>
          <p:cNvGrpSpPr/>
          <p:nvPr/>
        </p:nvGrpSpPr>
        <p:grpSpPr>
          <a:xfrm>
            <a:off x="2787135" y="4645890"/>
            <a:ext cx="2515684" cy="2103978"/>
            <a:chOff x="2266435" y="3477490"/>
            <a:chExt cx="2515684" cy="2103978"/>
          </a:xfrm>
        </p:grpSpPr>
        <p:sp>
          <p:nvSpPr>
            <p:cNvPr id="40" name="TextBox 39"/>
            <p:cNvSpPr txBox="1"/>
            <p:nvPr/>
          </p:nvSpPr>
          <p:spPr>
            <a:xfrm>
              <a:off x="2298700" y="3477490"/>
              <a:ext cx="2483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Gill Sans"/>
                  <a:cs typeface="Gill Sans"/>
                </a:rPr>
                <a:t>Start Date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66435" y="3624725"/>
              <a:ext cx="33506" cy="1956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6845300" y="4639905"/>
            <a:ext cx="1854200" cy="2109963"/>
            <a:chOff x="7099300" y="3471505"/>
            <a:chExt cx="1854200" cy="2109963"/>
          </a:xfrm>
        </p:grpSpPr>
        <p:sp>
          <p:nvSpPr>
            <p:cNvPr id="46" name="TextBox 45"/>
            <p:cNvSpPr txBox="1"/>
            <p:nvPr/>
          </p:nvSpPr>
          <p:spPr>
            <a:xfrm>
              <a:off x="7099300" y="3471505"/>
              <a:ext cx="185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Gill Sans"/>
                  <a:cs typeface="Gill Sans"/>
                </a:rPr>
                <a:t>Delivery Date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841332" y="3624725"/>
              <a:ext cx="33506" cy="1956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3282" y="50800"/>
            <a:ext cx="867751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4800">
                <a:solidFill>
                  <a:schemeClr val="bg1"/>
                </a:solidFill>
                <a:latin typeface="Tw Cen MT"/>
                <a:cs typeface="Tw Cen MT"/>
              </a:rPr>
              <a:t>Getting Started</a:t>
            </a:r>
            <a:endParaRPr lang="en-US" sz="300">
              <a:solidFill>
                <a:schemeClr val="bg1"/>
              </a:solidFill>
              <a:latin typeface="Tw Cen MT"/>
              <a:cs typeface="Tw Cen MT"/>
            </a:endParaRP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ScrumMaster teaches Scrum to everyone and assigns the Scrum roles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Product Owner creates the Product Backlog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Dev Team does high-level size estimation of the Product Backlog, and then the Product Owner estimates delivery date, scope and cost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Product Owner prioritizes the Product Backlog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Product Owner and Dev Team do initial Product Backlog Refinement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Product Owner and Dev Team create the Definition of Done</a:t>
            </a:r>
          </a:p>
          <a:p>
            <a:pPr marL="228600" indent="-228600">
              <a:buFont typeface="Wingdings" charset="2"/>
              <a:buChar char="§"/>
            </a:pPr>
            <a:r>
              <a:rPr lang="en-US" sz="2400">
                <a:solidFill>
                  <a:schemeClr val="bg1"/>
                </a:solidFill>
                <a:latin typeface="Tw Cen MT"/>
                <a:cs typeface="Tw Cen MT"/>
              </a:rPr>
              <a:t>Dev Team sets up their development / test environments, and does enough up-front design and architecture to get started</a:t>
            </a:r>
          </a:p>
        </p:txBody>
      </p:sp>
      <p:grpSp>
        <p:nvGrpSpPr>
          <p:cNvPr id="7" name="Group 36"/>
          <p:cNvGrpSpPr/>
          <p:nvPr/>
        </p:nvGrpSpPr>
        <p:grpSpPr>
          <a:xfrm>
            <a:off x="1689361" y="5443226"/>
            <a:ext cx="926839" cy="894960"/>
            <a:chOff x="1321061" y="4744726"/>
            <a:chExt cx="926839" cy="894960"/>
          </a:xfrm>
        </p:grpSpPr>
        <p:sp>
          <p:nvSpPr>
            <p:cNvPr id="38" name="Rectangle 37"/>
            <p:cNvSpPr/>
            <p:nvPr/>
          </p:nvSpPr>
          <p:spPr>
            <a:xfrm>
              <a:off x="1321061" y="4770522"/>
              <a:ext cx="926839" cy="6267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Getting Started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25851" y="4744726"/>
              <a:ext cx="762000" cy="8949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sz="1200">
                <a:latin typeface="Gill Sans"/>
                <a:cs typeface="Gill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5100" y="127000"/>
            <a:ext cx="8839200" cy="5257800"/>
            <a:chOff x="165100" y="127000"/>
            <a:chExt cx="8839200" cy="5257800"/>
          </a:xfrm>
        </p:grpSpPr>
        <p:sp>
          <p:nvSpPr>
            <p:cNvPr id="31" name="Rectangle 30"/>
            <p:cNvSpPr/>
            <p:nvPr/>
          </p:nvSpPr>
          <p:spPr>
            <a:xfrm>
              <a:off x="165100" y="127000"/>
              <a:ext cx="8839200" cy="41783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flipV="1">
              <a:off x="1854200" y="4305300"/>
              <a:ext cx="768096" cy="107950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66899" y="4278842"/>
              <a:ext cx="7406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727200"/>
            <a:ext cx="5473700" cy="3073400"/>
          </a:xfrm>
          <a:prstGeom prst="rect">
            <a:avLst/>
          </a:prstGeom>
        </p:spPr>
      </p:pic>
      <p:grpSp>
        <p:nvGrpSpPr>
          <p:cNvPr id="2" name="Group 166"/>
          <p:cNvGrpSpPr/>
          <p:nvPr/>
        </p:nvGrpSpPr>
        <p:grpSpPr>
          <a:xfrm>
            <a:off x="4092852" y="3759199"/>
            <a:ext cx="4079598" cy="793751"/>
            <a:chOff x="4092852" y="3759199"/>
            <a:chExt cx="4079598" cy="793751"/>
          </a:xfrm>
        </p:grpSpPr>
        <p:grpSp>
          <p:nvGrpSpPr>
            <p:cNvPr id="3" name="Group 18"/>
            <p:cNvGrpSpPr/>
            <p:nvPr/>
          </p:nvGrpSpPr>
          <p:grpSpPr>
            <a:xfrm>
              <a:off x="4092852" y="3771899"/>
              <a:ext cx="612498" cy="742951"/>
              <a:chOff x="580772" y="4051301"/>
              <a:chExt cx="759078" cy="920750"/>
            </a:xfrm>
          </p:grpSpPr>
          <p:pic>
            <p:nvPicPr>
              <p:cNvPr id="18" name="Picture 17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0400000">
                <a:off x="580772" y="40513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16" name="Picture 15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1000000">
                <a:off x="656972" y="4076700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733172" y="41275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14" name="Picture 13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600000">
                <a:off x="809372" y="41656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</p:grpSp>
        <p:grpSp>
          <p:nvGrpSpPr>
            <p:cNvPr id="4" name="Group 19"/>
            <p:cNvGrpSpPr/>
            <p:nvPr/>
          </p:nvGrpSpPr>
          <p:grpSpPr>
            <a:xfrm>
              <a:off x="5261252" y="3809999"/>
              <a:ext cx="612498" cy="742951"/>
              <a:chOff x="580772" y="4051301"/>
              <a:chExt cx="759078" cy="920750"/>
            </a:xfrm>
          </p:grpSpPr>
          <p:pic>
            <p:nvPicPr>
              <p:cNvPr id="21" name="Picture 20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0400000">
                <a:off x="580772" y="40513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2" name="Picture 21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1000000">
                <a:off x="656972" y="4076700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3" name="Picture 22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733172" y="41275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4" name="Picture 23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600000">
                <a:off x="809372" y="41656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</p:grpSp>
        <p:grpSp>
          <p:nvGrpSpPr>
            <p:cNvPr id="5" name="Group 24"/>
            <p:cNvGrpSpPr/>
            <p:nvPr/>
          </p:nvGrpSpPr>
          <p:grpSpPr>
            <a:xfrm>
              <a:off x="6404252" y="3759199"/>
              <a:ext cx="612498" cy="742951"/>
              <a:chOff x="580772" y="4051301"/>
              <a:chExt cx="759078" cy="920750"/>
            </a:xfrm>
          </p:grpSpPr>
          <p:pic>
            <p:nvPicPr>
              <p:cNvPr id="26" name="Picture 25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0400000">
                <a:off x="580772" y="40513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7" name="Picture 26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1000000">
                <a:off x="656972" y="4076700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8" name="Picture 27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733172" y="41275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9" name="Picture 28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600000">
                <a:off x="809372" y="41656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</p:grpSp>
        <p:grpSp>
          <p:nvGrpSpPr>
            <p:cNvPr id="6" name="Group 29"/>
            <p:cNvGrpSpPr/>
            <p:nvPr/>
          </p:nvGrpSpPr>
          <p:grpSpPr>
            <a:xfrm>
              <a:off x="7559952" y="3797299"/>
              <a:ext cx="612498" cy="742951"/>
              <a:chOff x="580772" y="4051301"/>
              <a:chExt cx="759078" cy="920750"/>
            </a:xfrm>
          </p:grpSpPr>
          <p:pic>
            <p:nvPicPr>
              <p:cNvPr id="31" name="Picture 30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0400000">
                <a:off x="580772" y="40513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32" name="Picture 31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21000000">
                <a:off x="656972" y="4076700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33" name="Picture 32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733172" y="41275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34" name="Picture 33" descr="card back.pdf"/>
              <p:cNvPicPr>
                <a:picLocks noChangeAspect="1"/>
              </p:cNvPicPr>
              <p:nvPr/>
            </p:nvPicPr>
            <mc:AlternateContent xmlns:mc="http://schemas.openxmlformats.org/markup-compatibility/2006">
              <mc:Choice xmlns:ma="http://schemas.microsoft.com/office/mac/drawingml/2008/main" xmlns:mv="urn:schemas-microsoft-com:mac:vml" xmlns="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 rot="600000">
                <a:off x="809372" y="4165601"/>
                <a:ext cx="530478" cy="80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7" name="Group 63"/>
          <p:cNvGrpSpPr/>
          <p:nvPr/>
        </p:nvGrpSpPr>
        <p:grpSpPr>
          <a:xfrm>
            <a:off x="3930650" y="4165600"/>
            <a:ext cx="4439724" cy="1440000"/>
            <a:chOff x="3473450" y="4165600"/>
            <a:chExt cx="4439724" cy="1440000"/>
          </a:xfrm>
        </p:grpSpPr>
        <p:pic>
          <p:nvPicPr>
            <p:cNvPr id="39" name="Picture 38" descr="red 3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4667250" y="4165600"/>
              <a:ext cx="947224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41" name="Picture 40" descr="red 8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6965950" y="4165600"/>
              <a:ext cx="947224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42" name="Picture 41" descr="red 2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3473450" y="4165600"/>
              <a:ext cx="947224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43" name="Picture 42" descr="red 3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5822950" y="4165600"/>
              <a:ext cx="947224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sp>
        <p:nvSpPr>
          <p:cNvPr id="51" name="Oval Callout 50"/>
          <p:cNvSpPr/>
          <p:nvPr/>
        </p:nvSpPr>
        <p:spPr>
          <a:xfrm>
            <a:off x="5130800" y="1104900"/>
            <a:ext cx="1297721" cy="723899"/>
          </a:xfrm>
          <a:prstGeom prst="wedgeEllipseCallout">
            <a:avLst>
              <a:gd name="adj1" fmla="val -21513"/>
              <a:gd name="adj2" fmla="val 93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6527800" y="850900"/>
            <a:ext cx="1297721" cy="723899"/>
          </a:xfrm>
          <a:prstGeom prst="wedgeEllipseCallout">
            <a:avLst>
              <a:gd name="adj1" fmla="val -21513"/>
              <a:gd name="adj2" fmla="val 93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Callout 79"/>
          <p:cNvSpPr/>
          <p:nvPr/>
        </p:nvSpPr>
        <p:spPr>
          <a:xfrm>
            <a:off x="4089400" y="673100"/>
            <a:ext cx="1297721" cy="723899"/>
          </a:xfrm>
          <a:prstGeom prst="wedgeEllipseCallout">
            <a:avLst>
              <a:gd name="adj1" fmla="val -21513"/>
              <a:gd name="adj2" fmla="val 93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Callout 80"/>
          <p:cNvSpPr/>
          <p:nvPr/>
        </p:nvSpPr>
        <p:spPr>
          <a:xfrm>
            <a:off x="7835900" y="901700"/>
            <a:ext cx="1297721" cy="723899"/>
          </a:xfrm>
          <a:prstGeom prst="wedgeEllipseCallout">
            <a:avLst>
              <a:gd name="adj1" fmla="val -21513"/>
              <a:gd name="adj2" fmla="val 93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90"/>
          <p:cNvGrpSpPr/>
          <p:nvPr/>
        </p:nvGrpSpPr>
        <p:grpSpPr>
          <a:xfrm>
            <a:off x="4483100" y="927100"/>
            <a:ext cx="4427941" cy="1016000"/>
            <a:chOff x="4483100" y="927100"/>
            <a:chExt cx="4427941" cy="1016000"/>
          </a:xfrm>
        </p:grpSpPr>
        <p:sp>
          <p:nvSpPr>
            <p:cNvPr id="60" name="Cloud Callout 59"/>
            <p:cNvSpPr/>
            <p:nvPr/>
          </p:nvSpPr>
          <p:spPr>
            <a:xfrm>
              <a:off x="4483100" y="927100"/>
              <a:ext cx="871941" cy="584200"/>
            </a:xfrm>
            <a:prstGeom prst="cloudCallout">
              <a:avLst>
                <a:gd name="adj1" fmla="val -38311"/>
                <a:gd name="adj2" fmla="val 951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loud Callout 87"/>
            <p:cNvSpPr/>
            <p:nvPr/>
          </p:nvSpPr>
          <p:spPr>
            <a:xfrm>
              <a:off x="5626100" y="1358900"/>
              <a:ext cx="871941" cy="584200"/>
            </a:xfrm>
            <a:prstGeom prst="cloudCallout">
              <a:avLst>
                <a:gd name="adj1" fmla="val -38311"/>
                <a:gd name="adj2" fmla="val 951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loud Callout 88"/>
            <p:cNvSpPr/>
            <p:nvPr/>
          </p:nvSpPr>
          <p:spPr>
            <a:xfrm>
              <a:off x="6896100" y="1092200"/>
              <a:ext cx="871941" cy="584200"/>
            </a:xfrm>
            <a:prstGeom prst="cloudCallout">
              <a:avLst>
                <a:gd name="adj1" fmla="val -38311"/>
                <a:gd name="adj2" fmla="val 951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loud Callout 89"/>
            <p:cNvSpPr/>
            <p:nvPr/>
          </p:nvSpPr>
          <p:spPr>
            <a:xfrm>
              <a:off x="8039100" y="1066800"/>
              <a:ext cx="871941" cy="584200"/>
            </a:xfrm>
            <a:prstGeom prst="cloudCallout">
              <a:avLst>
                <a:gd name="adj1" fmla="val -38311"/>
                <a:gd name="adj2" fmla="val 951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873500" y="0"/>
            <a:ext cx="980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w Cen MT"/>
                <a:cs typeface="Tw Cen MT"/>
              </a:rPr>
              <a:t>1…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54600" y="0"/>
            <a:ext cx="980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w Cen MT"/>
                <a:cs typeface="Tw Cen MT"/>
              </a:rPr>
              <a:t>2…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70600" y="0"/>
            <a:ext cx="980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w Cen MT"/>
                <a:cs typeface="Tw Cen MT"/>
              </a:rPr>
              <a:t>3…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162800" y="0"/>
            <a:ext cx="1361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w Cen MT"/>
                <a:cs typeface="Tw Cen MT"/>
              </a:rPr>
              <a:t>Show!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121558" y="6294441"/>
            <a:ext cx="2384873" cy="268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110"/>
          <p:cNvGrpSpPr/>
          <p:nvPr/>
        </p:nvGrpSpPr>
        <p:grpSpPr>
          <a:xfrm>
            <a:off x="56770" y="5858701"/>
            <a:ext cx="2721849" cy="573568"/>
            <a:chOff x="3257550" y="4041393"/>
            <a:chExt cx="1593849" cy="189442"/>
          </a:xfrm>
        </p:grpSpPr>
        <p:sp>
          <p:nvSpPr>
            <p:cNvPr id="141" name="Rectangle 140"/>
            <p:cNvSpPr/>
            <p:nvPr/>
          </p:nvSpPr>
          <p:spPr>
            <a:xfrm>
              <a:off x="3505209" y="4115476"/>
              <a:ext cx="1260466" cy="112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hord 141"/>
            <p:cNvSpPr/>
            <p:nvPr/>
          </p:nvSpPr>
          <p:spPr>
            <a:xfrm>
              <a:off x="3434449" y="4041393"/>
              <a:ext cx="155668" cy="186267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hord 142"/>
            <p:cNvSpPr/>
            <p:nvPr/>
          </p:nvSpPr>
          <p:spPr>
            <a:xfrm flipV="1">
              <a:off x="3324773" y="4085845"/>
              <a:ext cx="106139" cy="12700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hord 143"/>
            <p:cNvSpPr/>
            <p:nvPr/>
          </p:nvSpPr>
          <p:spPr>
            <a:xfrm>
              <a:off x="3257550" y="4100660"/>
              <a:ext cx="67223" cy="80436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388462" y="4086901"/>
              <a:ext cx="838485" cy="59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292939" y="4144052"/>
              <a:ext cx="838485" cy="384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523783" y="4086901"/>
              <a:ext cx="838485" cy="112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hord 147"/>
            <p:cNvSpPr/>
            <p:nvPr/>
          </p:nvSpPr>
          <p:spPr>
            <a:xfrm>
              <a:off x="4695731" y="4041393"/>
              <a:ext cx="155668" cy="186267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7465" y="4086902"/>
              <a:ext cx="838485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584812" y="4090077"/>
              <a:ext cx="838485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hord 150"/>
            <p:cNvSpPr/>
            <p:nvPr/>
          </p:nvSpPr>
          <p:spPr>
            <a:xfrm>
              <a:off x="3431796" y="4044568"/>
              <a:ext cx="155668" cy="186267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hord 151"/>
            <p:cNvSpPr/>
            <p:nvPr/>
          </p:nvSpPr>
          <p:spPr>
            <a:xfrm flipV="1">
              <a:off x="3327426" y="4082670"/>
              <a:ext cx="106139" cy="127002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Chord 152"/>
            <p:cNvSpPr/>
            <p:nvPr/>
          </p:nvSpPr>
          <p:spPr>
            <a:xfrm>
              <a:off x="3260203" y="4103835"/>
              <a:ext cx="67223" cy="80436"/>
            </a:xfrm>
            <a:prstGeom prst="chord">
              <a:avLst>
                <a:gd name="adj1" fmla="val 159328"/>
                <a:gd name="adj2" fmla="val 10571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436219" y="4102776"/>
              <a:ext cx="69873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487519" y="4099601"/>
              <a:ext cx="95524" cy="50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30967" y="4134526"/>
              <a:ext cx="45988" cy="22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81382" y="4137701"/>
              <a:ext cx="45988" cy="22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352194" y="4128176"/>
              <a:ext cx="45988" cy="22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/>
          <p:cNvCxnSpPr/>
          <p:nvPr/>
        </p:nvCxnSpPr>
        <p:spPr>
          <a:xfrm flipV="1">
            <a:off x="496411" y="6426200"/>
            <a:ext cx="2507139" cy="112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54330" y="5978361"/>
            <a:ext cx="354963" cy="54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Chord 134"/>
          <p:cNvSpPr/>
          <p:nvPr/>
        </p:nvSpPr>
        <p:spPr>
          <a:xfrm>
            <a:off x="2881658" y="5849242"/>
            <a:ext cx="265837" cy="576957"/>
          </a:xfrm>
          <a:prstGeom prst="chord">
            <a:avLst>
              <a:gd name="adj1" fmla="val 159328"/>
              <a:gd name="adj2" fmla="val 1057114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/>
        </p:nvGraphicFramePr>
        <p:xfrm>
          <a:off x="618086" y="388467"/>
          <a:ext cx="2531513" cy="5758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22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w Cen MT"/>
                          <a:cs typeface="Tw Cen MT"/>
                        </a:rPr>
                        <a:t>PBI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w Cen MT"/>
                          <a:cs typeface="Tw Cen MT"/>
                        </a:rPr>
                        <a:t>Feature 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w Cen MT"/>
                          <a:cs typeface="Tw Cen MT"/>
                        </a:rPr>
                        <a:t>Feature 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w Cen MT"/>
                          <a:cs typeface="Tw Cen MT"/>
                        </a:rPr>
                        <a:t>Feature 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w Cen MT"/>
                          <a:cs typeface="Tw Cen MT"/>
                        </a:rPr>
                        <a:t>Feature 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w Cen MT"/>
                        <a:cs typeface="Tw Cen M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1" name="Freeform 160"/>
          <p:cNvSpPr/>
          <p:nvPr/>
        </p:nvSpPr>
        <p:spPr>
          <a:xfrm>
            <a:off x="2733675" y="6153149"/>
            <a:ext cx="354935" cy="269875"/>
          </a:xfrm>
          <a:custGeom>
            <a:avLst/>
            <a:gdLst>
              <a:gd name="connsiteX0" fmla="*/ 66675 w 354935"/>
              <a:gd name="connsiteY0" fmla="*/ 3175 h 273050"/>
              <a:gd name="connsiteX1" fmla="*/ 288925 w 354935"/>
              <a:gd name="connsiteY1" fmla="*/ 0 h 273050"/>
              <a:gd name="connsiteX2" fmla="*/ 263525 w 354935"/>
              <a:gd name="connsiteY2" fmla="*/ 273050 h 273050"/>
              <a:gd name="connsiteX3" fmla="*/ 0 w 354935"/>
              <a:gd name="connsiteY3" fmla="*/ 244475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35" h="273050">
                <a:moveTo>
                  <a:pt x="66675" y="3175"/>
                </a:moveTo>
                <a:lnTo>
                  <a:pt x="288925" y="0"/>
                </a:lnTo>
                <a:cubicBezTo>
                  <a:pt x="281509" y="91108"/>
                  <a:pt x="354935" y="273050"/>
                  <a:pt x="263525" y="273050"/>
                </a:cubicBezTo>
                <a:lnTo>
                  <a:pt x="0" y="24447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854325" y="6156325"/>
            <a:ext cx="50800" cy="117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514600" y="1422400"/>
            <a:ext cx="36830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527300" y="1930400"/>
            <a:ext cx="36830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onut 167"/>
          <p:cNvSpPr/>
          <p:nvPr/>
        </p:nvSpPr>
        <p:spPr>
          <a:xfrm>
            <a:off x="444500" y="1308100"/>
            <a:ext cx="2933700" cy="558800"/>
          </a:xfrm>
          <a:prstGeom prst="donut">
            <a:avLst>
              <a:gd name="adj" fmla="val 123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73"/>
          <p:cNvGrpSpPr/>
          <p:nvPr/>
        </p:nvGrpSpPr>
        <p:grpSpPr>
          <a:xfrm>
            <a:off x="3923722" y="4150884"/>
            <a:ext cx="4452422" cy="1465400"/>
            <a:chOff x="3936422" y="4150884"/>
            <a:chExt cx="4452422" cy="1465400"/>
          </a:xfrm>
        </p:grpSpPr>
        <p:pic>
          <p:nvPicPr>
            <p:cNvPr id="170" name="Picture 169" descr="card back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936422" y="4163584"/>
              <a:ext cx="947222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71" name="Picture 170" descr="card back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5130222" y="4176284"/>
              <a:ext cx="947222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72" name="Picture 171" descr="card back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298622" y="4163584"/>
              <a:ext cx="947222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73" name="Picture 172" descr="card back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7441622" y="4150884"/>
              <a:ext cx="947222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71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80" grpId="0" animBg="1"/>
      <p:bldP spid="80" grpId="1" animBg="1"/>
      <p:bldP spid="81" grpId="0" animBg="1"/>
      <p:bldP spid="81" grpId="1" animBg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165" grpId="0" animBg="1"/>
      <p:bldP spid="16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6300" y="749300"/>
            <a:ext cx="411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w Cen MT"/>
                <a:cs typeface="Tw Cen MT"/>
              </a:rPr>
              <a:t>3</a:t>
            </a:r>
          </a:p>
        </p:txBody>
      </p:sp>
      <p:sp>
        <p:nvSpPr>
          <p:cNvPr id="9" name="Donut 8"/>
          <p:cNvSpPr/>
          <p:nvPr/>
        </p:nvSpPr>
        <p:spPr>
          <a:xfrm>
            <a:off x="1917700" y="1244600"/>
            <a:ext cx="2108200" cy="558800"/>
          </a:xfrm>
          <a:prstGeom prst="donut">
            <a:avLst>
              <a:gd name="adj" fmla="val 123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9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6300" y="749300"/>
            <a:ext cx="411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w Cen MT"/>
                <a:cs typeface="Tw Cen M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9000" y="1225540"/>
            <a:ext cx="546100" cy="517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8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2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29300" y="838200"/>
            <a:ext cx="2119831" cy="5461000"/>
            <a:chOff x="5829300" y="838200"/>
            <a:chExt cx="2119831" cy="5461000"/>
          </a:xfrm>
        </p:grpSpPr>
        <p:sp>
          <p:nvSpPr>
            <p:cNvPr id="16" name="Right Brace 15"/>
            <p:cNvSpPr/>
            <p:nvPr/>
          </p:nvSpPr>
          <p:spPr>
            <a:xfrm>
              <a:off x="5829300" y="838200"/>
              <a:ext cx="355600" cy="5461000"/>
            </a:xfrm>
            <a:prstGeom prst="rightBrace">
              <a:avLst>
                <a:gd name="adj1" fmla="val 65476"/>
                <a:gd name="adj2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48400" y="3263900"/>
              <a:ext cx="1700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Tw Cen MT"/>
                  <a:cs typeface="Tw Cen MT"/>
                </a:rPr>
                <a:t>Total = 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9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9144000" cy="68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“Size” = </a:t>
            </a:r>
            <a:r>
              <a:rPr lang="en-US" sz="3600" u="sng">
                <a:latin typeface="Tw Cen MT"/>
                <a:cs typeface="Tw Cen MT"/>
              </a:rPr>
              <a:t>Effort</a:t>
            </a:r>
            <a:r>
              <a:rPr lang="en-US" sz="3600">
                <a:latin typeface="Tw Cen MT"/>
                <a:cs typeface="Tw Cen MT"/>
              </a:rPr>
              <a:t> + </a:t>
            </a:r>
            <a:r>
              <a:rPr lang="en-US" sz="3600" u="sng">
                <a:latin typeface="Tw Cen MT"/>
                <a:cs typeface="Tw Cen MT"/>
              </a:rPr>
              <a:t>Complexity</a:t>
            </a:r>
            <a:r>
              <a:rPr lang="en-US" sz="3600">
                <a:latin typeface="Tw Cen MT"/>
                <a:cs typeface="Tw Cen MT"/>
              </a:rPr>
              <a:t> + </a:t>
            </a:r>
            <a:r>
              <a:rPr lang="en-US" sz="3600" u="sng">
                <a:latin typeface="Tw Cen MT"/>
                <a:cs typeface="Tw Cen MT"/>
              </a:rPr>
              <a:t>Uncertainty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The whole Dev Team estimates together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If actual Dev Team is not yet selected, then get a typical Dev Team to do it, and be sensible: add extra buffer to the final plan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Everyone estimates overall size of the item (not just their part of the work)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ScrumMaster facilitates (and joins in the estimation if they will be doing work too)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Product Owner should be available to clarify requirements</a:t>
            </a:r>
          </a:p>
          <a:p>
            <a:pPr marL="356616" indent="-355600">
              <a:lnSpc>
                <a:spcPts val="372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>
                <a:latin typeface="Tw Cen MT"/>
                <a:cs typeface="Tw Cen MT"/>
              </a:rPr>
              <a:t>Dev Team can re-estimate items later if they get new information or if items change</a:t>
            </a:r>
          </a:p>
        </p:txBody>
      </p:sp>
    </p:spTree>
    <p:extLst>
      <p:ext uri="{BB962C8B-B14F-4D97-AF65-F5344CB8AC3E}">
        <p14:creationId xmlns:p14="http://schemas.microsoft.com/office/powerpoint/2010/main" val="250643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sz="3800">
                <a:ea typeface="ＭＳ Ｐゴシック" pitchFamily="-110" charset="-128"/>
              </a:rPr>
              <a:t>This Dev Team just finished a short project...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12883" y="3153674"/>
            <a:ext cx="1239868" cy="351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308731" y="2340338"/>
            <a:ext cx="1249000" cy="720536"/>
            <a:chOff x="1308731" y="2340338"/>
            <a:chExt cx="1249000" cy="720536"/>
          </a:xfrm>
        </p:grpSpPr>
        <p:sp>
          <p:nvSpPr>
            <p:cNvPr id="34" name="Rectangle 33"/>
            <p:cNvSpPr/>
            <p:nvPr/>
          </p:nvSpPr>
          <p:spPr>
            <a:xfrm>
              <a:off x="1308731" y="23403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51034" y="2340874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97731" y="23403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31558" y="4059905"/>
            <a:ext cx="2366481" cy="732460"/>
            <a:chOff x="831558" y="4059905"/>
            <a:chExt cx="2366481" cy="732460"/>
          </a:xfrm>
        </p:grpSpPr>
        <p:sp>
          <p:nvSpPr>
            <p:cNvPr id="791559" name="AutoShape 7"/>
            <p:cNvSpPr>
              <a:spLocks/>
            </p:cNvSpPr>
            <p:nvPr/>
          </p:nvSpPr>
          <p:spPr bwMode="auto">
            <a:xfrm rot="5400000">
              <a:off x="1921464" y="2969999"/>
              <a:ext cx="186670" cy="2366481"/>
            </a:xfrm>
            <a:prstGeom prst="rightBracket">
              <a:avLst>
                <a:gd name="adj" fmla="val 26241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w Cen MT"/>
                <a:cs typeface="Tw Cen M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46200" y="433070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Sprint 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380076" y="4056017"/>
            <a:ext cx="2366481" cy="736348"/>
            <a:chOff x="3380076" y="4056017"/>
            <a:chExt cx="2366481" cy="736348"/>
          </a:xfrm>
        </p:grpSpPr>
        <p:sp>
          <p:nvSpPr>
            <p:cNvPr id="791561" name="AutoShape 9"/>
            <p:cNvSpPr>
              <a:spLocks/>
            </p:cNvSpPr>
            <p:nvPr/>
          </p:nvSpPr>
          <p:spPr bwMode="auto">
            <a:xfrm rot="5400000">
              <a:off x="4469982" y="2966111"/>
              <a:ext cx="186670" cy="2366481"/>
            </a:xfrm>
            <a:prstGeom prst="rightBracket">
              <a:avLst>
                <a:gd name="adj" fmla="val 26241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w Cen MT"/>
                <a:cs typeface="Tw Cen M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11600" y="433070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Sprint 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928594" y="4059905"/>
            <a:ext cx="2366481" cy="732460"/>
            <a:chOff x="5928594" y="4059905"/>
            <a:chExt cx="2366481" cy="732460"/>
          </a:xfrm>
        </p:grpSpPr>
        <p:sp>
          <p:nvSpPr>
            <p:cNvPr id="791563" name="AutoShape 11"/>
            <p:cNvSpPr>
              <a:spLocks/>
            </p:cNvSpPr>
            <p:nvPr/>
          </p:nvSpPr>
          <p:spPr bwMode="auto">
            <a:xfrm rot="5400000">
              <a:off x="7018500" y="2969999"/>
              <a:ext cx="186670" cy="2366481"/>
            </a:xfrm>
            <a:prstGeom prst="rightBracket">
              <a:avLst>
                <a:gd name="adj" fmla="val 26241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w Cen MT"/>
                <a:cs typeface="Tw Cen M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51600" y="433070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w Cen MT"/>
                  <a:cs typeface="Tw Cen MT"/>
                </a:rPr>
                <a:t>Sprint 3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668182" y="3166533"/>
            <a:ext cx="168275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674566" y="1921933"/>
            <a:ext cx="1679202" cy="361735"/>
            <a:chOff x="3674566" y="1921933"/>
            <a:chExt cx="1679202" cy="361735"/>
          </a:xfrm>
        </p:grpSpPr>
        <p:sp>
          <p:nvSpPr>
            <p:cNvPr id="70" name="Rectangle 69"/>
            <p:cNvSpPr/>
            <p:nvPr/>
          </p:nvSpPr>
          <p:spPr>
            <a:xfrm>
              <a:off x="3674566" y="1921933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16868" y="1922469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58628" y="1922469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993768" y="1923668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75112" y="2364251"/>
            <a:ext cx="802303" cy="720536"/>
            <a:chOff x="3675112" y="2364251"/>
            <a:chExt cx="802303" cy="720536"/>
          </a:xfrm>
        </p:grpSpPr>
        <p:sp>
          <p:nvSpPr>
            <p:cNvPr id="26" name="Rectangle 25"/>
            <p:cNvSpPr/>
            <p:nvPr/>
          </p:nvSpPr>
          <p:spPr>
            <a:xfrm>
              <a:off x="3675112" y="2364251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17415" y="2364787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w Cen MT"/>
                  <a:cs typeface="Tw Cen MT"/>
                </a:rPr>
                <a:t> 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311934" y="1910720"/>
            <a:ext cx="1678602" cy="1594480"/>
            <a:chOff x="6311934" y="1910720"/>
            <a:chExt cx="1678602" cy="1594480"/>
          </a:xfrm>
        </p:grpSpPr>
        <p:sp>
          <p:nvSpPr>
            <p:cNvPr id="40" name="Rectangle 39"/>
            <p:cNvSpPr/>
            <p:nvPr/>
          </p:nvSpPr>
          <p:spPr>
            <a:xfrm>
              <a:off x="6311934" y="191072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54236" y="1911256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195996" y="1911256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12480" y="23530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56980" y="23530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30536" y="1911256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7796" y="2351522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16632" y="3153674"/>
              <a:ext cx="1246218" cy="351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01480" y="2353038"/>
              <a:ext cx="3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308185" y="189802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0487" y="189855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92247" y="189855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w Cen MT"/>
              <a:cs typeface="Tw Cen MT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889000" y="2711450"/>
            <a:ext cx="6718300" cy="1588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253316" y="3522763"/>
            <a:ext cx="2160000" cy="1588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>
                <a:latin typeface="Tw Cen MT"/>
                <a:cs typeface="Tw Cen MT"/>
              </a:rPr>
              <a:pPr>
                <a:defRPr/>
              </a:pPr>
              <a:t>47</a:t>
            </a:fld>
            <a:endParaRPr lang="en-US">
              <a:latin typeface="Tw Cen MT"/>
              <a:cs typeface="Tw Cen M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4448" y="5943600"/>
            <a:ext cx="602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Average of 14 Points per Sprint</a:t>
            </a:r>
            <a:endParaRPr lang="en-US" sz="200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13313" y="5930900"/>
            <a:ext cx="260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Wingdings"/>
                <a:ea typeface="Wingdings"/>
                <a:cs typeface="Wingdings"/>
              </a:rPr>
              <a:t></a:t>
            </a:r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 “Velocity”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320800" y="1841500"/>
            <a:ext cx="1237134" cy="461665"/>
            <a:chOff x="1320800" y="1841500"/>
            <a:chExt cx="1237134" cy="461665"/>
          </a:xfrm>
        </p:grpSpPr>
        <p:sp>
          <p:nvSpPr>
            <p:cNvPr id="63" name="TextBox 62"/>
            <p:cNvSpPr txBox="1"/>
            <p:nvPr/>
          </p:nvSpPr>
          <p:spPr>
            <a:xfrm>
              <a:off x="1320800" y="18415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58950" y="18415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03450" y="18415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27150" y="2444750"/>
            <a:ext cx="1237134" cy="461665"/>
            <a:chOff x="1327150" y="2438400"/>
            <a:chExt cx="1237134" cy="461665"/>
          </a:xfrm>
        </p:grpSpPr>
        <p:sp>
          <p:nvSpPr>
            <p:cNvPr id="67" name="TextBox 66"/>
            <p:cNvSpPr txBox="1"/>
            <p:nvPr/>
          </p:nvSpPr>
          <p:spPr>
            <a:xfrm>
              <a:off x="1327150" y="24384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65300" y="24384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9800" y="24384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765300" y="3079750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3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695700" y="1854200"/>
            <a:ext cx="1662584" cy="461665"/>
            <a:chOff x="3695700" y="1854200"/>
            <a:chExt cx="1662584" cy="461665"/>
          </a:xfrm>
        </p:grpSpPr>
        <p:sp>
          <p:nvSpPr>
            <p:cNvPr id="84" name="TextBox 83"/>
            <p:cNvSpPr txBox="1"/>
            <p:nvPr/>
          </p:nvSpPr>
          <p:spPr>
            <a:xfrm>
              <a:off x="3695700" y="18542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33850" y="18542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65650" y="18542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03800" y="185420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89350" y="2444750"/>
            <a:ext cx="792634" cy="461665"/>
            <a:chOff x="3689350" y="2444750"/>
            <a:chExt cx="792634" cy="461665"/>
          </a:xfrm>
        </p:grpSpPr>
        <p:sp>
          <p:nvSpPr>
            <p:cNvPr id="89" name="TextBox 88"/>
            <p:cNvSpPr txBox="1"/>
            <p:nvPr/>
          </p:nvSpPr>
          <p:spPr>
            <a:xfrm>
              <a:off x="3689350" y="244475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27500" y="244475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2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330700" y="3263900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8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6324600" y="1847850"/>
            <a:ext cx="1668934" cy="1693565"/>
            <a:chOff x="6324600" y="1847850"/>
            <a:chExt cx="1668934" cy="1693565"/>
          </a:xfrm>
        </p:grpSpPr>
        <p:grpSp>
          <p:nvGrpSpPr>
            <p:cNvPr id="94" name="Group 93"/>
            <p:cNvGrpSpPr/>
            <p:nvPr/>
          </p:nvGrpSpPr>
          <p:grpSpPr>
            <a:xfrm>
              <a:off x="6324600" y="1847850"/>
              <a:ext cx="1662584" cy="461665"/>
              <a:chOff x="3695700" y="1854200"/>
              <a:chExt cx="1662584" cy="461665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3695700" y="18542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133850" y="18542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565650" y="18542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1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003800" y="18542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1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6324600" y="2444750"/>
              <a:ext cx="1237134" cy="461665"/>
              <a:chOff x="1327150" y="2438400"/>
              <a:chExt cx="1237134" cy="461665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327150" y="24384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2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765300" y="24384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2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209800" y="2438400"/>
                <a:ext cx="35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w Cen MT"/>
                    <a:cs typeface="Tw Cen MT"/>
                  </a:rPr>
                  <a:t>2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7639050" y="227965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775450" y="3079750"/>
              <a:ext cx="354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w Cen MT"/>
                  <a:cs typeface="Tw Cen MT"/>
                </a:rPr>
                <a:t>3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964081" y="4775200"/>
            <a:ext cx="184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12 Points</a:t>
            </a:r>
            <a:endParaRPr lang="en-US" sz="200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05681" y="4775200"/>
            <a:ext cx="184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16 Points</a:t>
            </a:r>
            <a:endParaRPr lang="en-US" sz="200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32981" y="4775200"/>
            <a:ext cx="184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w Cen MT"/>
                <a:cs typeface="Tw Cen MT"/>
              </a:rPr>
              <a:t>14 Points</a:t>
            </a:r>
            <a:endParaRPr lang="en-US" sz="2000">
              <a:solidFill>
                <a:schemeClr val="bg1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9" grpId="0" animBg="1"/>
      <p:bldP spid="31" grpId="0" animBg="1"/>
      <p:bldP spid="32" grpId="0" animBg="1"/>
      <p:bldP spid="33" grpId="0" animBg="1"/>
      <p:bldP spid="58" grpId="0"/>
      <p:bldP spid="59" grpId="0"/>
      <p:bldP spid="78" grpId="0"/>
      <p:bldP spid="93" grpId="0"/>
      <p:bldP spid="107" grpId="0"/>
      <p:bldP spid="109" grpId="0"/>
      <p:bldP spid="1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 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0600" y="508000"/>
            <a:ext cx="2630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Total = 40 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0600" y="990600"/>
            <a:ext cx="307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Velocity = 14 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0600" y="1676400"/>
            <a:ext cx="2943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Time to complete 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0600" y="2082800"/>
            <a:ext cx="311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40/14 = 2.8 Sprints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47287" y="3251200"/>
            <a:ext cx="3096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Since this Dev Team has been doing 2 week Sprints, this project will require: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80082" y="5321300"/>
            <a:ext cx="2975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3 Sprints x 2 weeks</a:t>
            </a:r>
          </a:p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= 6 weeks to finish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6300" y="749300"/>
            <a:ext cx="411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w Cen MT"/>
                <a:cs typeface="Tw Cen M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9000" y="1225540"/>
            <a:ext cx="546100" cy="517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8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2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0100" y="2527300"/>
            <a:ext cx="200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= ~3 Sprints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41" grpId="0"/>
      <p:bldP spid="42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5" name="Picture 4" descr="Snapshot 2008-09-12 15-41-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9" y="5862169"/>
            <a:ext cx="5828149" cy="7652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901" y="471968"/>
          <a:ext cx="48895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Product Backlog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Relative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 A</a:t>
                      </a:r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I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J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K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>
                          <a:solidFill>
                            <a:schemeClr val="tx1"/>
                          </a:solidFill>
                          <a:latin typeface="Tw Cen MT"/>
                          <a:cs typeface="Tw Cen MT"/>
                        </a:rPr>
                        <a:t>Feature 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0600" y="508000"/>
            <a:ext cx="2630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Total = 40 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0600" y="990600"/>
            <a:ext cx="307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Velocity = 14 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0600" y="1676400"/>
            <a:ext cx="2943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Time to complete 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0600" y="2082800"/>
            <a:ext cx="311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40/14 = 2.8 Sprints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47287" y="3251200"/>
            <a:ext cx="3096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If this Dev Team costs $15K per Sprint (salary, etc.), the project cost is: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80082" y="5321300"/>
            <a:ext cx="2602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3 Sprints x $15K</a:t>
            </a:r>
          </a:p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= $45K total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025FF0-1400-D145-A08E-59EAC3E126D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6300" y="749300"/>
            <a:ext cx="411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w Cen MT"/>
                <a:cs typeface="Tw Cen M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9000" y="1225540"/>
            <a:ext cx="546100" cy="517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8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2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3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1</a:t>
            </a:r>
          </a:p>
          <a:p>
            <a:pPr>
              <a:lnSpc>
                <a:spcPts val="3640"/>
              </a:lnSpc>
            </a:pPr>
            <a:r>
              <a:rPr lang="en-US" sz="3200">
                <a:latin typeface="Tw Cen MT"/>
                <a:cs typeface="Tw Cen MT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0100" y="2527300"/>
            <a:ext cx="200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w Cen MT"/>
                <a:cs typeface="Tw Cen MT"/>
              </a:rPr>
              <a:t>= ~3 Sprints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1411"/>
          </a:xfrm>
        </p:spPr>
        <p:txBody>
          <a:bodyPr/>
          <a:lstStyle/>
          <a:p>
            <a:r>
              <a:rPr lang="en-US" dirty="0"/>
              <a:t>Our highest priority is to satisfy the customer through early and continuous delivery of valuable software.</a:t>
            </a:r>
          </a:p>
          <a:p>
            <a:r>
              <a:rPr lang="en-US" dirty="0"/>
              <a:t>Welcome changing requirements, even late in development. Agile processes harness change for the customer's competitive advantage.</a:t>
            </a:r>
          </a:p>
          <a:p>
            <a:r>
              <a:rPr lang="en-US" dirty="0"/>
              <a:t>Deliver working software frequently, from a couple of weeks to a couple of months, with a preference to the shorter timescale.</a:t>
            </a:r>
          </a:p>
          <a:p>
            <a:r>
              <a:rPr lang="en-US" dirty="0"/>
              <a:t>Business people and developers must work together daily throughout the project.</a:t>
            </a:r>
          </a:p>
          <a:p>
            <a:r>
              <a:rPr lang="en-US" dirty="0"/>
              <a:t>Build projects around motivated individuals. Give them the environment and support they need, and trust them to get the job done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1028700"/>
            <a:ext cx="894080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7" name="Text Box 438"/>
          <p:cNvSpPr txBox="1">
            <a:spLocks noChangeArrowheads="1"/>
          </p:cNvSpPr>
          <p:nvPr/>
        </p:nvSpPr>
        <p:spPr bwMode="auto">
          <a:xfrm>
            <a:off x="863600" y="3205162"/>
            <a:ext cx="990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Gill Sans"/>
                <a:cs typeface="Gill Sans"/>
              </a:rPr>
              <a:t>SPRINT BACKLOG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1700" y="4356100"/>
            <a:ext cx="20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Blow up 10 Balloons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1700" y="4648200"/>
            <a:ext cx="334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Measure Radius of All 10 Balloons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1700" y="4927600"/>
            <a:ext cx="356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ill Sans"/>
                <a:cs typeface="Gill Sans"/>
              </a:rPr>
              <a:t>Calculate Volumes of All 10 Balloons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Tw Cen MT"/>
                <a:cs typeface="Tw Cen MT"/>
              </a:rPr>
              <a:t>Tracking Projects to Delivery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139A6-E241-6C4D-A4DB-62CAEC5A1256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37150" y="7556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7150" y="9906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7150" y="12255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7150" y="14605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7150" y="16954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37150" y="19304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7150" y="21907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37150" y="24320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3500" y="26670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30800" y="29019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0800" y="31432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30800" y="34607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24450" y="37274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24450" y="39687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30800" y="53594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24450" y="5619750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24450" y="58356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24450" y="43434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24450" y="47244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24450" y="50990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30800" y="61531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24450" y="6451600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24450" y="6673850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09692" y="7556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09692" y="9905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09692" y="12255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09692" y="14604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9692" y="16954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09692" y="1930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09692" y="21907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09692" y="24320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16042" y="26669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03342" y="29019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3342" y="31432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03342" y="34416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96992" y="37274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96992" y="39687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03342" y="5359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96992" y="56197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96992" y="58356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96992" y="4343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96992" y="4724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96992" y="50990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3342" y="61531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96992" y="6451594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96992" y="66738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73767" y="75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3767" y="9905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73767" y="12255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73767" y="14604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3767" y="1695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73767" y="1930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73767" y="2190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73767" y="2432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80117" y="26669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67417" y="29019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67417" y="31432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67417" y="34416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1067" y="3727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1067" y="3968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67417" y="5359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1067" y="56197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61067" y="583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61067" y="4343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1067" y="4724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1067" y="5099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67417" y="61531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61067" y="6451588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61067" y="66738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78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378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78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378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378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441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314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314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314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251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251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314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251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251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251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251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251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314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251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25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  <a:latin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  <a:latin typeface="Gill San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Gill San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00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ill Sans"/>
              </a:rPr>
              <a:t>Sprints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  <a:latin typeface="Gill Sans"/>
              </a:rPr>
              <a:t>End Development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6400" y="1625600"/>
            <a:ext cx="9725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Gill Sans"/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37150" y="75565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7150" y="990600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5124450" y="1225550"/>
            <a:ext cx="336550" cy="5372100"/>
            <a:chOff x="5124450" y="1225550"/>
            <a:chExt cx="336550" cy="5372100"/>
          </a:xfrm>
        </p:grpSpPr>
        <p:sp>
          <p:nvSpPr>
            <p:cNvPr id="12" name="Rectangle 11"/>
            <p:cNvSpPr/>
            <p:nvPr/>
          </p:nvSpPr>
          <p:spPr>
            <a:xfrm>
              <a:off x="5137150" y="12255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37150" y="14605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7150" y="16954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7150" y="19304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37150" y="21907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37150" y="24320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43500" y="26670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30800" y="29019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30800" y="31432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30800" y="34607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24450" y="37274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4450" y="39687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0800" y="53594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24450" y="5619750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24450" y="58356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4450" y="43434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24450" y="472440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4450" y="50990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30800" y="6153150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24450" y="6451600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5124450" y="6673850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09692" y="7556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09692" y="9905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09692" y="12255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09692" y="14604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9692" y="16954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09692" y="1930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09692" y="21907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09692" y="24320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16042" y="26669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03342" y="29019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3342" y="31432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03342" y="34416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96992" y="37274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96992" y="39687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03342" y="5359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96992" y="56197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96992" y="58356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96992" y="4343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96992" y="472439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96992" y="50990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3342" y="61531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96992" y="6451594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96992" y="66738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73767" y="75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3767" y="9905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73767" y="12255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73767" y="14604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3767" y="1695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73767" y="1930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73767" y="2190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73767" y="2432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80117" y="26669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67417" y="29019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67417" y="31432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67417" y="34416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1067" y="3727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1067" y="3968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67417" y="5359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1067" y="56197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61067" y="583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61067" y="4343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1067" y="4724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1067" y="5099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67417" y="61531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61067" y="6451588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61067" y="66738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78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378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78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378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378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441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314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314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314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251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251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314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251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251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251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251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251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314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251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25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142" name="Group 141"/>
          <p:cNvGrpSpPr/>
          <p:nvPr/>
        </p:nvGrpSpPr>
        <p:grpSpPr>
          <a:xfrm>
            <a:off x="5509692" y="755644"/>
            <a:ext cx="317500" cy="425450"/>
            <a:chOff x="5509692" y="755644"/>
            <a:chExt cx="317500" cy="425450"/>
          </a:xfrm>
        </p:grpSpPr>
        <p:sp>
          <p:nvSpPr>
            <p:cNvPr id="39" name="Rectangle 38"/>
            <p:cNvSpPr/>
            <p:nvPr/>
          </p:nvSpPr>
          <p:spPr>
            <a:xfrm>
              <a:off x="5509692" y="7556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09692" y="9905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509692" y="1225544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496992" y="1460494"/>
            <a:ext cx="336550" cy="5137150"/>
            <a:chOff x="5496992" y="1460494"/>
            <a:chExt cx="336550" cy="5137150"/>
          </a:xfrm>
        </p:grpSpPr>
        <p:sp>
          <p:nvSpPr>
            <p:cNvPr id="42" name="Rectangle 41"/>
            <p:cNvSpPr/>
            <p:nvPr/>
          </p:nvSpPr>
          <p:spPr>
            <a:xfrm>
              <a:off x="5509692" y="14604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09692" y="16954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09692" y="19303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09692" y="21907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09692" y="24320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16042" y="26669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03342" y="29019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03342" y="31432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03342" y="34416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96992" y="37274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96992" y="39687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03342" y="53593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96992" y="5619744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96992" y="58356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96992" y="43433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96992" y="472439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96992" y="50990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03342" y="6153144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96992" y="6451594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5496992" y="6673844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73767" y="75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3767" y="9905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73767" y="12255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73767" y="14604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3767" y="1695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73767" y="1930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73767" y="2190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73767" y="2432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80117" y="26669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67417" y="29019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67417" y="31432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67417" y="34416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1067" y="3727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1067" y="39687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67417" y="5359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1067" y="56197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61067" y="58356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61067" y="4343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1067" y="47243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1067" y="50990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67417" y="61531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61067" y="6451588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61067" y="66738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78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378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78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378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378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441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314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314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314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251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251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314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251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251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251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251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251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314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251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25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142" name="Group 141"/>
          <p:cNvGrpSpPr/>
          <p:nvPr/>
        </p:nvGrpSpPr>
        <p:grpSpPr>
          <a:xfrm>
            <a:off x="5873767" y="755638"/>
            <a:ext cx="317500" cy="660400"/>
            <a:chOff x="5873767" y="755638"/>
            <a:chExt cx="317500" cy="660400"/>
          </a:xfrm>
        </p:grpSpPr>
        <p:sp>
          <p:nvSpPr>
            <p:cNvPr id="66" name="Rectangle 65"/>
            <p:cNvSpPr/>
            <p:nvPr/>
          </p:nvSpPr>
          <p:spPr>
            <a:xfrm>
              <a:off x="5873767" y="7556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73767" y="9905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3767" y="12255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5873767" y="146048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73767" y="1695438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861067" y="1930388"/>
            <a:ext cx="336550" cy="4667250"/>
            <a:chOff x="5861067" y="1930388"/>
            <a:chExt cx="336550" cy="4667250"/>
          </a:xfrm>
        </p:grpSpPr>
        <p:sp>
          <p:nvSpPr>
            <p:cNvPr id="71" name="Rectangle 70"/>
            <p:cNvSpPr/>
            <p:nvPr/>
          </p:nvSpPr>
          <p:spPr>
            <a:xfrm>
              <a:off x="5873767" y="19303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73767" y="21907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873767" y="24320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880117" y="26669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67417" y="29019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67417" y="31432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867417" y="34416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61067" y="37274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861067" y="39687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67417" y="53593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61067" y="5619738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861067" y="58356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861067" y="43433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861067" y="472438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861067" y="50990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867417" y="6153138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861067" y="6451588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5861067" y="6673838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78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378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78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378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378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441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314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314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314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251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251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314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251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251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251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251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251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314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251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25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8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89102" y="1974852"/>
            <a:ext cx="563031" cy="46354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3340" y="2363259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88" name="Group 87"/>
          <p:cNvGrpSpPr/>
          <p:nvPr/>
        </p:nvGrpSpPr>
        <p:grpSpPr>
          <a:xfrm>
            <a:off x="6237842" y="747165"/>
            <a:ext cx="317500" cy="1143000"/>
            <a:chOff x="6237842" y="747165"/>
            <a:chExt cx="317500" cy="1143000"/>
          </a:xfrm>
        </p:grpSpPr>
        <p:sp>
          <p:nvSpPr>
            <p:cNvPr id="93" name="Rectangle 92"/>
            <p:cNvSpPr/>
            <p:nvPr/>
          </p:nvSpPr>
          <p:spPr>
            <a:xfrm>
              <a:off x="6237842" y="7471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37842" y="9821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37842" y="12170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237842" y="14710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37842" y="1699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62378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378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378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31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6225142" y="2893465"/>
            <a:ext cx="323850" cy="3708400"/>
            <a:chOff x="6225142" y="2893465"/>
            <a:chExt cx="323850" cy="3708400"/>
          </a:xfrm>
        </p:grpSpPr>
        <p:sp>
          <p:nvSpPr>
            <p:cNvPr id="102" name="Rectangle 101"/>
            <p:cNvSpPr/>
            <p:nvPr/>
          </p:nvSpPr>
          <p:spPr>
            <a:xfrm>
              <a:off x="6231492" y="28934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31492" y="31347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231492" y="34332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25142" y="3731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225142" y="39602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231492" y="53636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225142" y="5623965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225142" y="58271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25142" y="43349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225142" y="47667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225142" y="50905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231492" y="6144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225142" y="6455815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6250542" y="6661150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6142" y="74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06142" y="9821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06142" y="1217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06142" y="14710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06142" y="1699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06142" y="19409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06142" y="2182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06142" y="2423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99792" y="31347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599792" y="34332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93442" y="3731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3442" y="39602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99792" y="53636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93442" y="56239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93442" y="58271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93442" y="43349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3442" y="476671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593442" y="50905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99792" y="61446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93442" y="6455815"/>
            <a:ext cx="317500" cy="146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6061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1411"/>
          </a:xfrm>
        </p:spPr>
        <p:txBody>
          <a:bodyPr/>
          <a:lstStyle/>
          <a:p>
            <a:r>
              <a:rPr lang="en-US" dirty="0"/>
              <a:t>The most efficient and effective method of conveying information to and within a development team is face-to-face conversation.</a:t>
            </a:r>
          </a:p>
          <a:p>
            <a:r>
              <a:rPr lang="en-US" dirty="0"/>
              <a:t>Working software is the primary measure of progress.</a:t>
            </a:r>
          </a:p>
          <a:p>
            <a:r>
              <a:rPr lang="en-US" dirty="0"/>
              <a:t>Agile processes promote sustainable development. The sponsors, developers, and users should be able to maintain a constant pace indefinitely.</a:t>
            </a:r>
          </a:p>
          <a:p>
            <a:r>
              <a:rPr lang="en-US" dirty="0"/>
              <a:t>Continuous attention to technical excellence and good design enhances agility.</a:t>
            </a:r>
          </a:p>
          <a:p>
            <a:r>
              <a:rPr lang="en-US" dirty="0"/>
              <a:t>Simplicity--the art of maximizing the amount of work not done--is essential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89102" y="1974852"/>
            <a:ext cx="563031" cy="46354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3340" y="2363259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2156883" y="2499782"/>
            <a:ext cx="736603" cy="563037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734732" y="305540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0" y="495308"/>
          <a:ext cx="9144005" cy="6455556"/>
        </p:xfrm>
        <a:graphic>
          <a:graphicData uri="http://schemas.openxmlformats.org/drawingml/2006/table">
            <a:tbl>
              <a:tblPr/>
              <a:tblGrid>
                <a:gridCol w="38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 #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Backlog Item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 Estimate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Sprint 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go to the Home Page and type my login name and password, so that I can gain access to the Dashboard Page.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submit a leave request to my manager, so I can find out whether I have permission to take one or more days of leave.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to inform me that a leave request has been filed, so that I can approve or deny it in a timely manner.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the unused vacation, personal, and sick leave I currently have, so that I can plan when to take leave and how much I’m entitled to.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so that I can see which requests have been approved, and which are pending review by my manager.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the “Forgot Password” link on the home page, enter my email address, and have a new password generated and sent to me, so I can log into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personal details (for example, name, or manager, or date of hire) for a particular employee, so that I can keep their information up-to-date and correct any errors.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have a backup of the system made nightly, so that in the event of a crash or other problem, the recent days’ worth of data can be restored.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create a new Administrator account for another person, so that they have the necessary permissions within the system.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a new Employee account for another person, so they can use the system to manage their leave requests and 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modify the system-wide defaults for company name, company email, and number of days of leave per year.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set up new Employee accounts for multiple other people at once by copying and pasting their information into a text field, so they can use the system to manage their leave requests /</a:t>
                      </a:r>
                      <a:r>
                        <a:rPr lang="en-US" sz="700" b="0" i="0" u="none" strike="noStrike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approvals.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cancel any that are no longer required,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review my pending leave requests, and be able to modify any of the details that are no longer correct, so that I can keep my request up-to-date and accurate.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 table that lists all the employees who report to me (as well as the employees that report to them), and for each a summary of their leave requests and days of leave remaining, so I can have a high-level overview of my departmental leave metrics.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be able to see all my current and past leave requests (including approved, denied, and pending) since I was hired, so I can quickly get information I need regarding one particular leave request.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be able to see all the leave requests that are currently pending my approval on a single page, and be able to approve or deny them from that page, so that I can quickly and easily take care of all my pending approvals at once.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Administrator, I want to be able to select a subset of employees and export their data as either a tab-delimited text file, or as an excel spreadsheet.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Password” choice on the Dashboard Page, and be able to type in a new password.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Administrator or Employee, I want to click “Change Username” choice on the Dashboard Page, and be able to type in a new username.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 who has other employees reporting to me, I want to receive an email reminder once a day if there are any leave requests that have been waiting for my review for more than 72 hours, so that I can approve or deny it without further delay.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6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 an employee, I want to receive an email notification when my manager approves or denies one of my requests.</a:t>
                      </a:r>
                    </a:p>
                  </a:txBody>
                  <a:tcPr marL="36000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47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4435" marR="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3200400" y="-88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ill Sans"/>
              </a:rPr>
              <a:t>Release Backlog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606142" y="747165"/>
            <a:ext cx="317500" cy="1866900"/>
            <a:chOff x="6606142" y="747165"/>
            <a:chExt cx="317500" cy="1866900"/>
          </a:xfrm>
        </p:grpSpPr>
        <p:sp>
          <p:nvSpPr>
            <p:cNvPr id="119" name="Rectangle 118"/>
            <p:cNvSpPr/>
            <p:nvPr/>
          </p:nvSpPr>
          <p:spPr>
            <a:xfrm>
              <a:off x="6606142" y="7471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606142" y="9821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06142" y="12170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606142" y="14710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606142" y="1699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06142" y="19409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606142" y="21822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606142" y="24235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6599792" y="28934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593442" y="3134765"/>
            <a:ext cx="323850" cy="3467100"/>
            <a:chOff x="6593442" y="3134765"/>
            <a:chExt cx="323850" cy="3467100"/>
          </a:xfrm>
        </p:grpSpPr>
        <p:sp>
          <p:nvSpPr>
            <p:cNvPr id="129" name="Rectangle 128"/>
            <p:cNvSpPr/>
            <p:nvPr/>
          </p:nvSpPr>
          <p:spPr>
            <a:xfrm>
              <a:off x="6599792" y="31347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599792" y="34332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593442" y="3731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593442" y="39602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599792" y="53636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93442" y="5623965"/>
              <a:ext cx="3175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593442" y="58271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593442" y="43349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593442" y="476671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593442" y="50905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599792" y="6144665"/>
              <a:ext cx="317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593442" y="6455815"/>
              <a:ext cx="317500" cy="146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6593442" y="6665365"/>
            <a:ext cx="3175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12492" y="2664865"/>
            <a:ext cx="317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41" grpId="0" animBg="1"/>
      <p:bldP spid="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89102" y="1974852"/>
            <a:ext cx="563031" cy="46354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3340" y="2363259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794000" y="3124200"/>
            <a:ext cx="565150" cy="3937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84007" y="3437467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6654800" y="4432300"/>
            <a:ext cx="1930400" cy="1320800"/>
          </a:xfrm>
          <a:prstGeom prst="wedgeRectCallout">
            <a:avLst>
              <a:gd name="adj1" fmla="val -20175"/>
              <a:gd name="adj2" fmla="val 8982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 extra Sprints will be needed to deliver the entire Release Backlog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2156883" y="2499782"/>
            <a:ext cx="736603" cy="563037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34732" y="305540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79259" y="1519059"/>
            <a:ext cx="6659741" cy="4805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0693" y="-12933"/>
            <a:ext cx="9164693" cy="687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yriad Pro Semibold"/>
              <a:cs typeface="Myriad Pro Semibold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84200" y="495300"/>
          <a:ext cx="8331195" cy="582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800" y="-76200"/>
          <a:ext cx="555413" cy="65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76300" y="6272530"/>
          <a:ext cx="8331195" cy="59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81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571500" y="1524000"/>
            <a:ext cx="5562600" cy="4787898"/>
          </a:xfrm>
          <a:prstGeom prst="line">
            <a:avLst/>
          </a:prstGeom>
          <a:ln w="539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225800" y="3403600"/>
            <a:ext cx="5822950" cy="635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87775" y="3413125"/>
            <a:ext cx="5810250" cy="1588"/>
          </a:xfrm>
          <a:prstGeom prst="line">
            <a:avLst/>
          </a:prstGeom>
          <a:ln w="539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5400" y="-88900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Release Burndown 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0" y="6495990"/>
            <a:ext cx="96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Sprints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17335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433" y="1532467"/>
            <a:ext cx="541862" cy="258233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0300" y="1797050"/>
            <a:ext cx="558800" cy="1714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0892" y="1909233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89102" y="1974852"/>
            <a:ext cx="563031" cy="46354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3340" y="2363259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0" y="1625600"/>
            <a:ext cx="2121714" cy="4022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End Development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6400" y="1625600"/>
            <a:ext cx="10315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Release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241300" y="3365500"/>
            <a:ext cx="2057400" cy="1625600"/>
          </a:xfrm>
          <a:prstGeom prst="wedgeRectCallout">
            <a:avLst>
              <a:gd name="adj1" fmla="val -20175"/>
              <a:gd name="adj2" fmla="val 8252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 deliver the release on schedule, remove 12 points from the Release Backlog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58800" y="5575300"/>
            <a:ext cx="55753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94000" y="3124200"/>
            <a:ext cx="565150" cy="3937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84007" y="3437467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34732" y="305540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2156883" y="2499782"/>
            <a:ext cx="736603" cy="563037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259" y="1519059"/>
            <a:ext cx="5567541" cy="4043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1411"/>
          </a:xfrm>
        </p:spPr>
        <p:txBody>
          <a:bodyPr/>
          <a:lstStyle/>
          <a:p>
            <a:r>
              <a:rPr lang="en-US" dirty="0"/>
              <a:t>The best architectures, requirements, and designs emerge from self-organizing teams.</a:t>
            </a:r>
          </a:p>
          <a:p>
            <a:r>
              <a:rPr lang="en-US" dirty="0"/>
              <a:t>At regular intervals, the team reflects on how to become more effective, then tunes and adjusts its behavior accordingly.</a:t>
            </a:r>
          </a:p>
        </p:txBody>
      </p:sp>
    </p:spTree>
    <p:extLst>
      <p:ext uri="{BB962C8B-B14F-4D97-AF65-F5344CB8AC3E}">
        <p14:creationId xmlns:p14="http://schemas.microsoft.com/office/powerpoint/2010/main" val="20817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2900" y="863600"/>
            <a:ext cx="863600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1802" y="812602"/>
            <a:ext cx="1054124" cy="1288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US" sz="1200"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450" y="2461123"/>
            <a:ext cx="872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8000" dirty="0" smtClean="0">
                <a:solidFill>
                  <a:schemeClr val="bg1"/>
                </a:solidFill>
                <a:latin typeface="Tw Cen MT"/>
                <a:cs typeface="Tw Cen MT"/>
              </a:rPr>
              <a:t>Scrum Framework</a:t>
            </a:r>
            <a:endParaRPr lang="en-US" sz="8000" dirty="0">
              <a:solidFill>
                <a:schemeClr val="bg1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221511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Essence of Scrum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41300" y="0"/>
            <a:ext cx="8509000" cy="1511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1694439" y="1418166"/>
            <a:ext cx="5751993" cy="5232407"/>
            <a:chOff x="1694439" y="1418166"/>
            <a:chExt cx="5751993" cy="5232407"/>
          </a:xfrm>
        </p:grpSpPr>
        <p:sp>
          <p:nvSpPr>
            <p:cNvPr id="27" name="Donut 26"/>
            <p:cNvSpPr/>
            <p:nvPr/>
          </p:nvSpPr>
          <p:spPr>
            <a:xfrm>
              <a:off x="2125133" y="1938873"/>
              <a:ext cx="4711700" cy="4711700"/>
            </a:xfrm>
            <a:prstGeom prst="donut">
              <a:avLst>
                <a:gd name="adj" fmla="val 11613"/>
              </a:avLst>
            </a:prstGeom>
            <a:solidFill>
              <a:schemeClr val="bg2">
                <a:lumMod val="75000"/>
              </a:schemeClr>
            </a:solidFill>
            <a:ln w="635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c 27"/>
            <p:cNvSpPr/>
            <p:nvPr/>
          </p:nvSpPr>
          <p:spPr>
            <a:xfrm>
              <a:off x="2353733" y="2192873"/>
              <a:ext cx="4203700" cy="4254500"/>
            </a:xfrm>
            <a:prstGeom prst="arc">
              <a:avLst>
                <a:gd name="adj1" fmla="val 17953812"/>
                <a:gd name="adj2" fmla="val 21496172"/>
              </a:avLst>
            </a:prstGeom>
            <a:ln w="190500" cap="flat">
              <a:solidFill>
                <a:schemeClr val="bg1"/>
              </a:solidFill>
              <a:prstDash val="solid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rot="7172544">
              <a:off x="2315633" y="2129373"/>
              <a:ext cx="4203700" cy="4254500"/>
            </a:xfrm>
            <a:prstGeom prst="arc">
              <a:avLst>
                <a:gd name="adj1" fmla="val 17695150"/>
                <a:gd name="adj2" fmla="val 21583189"/>
              </a:avLst>
            </a:prstGeom>
            <a:ln w="190500" cap="flat">
              <a:solidFill>
                <a:schemeClr val="bg1"/>
              </a:solidFill>
              <a:prstDash val="solid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rot="14672511">
              <a:off x="2404533" y="2167473"/>
              <a:ext cx="4203700" cy="4254500"/>
            </a:xfrm>
            <a:prstGeom prst="arc">
              <a:avLst>
                <a:gd name="adj1" fmla="val 17790625"/>
                <a:gd name="adj2" fmla="val 21496172"/>
              </a:avLst>
            </a:prstGeom>
            <a:ln w="190500" cap="flat">
              <a:solidFill>
                <a:schemeClr val="bg1"/>
              </a:solidFill>
              <a:prstDash val="solid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94932" y="4504266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74531" y="1418166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3603671" y="1890917"/>
              <a:ext cx="1905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Produce</a:t>
              </a:r>
            </a:p>
          </p:txBody>
        </p:sp>
        <p:sp>
          <p:nvSpPr>
            <p:cNvPr id="18" name="Rectangle 74"/>
            <p:cNvSpPr>
              <a:spLocks noChangeArrowheads="1"/>
            </p:cNvSpPr>
            <p:nvPr/>
          </p:nvSpPr>
          <p:spPr bwMode="auto">
            <a:xfrm>
              <a:off x="1694439" y="5002417"/>
              <a:ext cx="1905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Plan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599591" y="4478866"/>
              <a:ext cx="1701800" cy="17018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74"/>
            <p:cNvSpPr>
              <a:spLocks noChangeArrowheads="1"/>
            </p:cNvSpPr>
            <p:nvPr/>
          </p:nvSpPr>
          <p:spPr bwMode="auto">
            <a:xfrm>
              <a:off x="5541432" y="4989717"/>
              <a:ext cx="1905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Inspect</a:t>
              </a:r>
              <a:b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</a:br>
              <a:r>
                <a:rPr lang="en-US" sz="36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Adapt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2982383" y="3431116"/>
              <a:ext cx="1358900" cy="7874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0800000">
              <a:off x="3623733" y="5367866"/>
              <a:ext cx="1905000" cy="1588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30200" y="101600"/>
            <a:ext cx="3240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Tw Cen MT"/>
                <a:cs typeface="Tw Cen MT"/>
              </a:rPr>
              <a:t>SCRUM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2499" y="3572933"/>
            <a:ext cx="211268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Tw Cen MT"/>
                <a:cs typeface="Tw Cen MT"/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1367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csm standard 4.07 bangalor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Myriad Pro Light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csm standard 4.07 bangalore.thmx</Template>
  <TotalTime>92538</TotalTime>
  <Words>8782</Words>
  <Application>Microsoft Office PowerPoint</Application>
  <PresentationFormat>On-screen Show (4:3)</PresentationFormat>
  <Paragraphs>2788</Paragraphs>
  <Slides>63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ＭＳ ゴシック</vt:lpstr>
      <vt:lpstr>ＭＳ Ｐゴシック</vt:lpstr>
      <vt:lpstr>Arial</vt:lpstr>
      <vt:lpstr>Gill Sans</vt:lpstr>
      <vt:lpstr>Handwriting - Dakota</vt:lpstr>
      <vt:lpstr>Myriad Pro</vt:lpstr>
      <vt:lpstr>Myriad Pro Light</vt:lpstr>
      <vt:lpstr>Myriad Pro Semibold</vt:lpstr>
      <vt:lpstr>Tw Cen MT</vt:lpstr>
      <vt:lpstr>Wingdings</vt:lpstr>
      <vt:lpstr>Zapf Dingbats</vt:lpstr>
      <vt:lpstr>Zemke Hand ITC Std</vt:lpstr>
      <vt:lpstr>csm standard 4.07 bangalore</vt:lpstr>
      <vt:lpstr>Introduction to Agile</vt:lpstr>
      <vt:lpstr>Agile Software Development</vt:lpstr>
      <vt:lpstr>The Traditional Approach</vt:lpstr>
      <vt:lpstr>The Agile Manifesto</vt:lpstr>
      <vt:lpstr>Agile Principles</vt:lpstr>
      <vt:lpstr>Agile Principle(Cont…)</vt:lpstr>
      <vt:lpstr>Agile Principle(Cont…)</vt:lpstr>
      <vt:lpstr>PowerPoint Presentation</vt:lpstr>
      <vt:lpstr>The Essence of Scrum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Planning Meeting</vt:lpstr>
      <vt:lpstr>PowerPoint Presentation</vt:lpstr>
      <vt:lpstr>PowerPoint Presentation</vt:lpstr>
      <vt:lpstr>PowerPoint Presentation</vt:lpstr>
      <vt:lpstr>PowerPoint Presentation</vt:lpstr>
      <vt:lpstr>Daily Scrum Meeting</vt:lpstr>
      <vt:lpstr>PowerPoint Presentation</vt:lpstr>
      <vt:lpstr>PowerPoint Presentation</vt:lpstr>
      <vt:lpstr>Product Backlog Refinement</vt:lpstr>
      <vt:lpstr>PowerPoint Presentation</vt:lpstr>
      <vt:lpstr>PowerPoint Presentation</vt:lpstr>
      <vt:lpstr>PowerPoint Presentation</vt:lpstr>
      <vt:lpstr>Sprint Review</vt:lpstr>
      <vt:lpstr>PowerPoint Presentation</vt:lpstr>
      <vt:lpstr>Sprint Retrospective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Dev Team just finished a short project...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RADHAKRISHNAN, HARI</dc:creator>
  <cp:lastModifiedBy>dell</cp:lastModifiedBy>
  <cp:revision>3717</cp:revision>
  <cp:lastPrinted>2010-10-26T04:31:47Z</cp:lastPrinted>
  <dcterms:created xsi:type="dcterms:W3CDTF">2014-02-17T05:17:35Z</dcterms:created>
  <dcterms:modified xsi:type="dcterms:W3CDTF">2021-09-19T16:31:31Z</dcterms:modified>
</cp:coreProperties>
</file>