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74" r:id="rId12"/>
  </p:sldIdLst>
  <p:sldSz cx="18288000" cy="10287000"/>
  <p:notesSz cx="6858000" cy="9144000"/>
  <p:embeddedFontLst>
    <p:embeddedFont>
      <p:font typeface="Aileron Heavy" panose="020B0604020202020204" charset="0"/>
      <p:regular r:id="rId13"/>
    </p:embeddedFont>
    <p:embeddedFont>
      <p:font typeface="Aileron Regular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22" autoAdjust="0"/>
  </p:normalViewPr>
  <p:slideViewPr>
    <p:cSldViewPr>
      <p:cViewPr>
        <p:scale>
          <a:sx n="66" d="100"/>
          <a:sy n="66" d="100"/>
        </p:scale>
        <p:origin x="1338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3659611">
            <a:off x="11453307" y="2444298"/>
            <a:ext cx="8883717" cy="1051327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363793">
            <a:off x="11486090" y="-3480649"/>
            <a:ext cx="7620799" cy="901869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9957164">
            <a:off x="-1076970" y="7872102"/>
            <a:ext cx="3555479" cy="344881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4353887">
            <a:off x="-578635" y="-1305871"/>
            <a:ext cx="3677034" cy="356672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65821" y="2548304"/>
            <a:ext cx="7606345" cy="670999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621655" y="3448836"/>
            <a:ext cx="7044689" cy="27063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B67121E-075B-45E2-A0BD-5A4EE28AD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859" y="2732512"/>
            <a:ext cx="5457102" cy="2737091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4337488">
            <a:off x="-2330753" y="-4990885"/>
            <a:ext cx="7620799" cy="901869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4165820">
            <a:off x="13027828" y="5553518"/>
            <a:ext cx="7620799" cy="9018697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547821" y="806659"/>
            <a:ext cx="12810201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spc="225" dirty="0">
                <a:solidFill>
                  <a:srgbClr val="21384C"/>
                </a:solidFill>
                <a:latin typeface="Aileron Heavy"/>
              </a:rPr>
              <a:t>Testing Myths…..!!</a:t>
            </a: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8B18E160-2249-4E72-BB6F-293FF9D558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517692" y="8724900"/>
            <a:ext cx="3617908" cy="13898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9ED506-4E6C-45C4-B669-8FAA9394CF24}"/>
              </a:ext>
            </a:extLst>
          </p:cNvPr>
          <p:cNvSpPr txBox="1"/>
          <p:nvPr/>
        </p:nvSpPr>
        <p:spPr>
          <a:xfrm>
            <a:off x="2560063" y="2076926"/>
            <a:ext cx="13289537" cy="664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Testing cannot be started if the product is not fully developed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ileron Regular" panose="020B0604020202020204" charset="0"/>
            </a:endParaRP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ileron Regular" panose="020B0604020202020204" charset="0"/>
              </a:rPr>
              <a:t>Testing ensures 100% Defect free product.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Missed defects are due to Testers.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Testers should be responsible for the quality of a product.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Test Automation should be used wherever it is possible to use it and to reduce time.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ileron Regular" panose="020B0604020202020204" charset="0"/>
            </a:endParaRP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ileron Regular" panose="020B0604020202020204" charset="0"/>
              </a:rPr>
              <a:t>Automated testing is more powerful than manual testing 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Any one can test a Software application</a:t>
            </a: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A tester’s task is only to find bugs</a:t>
            </a:r>
            <a:endParaRPr lang="en-US" sz="2400" dirty="0">
              <a:latin typeface="Aileron Regular" panose="020B0604020202020204" charset="0"/>
            </a:endParaRPr>
          </a:p>
          <a:p>
            <a:pPr lvl="1">
              <a:spcBef>
                <a:spcPct val="0"/>
              </a:spcBef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4337488">
            <a:off x="-2330753" y="-4990885"/>
            <a:ext cx="7620799" cy="901869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4165820">
            <a:off x="13448900" y="5777651"/>
            <a:ext cx="7620799" cy="901869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010950" y="874513"/>
            <a:ext cx="10266101" cy="8537974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26647540-C1DC-4348-9E25-7D0921A94C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4800" y="8572500"/>
            <a:ext cx="3617908" cy="13898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15621" y="1301011"/>
            <a:ext cx="14643679" cy="4273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414"/>
              </a:lnSpc>
            </a:pPr>
            <a:r>
              <a:rPr lang="en-IN" sz="12500" b="1" i="0" u="none" strike="noStrike" baseline="0" dirty="0">
                <a:solidFill>
                  <a:srgbClr val="41525B"/>
                </a:solidFill>
                <a:latin typeface="Aileron Heavy" panose="020B0604020202020204" charset="0"/>
              </a:rPr>
              <a:t>Testing Fundamentals</a:t>
            </a:r>
            <a:endParaRPr lang="en-US" sz="12500" spc="435" dirty="0">
              <a:solidFill>
                <a:srgbClr val="21384C"/>
              </a:solidFill>
              <a:latin typeface="Aileron Heavy" panose="020B0604020202020204" charset="0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4337488">
            <a:off x="-2330753" y="-4990885"/>
            <a:ext cx="7620799" cy="901869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926266">
            <a:off x="13167065" y="5427548"/>
            <a:ext cx="7620799" cy="901869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622478" y="-1183714"/>
            <a:ext cx="3555479" cy="344881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5929827-8559-46D6-8136-C78FC4B677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517692" y="8724900"/>
            <a:ext cx="3617908" cy="1389864"/>
          </a:xfrm>
          <a:prstGeom prst="rect">
            <a:avLst/>
          </a:prstGeom>
        </p:spPr>
      </p:pic>
      <p:pic>
        <p:nvPicPr>
          <p:cNvPr id="8" name="Picture 6" descr="31,199 Software Testing Illustrations &amp;amp; Clip Art - iStock">
            <a:extLst>
              <a:ext uri="{FF2B5EF4-FFF2-40B4-BE49-F238E27FC236}">
                <a16:creationId xmlns:a16="http://schemas.microsoft.com/office/drawing/2014/main" id="{61C1E6DB-3B72-46FB-8773-795D3C1EB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0402"/>
            <a:ext cx="6369610" cy="44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Tax Engagement Letter Fundamentals - John McCarthy Consulting">
            <a:extLst>
              <a:ext uri="{FF2B5EF4-FFF2-40B4-BE49-F238E27FC236}">
                <a16:creationId xmlns:a16="http://schemas.microsoft.com/office/drawing/2014/main" id="{A44AB6C0-1B5B-4B54-B616-36B4AC0C0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300" y="2775956"/>
            <a:ext cx="6315700" cy="420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9692280">
            <a:off x="-1180407" y="4566137"/>
            <a:ext cx="9187798" cy="1087313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543800" y="447675"/>
            <a:ext cx="10064871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spc="225" dirty="0">
                <a:solidFill>
                  <a:srgbClr val="21384C"/>
                </a:solidFill>
                <a:latin typeface="Aileron Heavy" panose="020B0604020202020204" charset="0"/>
              </a:rPr>
              <a:t>Testing Fundamentals</a:t>
            </a:r>
            <a:endParaRPr lang="en-US" sz="7500" spc="225" dirty="0">
              <a:solidFill>
                <a:srgbClr val="21384C"/>
              </a:solidFill>
              <a:latin typeface="Aileron Heav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812005" y="2972649"/>
            <a:ext cx="12320590" cy="43417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200" dirty="0">
                <a:effectLst/>
                <a:latin typeface="Aileron Regular" panose="020B0604020202020204" charset="0"/>
                <a:ea typeface="Calibri" panose="020F0502020204030204" pitchFamily="34" charset="0"/>
                <a:cs typeface="T3Font_0"/>
              </a:rPr>
              <a:t> Introduction to Quality Assurance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3200" dirty="0">
                <a:latin typeface="Aileron Regular" panose="020B0604020202020204" charset="0"/>
              </a:rPr>
              <a:t> Software Development Life Cycle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3200" dirty="0">
                <a:effectLst/>
                <a:latin typeface="Aileron Regular" panose="020B0604020202020204" charset="0"/>
                <a:ea typeface="Calibri" panose="020F0502020204030204" pitchFamily="34" charset="0"/>
                <a:cs typeface="T3Font_0"/>
              </a:rPr>
              <a:t> Software Testing Life cycle</a:t>
            </a:r>
            <a:endParaRPr lang="en-IN" sz="3200" dirty="0">
              <a:effectLst/>
              <a:latin typeface="Aileron Regula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200" dirty="0">
                <a:effectLst/>
                <a:latin typeface="Aileron Regular" panose="020B0604020202020204" charset="0"/>
                <a:ea typeface="Calibri" panose="020F0502020204030204" pitchFamily="34" charset="0"/>
                <a:cs typeface="T3Font_0"/>
              </a:rPr>
              <a:t> Testing Types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3200" dirty="0">
                <a:effectLst/>
                <a:latin typeface="Aileron Regular" panose="020B0604020202020204" charset="0"/>
                <a:ea typeface="Calibri" panose="020F0502020204030204" pitchFamily="34" charset="0"/>
                <a:cs typeface="T3Font_0"/>
              </a:rPr>
              <a:t> Testing Levels</a:t>
            </a:r>
            <a:endParaRPr lang="en-IN" sz="3200" dirty="0">
              <a:effectLst/>
              <a:latin typeface="Aileron Regula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200" dirty="0">
                <a:effectLst/>
                <a:latin typeface="Aileron Regular" panose="020B0604020202020204" charset="0"/>
                <a:ea typeface="Calibri" panose="020F0502020204030204" pitchFamily="34" charset="0"/>
                <a:cs typeface="T3Font_0"/>
              </a:rPr>
              <a:t> Defect Life cycle</a:t>
            </a:r>
            <a:endParaRPr lang="en-IN" sz="3200" dirty="0">
              <a:effectLst/>
              <a:latin typeface="Aileron Regula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93849FB9-A2C2-431D-8335-4F4209AC8B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517692" y="8724900"/>
            <a:ext cx="3617908" cy="1389864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5400000">
            <a:off x="-2281533" y="-4064958"/>
            <a:ext cx="9187798" cy="108731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926266">
            <a:off x="11441574" y="4946241"/>
            <a:ext cx="7620799" cy="901869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87000"/>
          </a:blip>
          <a:srcRect/>
          <a:stretch>
            <a:fillRect/>
          </a:stretch>
        </p:blipFill>
        <p:spPr>
          <a:xfrm rot="-5224584">
            <a:off x="-4146498" y="-4509349"/>
            <a:ext cx="7620799" cy="901869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3736735" y="292691"/>
            <a:ext cx="14551265" cy="1042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IN" sz="6000" spc="225" dirty="0">
                <a:solidFill>
                  <a:srgbClr val="21384C"/>
                </a:solidFill>
                <a:latin typeface="Aileron Heavy"/>
              </a:rPr>
              <a:t>1. Introduction to Quality Assurance</a:t>
            </a:r>
            <a:endParaRPr lang="en-US" sz="6000" spc="225" dirty="0">
              <a:solidFill>
                <a:srgbClr val="21384C"/>
              </a:solidFill>
              <a:latin typeface="Aileron Heavy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67000" y="1943100"/>
            <a:ext cx="10191956" cy="47725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IN" sz="3200" dirty="0">
                <a:effectLst/>
                <a:latin typeface="Aileron Regular" panose="020B0604020202020204" charset="0"/>
                <a:ea typeface="Calibri" panose="020F0502020204030204" pitchFamily="34" charset="0"/>
                <a:cs typeface="T3Font_0"/>
              </a:rPr>
              <a:t>What is testing?</a:t>
            </a:r>
            <a:endParaRPr lang="en-IN" sz="3200" dirty="0">
              <a:latin typeface="Aileron Regula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altLang="ja-JP" sz="3200" dirty="0">
                <a:latin typeface="Aileron Regular" panose="020B0604020202020204" charset="0"/>
              </a:rPr>
              <a:t>Who does testing?</a:t>
            </a: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altLang="ja-JP" sz="3200" dirty="0">
                <a:latin typeface="Aileron Regular" panose="020B0604020202020204" charset="0"/>
              </a:rPr>
              <a:t>When to Start Testing and When to Stop Testing</a:t>
            </a: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altLang="ja-JP" sz="3200" dirty="0">
                <a:latin typeface="Aileron Regular" panose="020B0604020202020204" charset="0"/>
              </a:rPr>
              <a:t>Difference between Testing and Debugging</a:t>
            </a: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altLang="ja-JP" sz="3200" dirty="0">
                <a:latin typeface="Aileron Regular" panose="020B0604020202020204" charset="0"/>
              </a:rPr>
              <a:t>Testing Myths</a:t>
            </a:r>
          </a:p>
        </p:txBody>
      </p:sp>
      <p:pic>
        <p:nvPicPr>
          <p:cNvPr id="10" name="Picture 2" descr="Image result for testleaf logo&quot;">
            <a:extLst>
              <a:ext uri="{FF2B5EF4-FFF2-40B4-BE49-F238E27FC236}">
                <a16:creationId xmlns:a16="http://schemas.microsoft.com/office/drawing/2014/main" id="{4641ECE0-2424-4E9A-A418-B1A7D2566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9400" y="8563500"/>
            <a:ext cx="3614404" cy="138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Quality-Assurance - Scholarly Technology and Resources">
            <a:extLst>
              <a:ext uri="{FF2B5EF4-FFF2-40B4-BE49-F238E27FC236}">
                <a16:creationId xmlns:a16="http://schemas.microsoft.com/office/drawing/2014/main" id="{CDFBFF7D-8161-4A00-8CBC-051912140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7726" y="236800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0800000">
            <a:off x="-3734304" y="4681328"/>
            <a:ext cx="9187798" cy="108731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221274">
            <a:off x="15060803" y="-1587713"/>
            <a:ext cx="4396994" cy="4265084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18146" y="535304"/>
            <a:ext cx="15436254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9000"/>
              </a:lnSpc>
            </a:pPr>
            <a:r>
              <a:rPr lang="en-US" sz="7500" spc="225" dirty="0">
                <a:solidFill>
                  <a:srgbClr val="21384C"/>
                </a:solidFill>
                <a:latin typeface="Aileron Heavy"/>
              </a:rPr>
              <a:t>What is Testing…?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59595" y="1993211"/>
            <a:ext cx="15979480" cy="525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8650" lvl="1" indent="-171450" algn="just">
              <a:buFont typeface="Wingdings" pitchFamily="2" charset="2"/>
              <a:buChar char="§"/>
            </a:pPr>
            <a:endParaRPr lang="en-US" sz="3300" dirty="0">
              <a:solidFill>
                <a:schemeClr val="tx1">
                  <a:lumMod val="95000"/>
                  <a:lumOff val="5000"/>
                </a:schemeClr>
              </a:solidFill>
              <a:latin typeface="Aileron Regular" panose="020B0604020202020204" charset="0"/>
            </a:endParaRPr>
          </a:p>
          <a:p>
            <a:pPr marL="628650" lvl="1" indent="-171450" algn="just">
              <a:buFont typeface="Wingdings" pitchFamily="2" charset="2"/>
              <a:buChar char="§"/>
            </a:pPr>
            <a:endParaRPr lang="en-US" sz="3300" dirty="0">
              <a:solidFill>
                <a:schemeClr val="tx1">
                  <a:lumMod val="95000"/>
                  <a:lumOff val="5000"/>
                </a:schemeClr>
              </a:solidFill>
              <a:latin typeface="Aileron Regular" panose="020B060402020202020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Aileron Regular" panose="020B0604020202020204" charset="0"/>
              </a:rPr>
              <a:t>Testing is the process of evaluating a system or its component(s) with the intent to find that whether it satisfies the specified requirements or not</a:t>
            </a:r>
          </a:p>
          <a:p>
            <a:pPr marL="171450" indent="-171450" algn="just">
              <a:buFont typeface="Wingdings" pitchFamily="2" charset="2"/>
              <a:buChar char="§"/>
            </a:pPr>
            <a:endParaRPr lang="en-US" sz="3300" dirty="0">
              <a:solidFill>
                <a:schemeClr val="tx1">
                  <a:lumMod val="95000"/>
                  <a:lumOff val="5000"/>
                </a:schemeClr>
              </a:solidFill>
              <a:latin typeface="Aileron Regular" panose="020B060402020202020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Aileron Regular" panose="020B0604020202020204" charset="0"/>
              </a:rPr>
              <a:t>Testing is executing a system in order to identify any gaps, errors or missing requirements in conflicting to the actual requirements</a:t>
            </a:r>
          </a:p>
          <a:p>
            <a:endParaRPr lang="en-US" sz="3300" dirty="0">
              <a:latin typeface="Aileron Regular" panose="020B0604020202020204" charset="0"/>
            </a:endParaRPr>
          </a:p>
          <a:p>
            <a:endParaRPr lang="en-IN" sz="3300" dirty="0">
              <a:latin typeface="Aileron Regular" panose="020B0604020202020204" charset="0"/>
            </a:endParaRPr>
          </a:p>
          <a:p>
            <a:pPr marL="555210" lvl="1" indent="-277605">
              <a:lnSpc>
                <a:spcPts val="6086"/>
              </a:lnSpc>
              <a:buFont typeface="Arial"/>
              <a:buChar char="•"/>
            </a:pPr>
            <a:endParaRPr lang="en-US" sz="3300" spc="33" dirty="0">
              <a:solidFill>
                <a:srgbClr val="000000"/>
              </a:solidFill>
              <a:latin typeface="Aileron Regular" panose="020B0604020202020204" charset="0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7800691B-9AFB-4AE7-A647-D7F1E5944F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517692" y="8724900"/>
            <a:ext cx="3617908" cy="13898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4353887">
            <a:off x="-1150437" y="-1893944"/>
            <a:ext cx="5351080" cy="5190548"/>
          </a:xfrm>
          <a:prstGeom prst="rect">
            <a:avLst/>
          </a:prstGeom>
        </p:spPr>
      </p:pic>
      <p:pic>
        <p:nvPicPr>
          <p:cNvPr id="41" name="Picture 7">
            <a:extLst>
              <a:ext uri="{FF2B5EF4-FFF2-40B4-BE49-F238E27FC236}">
                <a16:creationId xmlns:a16="http://schemas.microsoft.com/office/drawing/2014/main" id="{4F137E85-DC16-446D-9998-C38E21B993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0859" y="8623580"/>
            <a:ext cx="3617908" cy="1389864"/>
          </a:xfrm>
          <a:prstGeom prst="rect">
            <a:avLst/>
          </a:prstGeom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id="{58083973-D694-4797-9C3E-FF860D04005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3926266">
            <a:off x="12695212" y="4851056"/>
            <a:ext cx="7620799" cy="9018697"/>
          </a:xfrm>
          <a:prstGeom prst="rect">
            <a:avLst/>
          </a:prstGeom>
        </p:spPr>
      </p:pic>
      <p:sp>
        <p:nvSpPr>
          <p:cNvPr id="43" name="TextBox 4">
            <a:extLst>
              <a:ext uri="{FF2B5EF4-FFF2-40B4-BE49-F238E27FC236}">
                <a16:creationId xmlns:a16="http://schemas.microsoft.com/office/drawing/2014/main" id="{295049CF-E6F2-4883-B04D-4B1BD9922600}"/>
              </a:ext>
            </a:extLst>
          </p:cNvPr>
          <p:cNvSpPr txBox="1"/>
          <p:nvPr/>
        </p:nvSpPr>
        <p:spPr>
          <a:xfrm>
            <a:off x="7239000" y="342900"/>
            <a:ext cx="10741996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9000"/>
              </a:lnSpc>
            </a:pPr>
            <a:r>
              <a:rPr lang="en-US" sz="7500" spc="225" dirty="0">
                <a:solidFill>
                  <a:srgbClr val="21384C"/>
                </a:solidFill>
                <a:latin typeface="Aileron Heavy"/>
              </a:rPr>
              <a:t>Who does Testing…?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921CE7-2A7C-4330-B590-62BA899DD822}"/>
              </a:ext>
            </a:extLst>
          </p:cNvPr>
          <p:cNvSpPr txBox="1"/>
          <p:nvPr/>
        </p:nvSpPr>
        <p:spPr>
          <a:xfrm>
            <a:off x="7278131" y="1943100"/>
            <a:ext cx="8458200" cy="3998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Aileron Regular" panose="020B0604020202020204" charset="0"/>
              </a:rPr>
              <a:t> Software Tester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Aileron Regular" panose="020B0604020202020204" charset="0"/>
              </a:rPr>
              <a:t> Software Developer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Aileron Regular" panose="020B0604020202020204" charset="0"/>
              </a:rPr>
              <a:t> Project Lead/Manager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Aileron Regular" panose="020B0604020202020204" charset="0"/>
              </a:rPr>
              <a:t> End User</a:t>
            </a:r>
          </a:p>
        </p:txBody>
      </p:sp>
      <p:pic>
        <p:nvPicPr>
          <p:cNvPr id="46" name="Picture 2" descr="Roles - Convert Network">
            <a:extLst>
              <a:ext uri="{FF2B5EF4-FFF2-40B4-BE49-F238E27FC236}">
                <a16:creationId xmlns:a16="http://schemas.microsoft.com/office/drawing/2014/main" id="{99866568-EC8C-47D3-BA85-B399A553A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63" y="1638300"/>
            <a:ext cx="5924008" cy="592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4337488">
            <a:off x="-2330753" y="-4990885"/>
            <a:ext cx="7620799" cy="901869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4165820">
            <a:off x="13448900" y="5777651"/>
            <a:ext cx="7620799" cy="901869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105400" y="1174812"/>
            <a:ext cx="11277600" cy="1144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56"/>
              </a:lnSpc>
            </a:pPr>
            <a:r>
              <a:rPr lang="en-US" sz="7500" spc="225" dirty="0">
                <a:solidFill>
                  <a:srgbClr val="21384C"/>
                </a:solidFill>
                <a:latin typeface="Aileron Heavy"/>
              </a:rPr>
              <a:t>When to start Testing?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DA00B2-04CE-4666-8D08-9183BF6649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478000" y="8706636"/>
            <a:ext cx="3617908" cy="13898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DDAF48-84E7-4C30-91BB-BE706D2ED398}"/>
              </a:ext>
            </a:extLst>
          </p:cNvPr>
          <p:cNvSpPr txBox="1"/>
          <p:nvPr/>
        </p:nvSpPr>
        <p:spPr>
          <a:xfrm>
            <a:off x="2743200" y="2675162"/>
            <a:ext cx="13406716" cy="4864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C2F34"/>
                </a:solidFill>
                <a:effectLst/>
                <a:latin typeface="Aileron Regular" panose="020B0604020202020204" charset="0"/>
              </a:rPr>
              <a:t> It is always better to start the application right from the beginning of SDLC rather than waiting for the testing phase.</a:t>
            </a:r>
          </a:p>
          <a:p>
            <a:pPr algn="just"/>
            <a:endParaRPr lang="en-US" sz="3200" dirty="0">
              <a:solidFill>
                <a:srgbClr val="2C2F34"/>
              </a:solidFill>
              <a:latin typeface="Aileron Regular" panose="020B06040202020202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C2F34"/>
                </a:solidFill>
                <a:effectLst/>
                <a:latin typeface="Aileron Regular" panose="020B0604020202020204" charset="0"/>
              </a:rPr>
              <a:t> Once test plan, test cases </a:t>
            </a:r>
            <a:r>
              <a:rPr lang="en-US" sz="3200" b="0" i="0" dirty="0" err="1">
                <a:solidFill>
                  <a:srgbClr val="2C2F34"/>
                </a:solidFill>
                <a:effectLst/>
                <a:latin typeface="Aileron Regular" panose="020B0604020202020204" charset="0"/>
              </a:rPr>
              <a:t>etc</a:t>
            </a:r>
            <a:r>
              <a:rPr lang="en-US" sz="3200" b="0" i="0" dirty="0">
                <a:solidFill>
                  <a:srgbClr val="2C2F34"/>
                </a:solidFill>
                <a:effectLst/>
                <a:latin typeface="Aileron Regular" panose="020B0604020202020204" charset="0"/>
              </a:rPr>
              <a:t>… are written and approved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C2F34"/>
                </a:solidFill>
                <a:effectLst/>
                <a:latin typeface="Aileron Regular" panose="020B0604020202020204" charset="0"/>
              </a:rPr>
              <a:t> Once the environment is ready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C2F34"/>
                </a:solidFill>
                <a:effectLst/>
                <a:latin typeface="Aileron Regular" panose="020B0604020202020204" charset="0"/>
              </a:rPr>
              <a:t> Once the build is given to QA team to test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C2F34"/>
                </a:solidFill>
                <a:effectLst/>
                <a:latin typeface="Aileron Regular" panose="020B0604020202020204" charset="0"/>
              </a:rPr>
              <a:t> Test data is ready.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4353887">
            <a:off x="-1145501" y="-1752365"/>
            <a:ext cx="5351080" cy="519054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6194015">
            <a:off x="14583760" y="6663026"/>
            <a:ext cx="5351080" cy="519054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738899" y="1441937"/>
            <a:ext cx="12810201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spc="225" dirty="0">
                <a:solidFill>
                  <a:srgbClr val="21384C"/>
                </a:solidFill>
                <a:latin typeface="Aileron Heavy"/>
              </a:rPr>
              <a:t>When to stop Testing?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98056AF6-2896-4876-82C6-95C5E71DA3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2400" y="8724900"/>
            <a:ext cx="3617908" cy="13898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60594A-9F56-4920-977E-61B0D02CF963}"/>
              </a:ext>
            </a:extLst>
          </p:cNvPr>
          <p:cNvSpPr txBox="1"/>
          <p:nvPr/>
        </p:nvSpPr>
        <p:spPr>
          <a:xfrm>
            <a:off x="2738899" y="2781300"/>
            <a:ext cx="15357190" cy="3998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Aileron Regular" panose="020B0604020202020204" charset="0"/>
              </a:rPr>
              <a:t> Completion of test case execution.</a:t>
            </a:r>
          </a:p>
          <a:p>
            <a:pPr marL="914400" lvl="1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Aileron Regular" panose="020B0604020202020204" charset="0"/>
              </a:rPr>
              <a:t> Completion of Functional and code coverage to a certain point.</a:t>
            </a:r>
          </a:p>
          <a:p>
            <a:pPr marL="914400" lvl="1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Aileron Regular" panose="020B0604020202020204" charset="0"/>
              </a:rPr>
              <a:t> Bug rate falls below a certain level and no high priority bugs are identified.</a:t>
            </a:r>
          </a:p>
          <a:p>
            <a:pPr marL="914400" lvl="1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Aileron Regular" panose="020B0604020202020204" charset="0"/>
              </a:rPr>
              <a:t> Management decision.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766632">
            <a:off x="12683369" y="-6561720"/>
            <a:ext cx="9187798" cy="108731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9876498">
            <a:off x="-2930346" y="6167807"/>
            <a:ext cx="9187798" cy="1087313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33400" y="506764"/>
            <a:ext cx="14421605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spc="225" dirty="0">
                <a:solidFill>
                  <a:srgbClr val="21384C"/>
                </a:solidFill>
                <a:latin typeface="Aileron Heavy"/>
              </a:rPr>
              <a:t>Difference between Testing and Debugging</a:t>
            </a: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26CBC74B-F518-4EB9-AF57-BCC53E7068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401800" y="8675352"/>
            <a:ext cx="3617908" cy="13898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DA0725-EAF4-4A15-A80A-2FD815C6FA1B}"/>
              </a:ext>
            </a:extLst>
          </p:cNvPr>
          <p:cNvSpPr txBox="1"/>
          <p:nvPr/>
        </p:nvSpPr>
        <p:spPr>
          <a:xfrm>
            <a:off x="1331908" y="2383756"/>
            <a:ext cx="166878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sz="2800" b="1" dirty="0">
              <a:latin typeface="Aileron Regular" panose="020B0604020202020204" charset="0"/>
            </a:endParaRPr>
          </a:p>
          <a:p>
            <a:pPr marL="285750" indent="-285750">
              <a:spcBef>
                <a:spcPct val="0"/>
              </a:spcBef>
              <a:buFont typeface="Wingdings" pitchFamily="2" charset="2"/>
              <a:buChar char="Ø"/>
            </a:pPr>
            <a:r>
              <a:rPr lang="en-US" sz="2800" b="1" dirty="0">
                <a:latin typeface="Aileron Regular" panose="020B0604020202020204" charset="0"/>
              </a:rPr>
              <a:t>Testing</a:t>
            </a:r>
          </a:p>
          <a:p>
            <a:pPr>
              <a:spcBef>
                <a:spcPct val="0"/>
              </a:spcBef>
            </a:pPr>
            <a:endParaRPr lang="en-US" sz="2800" b="1" dirty="0">
              <a:latin typeface="Aileron Regular" panose="020B0604020202020204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800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It involves the identification of bug/error/defect in the software without correcting it.</a:t>
            </a:r>
            <a:r>
              <a:rPr lang="en-US" sz="2800" b="1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endParaRPr lang="en-US" sz="2800" dirty="0"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800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Normally professionals with a Quality Assurance background are involved in the identification of bugs. </a:t>
            </a:r>
          </a:p>
          <a:p>
            <a:pPr>
              <a:spcBef>
                <a:spcPct val="0"/>
              </a:spcBef>
              <a:buNone/>
            </a:pPr>
            <a:endParaRPr lang="en-US" sz="2800" dirty="0">
              <a:latin typeface="Aileron Regular" panose="020B0604020202020204" charset="0"/>
            </a:endParaRP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sz="2800" b="1" dirty="0">
              <a:latin typeface="Aileron Regular" panose="020B0604020202020204" charset="0"/>
            </a:endParaRPr>
          </a:p>
          <a:p>
            <a:pPr marL="285750" indent="-285750">
              <a:spcBef>
                <a:spcPct val="0"/>
              </a:spcBef>
              <a:buFont typeface="Wingdings" pitchFamily="2" charset="2"/>
              <a:buChar char="Ø"/>
            </a:pPr>
            <a:r>
              <a:rPr lang="en-US" sz="2800" b="1" dirty="0">
                <a:latin typeface="Aileron Regular" panose="020B0604020202020204" charset="0"/>
              </a:rPr>
              <a:t>Debugging</a:t>
            </a:r>
          </a:p>
          <a:p>
            <a:pPr>
              <a:spcBef>
                <a:spcPct val="0"/>
              </a:spcBef>
            </a:pPr>
            <a:endParaRPr lang="en-US" sz="2800" b="1" dirty="0">
              <a:latin typeface="Aileron Regular" panose="020B0604020202020204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800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It involves identifying, isolating and fixing the problems/bug. .</a:t>
            </a: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endParaRPr lang="en-US" sz="2800" dirty="0"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800" dirty="0">
                <a:latin typeface="Aileron Regular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Developers who code the software conduct debugging upon encountering an error in the code. </a:t>
            </a:r>
          </a:p>
          <a:p>
            <a:pPr lvl="1">
              <a:spcBef>
                <a:spcPct val="0"/>
              </a:spcBef>
              <a:buNone/>
            </a:pPr>
            <a:endParaRPr lang="en-US" sz="2800" dirty="0">
              <a:latin typeface="Aileron Regular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390</Words>
  <Application>Microsoft Office PowerPoint</Application>
  <PresentationFormat>Custom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Aileron Regular</vt:lpstr>
      <vt:lpstr>Calibri</vt:lpstr>
      <vt:lpstr>Arial</vt:lpstr>
      <vt:lpstr>Aileron Heavy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and BLue White BG + Blobs Sales Presentation</dc:title>
  <cp:lastModifiedBy>Sunil Kumar Sukesan</cp:lastModifiedBy>
  <cp:revision>19</cp:revision>
  <dcterms:created xsi:type="dcterms:W3CDTF">2006-08-16T00:00:00Z</dcterms:created>
  <dcterms:modified xsi:type="dcterms:W3CDTF">2022-01-21T21:16:48Z</dcterms:modified>
  <dc:identifier>DADyL4Dkous</dc:identifier>
</cp:coreProperties>
</file>