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8" r:id="rId4"/>
    <p:sldId id="276" r:id="rId5"/>
    <p:sldId id="269" r:id="rId6"/>
    <p:sldId id="271" r:id="rId7"/>
    <p:sldId id="270" r:id="rId8"/>
    <p:sldId id="272" r:id="rId9"/>
    <p:sldId id="275" r:id="rId10"/>
    <p:sldId id="273" r:id="rId11"/>
    <p:sldId id="258" r:id="rId12"/>
    <p:sldId id="277" r:id="rId13"/>
    <p:sldId id="259" r:id="rId14"/>
    <p:sldId id="263" r:id="rId15"/>
    <p:sldId id="261" r:id="rId16"/>
    <p:sldId id="274" r:id="rId17"/>
  </p:sldIdLst>
  <p:sldSz cx="18288000" cy="10287000"/>
  <p:notesSz cx="6858000" cy="9144000"/>
  <p:embeddedFontLst>
    <p:embeddedFont>
      <p:font typeface="Aileron Heavy" panose="020B0604020202020204" charset="0"/>
      <p:regular r:id="rId18"/>
    </p:embeddedFont>
    <p:embeddedFont>
      <p:font typeface="Aileron Regular"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Kumar Sukesan" initials="SKS" lastIdx="1" clrIdx="0">
    <p:extLst>
      <p:ext uri="{19B8F6BF-5375-455C-9EA6-DF929625EA0E}">
        <p15:presenceInfo xmlns:p15="http://schemas.microsoft.com/office/powerpoint/2012/main" userId="02d62c324ca92f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71" d="100"/>
          <a:sy n="71" d="100"/>
        </p:scale>
        <p:origin x="696"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7" name="Picture 7"/>
          <p:cNvPicPr>
            <a:picLocks noChangeAspect="1"/>
          </p:cNvPicPr>
          <p:nvPr/>
        </p:nvPicPr>
        <p:blipFill>
          <a:blip r:embed="rId7"/>
          <a:srcRect/>
          <a:stretch>
            <a:fillRect/>
          </a:stretch>
        </p:blipFill>
        <p:spPr>
          <a:xfrm>
            <a:off x="5621655" y="3448836"/>
            <a:ext cx="7044689" cy="27063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3729219" y="-2052015"/>
            <a:ext cx="5558115" cy="6577651"/>
          </a:xfrm>
          <a:prstGeom prst="rect">
            <a:avLst/>
          </a:prstGeom>
        </p:spPr>
      </p:pic>
      <p:pic>
        <p:nvPicPr>
          <p:cNvPr id="5" name="Picture 5"/>
          <p:cNvPicPr>
            <a:picLocks noChangeAspect="1"/>
          </p:cNvPicPr>
          <p:nvPr/>
        </p:nvPicPr>
        <p:blipFill>
          <a:blip r:embed="rId4"/>
          <a:srcRect/>
          <a:stretch>
            <a:fillRect/>
          </a:stretch>
        </p:blipFill>
        <p:spPr>
          <a:xfrm>
            <a:off x="276836" y="8276474"/>
            <a:ext cx="4648911" cy="1785936"/>
          </a:xfrm>
          <a:prstGeom prst="rect">
            <a:avLst/>
          </a:prstGeom>
        </p:spPr>
      </p:pic>
      <p:sp>
        <p:nvSpPr>
          <p:cNvPr id="9" name="TextBox 9"/>
          <p:cNvSpPr txBox="1"/>
          <p:nvPr/>
        </p:nvSpPr>
        <p:spPr>
          <a:xfrm>
            <a:off x="998074" y="277482"/>
            <a:ext cx="13068300" cy="2532745"/>
          </a:xfrm>
          <a:prstGeom prst="rect">
            <a:avLst/>
          </a:prstGeom>
        </p:spPr>
        <p:txBody>
          <a:bodyPr wrap="square" lIns="0" tIns="0" rIns="0" bIns="0" rtlCol="0" anchor="t">
            <a:spAutoFit/>
          </a:bodyPr>
          <a:lstStyle/>
          <a:p>
            <a:pPr>
              <a:lnSpc>
                <a:spcPts val="10263"/>
              </a:lnSpc>
            </a:pPr>
            <a:r>
              <a:rPr lang="en-IN" sz="7500" spc="-158" dirty="0">
                <a:solidFill>
                  <a:srgbClr val="21384C">
                    <a:alpha val="76863"/>
                  </a:srgbClr>
                </a:solidFill>
                <a:latin typeface="Aileron Heavy"/>
              </a:rPr>
              <a:t>Disadvantages of Waterfall Model</a:t>
            </a:r>
            <a:endParaRPr lang="en-US" sz="7500" spc="-158" dirty="0">
              <a:solidFill>
                <a:srgbClr val="21384C">
                  <a:alpha val="76863"/>
                </a:srgbClr>
              </a:solidFill>
              <a:latin typeface="Aileron Heavy"/>
            </a:endParaRPr>
          </a:p>
        </p:txBody>
      </p:sp>
      <p:sp>
        <p:nvSpPr>
          <p:cNvPr id="11" name="TextBox 10">
            <a:extLst>
              <a:ext uri="{FF2B5EF4-FFF2-40B4-BE49-F238E27FC236}">
                <a16:creationId xmlns:a16="http://schemas.microsoft.com/office/drawing/2014/main" id="{E38B10C7-BBF6-48AD-858A-07CFCEF113AA}"/>
              </a:ext>
            </a:extLst>
          </p:cNvPr>
          <p:cNvSpPr txBox="1"/>
          <p:nvPr/>
        </p:nvSpPr>
        <p:spPr>
          <a:xfrm>
            <a:off x="851288" y="2639479"/>
            <a:ext cx="16438637" cy="58077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3600" dirty="0">
                <a:latin typeface="Aileron Regular" panose="020B0604020202020204" charset="0"/>
              </a:rPr>
              <a:t>The problem in Adapting Changes to the Requirement</a:t>
            </a:r>
          </a:p>
          <a:p>
            <a:pPr marL="285750" indent="-285750">
              <a:lnSpc>
                <a:spcPct val="150000"/>
              </a:lnSpc>
              <a:buFont typeface="Arial" panose="020B0604020202020204" pitchFamily="34" charset="0"/>
              <a:buChar char="•"/>
            </a:pPr>
            <a:r>
              <a:rPr lang="en-US" sz="3600" dirty="0">
                <a:latin typeface="Aileron Regular" panose="020B0604020202020204" charset="0"/>
              </a:rPr>
              <a:t>Time to market for the product is high</a:t>
            </a:r>
          </a:p>
          <a:p>
            <a:pPr marL="285750" indent="-285750">
              <a:lnSpc>
                <a:spcPct val="150000"/>
              </a:lnSpc>
              <a:buFont typeface="Arial" panose="020B0604020202020204" pitchFamily="34" charset="0"/>
              <a:buChar char="•"/>
            </a:pPr>
            <a:r>
              <a:rPr lang="en-US" sz="3600" dirty="0">
                <a:latin typeface="Aileron Regular" panose="020B0604020202020204" charset="0"/>
              </a:rPr>
              <a:t>Testing is delayed since it is the fourth phase</a:t>
            </a:r>
          </a:p>
          <a:p>
            <a:pPr marL="285750" indent="-285750">
              <a:lnSpc>
                <a:spcPct val="150000"/>
              </a:lnSpc>
              <a:buFont typeface="Arial" panose="020B0604020202020204" pitchFamily="34" charset="0"/>
              <a:buChar char="•"/>
            </a:pPr>
            <a:r>
              <a:rPr lang="en-US" sz="3600" dirty="0">
                <a:latin typeface="Aileron Regular" panose="020B0604020202020204" charset="0"/>
              </a:rPr>
              <a:t>Integration is done at the end</a:t>
            </a:r>
          </a:p>
          <a:p>
            <a:pPr marL="285750" indent="-285750">
              <a:lnSpc>
                <a:spcPct val="150000"/>
              </a:lnSpc>
              <a:buFont typeface="Arial" panose="020B0604020202020204" pitchFamily="34" charset="0"/>
              <a:buChar char="•"/>
            </a:pPr>
            <a:r>
              <a:rPr lang="en-US" sz="3600" dirty="0">
                <a:latin typeface="Aileron Regular" panose="020B0604020202020204" charset="0"/>
              </a:rPr>
              <a:t>Not suitable for complex projects</a:t>
            </a:r>
          </a:p>
          <a:p>
            <a:pPr marL="285750" indent="-285750">
              <a:lnSpc>
                <a:spcPct val="150000"/>
              </a:lnSpc>
              <a:buFont typeface="Arial" panose="020B0604020202020204" pitchFamily="34" charset="0"/>
              <a:buChar char="•"/>
            </a:pPr>
            <a:r>
              <a:rPr lang="en-US" sz="3600" dirty="0">
                <a:latin typeface="Aileron Regular" panose="020B0604020202020204" charset="0"/>
              </a:rPr>
              <a:t>Clients valuable feedback cannot be included with the ongoing </a:t>
            </a:r>
            <a:r>
              <a:rPr lang="en-IN" sz="3600" dirty="0">
                <a:latin typeface="Aileron Regular" panose="020B0604020202020204" charset="0"/>
              </a:rPr>
              <a:t>development phase</a:t>
            </a:r>
            <a:endParaRPr lang="en-US" sz="3600" dirty="0">
              <a:solidFill>
                <a:schemeClr val="tx1">
                  <a:lumMod val="95000"/>
                  <a:lumOff val="5000"/>
                </a:schemeClr>
              </a:solidFill>
              <a:latin typeface="Aileron Regular"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8E561D-4428-444C-86FF-94272B40D227}"/>
              </a:ext>
            </a:extLst>
          </p:cNvPr>
          <p:cNvPicPr>
            <a:picLocks noChangeAspect="1"/>
          </p:cNvPicPr>
          <p:nvPr/>
        </p:nvPicPr>
        <p:blipFill>
          <a:blip r:embed="rId2"/>
          <a:stretch>
            <a:fillRect/>
          </a:stretch>
        </p:blipFill>
        <p:spPr>
          <a:xfrm>
            <a:off x="7103535" y="2546813"/>
            <a:ext cx="10668000" cy="7257264"/>
          </a:xfrm>
          <a:prstGeom prst="rect">
            <a:avLst/>
          </a:prstGeom>
        </p:spPr>
      </p:pic>
      <p:sp>
        <p:nvSpPr>
          <p:cNvPr id="6" name="TextBox 6"/>
          <p:cNvSpPr txBox="1"/>
          <p:nvPr/>
        </p:nvSpPr>
        <p:spPr>
          <a:xfrm>
            <a:off x="6757399" y="238489"/>
            <a:ext cx="11360272" cy="2308324"/>
          </a:xfrm>
          <a:prstGeom prst="rect">
            <a:avLst/>
          </a:prstGeom>
        </p:spPr>
        <p:txBody>
          <a:bodyPr wrap="square" lIns="0" tIns="0" rIns="0" bIns="0" rtlCol="0" anchor="t">
            <a:spAutoFit/>
          </a:bodyPr>
          <a:lstStyle/>
          <a:p>
            <a:pPr algn="r">
              <a:lnSpc>
                <a:spcPts val="9000"/>
              </a:lnSpc>
            </a:pPr>
            <a:r>
              <a:rPr lang="en-IN" sz="7500" spc="225" dirty="0">
                <a:solidFill>
                  <a:srgbClr val="21384C"/>
                </a:solidFill>
                <a:latin typeface="Aileron Heavy" panose="020B0604020202020204" charset="0"/>
              </a:rPr>
              <a:t>V-Model (Verification and Validation Model)</a:t>
            </a:r>
            <a:endParaRPr lang="en-US" sz="7500" spc="225" dirty="0">
              <a:solidFill>
                <a:srgbClr val="21384C"/>
              </a:solidFill>
              <a:latin typeface="Aileron Heavy" panose="020B0604020202020204" charset="0"/>
            </a:endParaRPr>
          </a:p>
        </p:txBody>
      </p:sp>
      <p:pic>
        <p:nvPicPr>
          <p:cNvPr id="10" name="Picture 7">
            <a:extLst>
              <a:ext uri="{FF2B5EF4-FFF2-40B4-BE49-F238E27FC236}">
                <a16:creationId xmlns:a16="http://schemas.microsoft.com/office/drawing/2014/main" id="{93849FB9-A2C2-431D-8335-4F4209AC8B68}"/>
              </a:ext>
            </a:extLst>
          </p:cNvPr>
          <p:cNvPicPr>
            <a:picLocks noChangeAspect="1"/>
          </p:cNvPicPr>
          <p:nvPr/>
        </p:nvPicPr>
        <p:blipFill>
          <a:blip r:embed="rId3"/>
          <a:srcRect/>
          <a:stretch>
            <a:fillRect/>
          </a:stretch>
        </p:blipFill>
        <p:spPr>
          <a:xfrm>
            <a:off x="14517692" y="8724900"/>
            <a:ext cx="3617908" cy="1389864"/>
          </a:xfrm>
          <a:prstGeom prst="rect">
            <a:avLst/>
          </a:prstGeom>
        </p:spPr>
      </p:pic>
      <p:pic>
        <p:nvPicPr>
          <p:cNvPr id="2" name="Picture 2"/>
          <p:cNvPicPr>
            <a:picLocks noChangeAspect="1"/>
          </p:cNvPicPr>
          <p:nvPr/>
        </p:nvPicPr>
        <p:blipFill>
          <a:blip r:embed="rId4"/>
          <a:srcRect/>
          <a:stretch>
            <a:fillRect/>
          </a:stretch>
        </p:blipFill>
        <p:spPr>
          <a:xfrm rot="-5400000">
            <a:off x="-2281533" y="-4064958"/>
            <a:ext cx="9187798" cy="10873133"/>
          </a:xfrm>
          <a:prstGeom prst="rect">
            <a:avLst/>
          </a:prstGeom>
        </p:spPr>
      </p:pic>
      <p:pic>
        <p:nvPicPr>
          <p:cNvPr id="3" name="Picture 3"/>
          <p:cNvPicPr>
            <a:picLocks noChangeAspect="1"/>
          </p:cNvPicPr>
          <p:nvPr/>
        </p:nvPicPr>
        <p:blipFill>
          <a:blip r:embed="rId5"/>
          <a:srcRect/>
          <a:stretch>
            <a:fillRect/>
          </a:stretch>
        </p:blipFill>
        <p:spPr>
          <a:xfrm rot="9692280">
            <a:off x="-1180407" y="4566137"/>
            <a:ext cx="9187798" cy="10873133"/>
          </a:xfrm>
          <a:prstGeom prst="rect">
            <a:avLst/>
          </a:prstGeom>
        </p:spPr>
      </p:pic>
    </p:spTree>
    <p:extLst>
      <p:ext uri="{BB962C8B-B14F-4D97-AF65-F5344CB8AC3E}">
        <p14:creationId xmlns:p14="http://schemas.microsoft.com/office/powerpoint/2010/main" val="44845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49400" y="8563500"/>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835D5D80-9E4A-4FB1-81C3-0D0C53D14793}"/>
              </a:ext>
            </a:extLst>
          </p:cNvPr>
          <p:cNvSpPr txBox="1"/>
          <p:nvPr/>
        </p:nvSpPr>
        <p:spPr>
          <a:xfrm>
            <a:off x="3581400" y="238489"/>
            <a:ext cx="14536271" cy="2308324"/>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V-Model (Verification and Validation Model)</a:t>
            </a:r>
            <a:endParaRPr lang="en-US" sz="7500" spc="225" dirty="0">
              <a:solidFill>
                <a:srgbClr val="21384C"/>
              </a:solidFill>
              <a:latin typeface="Aileron Heavy" panose="020B0604020202020204" charset="0"/>
            </a:endParaRPr>
          </a:p>
        </p:txBody>
      </p:sp>
      <p:pic>
        <p:nvPicPr>
          <p:cNvPr id="1026" name="Picture 2" descr="developer-tester">
            <a:extLst>
              <a:ext uri="{FF2B5EF4-FFF2-40B4-BE49-F238E27FC236}">
                <a16:creationId xmlns:a16="http://schemas.microsoft.com/office/drawing/2014/main" id="{0264C72D-7D31-42FA-A1FE-BA7AD0D7AE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459560"/>
            <a:ext cx="11618259" cy="663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17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49400" y="8563500"/>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659D956-5D7E-42EB-8C2D-23C1F9F82339}"/>
              </a:ext>
            </a:extLst>
          </p:cNvPr>
          <p:cNvSpPr txBox="1"/>
          <p:nvPr/>
        </p:nvSpPr>
        <p:spPr>
          <a:xfrm>
            <a:off x="1447800" y="3138716"/>
            <a:ext cx="12649200" cy="4662815"/>
          </a:xfrm>
          <a:prstGeom prst="rect">
            <a:avLst/>
          </a:prstGeom>
          <a:noFill/>
        </p:spPr>
        <p:txBody>
          <a:bodyPr wrap="square">
            <a:spAutoFit/>
          </a:bodyPr>
          <a:lstStyle/>
          <a:p>
            <a:pPr marL="0" indent="0" algn="l">
              <a:buNone/>
            </a:pPr>
            <a:r>
              <a:rPr lang="en-IN" sz="3300" b="1" i="0" u="none" strike="noStrike" baseline="0" dirty="0">
                <a:solidFill>
                  <a:srgbClr val="111C24"/>
                </a:solidFill>
                <a:latin typeface="Aileron Regular" panose="020B0604020202020204" charset="0"/>
              </a:rPr>
              <a:t>Verification:</a:t>
            </a:r>
          </a:p>
          <a:p>
            <a:pPr algn="l"/>
            <a:r>
              <a:rPr lang="en-US" sz="3300" b="0" i="0" u="none" strike="noStrike" baseline="0" dirty="0">
                <a:solidFill>
                  <a:srgbClr val="111C24"/>
                </a:solidFill>
                <a:latin typeface="Aileron Regular" panose="020B0604020202020204" charset="0"/>
              </a:rPr>
              <a:t>Static Testing process. Develop the Testcases at all levels with respect to the requirement document to ensure that the Business requirement is satisfied before the development of the application</a:t>
            </a:r>
          </a:p>
          <a:p>
            <a:pPr algn="l"/>
            <a:endParaRPr lang="en-US" sz="3300" b="0" i="0" u="none" strike="noStrike" baseline="0" dirty="0">
              <a:solidFill>
                <a:srgbClr val="111C24"/>
              </a:solidFill>
              <a:latin typeface="Aileron Regular" panose="020B0604020202020204" charset="0"/>
            </a:endParaRPr>
          </a:p>
          <a:p>
            <a:pPr marL="0" indent="0" algn="l">
              <a:buNone/>
            </a:pPr>
            <a:r>
              <a:rPr lang="en-IN" sz="3300" b="1" i="0" u="none" strike="noStrike" baseline="0" dirty="0">
                <a:solidFill>
                  <a:srgbClr val="111C24"/>
                </a:solidFill>
                <a:latin typeface="Aileron Regular" panose="020B0604020202020204" charset="0"/>
              </a:rPr>
              <a:t>Validation:</a:t>
            </a:r>
          </a:p>
          <a:p>
            <a:pPr algn="l"/>
            <a:r>
              <a:rPr lang="en-US" sz="3300" b="0" i="0" u="none" strike="noStrike" baseline="0" dirty="0">
                <a:solidFill>
                  <a:srgbClr val="111C24"/>
                </a:solidFill>
                <a:latin typeface="Aileron Regular" panose="020B0604020202020204" charset="0"/>
              </a:rPr>
              <a:t>Dynamic Testing Process which has been done once after the development of code has been completed with respect to the application developed.</a:t>
            </a:r>
            <a:endParaRPr lang="en-US" sz="3300" dirty="0">
              <a:solidFill>
                <a:schemeClr val="tx1">
                  <a:lumMod val="95000"/>
                  <a:lumOff val="5000"/>
                </a:schemeClr>
              </a:solidFill>
              <a:latin typeface="Aileron Regular" panose="020B0604020202020204" charset="0"/>
            </a:endParaRPr>
          </a:p>
        </p:txBody>
      </p:sp>
      <p:sp>
        <p:nvSpPr>
          <p:cNvPr id="13" name="TextBox 6">
            <a:extLst>
              <a:ext uri="{FF2B5EF4-FFF2-40B4-BE49-F238E27FC236}">
                <a16:creationId xmlns:a16="http://schemas.microsoft.com/office/drawing/2014/main" id="{835D5D80-9E4A-4FB1-81C3-0D0C53D14793}"/>
              </a:ext>
            </a:extLst>
          </p:cNvPr>
          <p:cNvSpPr txBox="1"/>
          <p:nvPr/>
        </p:nvSpPr>
        <p:spPr>
          <a:xfrm>
            <a:off x="3581400" y="238489"/>
            <a:ext cx="14536271" cy="2308324"/>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V-Model (Verification and Validation Model)</a:t>
            </a:r>
            <a:endParaRPr lang="en-US" sz="7500" spc="225" dirty="0">
              <a:solidFill>
                <a:srgbClr val="21384C"/>
              </a:solidFill>
              <a:latin typeface="Aileron Heavy" panose="020B0604020202020204" charset="0"/>
            </a:endParaRPr>
          </a:p>
        </p:txBody>
      </p:sp>
    </p:spTree>
    <p:extLst>
      <p:ext uri="{BB962C8B-B14F-4D97-AF65-F5344CB8AC3E}">
        <p14:creationId xmlns:p14="http://schemas.microsoft.com/office/powerpoint/2010/main" val="398691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1" name="Picture 7">
            <a:extLst>
              <a:ext uri="{FF2B5EF4-FFF2-40B4-BE49-F238E27FC236}">
                <a16:creationId xmlns:a16="http://schemas.microsoft.com/office/drawing/2014/main" id="{4F137E85-DC16-446D-9998-C38E21B993E5}"/>
              </a:ext>
            </a:extLst>
          </p:cNvPr>
          <p:cNvPicPr>
            <a:picLocks noChangeAspect="1"/>
          </p:cNvPicPr>
          <p:nvPr/>
        </p:nvPicPr>
        <p:blipFill>
          <a:blip r:embed="rId3"/>
          <a:srcRect/>
          <a:stretch>
            <a:fillRect/>
          </a:stretch>
        </p:blipFill>
        <p:spPr>
          <a:xfrm>
            <a:off x="200859" y="8623580"/>
            <a:ext cx="3617908" cy="1389864"/>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4"/>
          <a:srcRect/>
          <a:stretch>
            <a:fillRect/>
          </a:stretch>
        </p:blipFill>
        <p:spPr>
          <a:xfrm rot="-3926266">
            <a:off x="12695212" y="4851056"/>
            <a:ext cx="7620799" cy="9018697"/>
          </a:xfrm>
          <a:prstGeom prst="rect">
            <a:avLst/>
          </a:prstGeom>
        </p:spPr>
      </p:pic>
      <p:sp>
        <p:nvSpPr>
          <p:cNvPr id="43" name="TextBox 4">
            <a:extLst>
              <a:ext uri="{FF2B5EF4-FFF2-40B4-BE49-F238E27FC236}">
                <a16:creationId xmlns:a16="http://schemas.microsoft.com/office/drawing/2014/main" id="{295049CF-E6F2-4883-B04D-4B1BD9922600}"/>
              </a:ext>
            </a:extLst>
          </p:cNvPr>
          <p:cNvSpPr txBox="1"/>
          <p:nvPr/>
        </p:nvSpPr>
        <p:spPr>
          <a:xfrm>
            <a:off x="2819400" y="342900"/>
            <a:ext cx="15161596" cy="1154162"/>
          </a:xfrm>
          <a:prstGeom prst="rect">
            <a:avLst/>
          </a:prstGeom>
        </p:spPr>
        <p:txBody>
          <a:bodyPr wrap="square" lIns="0" tIns="0" rIns="0" bIns="0" rtlCol="0" anchor="t">
            <a:spAutoFit/>
          </a:bodyPr>
          <a:lstStyle/>
          <a:p>
            <a:pPr algn="just">
              <a:lnSpc>
                <a:spcPts val="9000"/>
              </a:lnSpc>
            </a:pPr>
            <a:r>
              <a:rPr lang="en-IN" sz="7500" spc="225" dirty="0">
                <a:solidFill>
                  <a:srgbClr val="21384C"/>
                </a:solidFill>
                <a:latin typeface="Aileron Heavy"/>
              </a:rPr>
              <a:t>Advantages of V Model</a:t>
            </a:r>
            <a:endParaRPr lang="en-US" sz="7500" spc="225" dirty="0">
              <a:solidFill>
                <a:srgbClr val="21384C"/>
              </a:solidFill>
              <a:latin typeface="Aileron Heavy"/>
            </a:endParaRPr>
          </a:p>
        </p:txBody>
      </p:sp>
      <p:sp>
        <p:nvSpPr>
          <p:cNvPr id="9" name="TextBox 8">
            <a:extLst>
              <a:ext uri="{FF2B5EF4-FFF2-40B4-BE49-F238E27FC236}">
                <a16:creationId xmlns:a16="http://schemas.microsoft.com/office/drawing/2014/main" id="{3CBB1F77-EC2D-44E3-919E-28FF06A5A4ED}"/>
              </a:ext>
            </a:extLst>
          </p:cNvPr>
          <p:cNvSpPr txBox="1"/>
          <p:nvPr/>
        </p:nvSpPr>
        <p:spPr>
          <a:xfrm>
            <a:off x="2143686" y="2174680"/>
            <a:ext cx="14000628" cy="4380173"/>
          </a:xfrm>
          <a:prstGeom prst="rect">
            <a:avLst/>
          </a:prstGeom>
          <a:noFill/>
        </p:spPr>
        <p:txBody>
          <a:bodyPr wrap="square">
            <a:spAutoFit/>
          </a:bodyPr>
          <a:lstStyle/>
          <a:p>
            <a:pPr marL="685800" indent="-457200" algn="just">
              <a:spcBef>
                <a:spcPts val="300"/>
              </a:spcBef>
              <a:spcAft>
                <a:spcPts val="1000"/>
              </a:spcAft>
              <a:buFont typeface="Arial" panose="020B0604020202020204" pitchFamily="34" charset="0"/>
              <a:buChar char="•"/>
            </a:pPr>
            <a:r>
              <a:rPr lang="en-IN" sz="3200" dirty="0">
                <a:solidFill>
                  <a:srgbClr val="000000"/>
                </a:solidFill>
                <a:effectLst/>
                <a:latin typeface="Aileron Regular" panose="020B0604020202020204" charset="0"/>
                <a:ea typeface="Times New Roman" panose="02020603050405020304" pitchFamily="18" charset="0"/>
                <a:cs typeface="Times New Roman" panose="02020603050405020304" pitchFamily="18" charset="0"/>
              </a:rPr>
              <a:t>Testing Methods like planning, test designing happens well before coding.</a:t>
            </a:r>
            <a:endParaRPr lang="en-IN" sz="3200" dirty="0">
              <a:effectLst/>
              <a:latin typeface="Aileron Regular" panose="020B0604020202020204" charset="0"/>
              <a:ea typeface="Calibri" panose="020F0502020204030204" pitchFamily="34" charset="0"/>
              <a:cs typeface="Times New Roman" panose="02020603050405020304" pitchFamily="18" charset="0"/>
            </a:endParaRPr>
          </a:p>
          <a:p>
            <a:pPr marL="685800" indent="-457200" algn="just">
              <a:spcBef>
                <a:spcPts val="300"/>
              </a:spcBef>
              <a:spcAft>
                <a:spcPts val="1000"/>
              </a:spcAft>
              <a:buFont typeface="Arial" panose="020B0604020202020204" pitchFamily="34" charset="0"/>
              <a:buChar char="•"/>
            </a:pPr>
            <a:r>
              <a:rPr lang="en-IN" sz="3200" dirty="0">
                <a:solidFill>
                  <a:srgbClr val="000000"/>
                </a:solidFill>
                <a:effectLst/>
                <a:latin typeface="Aileron Regular" panose="020B0604020202020204" charset="0"/>
                <a:ea typeface="Times New Roman" panose="02020603050405020304" pitchFamily="18" charset="0"/>
                <a:cs typeface="Times New Roman" panose="02020603050405020304" pitchFamily="18" charset="0"/>
              </a:rPr>
              <a:t>This saves a lot of time. Hence a higher chance of success over the waterfall model.</a:t>
            </a:r>
            <a:endParaRPr lang="en-IN" sz="3200" dirty="0">
              <a:effectLst/>
              <a:latin typeface="Aileron Regular" panose="020B0604020202020204" charset="0"/>
              <a:ea typeface="Calibri" panose="020F0502020204030204" pitchFamily="34" charset="0"/>
              <a:cs typeface="Times New Roman" panose="02020603050405020304" pitchFamily="18" charset="0"/>
            </a:endParaRPr>
          </a:p>
          <a:p>
            <a:pPr marL="685800" indent="-457200" algn="just">
              <a:lnSpc>
                <a:spcPct val="200000"/>
              </a:lnSpc>
              <a:spcBef>
                <a:spcPts val="300"/>
              </a:spcBef>
              <a:spcAft>
                <a:spcPts val="1000"/>
              </a:spcAft>
              <a:buFont typeface="Arial" panose="020B0604020202020204" pitchFamily="34" charset="0"/>
              <a:buChar char="•"/>
            </a:pPr>
            <a:r>
              <a:rPr lang="en-IN" sz="3200" dirty="0">
                <a:solidFill>
                  <a:srgbClr val="000000"/>
                </a:solidFill>
                <a:effectLst/>
                <a:latin typeface="Aileron Regular" panose="020B0604020202020204" charset="0"/>
                <a:ea typeface="Times New Roman" panose="02020603050405020304" pitchFamily="18" charset="0"/>
                <a:cs typeface="Times New Roman" panose="02020603050405020304" pitchFamily="18" charset="0"/>
              </a:rPr>
              <a:t>Avoids the downward flow of the defects.</a:t>
            </a:r>
            <a:endParaRPr lang="en-IN" sz="3200" dirty="0">
              <a:effectLst/>
              <a:latin typeface="Aileron Regular" panose="020B0604020202020204" charset="0"/>
              <a:ea typeface="Calibri" panose="020F0502020204030204" pitchFamily="34" charset="0"/>
              <a:cs typeface="Times New Roman" panose="02020603050405020304" pitchFamily="18" charset="0"/>
            </a:endParaRPr>
          </a:p>
          <a:p>
            <a:pPr marL="685800" indent="-457200" algn="just">
              <a:lnSpc>
                <a:spcPct val="200000"/>
              </a:lnSpc>
              <a:spcBef>
                <a:spcPts val="300"/>
              </a:spcBef>
              <a:spcAft>
                <a:spcPts val="1000"/>
              </a:spcAft>
              <a:buFont typeface="Arial" panose="020B0604020202020204" pitchFamily="34" charset="0"/>
              <a:buChar char="•"/>
            </a:pPr>
            <a:r>
              <a:rPr lang="en-IN" sz="3200" dirty="0">
                <a:solidFill>
                  <a:srgbClr val="000000"/>
                </a:solidFill>
                <a:effectLst/>
                <a:latin typeface="Aileron Regular" panose="020B0604020202020204" charset="0"/>
                <a:ea typeface="Times New Roman" panose="02020603050405020304" pitchFamily="18" charset="0"/>
                <a:cs typeface="Times New Roman" panose="02020603050405020304" pitchFamily="18" charset="0"/>
              </a:rPr>
              <a:t>Works well for small plans where requirements are easily understood.</a:t>
            </a:r>
            <a:endParaRPr lang="en-IN" sz="3200" dirty="0">
              <a:effectLst/>
              <a:latin typeface="Aileron Regular"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647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2819400" y="419100"/>
            <a:ext cx="14173200" cy="1154162"/>
          </a:xfrm>
          <a:prstGeom prst="rect">
            <a:avLst/>
          </a:prstGeom>
        </p:spPr>
        <p:txBody>
          <a:bodyPr wrap="square" lIns="0" tIns="0" rIns="0" bIns="0" rtlCol="0" anchor="t">
            <a:spAutoFit/>
          </a:bodyPr>
          <a:lstStyle/>
          <a:p>
            <a:pPr algn="just">
              <a:lnSpc>
                <a:spcPts val="9000"/>
              </a:lnSpc>
            </a:pPr>
            <a:r>
              <a:rPr lang="en-IN" sz="7500" spc="225" dirty="0">
                <a:solidFill>
                  <a:srgbClr val="21384C"/>
                </a:solidFill>
                <a:latin typeface="Aileron Heavy"/>
              </a:rPr>
              <a:t>Disadvantages of V Model</a:t>
            </a:r>
            <a:endParaRPr lang="en-US" sz="7500" spc="225" dirty="0">
              <a:solidFill>
                <a:srgbClr val="21384C"/>
              </a:solidFill>
              <a:latin typeface="Aileron Heavy"/>
            </a:endParaRPr>
          </a:p>
        </p:txBody>
      </p:sp>
      <p:sp>
        <p:nvSpPr>
          <p:cNvPr id="5" name="TextBox 5"/>
          <p:cNvSpPr txBox="1"/>
          <p:nvPr/>
        </p:nvSpPr>
        <p:spPr>
          <a:xfrm>
            <a:off x="2286000" y="1830093"/>
            <a:ext cx="14973300" cy="5819029"/>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200" dirty="0">
                <a:latin typeface="Aileron Regular" panose="020B0604020202020204" charset="0"/>
              </a:rPr>
              <a:t>High risk and uncertainty.</a:t>
            </a:r>
          </a:p>
          <a:p>
            <a:pPr marL="457200" indent="-457200">
              <a:lnSpc>
                <a:spcPct val="150000"/>
              </a:lnSpc>
              <a:buFont typeface="Arial" panose="020B0604020202020204" pitchFamily="34" charset="0"/>
              <a:buChar char="•"/>
            </a:pPr>
            <a:r>
              <a:rPr lang="en-US" sz="3200" dirty="0">
                <a:latin typeface="Aileron Regular" panose="020B0604020202020204" charset="0"/>
              </a:rPr>
              <a:t>Not a good model for complex and object-oriented projects.</a:t>
            </a:r>
          </a:p>
          <a:p>
            <a:pPr marL="457200" indent="-457200">
              <a:lnSpc>
                <a:spcPct val="150000"/>
              </a:lnSpc>
              <a:buFont typeface="Arial" panose="020B0604020202020204" pitchFamily="34" charset="0"/>
              <a:buChar char="•"/>
            </a:pPr>
            <a:r>
              <a:rPr lang="en-US" sz="3200" dirty="0">
                <a:latin typeface="Aileron Regular" panose="020B0604020202020204" charset="0"/>
              </a:rPr>
              <a:t>Poor model for long and ongoing projects.</a:t>
            </a:r>
          </a:p>
          <a:p>
            <a:pPr marL="457200" indent="-457200">
              <a:lnSpc>
                <a:spcPct val="150000"/>
              </a:lnSpc>
              <a:buFont typeface="Arial" panose="020B0604020202020204" pitchFamily="34" charset="0"/>
              <a:buChar char="•"/>
            </a:pPr>
            <a:r>
              <a:rPr lang="en-US" sz="3200" dirty="0">
                <a:latin typeface="Aileron Regular" panose="020B0604020202020204" charset="0"/>
              </a:rPr>
              <a:t>Not suitable for the projects where requirements are at a moderate to high risk of changing.</a:t>
            </a:r>
          </a:p>
          <a:p>
            <a:pPr marL="457200" indent="-457200">
              <a:lnSpc>
                <a:spcPct val="150000"/>
              </a:lnSpc>
              <a:buFont typeface="Arial" panose="020B0604020202020204" pitchFamily="34" charset="0"/>
              <a:buChar char="•"/>
            </a:pPr>
            <a:r>
              <a:rPr lang="en-US" sz="3200" dirty="0">
                <a:latin typeface="Aileron Regular" panose="020B0604020202020204" charset="0"/>
              </a:rPr>
              <a:t>Once an application is in the testing stage, it is difficult to go back and change a functionality.</a:t>
            </a:r>
          </a:p>
          <a:p>
            <a:pPr marL="457200" indent="-457200">
              <a:lnSpc>
                <a:spcPct val="150000"/>
              </a:lnSpc>
              <a:buFont typeface="Arial" panose="020B0604020202020204" pitchFamily="34" charset="0"/>
              <a:buChar char="•"/>
            </a:pPr>
            <a:r>
              <a:rPr lang="en-US" sz="3200" dirty="0">
                <a:latin typeface="Aileron Regular" panose="020B0604020202020204" charset="0"/>
              </a:rPr>
              <a:t>No working software is produced until late during the life cycle.</a:t>
            </a:r>
          </a:p>
        </p:txBody>
      </p:sp>
      <p:pic>
        <p:nvPicPr>
          <p:cNvPr id="6" name="Picture 7">
            <a:extLst>
              <a:ext uri="{FF2B5EF4-FFF2-40B4-BE49-F238E27FC236}">
                <a16:creationId xmlns:a16="http://schemas.microsoft.com/office/drawing/2014/main" id="{7800691B-9AFB-4AE7-A647-D7F1E5944F3F}"/>
              </a:ext>
            </a:extLst>
          </p:cNvPr>
          <p:cNvPicPr>
            <a:picLocks noChangeAspect="1"/>
          </p:cNvPicPr>
          <p:nvPr/>
        </p:nvPicPr>
        <p:blipFill>
          <a:blip r:embed="rId4"/>
          <a:srcRect/>
          <a:stretch>
            <a:fillRect/>
          </a:stretch>
        </p:blipFill>
        <p:spPr>
          <a:xfrm>
            <a:off x="14517692" y="8724900"/>
            <a:ext cx="3617908" cy="1389864"/>
          </a:xfrm>
          <a:prstGeom prst="rect">
            <a:avLst/>
          </a:prstGeom>
        </p:spPr>
      </p:pic>
    </p:spTree>
    <p:extLst>
      <p:ext uri="{BB962C8B-B14F-4D97-AF65-F5344CB8AC3E}">
        <p14:creationId xmlns:p14="http://schemas.microsoft.com/office/powerpoint/2010/main" val="148154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010950" y="874513"/>
            <a:ext cx="10266101" cy="8537974"/>
          </a:xfrm>
          <a:prstGeom prst="rect">
            <a:avLst/>
          </a:prstGeom>
        </p:spPr>
      </p:pic>
      <p:pic>
        <p:nvPicPr>
          <p:cNvPr id="5" name="Picture 7">
            <a:extLst>
              <a:ext uri="{FF2B5EF4-FFF2-40B4-BE49-F238E27FC236}">
                <a16:creationId xmlns:a16="http://schemas.microsoft.com/office/drawing/2014/main" id="{26647540-C1DC-4348-9E25-7D0921A94CE3}"/>
              </a:ext>
            </a:extLst>
          </p:cNvPr>
          <p:cNvPicPr>
            <a:picLocks noChangeAspect="1"/>
          </p:cNvPicPr>
          <p:nvPr/>
        </p:nvPicPr>
        <p:blipFill>
          <a:blip r:embed="rId4"/>
          <a:srcRect/>
          <a:stretch>
            <a:fillRect/>
          </a:stretch>
        </p:blipFill>
        <p:spPr>
          <a:xfrm>
            <a:off x="304800" y="8572500"/>
            <a:ext cx="3617908" cy="13898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15621" y="1301011"/>
            <a:ext cx="14643679" cy="4140877"/>
          </a:xfrm>
          <a:prstGeom prst="rect">
            <a:avLst/>
          </a:prstGeom>
        </p:spPr>
        <p:txBody>
          <a:bodyPr lIns="0" tIns="0" rIns="0" bIns="0" rtlCol="0" anchor="t">
            <a:spAutoFit/>
          </a:bodyPr>
          <a:lstStyle/>
          <a:p>
            <a:pPr algn="r">
              <a:lnSpc>
                <a:spcPts val="17414"/>
              </a:lnSpc>
            </a:pPr>
            <a:r>
              <a:rPr lang="en-US" sz="8000" b="1" dirty="0">
                <a:solidFill>
                  <a:srgbClr val="41525B"/>
                </a:solidFill>
                <a:latin typeface="Aileron Heavy" panose="020B0604020202020204" charset="0"/>
              </a:rPr>
              <a:t>SDLC (Software Development Life Cycle)</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7" name="Picture 7">
            <a:extLst>
              <a:ext uri="{FF2B5EF4-FFF2-40B4-BE49-F238E27FC236}">
                <a16:creationId xmlns:a16="http://schemas.microsoft.com/office/drawing/2014/main" id="{05929827-8559-46D6-8136-C78FC4B67773}"/>
              </a:ext>
            </a:extLst>
          </p:cNvPr>
          <p:cNvPicPr>
            <a:picLocks noChangeAspect="1"/>
          </p:cNvPicPr>
          <p:nvPr/>
        </p:nvPicPr>
        <p:blipFill>
          <a:blip r:embed="rId4"/>
          <a:srcRect/>
          <a:stretch>
            <a:fillRect/>
          </a:stretch>
        </p:blipFill>
        <p:spPr>
          <a:xfrm>
            <a:off x="14517692" y="8724900"/>
            <a:ext cx="3617908" cy="1389864"/>
          </a:xfrm>
          <a:prstGeom prst="rect">
            <a:avLst/>
          </a:prstGeom>
        </p:spPr>
      </p:pic>
      <p:pic>
        <p:nvPicPr>
          <p:cNvPr id="9" name="Picture 8">
            <a:extLst>
              <a:ext uri="{FF2B5EF4-FFF2-40B4-BE49-F238E27FC236}">
                <a16:creationId xmlns:a16="http://schemas.microsoft.com/office/drawing/2014/main" id="{A5F2291E-50D4-47F9-BD6D-F945A934B11F}"/>
              </a:ext>
            </a:extLst>
          </p:cNvPr>
          <p:cNvPicPr>
            <a:picLocks noChangeAspect="1"/>
          </p:cNvPicPr>
          <p:nvPr/>
        </p:nvPicPr>
        <p:blipFill>
          <a:blip r:embed="rId5"/>
          <a:stretch>
            <a:fillRect/>
          </a:stretch>
        </p:blipFill>
        <p:spPr>
          <a:xfrm>
            <a:off x="-106754" y="4238232"/>
            <a:ext cx="6953250" cy="518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pic>
        <p:nvPicPr>
          <p:cNvPr id="7" name="Picture 7">
            <a:extLst>
              <a:ext uri="{FF2B5EF4-FFF2-40B4-BE49-F238E27FC236}">
                <a16:creationId xmlns:a16="http://schemas.microsoft.com/office/drawing/2014/main" id="{6635EB4D-FDE0-443B-B628-5F60CEED3654}"/>
              </a:ext>
            </a:extLst>
          </p:cNvPr>
          <p:cNvPicPr>
            <a:picLocks noChangeAspect="1"/>
          </p:cNvPicPr>
          <p:nvPr/>
        </p:nvPicPr>
        <p:blipFill>
          <a:blip r:embed="rId4"/>
          <a:srcRect/>
          <a:stretch>
            <a:fillRect/>
          </a:stretch>
        </p:blipFill>
        <p:spPr>
          <a:xfrm>
            <a:off x="228373" y="8724900"/>
            <a:ext cx="3617908" cy="1389864"/>
          </a:xfrm>
          <a:prstGeom prst="rect">
            <a:avLst/>
          </a:prstGeom>
        </p:spPr>
      </p:pic>
      <p:sp>
        <p:nvSpPr>
          <p:cNvPr id="8" name="TextBox 6">
            <a:extLst>
              <a:ext uri="{FF2B5EF4-FFF2-40B4-BE49-F238E27FC236}">
                <a16:creationId xmlns:a16="http://schemas.microsoft.com/office/drawing/2014/main" id="{540B659C-3AA0-401C-B1ED-C2A2491D4325}"/>
              </a:ext>
            </a:extLst>
          </p:cNvPr>
          <p:cNvSpPr txBox="1"/>
          <p:nvPr/>
        </p:nvSpPr>
        <p:spPr>
          <a:xfrm>
            <a:off x="3045290" y="496940"/>
            <a:ext cx="13466977" cy="2308324"/>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SDLC (Software Development Life Cycle)</a:t>
            </a:r>
          </a:p>
        </p:txBody>
      </p:sp>
      <p:sp>
        <p:nvSpPr>
          <p:cNvPr id="10" name="TextBox 9">
            <a:extLst>
              <a:ext uri="{FF2B5EF4-FFF2-40B4-BE49-F238E27FC236}">
                <a16:creationId xmlns:a16="http://schemas.microsoft.com/office/drawing/2014/main" id="{BC90B24D-4AA8-4E5D-904A-BAABFFB39954}"/>
              </a:ext>
            </a:extLst>
          </p:cNvPr>
          <p:cNvSpPr txBox="1"/>
          <p:nvPr/>
        </p:nvSpPr>
        <p:spPr>
          <a:xfrm>
            <a:off x="3352800" y="3120633"/>
            <a:ext cx="11574808" cy="5614870"/>
          </a:xfrm>
          <a:prstGeom prst="rect">
            <a:avLst/>
          </a:prstGeom>
          <a:noFill/>
        </p:spPr>
        <p:txBody>
          <a:bodyPr wrap="square">
            <a:spAutoFit/>
          </a:bodyPr>
          <a:lstStyle/>
          <a:p>
            <a:pPr marL="0" indent="0">
              <a:buNone/>
            </a:pPr>
            <a:r>
              <a:rPr lang="en-US" sz="2800" dirty="0">
                <a:latin typeface="Aileron Regular" panose="020B0604020202020204" charset="0"/>
              </a:rPr>
              <a:t>SDLC is a structured process for the production of high-quality, low-cost software, in the shortest possible production time</a:t>
            </a:r>
          </a:p>
          <a:p>
            <a:pPr marL="0" indent="0">
              <a:buNone/>
            </a:pPr>
            <a:endParaRPr lang="en-IN" sz="2800" b="1" dirty="0">
              <a:latin typeface="Aileron Regular" panose="020B0604020202020204" charset="0"/>
            </a:endParaRPr>
          </a:p>
          <a:p>
            <a:pPr marL="0" indent="0">
              <a:buNone/>
            </a:pPr>
            <a:r>
              <a:rPr lang="en-IN" sz="2800" b="1" dirty="0">
                <a:latin typeface="Aileron Regular" panose="020B0604020202020204" charset="0"/>
              </a:rPr>
              <a:t>SDLC Phases</a:t>
            </a:r>
          </a:p>
          <a:p>
            <a:pPr marL="0" indent="0">
              <a:lnSpc>
                <a:spcPct val="150000"/>
              </a:lnSpc>
              <a:buNone/>
            </a:pPr>
            <a:r>
              <a:rPr lang="en-US" sz="2800" dirty="0">
                <a:latin typeface="Aileron Regular" panose="020B0604020202020204" charset="0"/>
              </a:rPr>
              <a:t>1) Requirement Analysis and Planning</a:t>
            </a:r>
          </a:p>
          <a:p>
            <a:pPr marL="0" indent="0">
              <a:lnSpc>
                <a:spcPct val="150000"/>
              </a:lnSpc>
              <a:buNone/>
            </a:pPr>
            <a:r>
              <a:rPr lang="en-IN" sz="2800" dirty="0">
                <a:latin typeface="Aileron Regular" panose="020B0604020202020204" charset="0"/>
              </a:rPr>
              <a:t>2) Design</a:t>
            </a:r>
          </a:p>
          <a:p>
            <a:pPr marL="0" indent="0">
              <a:lnSpc>
                <a:spcPct val="150000"/>
              </a:lnSpc>
              <a:buNone/>
            </a:pPr>
            <a:r>
              <a:rPr lang="en-IN" sz="2800" dirty="0">
                <a:latin typeface="Aileron Regular" panose="020B0604020202020204" charset="0"/>
              </a:rPr>
              <a:t>3) Development</a:t>
            </a:r>
          </a:p>
          <a:p>
            <a:pPr marL="0" indent="0">
              <a:lnSpc>
                <a:spcPct val="150000"/>
              </a:lnSpc>
              <a:buNone/>
            </a:pPr>
            <a:r>
              <a:rPr lang="en-IN" sz="2800" dirty="0">
                <a:latin typeface="Aileron Regular" panose="020B0604020202020204" charset="0"/>
              </a:rPr>
              <a:t>4) Testing</a:t>
            </a:r>
          </a:p>
          <a:p>
            <a:pPr marL="0" indent="0">
              <a:lnSpc>
                <a:spcPct val="150000"/>
              </a:lnSpc>
              <a:buNone/>
            </a:pPr>
            <a:r>
              <a:rPr lang="en-IN" sz="2800" dirty="0">
                <a:latin typeface="Aileron Regular" panose="020B0604020202020204" charset="0"/>
              </a:rPr>
              <a:t>5) Deployment</a:t>
            </a:r>
          </a:p>
          <a:p>
            <a:pPr marL="0" indent="0">
              <a:lnSpc>
                <a:spcPct val="150000"/>
              </a:lnSpc>
              <a:buNone/>
            </a:pPr>
            <a:r>
              <a:rPr lang="en-IN" sz="2800" dirty="0">
                <a:latin typeface="Aileron Regular" panose="020B0604020202020204" charset="0"/>
              </a:rPr>
              <a:t>6) Maintenance</a:t>
            </a:r>
            <a:endParaRPr lang="en-US" sz="2800" dirty="0">
              <a:solidFill>
                <a:schemeClr val="tx1">
                  <a:lumMod val="95000"/>
                  <a:lumOff val="5000"/>
                </a:schemeClr>
              </a:solidFill>
              <a:latin typeface="Aileron Regula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a:extLst>
              <a:ext uri="{FF2B5EF4-FFF2-40B4-BE49-F238E27FC236}">
                <a16:creationId xmlns:a16="http://schemas.microsoft.com/office/drawing/2014/main" id="{CB39E903-14CC-4E07-9769-AAE411D23F54}"/>
              </a:ext>
            </a:extLst>
          </p:cNvPr>
          <p:cNvPicPr>
            <a:picLocks noChangeAspect="1"/>
          </p:cNvPicPr>
          <p:nvPr/>
        </p:nvPicPr>
        <p:blipFill>
          <a:blip r:embed="rId4"/>
          <a:srcRect/>
          <a:stretch>
            <a:fillRect/>
          </a:stretch>
        </p:blipFill>
        <p:spPr>
          <a:xfrm>
            <a:off x="304800" y="32414"/>
            <a:ext cx="3617908" cy="1389864"/>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2362200" y="1958012"/>
            <a:ext cx="15544800" cy="7171194"/>
          </a:xfrm>
          <a:prstGeom prst="rect">
            <a:avLst/>
          </a:prstGeom>
          <a:noFill/>
        </p:spPr>
        <p:txBody>
          <a:bodyPr wrap="square">
            <a:spAutoFit/>
          </a:bodyPr>
          <a:lstStyle/>
          <a:p>
            <a:pPr marL="0" indent="0" algn="l">
              <a:buNone/>
            </a:pPr>
            <a:r>
              <a:rPr lang="en-IN" sz="2000" b="1" i="0" u="none" strike="noStrike" baseline="0" dirty="0">
                <a:solidFill>
                  <a:srgbClr val="111C24"/>
                </a:solidFill>
                <a:latin typeface="Aileron Regular" panose="020B0604020202020204" charset="0"/>
              </a:rPr>
              <a:t>Requirement Analysis and Planning</a:t>
            </a:r>
          </a:p>
          <a:p>
            <a:pPr marL="457200" indent="-457200">
              <a:buFont typeface="Arial" panose="020B0604020202020204" pitchFamily="34" charset="0"/>
              <a:buChar char="•"/>
            </a:pPr>
            <a:r>
              <a:rPr lang="en-US" sz="2000" b="0" i="0" u="none" strike="noStrike" baseline="0" dirty="0">
                <a:solidFill>
                  <a:srgbClr val="111C24"/>
                </a:solidFill>
                <a:latin typeface="Aileron Regular" panose="020B0604020202020204" charset="0"/>
              </a:rPr>
              <a:t>To identify the expectation of the user/client for an application/software that has to be newly built or modified.</a:t>
            </a:r>
          </a:p>
          <a:p>
            <a:pPr marL="457200" indent="-457200">
              <a:buFont typeface="Arial" panose="020B0604020202020204" pitchFamily="34" charset="0"/>
              <a:buChar char="•"/>
            </a:pPr>
            <a:r>
              <a:rPr lang="en-US" sz="2000" b="0" i="0" u="none" strike="noStrike" baseline="0" dirty="0">
                <a:solidFill>
                  <a:srgbClr val="111C24"/>
                </a:solidFill>
                <a:latin typeface="Aileron Regular" panose="020B0604020202020204" charset="0"/>
              </a:rPr>
              <a:t>Recognition of the risks involved is also done at this stage.</a:t>
            </a:r>
          </a:p>
          <a:p>
            <a:pPr marL="457200" indent="-457200">
              <a:buFont typeface="Arial" panose="020B0604020202020204" pitchFamily="34" charset="0"/>
              <a:buChar char="•"/>
            </a:pPr>
            <a:r>
              <a:rPr lang="en-US" sz="2000" b="0" i="0" u="none" strike="noStrike" baseline="0" dirty="0">
                <a:solidFill>
                  <a:srgbClr val="111C24"/>
                </a:solidFill>
                <a:latin typeface="Aileron Regular" panose="020B0604020202020204" charset="0"/>
              </a:rPr>
              <a:t>The outcome of this phase is requirement documents FRD (Functional requirement Document) or BRD (Business Requirement Document), the naming convention of the document varies in each and every </a:t>
            </a:r>
            <a:r>
              <a:rPr lang="en-IN" sz="2000" b="0" i="0" u="none" strike="noStrike" baseline="0" dirty="0">
                <a:solidFill>
                  <a:srgbClr val="111C24"/>
                </a:solidFill>
                <a:latin typeface="Aileron Regular" panose="020B0604020202020204" charset="0"/>
              </a:rPr>
              <a:t>organization.</a:t>
            </a:r>
          </a:p>
          <a:p>
            <a:pPr marL="457200" indent="-457200">
              <a:buFont typeface="Arial" panose="020B0604020202020204" pitchFamily="34" charset="0"/>
              <a:buChar char="•"/>
            </a:pPr>
            <a:endParaRPr lang="en-IN" sz="2000" dirty="0">
              <a:solidFill>
                <a:srgbClr val="111C24"/>
              </a:solidFill>
              <a:latin typeface="Aileron Regular" panose="020B0604020202020204" charset="0"/>
            </a:endParaRPr>
          </a:p>
          <a:p>
            <a:r>
              <a:rPr lang="en-US" sz="2000" b="1" dirty="0">
                <a:solidFill>
                  <a:srgbClr val="111C24"/>
                </a:solidFill>
                <a:latin typeface="Aileron Regular" panose="020B0604020202020204" charset="0"/>
              </a:rPr>
              <a:t>	BRD - Business Requirement Document</a:t>
            </a:r>
          </a:p>
          <a:p>
            <a:pPr marL="1371600" lvl="2" indent="-457200">
              <a:buFont typeface="Arial" panose="020B0604020202020204" pitchFamily="34" charset="0"/>
              <a:buChar char="•"/>
            </a:pPr>
            <a:r>
              <a:rPr lang="en-US" sz="2000" dirty="0">
                <a:solidFill>
                  <a:srgbClr val="111C24"/>
                </a:solidFill>
                <a:latin typeface="Aileron Regular" panose="020B0604020202020204" charset="0"/>
              </a:rPr>
              <a:t>The Business/Client/other Stakeholders provide a requirement.</a:t>
            </a:r>
          </a:p>
          <a:p>
            <a:pPr marL="1371600" lvl="2" indent="-457200">
              <a:buFont typeface="Arial" panose="020B0604020202020204" pitchFamily="34" charset="0"/>
              <a:buChar char="•"/>
            </a:pPr>
            <a:r>
              <a:rPr lang="en-US" sz="2000" dirty="0">
                <a:solidFill>
                  <a:srgbClr val="111C24"/>
                </a:solidFill>
                <a:latin typeface="Aileron Regular" panose="020B0604020202020204" charset="0"/>
              </a:rPr>
              <a:t>One requirement can be small or big.</a:t>
            </a:r>
          </a:p>
          <a:p>
            <a:pPr marL="1371600" lvl="2" indent="-457200">
              <a:buFont typeface="Arial" panose="020B0604020202020204" pitchFamily="34" charset="0"/>
              <a:buChar char="•"/>
            </a:pPr>
            <a:r>
              <a:rPr lang="en-US" sz="2000" dirty="0">
                <a:solidFill>
                  <a:srgbClr val="111C24"/>
                </a:solidFill>
                <a:latin typeface="Aileron Regular" panose="020B0604020202020204" charset="0"/>
              </a:rPr>
              <a:t>If its a big requirement has to be broken wherever it requires and taken as multiple requirements.</a:t>
            </a:r>
          </a:p>
          <a:p>
            <a:pPr marL="457200" indent="-457200">
              <a:buFont typeface="Arial" panose="020B0604020202020204" pitchFamily="34" charset="0"/>
              <a:buChar char="•"/>
            </a:pPr>
            <a:endParaRPr lang="en-US" sz="2000" dirty="0">
              <a:solidFill>
                <a:srgbClr val="111C24"/>
              </a:solidFill>
              <a:latin typeface="Aileron Regular" panose="020B0604020202020204" charset="0"/>
            </a:endParaRPr>
          </a:p>
          <a:p>
            <a:r>
              <a:rPr lang="en-US" sz="2000" b="1" dirty="0">
                <a:solidFill>
                  <a:srgbClr val="111C24"/>
                </a:solidFill>
                <a:latin typeface="Aileron Regular" panose="020B0604020202020204" charset="0"/>
              </a:rPr>
              <a:t>	FRD - Functional Requirement Document: </a:t>
            </a:r>
          </a:p>
          <a:p>
            <a:pPr marL="1257300" lvl="2" indent="-342900">
              <a:buFont typeface="Arial" panose="020B0604020202020204" pitchFamily="34" charset="0"/>
              <a:buChar char="•"/>
            </a:pPr>
            <a:r>
              <a:rPr lang="en-US" sz="2000" dirty="0">
                <a:solidFill>
                  <a:srgbClr val="111C24"/>
                </a:solidFill>
                <a:latin typeface="Aileron Regular" panose="020B0604020202020204" charset="0"/>
              </a:rPr>
              <a:t>The Process to reach the expectancy of the BRD is an FRD.</a:t>
            </a:r>
          </a:p>
          <a:p>
            <a:pPr marL="1257300" lvl="2" indent="-342900">
              <a:buFont typeface="Arial" panose="020B0604020202020204" pitchFamily="34" charset="0"/>
              <a:buChar char="•"/>
            </a:pPr>
            <a:r>
              <a:rPr lang="en-US" sz="2000" dirty="0">
                <a:solidFill>
                  <a:srgbClr val="111C24"/>
                </a:solidFill>
                <a:latin typeface="Aileron Regular" panose="020B0604020202020204" charset="0"/>
              </a:rPr>
              <a:t>How to develop the expected requirement, What are the features and Functionalities or Tools / Systems used and what sort of inter-dependencies they have.</a:t>
            </a:r>
          </a:p>
          <a:p>
            <a:pPr marL="1257300" lvl="2" indent="-342900">
              <a:buFont typeface="Arial" panose="020B0604020202020204" pitchFamily="34" charset="0"/>
              <a:buChar char="•"/>
            </a:pPr>
            <a:r>
              <a:rPr lang="en-US" sz="2000" dirty="0">
                <a:solidFill>
                  <a:srgbClr val="111C24"/>
                </a:solidFill>
                <a:latin typeface="Aileron Regular" panose="020B0604020202020204" charset="0"/>
              </a:rPr>
              <a:t>And how the systems will react with the two newly created system when they start working together when this Functionality takes place.</a:t>
            </a:r>
          </a:p>
          <a:p>
            <a:pPr marL="1257300" lvl="2" indent="-342900">
              <a:buFont typeface="Arial" panose="020B0604020202020204" pitchFamily="34" charset="0"/>
              <a:buChar char="•"/>
            </a:pPr>
            <a:r>
              <a:rPr lang="en-US" sz="2000" dirty="0">
                <a:solidFill>
                  <a:srgbClr val="111C24"/>
                </a:solidFill>
                <a:latin typeface="Aileron Regular" panose="020B0604020202020204" charset="0"/>
              </a:rPr>
              <a:t>What are the Assumptions a BA has made and what are the Limitation the system will have if went with the current approach.</a:t>
            </a:r>
          </a:p>
          <a:p>
            <a:pPr marL="1257300" lvl="2" indent="-342900">
              <a:buFont typeface="Arial" panose="020B0604020202020204" pitchFamily="34" charset="0"/>
              <a:buChar char="•"/>
            </a:pPr>
            <a:r>
              <a:rPr lang="en-US" sz="2000" dirty="0">
                <a:solidFill>
                  <a:srgbClr val="111C24"/>
                </a:solidFill>
                <a:latin typeface="Aileron Regular" panose="020B0604020202020204" charset="0"/>
              </a:rPr>
              <a:t>It will be helpful if there are any supporting Process Flow-charts / Flow diagrams etc..</a:t>
            </a:r>
          </a:p>
          <a:p>
            <a:pPr marL="1257300" lvl="2" indent="-342900">
              <a:buFont typeface="Arial" panose="020B0604020202020204" pitchFamily="34" charset="0"/>
              <a:buChar char="•"/>
            </a:pPr>
            <a:endParaRPr lang="en-US" sz="2000" dirty="0">
              <a:solidFill>
                <a:srgbClr val="111C24"/>
              </a:solidFill>
              <a:latin typeface="Aileron Regular" panose="020B0604020202020204" charset="0"/>
            </a:endParaRPr>
          </a:p>
          <a:p>
            <a:r>
              <a:rPr lang="en-US" sz="2000" dirty="0">
                <a:solidFill>
                  <a:srgbClr val="111C24"/>
                </a:solidFill>
                <a:latin typeface="Aileron Regular" panose="020B0604020202020204" charset="0"/>
              </a:rPr>
              <a:t>The Business Requirement Document (BRD) describes the high-level business needs whereas the Functional Requirement Document (FRD) outlines the functions required to fulfill the business need.  BRD answers the question what the business wants to do whereas the FRD gives an answer to how should it be done. FRD is derived from a BRD.</a:t>
            </a:r>
          </a:p>
        </p:txBody>
      </p:sp>
      <p:sp>
        <p:nvSpPr>
          <p:cNvPr id="11" name="TextBox 6">
            <a:extLst>
              <a:ext uri="{FF2B5EF4-FFF2-40B4-BE49-F238E27FC236}">
                <a16:creationId xmlns:a16="http://schemas.microsoft.com/office/drawing/2014/main" id="{39C75A33-8A71-4DBB-A049-51F39F04D014}"/>
              </a:ext>
            </a:extLst>
          </p:cNvPr>
          <p:cNvSpPr txBox="1"/>
          <p:nvPr/>
        </p:nvSpPr>
        <p:spPr>
          <a:xfrm>
            <a:off x="6477000" y="511558"/>
            <a:ext cx="655591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SDLC Phases</a:t>
            </a:r>
          </a:p>
        </p:txBody>
      </p:sp>
    </p:spTree>
    <p:extLst>
      <p:ext uri="{BB962C8B-B14F-4D97-AF65-F5344CB8AC3E}">
        <p14:creationId xmlns:p14="http://schemas.microsoft.com/office/powerpoint/2010/main" val="39936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a:extLst>
              <a:ext uri="{FF2B5EF4-FFF2-40B4-BE49-F238E27FC236}">
                <a16:creationId xmlns:a16="http://schemas.microsoft.com/office/drawing/2014/main" id="{CB39E903-14CC-4E07-9769-AAE411D23F54}"/>
              </a:ext>
            </a:extLst>
          </p:cNvPr>
          <p:cNvPicPr>
            <a:picLocks noChangeAspect="1"/>
          </p:cNvPicPr>
          <p:nvPr/>
        </p:nvPicPr>
        <p:blipFill>
          <a:blip r:embed="rId4"/>
          <a:srcRect/>
          <a:stretch>
            <a:fillRect/>
          </a:stretch>
        </p:blipFill>
        <p:spPr>
          <a:xfrm>
            <a:off x="304800" y="32414"/>
            <a:ext cx="3617908" cy="1389864"/>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2819400" y="1958012"/>
            <a:ext cx="14173200" cy="6524863"/>
          </a:xfrm>
          <a:prstGeom prst="rect">
            <a:avLst/>
          </a:prstGeom>
          <a:noFill/>
        </p:spPr>
        <p:txBody>
          <a:bodyPr wrap="square">
            <a:spAutoFit/>
          </a:bodyPr>
          <a:lstStyle/>
          <a:p>
            <a:pPr marL="0" indent="0" algn="l">
              <a:buNone/>
            </a:pPr>
            <a:r>
              <a:rPr lang="en-IN" sz="2200" b="1" i="0" u="none" strike="noStrike" baseline="0" dirty="0">
                <a:solidFill>
                  <a:srgbClr val="111C24"/>
                </a:solidFill>
                <a:latin typeface="Aileron Regular" panose="020B0604020202020204" charset="0"/>
              </a:rPr>
              <a:t>Design</a:t>
            </a:r>
          </a:p>
          <a:p>
            <a:pPr lvl="1"/>
            <a:r>
              <a:rPr lang="en-US" sz="2200" b="1" i="0" u="none" strike="noStrike" baseline="0" dirty="0">
                <a:solidFill>
                  <a:srgbClr val="111C24"/>
                </a:solidFill>
                <a:latin typeface="Aileron Regular" panose="020B0604020202020204" charset="0"/>
              </a:rPr>
              <a:t>High-level Design</a:t>
            </a:r>
          </a:p>
          <a:p>
            <a:pPr marL="914400" lvl="1" indent="-457200">
              <a:buFont typeface="Arial" panose="020B0604020202020204" pitchFamily="34" charset="0"/>
              <a:buChar char="•"/>
            </a:pPr>
            <a:r>
              <a:rPr lang="en-US" sz="2200" b="0" i="0" u="none" strike="noStrike" baseline="0" dirty="0">
                <a:solidFill>
                  <a:srgbClr val="111C24"/>
                </a:solidFill>
                <a:latin typeface="Aileron Regular" panose="020B0604020202020204" charset="0"/>
              </a:rPr>
              <a:t>Brief description of the overall architecture of the application with the integrated modules</a:t>
            </a:r>
          </a:p>
          <a:p>
            <a:pPr marL="914400" lvl="1" indent="-457200">
              <a:buFont typeface="Arial" panose="020B0604020202020204" pitchFamily="34" charset="0"/>
              <a:buChar char="•"/>
            </a:pPr>
            <a:r>
              <a:rPr lang="en-US" sz="2200" dirty="0">
                <a:solidFill>
                  <a:srgbClr val="111C24"/>
                </a:solidFill>
                <a:latin typeface="Aileron Regular" panose="020B0604020202020204" charset="0"/>
              </a:rPr>
              <a:t>Macro level design</a:t>
            </a:r>
          </a:p>
          <a:p>
            <a:pPr marL="914400" lvl="1" indent="-457200">
              <a:buFont typeface="Arial" panose="020B0604020202020204" pitchFamily="34" charset="0"/>
              <a:buChar char="•"/>
            </a:pPr>
            <a:r>
              <a:rPr lang="en-US" sz="2200" b="0" i="0" u="none" strike="noStrike" baseline="0" dirty="0">
                <a:solidFill>
                  <a:srgbClr val="111C24"/>
                </a:solidFill>
                <a:latin typeface="Aileron Regular" panose="020B0604020202020204" charset="0"/>
              </a:rPr>
              <a:t>Converts business requirements to high level solution</a:t>
            </a:r>
          </a:p>
          <a:p>
            <a:pPr marL="914400" lvl="1" indent="-457200">
              <a:buFont typeface="Arial" panose="020B0604020202020204" pitchFamily="34" charset="0"/>
              <a:buChar char="•"/>
            </a:pPr>
            <a:r>
              <a:rPr lang="en-US" sz="2200" b="0" i="0" u="none" strike="noStrike" baseline="0" dirty="0">
                <a:solidFill>
                  <a:srgbClr val="111C24"/>
                </a:solidFill>
                <a:latin typeface="Aileron Regular" panose="020B0604020202020204" charset="0"/>
              </a:rPr>
              <a:t>Solution Architect creates it before any other tech documentation</a:t>
            </a:r>
          </a:p>
          <a:p>
            <a:pPr marL="914400" lvl="1" indent="-457200">
              <a:buFont typeface="Arial" panose="020B0604020202020204" pitchFamily="34" charset="0"/>
              <a:buChar char="•"/>
            </a:pPr>
            <a:r>
              <a:rPr lang="en-US" sz="2200" b="0" i="0" u="none" strike="noStrike" baseline="0" dirty="0">
                <a:solidFill>
                  <a:srgbClr val="111C24"/>
                </a:solidFill>
                <a:latin typeface="Aileron Regular" panose="020B0604020202020204" charset="0"/>
              </a:rPr>
              <a:t>Results: database design, functional design, review record</a:t>
            </a:r>
          </a:p>
          <a:p>
            <a:pPr marL="457200" indent="-457200">
              <a:buFont typeface="Arial" panose="020B0604020202020204" pitchFamily="34" charset="0"/>
              <a:buChar char="•"/>
            </a:pPr>
            <a:endParaRPr lang="en-US" sz="2200" b="0" i="0" u="none" strike="noStrike" baseline="0" dirty="0">
              <a:solidFill>
                <a:srgbClr val="111C24"/>
              </a:solidFill>
              <a:latin typeface="Aileron Regular" panose="020B0604020202020204" charset="0"/>
            </a:endParaRPr>
          </a:p>
          <a:p>
            <a:pPr lvl="1"/>
            <a:r>
              <a:rPr lang="en-US" sz="2200" b="1" i="0" u="none" strike="noStrike" baseline="0" dirty="0">
                <a:solidFill>
                  <a:srgbClr val="111C24"/>
                </a:solidFill>
                <a:latin typeface="Aileron Regular" panose="020B0604020202020204" charset="0"/>
              </a:rPr>
              <a:t>Low-level Design</a:t>
            </a:r>
          </a:p>
          <a:p>
            <a:pPr marL="914400" lvl="1" indent="-457200">
              <a:buFont typeface="Arial" panose="020B0604020202020204" pitchFamily="34" charset="0"/>
              <a:buChar char="•"/>
            </a:pPr>
            <a:r>
              <a:rPr lang="en-US" sz="2200" b="0" i="0" u="none" strike="noStrike" baseline="0" dirty="0">
                <a:solidFill>
                  <a:srgbClr val="111C24"/>
                </a:solidFill>
                <a:latin typeface="Aileron Regular" panose="020B0604020202020204" charset="0"/>
              </a:rPr>
              <a:t>Detailed description about each and every module with functional logic, interfaces, and Database Tables</a:t>
            </a:r>
            <a:r>
              <a:rPr lang="en-US" sz="2200" dirty="0">
                <a:solidFill>
                  <a:srgbClr val="111C24"/>
                </a:solidFill>
                <a:latin typeface="Aileron Regular" panose="020B0604020202020204" charset="0"/>
              </a:rPr>
              <a:t> which was mentioned in HLD</a:t>
            </a:r>
            <a:endParaRPr lang="en-US" sz="2200" b="0" i="0" u="none" strike="noStrike" baseline="0" dirty="0">
              <a:solidFill>
                <a:srgbClr val="111C24"/>
              </a:solidFill>
              <a:latin typeface="Aileron Regular" panose="020B0604020202020204" charset="0"/>
            </a:endParaRPr>
          </a:p>
          <a:p>
            <a:pPr marL="914400" lvl="1" indent="-457200">
              <a:buFont typeface="Arial" panose="020B0604020202020204" pitchFamily="34" charset="0"/>
              <a:buChar char="•"/>
            </a:pPr>
            <a:r>
              <a:rPr lang="en-US" sz="2200" dirty="0">
                <a:solidFill>
                  <a:srgbClr val="111C24"/>
                </a:solidFill>
                <a:latin typeface="Aileron Regular" panose="020B0604020202020204" charset="0"/>
              </a:rPr>
              <a:t>Micro level design</a:t>
            </a:r>
          </a:p>
          <a:p>
            <a:pPr marL="914400" lvl="1" indent="-457200">
              <a:buFont typeface="Arial" panose="020B0604020202020204" pitchFamily="34" charset="0"/>
              <a:buChar char="•"/>
            </a:pPr>
            <a:r>
              <a:rPr lang="en-US" sz="2200" dirty="0">
                <a:solidFill>
                  <a:srgbClr val="111C24"/>
                </a:solidFill>
                <a:latin typeface="Aileron Regular" panose="020B0604020202020204" charset="0"/>
              </a:rPr>
              <a:t>Convers high level solution to detailed solution</a:t>
            </a:r>
          </a:p>
          <a:p>
            <a:pPr marL="914400" lvl="1" indent="-457200">
              <a:buFont typeface="Arial" panose="020B0604020202020204" pitchFamily="34" charset="0"/>
              <a:buChar char="•"/>
            </a:pPr>
            <a:r>
              <a:rPr lang="en-US" sz="2200" dirty="0">
                <a:solidFill>
                  <a:srgbClr val="111C24"/>
                </a:solidFill>
                <a:latin typeface="Aileron Regular" panose="020B0604020202020204" charset="0"/>
              </a:rPr>
              <a:t>Designers &amp; Developers creates it after the high level design document</a:t>
            </a:r>
          </a:p>
          <a:p>
            <a:pPr marL="914400" lvl="1" indent="-457200">
              <a:buFont typeface="Arial" panose="020B0604020202020204" pitchFamily="34" charset="0"/>
              <a:buChar char="•"/>
            </a:pPr>
            <a:r>
              <a:rPr lang="en-US" sz="2200" dirty="0">
                <a:solidFill>
                  <a:srgbClr val="111C24"/>
                </a:solidFill>
                <a:latin typeface="Aileron Regular" panose="020B0604020202020204" charset="0"/>
              </a:rPr>
              <a:t>Results: program specification and unit test plan</a:t>
            </a:r>
          </a:p>
          <a:p>
            <a:endParaRPr lang="en-US" sz="2200" b="0" i="0" u="none" strike="noStrike" baseline="0" dirty="0">
              <a:solidFill>
                <a:srgbClr val="111C24"/>
              </a:solidFill>
              <a:latin typeface="Aileron Regular" panose="020B0604020202020204" charset="0"/>
            </a:endParaRPr>
          </a:p>
          <a:p>
            <a:pPr marL="0" indent="0" algn="l">
              <a:buNone/>
            </a:pPr>
            <a:r>
              <a:rPr lang="en-IN" sz="2200" b="1" i="0" u="none" strike="noStrike" baseline="0" dirty="0">
                <a:solidFill>
                  <a:srgbClr val="111C24"/>
                </a:solidFill>
                <a:latin typeface="Aileron Regular" panose="020B0604020202020204" charset="0"/>
              </a:rPr>
              <a:t>Development</a:t>
            </a:r>
          </a:p>
          <a:p>
            <a:pPr marL="457200" indent="-457200">
              <a:buFont typeface="Arial" panose="020B0604020202020204" pitchFamily="34" charset="0"/>
              <a:buChar char="•"/>
            </a:pPr>
            <a:r>
              <a:rPr lang="en-US" sz="2200" b="0" i="0" u="none" strike="noStrike" baseline="0" dirty="0">
                <a:solidFill>
                  <a:srgbClr val="222222"/>
                </a:solidFill>
                <a:latin typeface="Aileron Regular" panose="020B0604020202020204" charset="0"/>
              </a:rPr>
              <a:t>Developers start to build the entire system by developing code. In the coding phase, tasks are divided into units or modules and assigned to the various </a:t>
            </a:r>
            <a:r>
              <a:rPr lang="en-IN" sz="2200" b="0" i="0" u="none" strike="noStrike" baseline="0" dirty="0">
                <a:solidFill>
                  <a:srgbClr val="222222"/>
                </a:solidFill>
                <a:latin typeface="Aileron Regular" panose="020B0604020202020204" charset="0"/>
              </a:rPr>
              <a:t>developers</a:t>
            </a:r>
            <a:endParaRPr lang="en-US" sz="2200" dirty="0">
              <a:solidFill>
                <a:schemeClr val="tx1">
                  <a:lumMod val="95000"/>
                  <a:lumOff val="5000"/>
                </a:schemeClr>
              </a:solidFill>
              <a:latin typeface="Aileron Regular" panose="020B0604020202020204" charset="0"/>
            </a:endParaRPr>
          </a:p>
        </p:txBody>
      </p:sp>
      <p:sp>
        <p:nvSpPr>
          <p:cNvPr id="11" name="TextBox 6">
            <a:extLst>
              <a:ext uri="{FF2B5EF4-FFF2-40B4-BE49-F238E27FC236}">
                <a16:creationId xmlns:a16="http://schemas.microsoft.com/office/drawing/2014/main" id="{39C75A33-8A71-4DBB-A049-51F39F04D014}"/>
              </a:ext>
            </a:extLst>
          </p:cNvPr>
          <p:cNvSpPr txBox="1"/>
          <p:nvPr/>
        </p:nvSpPr>
        <p:spPr>
          <a:xfrm>
            <a:off x="6477000" y="511558"/>
            <a:ext cx="655591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SDLC Phases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pic>
        <p:nvPicPr>
          <p:cNvPr id="8" name="Picture 7">
            <a:extLst>
              <a:ext uri="{FF2B5EF4-FFF2-40B4-BE49-F238E27FC236}">
                <a16:creationId xmlns:a16="http://schemas.microsoft.com/office/drawing/2014/main" id="{6530438B-9639-4AE9-8750-2491AC338C00}"/>
              </a:ext>
            </a:extLst>
          </p:cNvPr>
          <p:cNvPicPr>
            <a:picLocks noChangeAspect="1"/>
          </p:cNvPicPr>
          <p:nvPr/>
        </p:nvPicPr>
        <p:blipFill>
          <a:blip r:embed="rId4"/>
          <a:srcRect/>
          <a:stretch>
            <a:fillRect/>
          </a:stretch>
        </p:blipFill>
        <p:spPr>
          <a:xfrm>
            <a:off x="106656" y="8724900"/>
            <a:ext cx="3617908" cy="1389864"/>
          </a:xfrm>
          <a:prstGeom prst="rect">
            <a:avLst/>
          </a:prstGeom>
        </p:spPr>
      </p:pic>
      <p:sp>
        <p:nvSpPr>
          <p:cNvPr id="9" name="Content Placeholder 2">
            <a:extLst>
              <a:ext uri="{FF2B5EF4-FFF2-40B4-BE49-F238E27FC236}">
                <a16:creationId xmlns:a16="http://schemas.microsoft.com/office/drawing/2014/main" id="{CC9454BB-C9B2-4A50-A34A-595F0D2A71D1}"/>
              </a:ext>
            </a:extLst>
          </p:cNvPr>
          <p:cNvSpPr txBox="1">
            <a:spLocks/>
          </p:cNvSpPr>
          <p:nvPr/>
        </p:nvSpPr>
        <p:spPr>
          <a:xfrm>
            <a:off x="2209800" y="1866900"/>
            <a:ext cx="15871832" cy="813580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400" b="1" dirty="0">
                <a:solidFill>
                  <a:srgbClr val="222222"/>
                </a:solidFill>
                <a:latin typeface="Aileron Regular" panose="020B0604020202020204" charset="0"/>
              </a:rPr>
              <a:t>Testing</a:t>
            </a:r>
          </a:p>
          <a:p>
            <a:r>
              <a:rPr lang="en-US" sz="2400" dirty="0">
                <a:solidFill>
                  <a:srgbClr val="222222"/>
                </a:solidFill>
                <a:latin typeface="Aileron Regular" panose="020B0604020202020204" charset="0"/>
              </a:rPr>
              <a:t>After completion of development, the testing team starts testing the functionality of the entire system.</a:t>
            </a:r>
          </a:p>
          <a:p>
            <a:r>
              <a:rPr lang="en-US" sz="2400" dirty="0">
                <a:solidFill>
                  <a:srgbClr val="222222"/>
                </a:solidFill>
                <a:latin typeface="Aileron Regular" panose="020B0604020202020204" charset="0"/>
              </a:rPr>
              <a:t>This is done to verify that the entire application works according to the customer’s requirements. During this phase, QA and testing team may find some bugs/defects which they communicate to developers.</a:t>
            </a:r>
          </a:p>
          <a:p>
            <a:r>
              <a:rPr lang="en-US" sz="2400" dirty="0">
                <a:solidFill>
                  <a:srgbClr val="222222"/>
                </a:solidFill>
                <a:latin typeface="Aileron Regular" panose="020B0604020202020204" charset="0"/>
              </a:rPr>
              <a:t>The development team fixes the bug and sends it back to QA for a re-test. This process continues until the software is bug-free, stable, and working according to the business needs of that system.</a:t>
            </a:r>
          </a:p>
          <a:p>
            <a:pPr marL="0" indent="0">
              <a:buFont typeface="Arial" pitchFamily="34" charset="0"/>
              <a:buNone/>
            </a:pPr>
            <a:endParaRPr lang="en-US" sz="2400" dirty="0">
              <a:solidFill>
                <a:srgbClr val="222222"/>
              </a:solidFill>
              <a:latin typeface="Aileron Regular" panose="020B0604020202020204" charset="0"/>
            </a:endParaRPr>
          </a:p>
          <a:p>
            <a:pPr marL="0" indent="0">
              <a:buFont typeface="Arial" pitchFamily="34" charset="0"/>
              <a:buNone/>
            </a:pPr>
            <a:r>
              <a:rPr lang="en-IN" sz="2400" b="1" dirty="0">
                <a:solidFill>
                  <a:srgbClr val="222222"/>
                </a:solidFill>
                <a:latin typeface="Aileron Regular" panose="020B0604020202020204" charset="0"/>
              </a:rPr>
              <a:t>Deployment</a:t>
            </a:r>
          </a:p>
          <a:p>
            <a:r>
              <a:rPr lang="en-US" sz="2400" dirty="0">
                <a:solidFill>
                  <a:srgbClr val="222222"/>
                </a:solidFill>
                <a:latin typeface="Aileron Regular" panose="020B0604020202020204" charset="0"/>
              </a:rPr>
              <a:t>Once testing is completed, the application meets the client’s requirement then deployment of the application will be done in the Production Environment</a:t>
            </a:r>
          </a:p>
          <a:p>
            <a:pPr marL="0" indent="0">
              <a:buFont typeface="Arial" pitchFamily="34" charset="0"/>
              <a:buNone/>
            </a:pPr>
            <a:endParaRPr lang="en-US" sz="2400" dirty="0">
              <a:solidFill>
                <a:srgbClr val="222222"/>
              </a:solidFill>
              <a:latin typeface="Aileron Regular" panose="020B0604020202020204" charset="0"/>
            </a:endParaRPr>
          </a:p>
          <a:p>
            <a:pPr marL="0" indent="0">
              <a:buFont typeface="Arial" pitchFamily="34" charset="0"/>
              <a:buNone/>
            </a:pPr>
            <a:r>
              <a:rPr lang="en-IN" sz="2400" b="1" dirty="0">
                <a:solidFill>
                  <a:srgbClr val="222222"/>
                </a:solidFill>
                <a:latin typeface="Aileron Regular" panose="020B0604020202020204" charset="0"/>
              </a:rPr>
              <a:t>Maintenance</a:t>
            </a:r>
          </a:p>
          <a:p>
            <a:r>
              <a:rPr lang="en-US" sz="2400" dirty="0">
                <a:solidFill>
                  <a:srgbClr val="222222"/>
                </a:solidFill>
                <a:latin typeface="Aileron Regular" panose="020B0604020202020204" charset="0"/>
              </a:rPr>
              <a:t>Customers/ End users start using the application/Software, Enhancements or bug fixes will be done based on the user’s feedback.</a:t>
            </a:r>
            <a:endParaRPr lang="en-US" sz="2400" dirty="0">
              <a:solidFill>
                <a:schemeClr val="tx1">
                  <a:lumMod val="95000"/>
                  <a:lumOff val="5000"/>
                </a:schemeClr>
              </a:solidFill>
              <a:latin typeface="Aileron Regular" panose="020B0604020202020204" charset="0"/>
            </a:endParaRPr>
          </a:p>
        </p:txBody>
      </p:sp>
      <p:sp>
        <p:nvSpPr>
          <p:cNvPr id="10" name="TextBox 6">
            <a:extLst>
              <a:ext uri="{FF2B5EF4-FFF2-40B4-BE49-F238E27FC236}">
                <a16:creationId xmlns:a16="http://schemas.microsoft.com/office/drawing/2014/main" id="{92F73A97-C349-451C-83AC-7003E5E093D1}"/>
              </a:ext>
            </a:extLst>
          </p:cNvPr>
          <p:cNvSpPr txBox="1"/>
          <p:nvPr/>
        </p:nvSpPr>
        <p:spPr>
          <a:xfrm>
            <a:off x="6172200" y="308949"/>
            <a:ext cx="655591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SDLC Phases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001058" y="-4236975"/>
            <a:ext cx="9187798" cy="10873133"/>
          </a:xfrm>
          <a:prstGeom prst="rect">
            <a:avLst/>
          </a:prstGeom>
        </p:spPr>
      </p:pic>
      <p:pic>
        <p:nvPicPr>
          <p:cNvPr id="3" name="Picture 3"/>
          <p:cNvPicPr>
            <a:picLocks noChangeAspect="1"/>
          </p:cNvPicPr>
          <p:nvPr/>
        </p:nvPicPr>
        <p:blipFill>
          <a:blip r:embed="rId3"/>
          <a:srcRect/>
          <a:stretch>
            <a:fillRect/>
          </a:stretch>
        </p:blipFill>
        <p:spPr>
          <a:xfrm rot="9692280">
            <a:off x="-1180407" y="4566137"/>
            <a:ext cx="9187798" cy="10873133"/>
          </a:xfrm>
          <a:prstGeom prst="rect">
            <a:avLst/>
          </a:prstGeom>
        </p:spPr>
      </p:pic>
      <p:pic>
        <p:nvPicPr>
          <p:cNvPr id="8" name="Picture 8"/>
          <p:cNvPicPr>
            <a:picLocks noChangeAspect="1"/>
          </p:cNvPicPr>
          <p:nvPr/>
        </p:nvPicPr>
        <p:blipFill>
          <a:blip r:embed="rId4"/>
          <a:srcRect/>
          <a:stretch>
            <a:fillRect/>
          </a:stretch>
        </p:blipFill>
        <p:spPr>
          <a:xfrm>
            <a:off x="12704386" y="7936969"/>
            <a:ext cx="5377246" cy="2065735"/>
          </a:xfrm>
          <a:prstGeom prst="rect">
            <a:avLst/>
          </a:prstGeom>
        </p:spPr>
      </p:pic>
      <p:sp>
        <p:nvSpPr>
          <p:cNvPr id="10" name="TextBox 6">
            <a:extLst>
              <a:ext uri="{FF2B5EF4-FFF2-40B4-BE49-F238E27FC236}">
                <a16:creationId xmlns:a16="http://schemas.microsoft.com/office/drawing/2014/main" id="{A743B9FB-8D24-4EBB-BC1F-996D1D8E505F}"/>
              </a:ext>
            </a:extLst>
          </p:cNvPr>
          <p:cNvSpPr txBox="1"/>
          <p:nvPr/>
        </p:nvSpPr>
        <p:spPr>
          <a:xfrm>
            <a:off x="8029408" y="496940"/>
            <a:ext cx="10052224"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Life Cycle Models</a:t>
            </a:r>
            <a:endParaRPr lang="en-US" sz="7500" spc="225" dirty="0">
              <a:solidFill>
                <a:srgbClr val="21384C"/>
              </a:solidFill>
              <a:latin typeface="Aileron Heavy" panose="020B0604020202020204" charset="0"/>
            </a:endParaRPr>
          </a:p>
        </p:txBody>
      </p:sp>
      <p:sp>
        <p:nvSpPr>
          <p:cNvPr id="13" name="TextBox 12">
            <a:extLst>
              <a:ext uri="{FF2B5EF4-FFF2-40B4-BE49-F238E27FC236}">
                <a16:creationId xmlns:a16="http://schemas.microsoft.com/office/drawing/2014/main" id="{AD5EFC82-FBD2-4C8D-89E3-115FB823E5C6}"/>
              </a:ext>
            </a:extLst>
          </p:cNvPr>
          <p:cNvSpPr txBox="1"/>
          <p:nvPr/>
        </p:nvSpPr>
        <p:spPr>
          <a:xfrm>
            <a:off x="7696200" y="1918167"/>
            <a:ext cx="7161012" cy="2137508"/>
          </a:xfrm>
          <a:prstGeom prst="rect">
            <a:avLst/>
          </a:prstGeom>
          <a:noFill/>
        </p:spPr>
        <p:txBody>
          <a:bodyPr wrap="square">
            <a:spAutoFit/>
          </a:bodyPr>
          <a:lstStyle/>
          <a:p>
            <a:pPr marL="571500" indent="-571500">
              <a:lnSpc>
                <a:spcPct val="200000"/>
              </a:lnSpc>
              <a:buFont typeface="Arial" panose="020B0604020202020204" pitchFamily="34" charset="0"/>
              <a:buChar char="•"/>
            </a:pPr>
            <a:r>
              <a:rPr lang="en-IN" sz="3600" dirty="0">
                <a:latin typeface="Aileron Regular" panose="020B0604020202020204" charset="0"/>
              </a:rPr>
              <a:t>Waterfall Model</a:t>
            </a:r>
          </a:p>
          <a:p>
            <a:pPr marL="571500" indent="-571500">
              <a:lnSpc>
                <a:spcPct val="200000"/>
              </a:lnSpc>
              <a:buFont typeface="Arial" panose="020B0604020202020204" pitchFamily="34" charset="0"/>
              <a:buChar char="•"/>
            </a:pPr>
            <a:r>
              <a:rPr lang="en-IN" sz="3600" dirty="0">
                <a:latin typeface="Aileron Regular" panose="020B0604020202020204" charset="0"/>
              </a:rPr>
              <a:t>V- Model </a:t>
            </a:r>
            <a:r>
              <a:rPr lang="en-IN" sz="3600" dirty="0" err="1">
                <a:latin typeface="Aileron Regular" panose="020B0604020202020204" charset="0"/>
              </a:rPr>
              <a:t>Model</a:t>
            </a:r>
            <a:endParaRPr lang="en-IN" sz="3600" dirty="0">
              <a:latin typeface="Aileron Regular"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8E68BF-5D12-4469-94A0-CF233A0EFCA7}"/>
              </a:ext>
            </a:extLst>
          </p:cNvPr>
          <p:cNvPicPr>
            <a:picLocks noChangeAspect="1"/>
          </p:cNvPicPr>
          <p:nvPr/>
        </p:nvPicPr>
        <p:blipFill>
          <a:blip r:embed="rId2"/>
          <a:stretch>
            <a:fillRect/>
          </a:stretch>
        </p:blipFill>
        <p:spPr>
          <a:xfrm>
            <a:off x="5228800" y="2545080"/>
            <a:ext cx="9677400" cy="7741920"/>
          </a:xfrm>
          <a:prstGeom prst="rect">
            <a:avLst/>
          </a:prstGeom>
        </p:spPr>
      </p:pic>
      <p:pic>
        <p:nvPicPr>
          <p:cNvPr id="2" name="Picture 2"/>
          <p:cNvPicPr>
            <a:picLocks noChangeAspect="1"/>
          </p:cNvPicPr>
          <p:nvPr/>
        </p:nvPicPr>
        <p:blipFill>
          <a:blip r:embed="rId3"/>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4"/>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3"/>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4"/>
          <a:srcRect/>
          <a:stretch>
            <a:fillRect/>
          </a:stretch>
        </p:blipFill>
        <p:spPr>
          <a:xfrm rot="6194015">
            <a:off x="14583760" y="6663026"/>
            <a:ext cx="5351080" cy="5190548"/>
          </a:xfrm>
          <a:prstGeom prst="rect">
            <a:avLst/>
          </a:prstGeom>
        </p:spPr>
      </p:pic>
      <p:sp>
        <p:nvSpPr>
          <p:cNvPr id="7" name="TextBox 7"/>
          <p:cNvSpPr txBox="1"/>
          <p:nvPr/>
        </p:nvSpPr>
        <p:spPr>
          <a:xfrm>
            <a:off x="5715000" y="378411"/>
            <a:ext cx="7162800" cy="1077218"/>
          </a:xfrm>
          <a:prstGeom prst="rect">
            <a:avLst/>
          </a:prstGeom>
        </p:spPr>
        <p:txBody>
          <a:bodyPr wrap="square" lIns="0" tIns="0" rIns="0" bIns="0" rtlCol="0" anchor="t">
            <a:spAutoFit/>
          </a:bodyPr>
          <a:lstStyle/>
          <a:p>
            <a:pPr algn="ctr">
              <a:lnSpc>
                <a:spcPts val="8447"/>
              </a:lnSpc>
            </a:pPr>
            <a:r>
              <a:rPr lang="en-IN" sz="7500" spc="-158" dirty="0">
                <a:solidFill>
                  <a:srgbClr val="21384C">
                    <a:alpha val="76863"/>
                  </a:srgbClr>
                </a:solidFill>
                <a:latin typeface="Aileron Heavy"/>
              </a:rPr>
              <a:t>Waterfall Model</a:t>
            </a:r>
            <a:endParaRPr lang="en-US" sz="7500" spc="-158" dirty="0">
              <a:solidFill>
                <a:srgbClr val="21384C">
                  <a:alpha val="76863"/>
                </a:srgbClr>
              </a:solidFill>
              <a:latin typeface="Aileron Heavy"/>
            </a:endParaRPr>
          </a:p>
        </p:txBody>
      </p:sp>
      <p:sp>
        <p:nvSpPr>
          <p:cNvPr id="10" name="TextBox 9">
            <a:extLst>
              <a:ext uri="{FF2B5EF4-FFF2-40B4-BE49-F238E27FC236}">
                <a16:creationId xmlns:a16="http://schemas.microsoft.com/office/drawing/2014/main" id="{1DB5EE77-63F2-4275-A9EA-0DA6DF05E4DD}"/>
              </a:ext>
            </a:extLst>
          </p:cNvPr>
          <p:cNvSpPr txBox="1"/>
          <p:nvPr/>
        </p:nvSpPr>
        <p:spPr>
          <a:xfrm>
            <a:off x="1447800" y="1790700"/>
            <a:ext cx="15392400" cy="1107996"/>
          </a:xfrm>
          <a:prstGeom prst="rect">
            <a:avLst/>
          </a:prstGeom>
          <a:noFill/>
        </p:spPr>
        <p:txBody>
          <a:bodyPr wrap="square">
            <a:spAutoFit/>
          </a:bodyPr>
          <a:lstStyle/>
          <a:p>
            <a:pPr algn="l"/>
            <a:r>
              <a:rPr lang="en-US" sz="3300" b="0" i="0" u="none" strike="noStrike" baseline="0" dirty="0">
                <a:solidFill>
                  <a:srgbClr val="111C24"/>
                </a:solidFill>
                <a:latin typeface="Aileron Regular" panose="020B0604020202020204" charset="0"/>
              </a:rPr>
              <a:t>Linear sequential Model. The next phase begins only after the completion of </a:t>
            </a:r>
            <a:r>
              <a:rPr lang="en-IN" sz="3300" b="0" i="0" u="none" strike="noStrike" baseline="0" dirty="0">
                <a:solidFill>
                  <a:srgbClr val="111C24"/>
                </a:solidFill>
                <a:latin typeface="Aileron Regular" panose="020B0604020202020204" charset="0"/>
              </a:rPr>
              <a:t>the previous Phase</a:t>
            </a:r>
            <a:endParaRPr lang="en-IN" sz="3300" b="1" dirty="0">
              <a:latin typeface="Aileron Regular"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5" name="TextBox 5"/>
          <p:cNvSpPr txBox="1"/>
          <p:nvPr/>
        </p:nvSpPr>
        <p:spPr>
          <a:xfrm>
            <a:off x="2738899" y="1441937"/>
            <a:ext cx="15091901" cy="1154162"/>
          </a:xfrm>
          <a:prstGeom prst="rect">
            <a:avLst/>
          </a:prstGeom>
        </p:spPr>
        <p:txBody>
          <a:bodyPr wrap="square" lIns="0" tIns="0" rIns="0" bIns="0" rtlCol="0" anchor="t">
            <a:spAutoFit/>
          </a:bodyPr>
          <a:lstStyle/>
          <a:p>
            <a:pPr algn="ctr">
              <a:lnSpc>
                <a:spcPts val="9000"/>
              </a:lnSpc>
            </a:pPr>
            <a:r>
              <a:rPr lang="en-IN" sz="7500" spc="-158" dirty="0">
                <a:solidFill>
                  <a:srgbClr val="21384C">
                    <a:alpha val="76863"/>
                  </a:srgbClr>
                </a:solidFill>
                <a:latin typeface="Aileron Heavy"/>
              </a:rPr>
              <a:t>Advantages of Waterfall Model</a:t>
            </a:r>
            <a:endParaRPr lang="en-US" sz="7500" spc="-158" dirty="0">
              <a:solidFill>
                <a:srgbClr val="21384C">
                  <a:alpha val="76863"/>
                </a:srgbClr>
              </a:solidFill>
              <a:latin typeface="Aileron Heavy"/>
            </a:endParaRPr>
          </a:p>
        </p:txBody>
      </p:sp>
      <p:pic>
        <p:nvPicPr>
          <p:cNvPr id="6" name="Picture 7">
            <a:extLst>
              <a:ext uri="{FF2B5EF4-FFF2-40B4-BE49-F238E27FC236}">
                <a16:creationId xmlns:a16="http://schemas.microsoft.com/office/drawing/2014/main" id="{98056AF6-2896-4876-82C6-95C5E71DA30F}"/>
              </a:ext>
            </a:extLst>
          </p:cNvPr>
          <p:cNvPicPr>
            <a:picLocks noChangeAspect="1"/>
          </p:cNvPicPr>
          <p:nvPr/>
        </p:nvPicPr>
        <p:blipFill>
          <a:blip r:embed="rId3"/>
          <a:srcRect/>
          <a:stretch>
            <a:fillRect/>
          </a:stretch>
        </p:blipFill>
        <p:spPr>
          <a:xfrm>
            <a:off x="152400" y="8724900"/>
            <a:ext cx="3617908" cy="1389864"/>
          </a:xfrm>
          <a:prstGeom prst="rect">
            <a:avLst/>
          </a:prstGeom>
        </p:spPr>
      </p:pic>
      <p:sp>
        <p:nvSpPr>
          <p:cNvPr id="9" name="TextBox 8">
            <a:extLst>
              <a:ext uri="{FF2B5EF4-FFF2-40B4-BE49-F238E27FC236}">
                <a16:creationId xmlns:a16="http://schemas.microsoft.com/office/drawing/2014/main" id="{39DD8901-753A-49F7-898B-AB916992421E}"/>
              </a:ext>
            </a:extLst>
          </p:cNvPr>
          <p:cNvSpPr txBox="1"/>
          <p:nvPr/>
        </p:nvSpPr>
        <p:spPr>
          <a:xfrm>
            <a:off x="3788708" y="3229019"/>
            <a:ext cx="12746691" cy="5226046"/>
          </a:xfrm>
          <a:prstGeom prst="rect">
            <a:avLst/>
          </a:prstGeom>
          <a:noFill/>
        </p:spPr>
        <p:txBody>
          <a:bodyPr wrap="square">
            <a:spAutoFit/>
          </a:bodyPr>
          <a:lstStyle/>
          <a:p>
            <a:pPr marL="342900" indent="-342900">
              <a:lnSpc>
                <a:spcPct val="150000"/>
              </a:lnSpc>
              <a:spcAft>
                <a:spcPts val="1000"/>
              </a:spcAft>
              <a:buFont typeface="Arial" panose="020B0604020202020204" pitchFamily="34" charset="0"/>
              <a:buChar char="•"/>
            </a:pPr>
            <a:r>
              <a:rPr lang="en-IN" sz="2400" dirty="0">
                <a:effectLst/>
                <a:latin typeface="Aileron Regular" panose="020B0604020202020204" charset="0"/>
                <a:ea typeface="Calibri" panose="020F0502020204030204" pitchFamily="34" charset="0"/>
                <a:cs typeface="Times New Roman" panose="02020603050405020304" pitchFamily="18" charset="0"/>
              </a:rPr>
              <a:t>Each and every phase is clearly defined and there is no overlapping of the phases as it is a step-by-step process. </a:t>
            </a:r>
          </a:p>
          <a:p>
            <a:pPr marL="342900" indent="-342900">
              <a:lnSpc>
                <a:spcPct val="150000"/>
              </a:lnSpc>
              <a:spcAft>
                <a:spcPts val="1000"/>
              </a:spcAft>
              <a:buFont typeface="Arial" panose="020B0604020202020204" pitchFamily="34" charset="0"/>
              <a:buChar char="•"/>
            </a:pPr>
            <a:r>
              <a:rPr lang="en-IN" sz="2400" dirty="0">
                <a:effectLst/>
                <a:latin typeface="Aileron Regular" panose="020B0604020202020204" charset="0"/>
                <a:ea typeface="Calibri" panose="020F0502020204030204" pitchFamily="34" charset="0"/>
                <a:cs typeface="Times New Roman" panose="02020603050405020304" pitchFamily="18" charset="0"/>
              </a:rPr>
              <a:t>Each phase is completely done one at a time.</a:t>
            </a:r>
          </a:p>
          <a:p>
            <a:pPr marL="342900" indent="-342900">
              <a:lnSpc>
                <a:spcPct val="150000"/>
              </a:lnSpc>
              <a:spcAft>
                <a:spcPts val="1000"/>
              </a:spcAft>
              <a:buFont typeface="Arial" panose="020B0604020202020204" pitchFamily="34" charset="0"/>
              <a:buChar char="•"/>
            </a:pPr>
            <a:r>
              <a:rPr lang="en-IN" sz="2400" dirty="0">
                <a:effectLst/>
                <a:latin typeface="Aileron Regular" panose="020B0604020202020204" charset="0"/>
                <a:ea typeface="Calibri" panose="020F0502020204030204" pitchFamily="34" charset="0"/>
                <a:cs typeface="Times New Roman" panose="02020603050405020304" pitchFamily="18" charset="0"/>
              </a:rPr>
              <a:t>Requirements are clear to everyone at the beginning of the project</a:t>
            </a:r>
          </a:p>
          <a:p>
            <a:pPr marL="342900" indent="-342900">
              <a:lnSpc>
                <a:spcPct val="150000"/>
              </a:lnSpc>
              <a:spcAft>
                <a:spcPts val="1000"/>
              </a:spcAft>
              <a:buFont typeface="Arial" panose="020B0604020202020204" pitchFamily="34" charset="0"/>
              <a:buChar char="•"/>
            </a:pPr>
            <a:r>
              <a:rPr lang="en-IN" sz="2400" dirty="0">
                <a:effectLst/>
                <a:latin typeface="Aileron Regular" panose="020B0604020202020204" charset="0"/>
                <a:ea typeface="Calibri" panose="020F0502020204030204" pitchFamily="34" charset="0"/>
                <a:cs typeface="Times New Roman" panose="02020603050405020304" pitchFamily="18" charset="0"/>
              </a:rPr>
              <a:t>Works well for the smaller projects and gets complicated for large projects. </a:t>
            </a:r>
          </a:p>
          <a:p>
            <a:pPr marL="342900" indent="-342900">
              <a:lnSpc>
                <a:spcPct val="150000"/>
              </a:lnSpc>
              <a:spcAft>
                <a:spcPts val="1000"/>
              </a:spcAft>
              <a:buFont typeface="Arial" panose="020B0604020202020204" pitchFamily="34" charset="0"/>
              <a:buChar char="•"/>
            </a:pPr>
            <a:r>
              <a:rPr lang="en-IN" sz="2400" dirty="0">
                <a:effectLst/>
                <a:latin typeface="Aileron Regular" panose="020B0604020202020204" charset="0"/>
                <a:ea typeface="Calibri" panose="020F0502020204030204" pitchFamily="34" charset="0"/>
                <a:cs typeface="Times New Roman" panose="02020603050405020304" pitchFamily="18" charset="0"/>
              </a:rPr>
              <a:t>Clear planning of project team structure reduces the problematic issues.</a:t>
            </a:r>
          </a:p>
          <a:p>
            <a:pPr marL="342900" indent="-342900">
              <a:lnSpc>
                <a:spcPct val="150000"/>
              </a:lnSpc>
              <a:spcAft>
                <a:spcPts val="1000"/>
              </a:spcAft>
              <a:buFont typeface="Arial" panose="020B0604020202020204" pitchFamily="34" charset="0"/>
              <a:buChar char="•"/>
            </a:pPr>
            <a:r>
              <a:rPr lang="en-IN" sz="2400" dirty="0">
                <a:effectLst/>
                <a:latin typeface="Aileron Regular" panose="020B0604020202020204" charset="0"/>
                <a:ea typeface="Calibri" panose="020F0502020204030204" pitchFamily="34" charset="0"/>
                <a:cs typeface="Times New Roman" panose="02020603050405020304" pitchFamily="18" charset="0"/>
              </a:rPr>
              <a:t>Release date and final cost will be calculated before starting the project. </a:t>
            </a:r>
          </a:p>
          <a:p>
            <a:pPr marL="342900" indent="-342900">
              <a:lnSpc>
                <a:spcPct val="150000"/>
              </a:lnSpc>
              <a:spcAft>
                <a:spcPts val="1000"/>
              </a:spcAft>
              <a:buFont typeface="Arial" panose="020B0604020202020204" pitchFamily="34" charset="0"/>
              <a:buChar char="•"/>
            </a:pPr>
            <a:r>
              <a:rPr lang="en-IN" sz="2400" dirty="0">
                <a:effectLst/>
                <a:latin typeface="Aileron Regular" panose="020B0604020202020204" charset="0"/>
                <a:ea typeface="Calibri" panose="020F0502020204030204" pitchFamily="34" charset="0"/>
                <a:cs typeface="Times New Roman" panose="02020603050405020304" pitchFamily="18" charset="0"/>
              </a:rPr>
              <a:t>Best suitable for small projects as the requirements are clearly stated.</a:t>
            </a:r>
          </a:p>
        </p:txBody>
      </p:sp>
    </p:spTree>
    <p:extLst>
      <p:ext uri="{BB962C8B-B14F-4D97-AF65-F5344CB8AC3E}">
        <p14:creationId xmlns:p14="http://schemas.microsoft.com/office/powerpoint/2010/main" val="205507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996</Words>
  <Application>Microsoft Office PowerPoint</Application>
  <PresentationFormat>Custom</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Aileron Heavy</vt:lpstr>
      <vt:lpstr>Aileron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Sunil Kumar Sukesan</cp:lastModifiedBy>
  <cp:revision>33</cp:revision>
  <dcterms:created xsi:type="dcterms:W3CDTF">2006-08-16T00:00:00Z</dcterms:created>
  <dcterms:modified xsi:type="dcterms:W3CDTF">2022-01-22T08:32:21Z</dcterms:modified>
  <dc:identifier>DADyL4Dkous</dc:identifier>
</cp:coreProperties>
</file>