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61" r:id="rId5"/>
    <p:sldId id="263" r:id="rId6"/>
    <p:sldId id="264" r:id="rId7"/>
    <p:sldId id="265" r:id="rId8"/>
    <p:sldId id="266" r:id="rId9"/>
    <p:sldId id="267" r:id="rId10"/>
    <p:sldId id="274" r:id="rId11"/>
  </p:sldIdLst>
  <p:sldSz cx="18288000" cy="10287000"/>
  <p:notesSz cx="6858000" cy="9144000"/>
  <p:embeddedFontLst>
    <p:embeddedFont>
      <p:font typeface="Aileron Heavy" panose="020B0604020202020204" charset="0"/>
      <p:regular r:id="rId12"/>
    </p:embeddedFont>
    <p:embeddedFont>
      <p:font typeface="Aileron Regular" panose="020B0604020202020204" charset="0"/>
      <p:regular r:id="rId13"/>
    </p:embeddedFont>
    <p:embeddedFont>
      <p:font typeface="Calibri" panose="020F0502020204030204" pitchFamily="34"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22" autoAdjust="0"/>
  </p:normalViewPr>
  <p:slideViewPr>
    <p:cSldViewPr>
      <p:cViewPr varScale="1">
        <p:scale>
          <a:sx n="71" d="100"/>
          <a:sy n="71" d="100"/>
        </p:scale>
        <p:origin x="696"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emf"/><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659611">
            <a:off x="11453307" y="2444298"/>
            <a:ext cx="8883717" cy="10513275"/>
          </a:xfrm>
          <a:prstGeom prst="rect">
            <a:avLst/>
          </a:prstGeom>
        </p:spPr>
      </p:pic>
      <p:pic>
        <p:nvPicPr>
          <p:cNvPr id="3" name="Picture 3"/>
          <p:cNvPicPr>
            <a:picLocks noChangeAspect="1"/>
          </p:cNvPicPr>
          <p:nvPr/>
        </p:nvPicPr>
        <p:blipFill>
          <a:blip r:embed="rId3"/>
          <a:srcRect/>
          <a:stretch>
            <a:fillRect/>
          </a:stretch>
        </p:blipFill>
        <p:spPr>
          <a:xfrm rot="-1363793">
            <a:off x="11486090" y="-3480649"/>
            <a:ext cx="7620799" cy="9018697"/>
          </a:xfrm>
          <a:prstGeom prst="rect">
            <a:avLst/>
          </a:prstGeom>
        </p:spPr>
      </p:pic>
      <p:pic>
        <p:nvPicPr>
          <p:cNvPr id="4" name="Picture 4"/>
          <p:cNvPicPr>
            <a:picLocks noChangeAspect="1"/>
          </p:cNvPicPr>
          <p:nvPr/>
        </p:nvPicPr>
        <p:blipFill>
          <a:blip r:embed="rId4"/>
          <a:srcRect/>
          <a:stretch>
            <a:fillRect/>
          </a:stretch>
        </p:blipFill>
        <p:spPr>
          <a:xfrm rot="9957164">
            <a:off x="-1076970" y="7872102"/>
            <a:ext cx="3555479" cy="3448815"/>
          </a:xfrm>
          <a:prstGeom prst="rect">
            <a:avLst/>
          </a:prstGeom>
        </p:spPr>
      </p:pic>
      <p:pic>
        <p:nvPicPr>
          <p:cNvPr id="5" name="Picture 5"/>
          <p:cNvPicPr>
            <a:picLocks noChangeAspect="1"/>
          </p:cNvPicPr>
          <p:nvPr/>
        </p:nvPicPr>
        <p:blipFill>
          <a:blip r:embed="rId5"/>
          <a:srcRect/>
          <a:stretch>
            <a:fillRect/>
          </a:stretch>
        </p:blipFill>
        <p:spPr>
          <a:xfrm rot="-4353887">
            <a:off x="-578635" y="-1305871"/>
            <a:ext cx="3677034" cy="3566723"/>
          </a:xfrm>
          <a:prstGeom prst="rect">
            <a:avLst/>
          </a:prstGeom>
        </p:spPr>
      </p:pic>
      <p:pic>
        <p:nvPicPr>
          <p:cNvPr id="6" name="Picture 6"/>
          <p:cNvPicPr>
            <a:picLocks noChangeAspect="1"/>
          </p:cNvPicPr>
          <p:nvPr/>
        </p:nvPicPr>
        <p:blipFill>
          <a:blip r:embed="rId6"/>
          <a:srcRect/>
          <a:stretch>
            <a:fillRect/>
          </a:stretch>
        </p:blipFill>
        <p:spPr>
          <a:xfrm>
            <a:off x="465821" y="2548304"/>
            <a:ext cx="7606345" cy="6709996"/>
          </a:xfrm>
          <a:prstGeom prst="rect">
            <a:avLst/>
          </a:prstGeom>
        </p:spPr>
      </p:pic>
      <p:pic>
        <p:nvPicPr>
          <p:cNvPr id="7" name="Picture 7"/>
          <p:cNvPicPr>
            <a:picLocks noChangeAspect="1"/>
          </p:cNvPicPr>
          <p:nvPr/>
        </p:nvPicPr>
        <p:blipFill>
          <a:blip r:embed="rId7"/>
          <a:srcRect/>
          <a:stretch>
            <a:fillRect/>
          </a:stretch>
        </p:blipFill>
        <p:spPr>
          <a:xfrm>
            <a:off x="5621655" y="3448836"/>
            <a:ext cx="7044689" cy="270630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3" name="Picture 3"/>
          <p:cNvPicPr>
            <a:picLocks noChangeAspect="1"/>
          </p:cNvPicPr>
          <p:nvPr/>
        </p:nvPicPr>
        <p:blipFill>
          <a:blip r:embed="rId2"/>
          <a:srcRect/>
          <a:stretch>
            <a:fillRect/>
          </a:stretch>
        </p:blipFill>
        <p:spPr>
          <a:xfrm rot="-4165820">
            <a:off x="13448900" y="5777651"/>
            <a:ext cx="7620799" cy="9018697"/>
          </a:xfrm>
          <a:prstGeom prst="rect">
            <a:avLst/>
          </a:prstGeom>
        </p:spPr>
      </p:pic>
      <p:pic>
        <p:nvPicPr>
          <p:cNvPr id="4" name="Picture 4"/>
          <p:cNvPicPr>
            <a:picLocks noChangeAspect="1"/>
          </p:cNvPicPr>
          <p:nvPr/>
        </p:nvPicPr>
        <p:blipFill>
          <a:blip r:embed="rId3"/>
          <a:srcRect/>
          <a:stretch>
            <a:fillRect/>
          </a:stretch>
        </p:blipFill>
        <p:spPr>
          <a:xfrm>
            <a:off x="4010950" y="874513"/>
            <a:ext cx="10266101" cy="8537974"/>
          </a:xfrm>
          <a:prstGeom prst="rect">
            <a:avLst/>
          </a:prstGeom>
        </p:spPr>
      </p:pic>
      <p:pic>
        <p:nvPicPr>
          <p:cNvPr id="5" name="Picture 7">
            <a:extLst>
              <a:ext uri="{FF2B5EF4-FFF2-40B4-BE49-F238E27FC236}">
                <a16:creationId xmlns:a16="http://schemas.microsoft.com/office/drawing/2014/main" id="{26647540-C1DC-4348-9E25-7D0921A94CE3}"/>
              </a:ext>
            </a:extLst>
          </p:cNvPr>
          <p:cNvPicPr>
            <a:picLocks noChangeAspect="1"/>
          </p:cNvPicPr>
          <p:nvPr/>
        </p:nvPicPr>
        <p:blipFill>
          <a:blip r:embed="rId4"/>
          <a:srcRect/>
          <a:stretch>
            <a:fillRect/>
          </a:stretch>
        </p:blipFill>
        <p:spPr>
          <a:xfrm>
            <a:off x="304800" y="8572500"/>
            <a:ext cx="3617908" cy="13898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3399" y="1301011"/>
            <a:ext cx="17792700" cy="4273606"/>
          </a:xfrm>
          <a:prstGeom prst="rect">
            <a:avLst/>
          </a:prstGeom>
        </p:spPr>
        <p:txBody>
          <a:bodyPr wrap="square" lIns="0" tIns="0" rIns="0" bIns="0" rtlCol="0" anchor="t">
            <a:spAutoFit/>
          </a:bodyPr>
          <a:lstStyle/>
          <a:p>
            <a:pPr algn="r">
              <a:lnSpc>
                <a:spcPts val="17414"/>
              </a:lnSpc>
            </a:pPr>
            <a:r>
              <a:rPr lang="en-US" sz="12500" b="1" dirty="0">
                <a:solidFill>
                  <a:srgbClr val="41525B"/>
                </a:solidFill>
                <a:latin typeface="Aileron Heavy" panose="020B0604020202020204" charset="0"/>
              </a:rPr>
              <a:t>STLC - Software Testing Life Cycle</a:t>
            </a:r>
          </a:p>
        </p:txBody>
      </p:sp>
      <p:pic>
        <p:nvPicPr>
          <p:cNvPr id="3" name="Picture 3"/>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4" name="Picture 4"/>
          <p:cNvPicPr>
            <a:picLocks noChangeAspect="1"/>
          </p:cNvPicPr>
          <p:nvPr/>
        </p:nvPicPr>
        <p:blipFill>
          <a:blip r:embed="rId2"/>
          <a:srcRect/>
          <a:stretch>
            <a:fillRect/>
          </a:stretch>
        </p:blipFill>
        <p:spPr>
          <a:xfrm rot="-3926266">
            <a:off x="13167065" y="5427548"/>
            <a:ext cx="7620799" cy="9018697"/>
          </a:xfrm>
          <a:prstGeom prst="rect">
            <a:avLst/>
          </a:prstGeom>
        </p:spPr>
      </p:pic>
      <p:pic>
        <p:nvPicPr>
          <p:cNvPr id="5" name="Picture 5"/>
          <p:cNvPicPr>
            <a:picLocks noChangeAspect="1"/>
          </p:cNvPicPr>
          <p:nvPr/>
        </p:nvPicPr>
        <p:blipFill>
          <a:blip r:embed="rId3"/>
          <a:srcRect/>
          <a:stretch>
            <a:fillRect/>
          </a:stretch>
        </p:blipFill>
        <p:spPr>
          <a:xfrm>
            <a:off x="15622478" y="-1183714"/>
            <a:ext cx="3555479" cy="3448815"/>
          </a:xfrm>
          <a:prstGeom prst="rect">
            <a:avLst/>
          </a:prstGeom>
        </p:spPr>
      </p:pic>
      <p:pic>
        <p:nvPicPr>
          <p:cNvPr id="7" name="Picture 7">
            <a:extLst>
              <a:ext uri="{FF2B5EF4-FFF2-40B4-BE49-F238E27FC236}">
                <a16:creationId xmlns:a16="http://schemas.microsoft.com/office/drawing/2014/main" id="{05929827-8559-46D6-8136-C78FC4B67773}"/>
              </a:ext>
            </a:extLst>
          </p:cNvPr>
          <p:cNvPicPr>
            <a:picLocks noChangeAspect="1"/>
          </p:cNvPicPr>
          <p:nvPr/>
        </p:nvPicPr>
        <p:blipFill>
          <a:blip r:embed="rId4"/>
          <a:srcRect/>
          <a:stretch>
            <a:fillRect/>
          </a:stretch>
        </p:blipFill>
        <p:spPr>
          <a:xfrm>
            <a:off x="14517692" y="8724900"/>
            <a:ext cx="3617908" cy="138986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0120400-C733-4554-B19E-4B12BDBC9591}"/>
              </a:ext>
            </a:extLst>
          </p:cNvPr>
          <p:cNvPicPr>
            <a:picLocks noChangeAspect="1"/>
          </p:cNvPicPr>
          <p:nvPr/>
        </p:nvPicPr>
        <p:blipFill>
          <a:blip r:embed="rId2"/>
          <a:stretch>
            <a:fillRect/>
          </a:stretch>
        </p:blipFill>
        <p:spPr>
          <a:xfrm>
            <a:off x="723901" y="2858102"/>
            <a:ext cx="12268201" cy="6786926"/>
          </a:xfrm>
          <a:prstGeom prst="rect">
            <a:avLst/>
          </a:prstGeom>
        </p:spPr>
      </p:pic>
      <p:pic>
        <p:nvPicPr>
          <p:cNvPr id="2" name="Picture 2"/>
          <p:cNvPicPr>
            <a:picLocks noChangeAspect="1"/>
          </p:cNvPicPr>
          <p:nvPr/>
        </p:nvPicPr>
        <p:blipFill>
          <a:blip r:embed="rId3"/>
          <a:srcRect/>
          <a:stretch>
            <a:fillRect/>
          </a:stretch>
        </p:blipFill>
        <p:spPr>
          <a:xfrm rot="-3926266">
            <a:off x="13304811" y="4866138"/>
            <a:ext cx="7620799" cy="9018697"/>
          </a:xfrm>
          <a:prstGeom prst="rect">
            <a:avLst/>
          </a:prstGeom>
        </p:spPr>
      </p:pic>
      <p:pic>
        <p:nvPicPr>
          <p:cNvPr id="3" name="Picture 3"/>
          <p:cNvPicPr>
            <a:picLocks noChangeAspect="1"/>
          </p:cNvPicPr>
          <p:nvPr/>
        </p:nvPicPr>
        <p:blipFill>
          <a:blip r:embed="rId4">
            <a:alphaModFix amt="87000"/>
          </a:blip>
          <a:srcRect/>
          <a:stretch>
            <a:fillRect/>
          </a:stretch>
        </p:blipFill>
        <p:spPr>
          <a:xfrm rot="-5224584">
            <a:off x="-4146498" y="-4509349"/>
            <a:ext cx="7620799" cy="9018697"/>
          </a:xfrm>
          <a:prstGeom prst="rect">
            <a:avLst/>
          </a:prstGeom>
        </p:spPr>
      </p:pic>
      <p:sp>
        <p:nvSpPr>
          <p:cNvPr id="8" name="TextBox 8"/>
          <p:cNvSpPr txBox="1"/>
          <p:nvPr/>
        </p:nvSpPr>
        <p:spPr>
          <a:xfrm>
            <a:off x="3581400" y="778687"/>
            <a:ext cx="14551265" cy="1042593"/>
          </a:xfrm>
          <a:prstGeom prst="rect">
            <a:avLst/>
          </a:prstGeom>
        </p:spPr>
        <p:txBody>
          <a:bodyPr wrap="square" lIns="0" tIns="0" rIns="0" bIns="0" rtlCol="0" anchor="t">
            <a:spAutoFit/>
          </a:bodyPr>
          <a:lstStyle/>
          <a:p>
            <a:pPr>
              <a:lnSpc>
                <a:spcPts val="9000"/>
              </a:lnSpc>
            </a:pPr>
            <a:r>
              <a:rPr lang="en-US" sz="6000" spc="225" dirty="0">
                <a:solidFill>
                  <a:srgbClr val="21384C"/>
                </a:solidFill>
                <a:latin typeface="Aileron Heavy"/>
              </a:rPr>
              <a:t>STLC - Software Testing Life Cycle</a:t>
            </a:r>
          </a:p>
        </p:txBody>
      </p:sp>
      <p:pic>
        <p:nvPicPr>
          <p:cNvPr id="10" name="Picture 2" descr="Image result for testleaf logo&quot;">
            <a:extLst>
              <a:ext uri="{FF2B5EF4-FFF2-40B4-BE49-F238E27FC236}">
                <a16:creationId xmlns:a16="http://schemas.microsoft.com/office/drawing/2014/main" id="{4641ECE0-2424-4E9A-A418-B1A7D2566BC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49400" y="8563500"/>
            <a:ext cx="3614404" cy="1389600"/>
          </a:xfrm>
          <a:prstGeom prst="rect">
            <a:avLst/>
          </a:prstGeom>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DB4C1F6-55FA-4CBF-9551-60E93E51F110}"/>
              </a:ext>
            </a:extLst>
          </p:cNvPr>
          <p:cNvSpPr txBox="1"/>
          <p:nvPr/>
        </p:nvSpPr>
        <p:spPr>
          <a:xfrm>
            <a:off x="7086599" y="3004384"/>
            <a:ext cx="10477499" cy="1569660"/>
          </a:xfrm>
          <a:prstGeom prst="rect">
            <a:avLst/>
          </a:prstGeom>
          <a:noFill/>
        </p:spPr>
        <p:txBody>
          <a:bodyPr wrap="square">
            <a:spAutoFit/>
          </a:bodyPr>
          <a:lstStyle/>
          <a:p>
            <a:pPr algn="l"/>
            <a:r>
              <a:rPr lang="en-US" sz="3200" b="0" i="0" u="none" strike="noStrike" baseline="0" dirty="0">
                <a:solidFill>
                  <a:srgbClr val="111C24"/>
                </a:solidFill>
                <a:latin typeface="Aileron Regular" panose="020B0604020202020204" charset="0"/>
              </a:rPr>
              <a:t>STLC is a sequence of different activities performed by the testing team to ensure the quality of the software or the product.</a:t>
            </a:r>
            <a:endParaRPr lang="en-IN" sz="3200" b="1" dirty="0">
              <a:latin typeface="Aileron Regular"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3734304" y="4681328"/>
            <a:ext cx="9187798" cy="10873133"/>
          </a:xfrm>
          <a:prstGeom prst="rect">
            <a:avLst/>
          </a:prstGeom>
        </p:spPr>
      </p:pic>
      <p:pic>
        <p:nvPicPr>
          <p:cNvPr id="3" name="Picture 3"/>
          <p:cNvPicPr>
            <a:picLocks noChangeAspect="1"/>
          </p:cNvPicPr>
          <p:nvPr/>
        </p:nvPicPr>
        <p:blipFill>
          <a:blip r:embed="rId3"/>
          <a:srcRect/>
          <a:stretch>
            <a:fillRect/>
          </a:stretch>
        </p:blipFill>
        <p:spPr>
          <a:xfrm rot="221274">
            <a:off x="15060803" y="-1587713"/>
            <a:ext cx="4396994" cy="4265084"/>
          </a:xfrm>
          <a:prstGeom prst="rect">
            <a:avLst/>
          </a:prstGeom>
        </p:spPr>
      </p:pic>
      <p:sp>
        <p:nvSpPr>
          <p:cNvPr id="4" name="TextBox 4"/>
          <p:cNvSpPr txBox="1"/>
          <p:nvPr/>
        </p:nvSpPr>
        <p:spPr>
          <a:xfrm>
            <a:off x="828218" y="196889"/>
            <a:ext cx="15436254" cy="2308324"/>
          </a:xfrm>
          <a:prstGeom prst="rect">
            <a:avLst/>
          </a:prstGeom>
        </p:spPr>
        <p:txBody>
          <a:bodyPr wrap="square" lIns="0" tIns="0" rIns="0" bIns="0" rtlCol="0" anchor="t">
            <a:spAutoFit/>
          </a:bodyPr>
          <a:lstStyle/>
          <a:p>
            <a:pPr algn="just">
              <a:lnSpc>
                <a:spcPts val="9000"/>
              </a:lnSpc>
            </a:pPr>
            <a:r>
              <a:rPr lang="en-US" sz="7500" spc="225" dirty="0">
                <a:solidFill>
                  <a:srgbClr val="21384C"/>
                </a:solidFill>
                <a:latin typeface="Aileron Heavy"/>
              </a:rPr>
              <a:t>Requirements Analysis</a:t>
            </a:r>
          </a:p>
          <a:p>
            <a:pPr algn="just">
              <a:lnSpc>
                <a:spcPts val="9000"/>
              </a:lnSpc>
            </a:pPr>
            <a:endParaRPr lang="en-US" sz="7500" spc="225" dirty="0">
              <a:solidFill>
                <a:srgbClr val="21384C"/>
              </a:solidFill>
              <a:latin typeface="Aileron Heavy"/>
            </a:endParaRPr>
          </a:p>
        </p:txBody>
      </p:sp>
      <p:pic>
        <p:nvPicPr>
          <p:cNvPr id="6" name="Picture 7">
            <a:extLst>
              <a:ext uri="{FF2B5EF4-FFF2-40B4-BE49-F238E27FC236}">
                <a16:creationId xmlns:a16="http://schemas.microsoft.com/office/drawing/2014/main" id="{7800691B-9AFB-4AE7-A647-D7F1E5944F3F}"/>
              </a:ext>
            </a:extLst>
          </p:cNvPr>
          <p:cNvPicPr>
            <a:picLocks noChangeAspect="1"/>
          </p:cNvPicPr>
          <p:nvPr/>
        </p:nvPicPr>
        <p:blipFill>
          <a:blip r:embed="rId4"/>
          <a:srcRect/>
          <a:stretch>
            <a:fillRect/>
          </a:stretch>
        </p:blipFill>
        <p:spPr>
          <a:xfrm>
            <a:off x="14517692" y="8724900"/>
            <a:ext cx="3617908" cy="1389864"/>
          </a:xfrm>
          <a:prstGeom prst="rect">
            <a:avLst/>
          </a:prstGeom>
        </p:spPr>
      </p:pic>
      <p:sp>
        <p:nvSpPr>
          <p:cNvPr id="7" name="Content Placeholder 2">
            <a:extLst>
              <a:ext uri="{FF2B5EF4-FFF2-40B4-BE49-F238E27FC236}">
                <a16:creationId xmlns:a16="http://schemas.microsoft.com/office/drawing/2014/main" id="{A5FA9015-865E-4334-B879-F5ED17FD4F5D}"/>
              </a:ext>
            </a:extLst>
          </p:cNvPr>
          <p:cNvSpPr txBox="1">
            <a:spLocks/>
          </p:cNvSpPr>
          <p:nvPr/>
        </p:nvSpPr>
        <p:spPr>
          <a:xfrm>
            <a:off x="3352800" y="1714119"/>
            <a:ext cx="14064654" cy="82496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latin typeface="Aileron Regular" panose="020B0604020202020204" charset="0"/>
              </a:rPr>
              <a:t>In this phase testing team goes through the Requirement document with both Functional and non-functional details in order to identify the testable requirements.</a:t>
            </a:r>
          </a:p>
          <a:p>
            <a:r>
              <a:rPr lang="en-US" sz="2000" dirty="0">
                <a:latin typeface="Aileron Regular" panose="020B0604020202020204" charset="0"/>
              </a:rPr>
              <a:t>In case of any confusion the QA team may setup a meeting with the clients and the stakeholders (Technical Leads, Business Analyst, System Architects and Client etc.) in order to clarify their doubts.</a:t>
            </a:r>
          </a:p>
          <a:p>
            <a:r>
              <a:rPr lang="en-US" sz="2000" dirty="0">
                <a:latin typeface="Aileron Regular" panose="020B0604020202020204" charset="0"/>
              </a:rPr>
              <a:t>Once the QA team is clear with the requirements they will document the acceptance Criteria and get it approved by the Customers.</a:t>
            </a:r>
          </a:p>
          <a:p>
            <a:pPr>
              <a:buFont typeface="Arial" pitchFamily="34" charset="0"/>
              <a:buNone/>
            </a:pPr>
            <a:endParaRPr lang="en-US" sz="2000" b="1" dirty="0">
              <a:latin typeface="Aileron Regular" panose="020B0604020202020204" charset="0"/>
            </a:endParaRPr>
          </a:p>
          <a:p>
            <a:pPr>
              <a:buFont typeface="Arial" pitchFamily="34" charset="0"/>
              <a:buNone/>
            </a:pPr>
            <a:r>
              <a:rPr lang="en-US" sz="2000" b="1" dirty="0">
                <a:latin typeface="Aileron Regular" panose="020B0604020202020204" charset="0"/>
              </a:rPr>
              <a:t>Activities</a:t>
            </a:r>
            <a:r>
              <a:rPr lang="en-US" sz="2000" dirty="0">
                <a:latin typeface="Aileron Regular" panose="020B0604020202020204" charset="0"/>
              </a:rPr>
              <a:t> to be done in Requirement analysis phase are given below:</a:t>
            </a:r>
          </a:p>
          <a:p>
            <a:r>
              <a:rPr lang="en-US" sz="2000" dirty="0">
                <a:latin typeface="Aileron Regular" panose="020B0604020202020204" charset="0"/>
              </a:rPr>
              <a:t>Analyzing the System Requirement specifications from the testing point of view</a:t>
            </a:r>
          </a:p>
          <a:p>
            <a:r>
              <a:rPr lang="en-US" sz="2000" dirty="0">
                <a:latin typeface="Aileron Regular" panose="020B0604020202020204" charset="0"/>
              </a:rPr>
              <a:t>Preparation of RTM that is Requirement Traceability Matrix</a:t>
            </a:r>
          </a:p>
          <a:p>
            <a:r>
              <a:rPr lang="en-US" sz="2000" dirty="0">
                <a:latin typeface="Aileron Regular" panose="020B0604020202020204" charset="0"/>
              </a:rPr>
              <a:t>Identifying the testing techniques and testing types</a:t>
            </a:r>
          </a:p>
          <a:p>
            <a:r>
              <a:rPr lang="en-US" sz="2000" dirty="0">
                <a:latin typeface="Aileron Regular" panose="020B0604020202020204" charset="0"/>
              </a:rPr>
              <a:t>Prioritizing the feature which need focused testing</a:t>
            </a:r>
          </a:p>
          <a:p>
            <a:r>
              <a:rPr lang="en-US" sz="2000" dirty="0">
                <a:latin typeface="Aileron Regular" panose="020B0604020202020204" charset="0"/>
              </a:rPr>
              <a:t>Analyzing the Automation feasibility</a:t>
            </a:r>
          </a:p>
          <a:p>
            <a:r>
              <a:rPr lang="en-US" sz="2000" dirty="0">
                <a:latin typeface="Aileron Regular" panose="020B0604020202020204" charset="0"/>
              </a:rPr>
              <a:t>Identifying the details about the testing environment where actual testing will be done</a:t>
            </a:r>
          </a:p>
          <a:p>
            <a:endParaRPr lang="en-US" sz="2000" b="1" dirty="0">
              <a:latin typeface="Aileron Regular" panose="020B0604020202020204" charset="0"/>
            </a:endParaRPr>
          </a:p>
          <a:p>
            <a:pPr>
              <a:buFont typeface="Arial" pitchFamily="34" charset="0"/>
              <a:buNone/>
            </a:pPr>
            <a:r>
              <a:rPr lang="en-US" sz="2000" b="1" dirty="0">
                <a:latin typeface="Aileron Regular" panose="020B0604020202020204" charset="0"/>
              </a:rPr>
              <a:t>Deliverables</a:t>
            </a:r>
            <a:r>
              <a:rPr lang="en-US" sz="2000" dirty="0">
                <a:latin typeface="Aileron Regular" panose="020B0604020202020204" charset="0"/>
              </a:rPr>
              <a:t> (Outcome) of Requirement analysis phase are:</a:t>
            </a:r>
          </a:p>
          <a:p>
            <a:r>
              <a:rPr lang="en-US" sz="2000" dirty="0">
                <a:latin typeface="Aileron Regular" panose="020B0604020202020204" charset="0"/>
              </a:rPr>
              <a:t>Requirement Traceability Matrix (RTM)</a:t>
            </a:r>
          </a:p>
          <a:p>
            <a:r>
              <a:rPr lang="en-US" sz="2000" dirty="0">
                <a:latin typeface="Aileron Regular" panose="020B0604020202020204" charset="0"/>
              </a:rPr>
              <a:t>Automation feasibility report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53887">
            <a:off x="-1150437" y="-1893944"/>
            <a:ext cx="5351080" cy="5190548"/>
          </a:xfrm>
          <a:prstGeom prst="rect">
            <a:avLst/>
          </a:prstGeom>
        </p:spPr>
      </p:pic>
      <p:pic>
        <p:nvPicPr>
          <p:cNvPr id="41" name="Picture 7">
            <a:extLst>
              <a:ext uri="{FF2B5EF4-FFF2-40B4-BE49-F238E27FC236}">
                <a16:creationId xmlns:a16="http://schemas.microsoft.com/office/drawing/2014/main" id="{4F137E85-DC16-446D-9998-C38E21B993E5}"/>
              </a:ext>
            </a:extLst>
          </p:cNvPr>
          <p:cNvPicPr>
            <a:picLocks noChangeAspect="1"/>
          </p:cNvPicPr>
          <p:nvPr/>
        </p:nvPicPr>
        <p:blipFill>
          <a:blip r:embed="rId3"/>
          <a:srcRect/>
          <a:stretch>
            <a:fillRect/>
          </a:stretch>
        </p:blipFill>
        <p:spPr>
          <a:xfrm>
            <a:off x="200859" y="8623580"/>
            <a:ext cx="3617908" cy="1389864"/>
          </a:xfrm>
          <a:prstGeom prst="rect">
            <a:avLst/>
          </a:prstGeom>
        </p:spPr>
      </p:pic>
      <p:pic>
        <p:nvPicPr>
          <p:cNvPr id="42" name="Picture 4">
            <a:extLst>
              <a:ext uri="{FF2B5EF4-FFF2-40B4-BE49-F238E27FC236}">
                <a16:creationId xmlns:a16="http://schemas.microsoft.com/office/drawing/2014/main" id="{58083973-D694-4797-9C3E-FF860D04005C}"/>
              </a:ext>
            </a:extLst>
          </p:cNvPr>
          <p:cNvPicPr>
            <a:picLocks noChangeAspect="1"/>
          </p:cNvPicPr>
          <p:nvPr/>
        </p:nvPicPr>
        <p:blipFill>
          <a:blip r:embed="rId4"/>
          <a:srcRect/>
          <a:stretch>
            <a:fillRect/>
          </a:stretch>
        </p:blipFill>
        <p:spPr>
          <a:xfrm rot="-3926266">
            <a:off x="12695212" y="4851056"/>
            <a:ext cx="7620799" cy="9018697"/>
          </a:xfrm>
          <a:prstGeom prst="rect">
            <a:avLst/>
          </a:prstGeom>
        </p:spPr>
      </p:pic>
      <p:sp>
        <p:nvSpPr>
          <p:cNvPr id="8" name="TextBox 4">
            <a:extLst>
              <a:ext uri="{FF2B5EF4-FFF2-40B4-BE49-F238E27FC236}">
                <a16:creationId xmlns:a16="http://schemas.microsoft.com/office/drawing/2014/main" id="{F53B9DE3-CD76-46EC-970A-E9D8919322AE}"/>
              </a:ext>
            </a:extLst>
          </p:cNvPr>
          <p:cNvSpPr txBox="1"/>
          <p:nvPr/>
        </p:nvSpPr>
        <p:spPr>
          <a:xfrm>
            <a:off x="5616873" y="356858"/>
            <a:ext cx="7054254" cy="1154162"/>
          </a:xfrm>
          <a:prstGeom prst="rect">
            <a:avLst/>
          </a:prstGeom>
        </p:spPr>
        <p:txBody>
          <a:bodyPr wrap="square" lIns="0" tIns="0" rIns="0" bIns="0" rtlCol="0" anchor="t">
            <a:spAutoFit/>
          </a:bodyPr>
          <a:lstStyle/>
          <a:p>
            <a:pPr algn="just">
              <a:lnSpc>
                <a:spcPts val="9000"/>
              </a:lnSpc>
            </a:pPr>
            <a:r>
              <a:rPr lang="en-US" sz="7500" spc="225" dirty="0">
                <a:solidFill>
                  <a:srgbClr val="21384C"/>
                </a:solidFill>
                <a:latin typeface="Aileron Heavy"/>
              </a:rPr>
              <a:t>Test planning</a:t>
            </a:r>
          </a:p>
        </p:txBody>
      </p:sp>
      <p:sp>
        <p:nvSpPr>
          <p:cNvPr id="9" name="Content Placeholder 2">
            <a:extLst>
              <a:ext uri="{FF2B5EF4-FFF2-40B4-BE49-F238E27FC236}">
                <a16:creationId xmlns:a16="http://schemas.microsoft.com/office/drawing/2014/main" id="{357894C2-DA0C-4246-B034-6370805D8182}"/>
              </a:ext>
            </a:extLst>
          </p:cNvPr>
          <p:cNvSpPr txBox="1">
            <a:spLocks/>
          </p:cNvSpPr>
          <p:nvPr/>
        </p:nvSpPr>
        <p:spPr>
          <a:xfrm>
            <a:off x="1511458" y="1943100"/>
            <a:ext cx="15785942" cy="6248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latin typeface="Aileron Regular" panose="020B0604020202020204" charset="0"/>
              </a:rPr>
              <a:t>This phase starts soon after the completion of the Requirement Analysis phase. In this phase the QA manager or QA Lead will prepare the Test plan and Test strategy documents. As per these documents they will also come up with the testing effort estimations.</a:t>
            </a:r>
          </a:p>
          <a:p>
            <a:pPr>
              <a:buFont typeface="Arial" pitchFamily="34" charset="0"/>
              <a:buNone/>
            </a:pPr>
            <a:endParaRPr lang="en-US" sz="2000" b="1" dirty="0">
              <a:latin typeface="Aileron Regular" panose="020B0604020202020204" charset="0"/>
            </a:endParaRPr>
          </a:p>
          <a:p>
            <a:pPr>
              <a:buFont typeface="Arial" pitchFamily="34" charset="0"/>
              <a:buNone/>
            </a:pPr>
            <a:r>
              <a:rPr lang="en-US" sz="2000" b="1" dirty="0">
                <a:latin typeface="Aileron Regular" panose="020B0604020202020204" charset="0"/>
              </a:rPr>
              <a:t>Activities</a:t>
            </a:r>
            <a:r>
              <a:rPr lang="en-US" sz="2000" dirty="0">
                <a:latin typeface="Aileron Regular" panose="020B0604020202020204" charset="0"/>
              </a:rPr>
              <a:t> to be done in Test Planning phase are given below:</a:t>
            </a:r>
          </a:p>
          <a:p>
            <a:r>
              <a:rPr lang="en-US" sz="2000" dirty="0">
                <a:latin typeface="Aileron Regular" panose="020B0604020202020204" charset="0"/>
              </a:rPr>
              <a:t>Estimation of testing effort</a:t>
            </a:r>
          </a:p>
          <a:p>
            <a:r>
              <a:rPr lang="en-US" sz="2000" dirty="0">
                <a:latin typeface="Aileron Regular" panose="020B0604020202020204" charset="0"/>
              </a:rPr>
              <a:t>Selection of Testing Approach</a:t>
            </a:r>
          </a:p>
          <a:p>
            <a:r>
              <a:rPr lang="en-US" sz="2000" dirty="0">
                <a:latin typeface="Aileron Regular" panose="020B0604020202020204" charset="0"/>
              </a:rPr>
              <a:t>Preparation of Test Plan, Test strategy documents</a:t>
            </a:r>
          </a:p>
          <a:p>
            <a:r>
              <a:rPr lang="en-US" sz="2000" dirty="0">
                <a:latin typeface="Aileron Regular" panose="020B0604020202020204" charset="0"/>
              </a:rPr>
              <a:t>Resource planning and assigning roles and responsibility to them</a:t>
            </a:r>
          </a:p>
          <a:p>
            <a:r>
              <a:rPr lang="en-US" sz="2000" dirty="0">
                <a:latin typeface="Aileron Regular" panose="020B0604020202020204" charset="0"/>
              </a:rPr>
              <a:t>Selection of Testing tool</a:t>
            </a:r>
          </a:p>
          <a:p>
            <a:endParaRPr lang="en-US" sz="2000" dirty="0">
              <a:latin typeface="Aileron Regular" panose="020B0604020202020204" charset="0"/>
            </a:endParaRPr>
          </a:p>
          <a:p>
            <a:pPr>
              <a:buFont typeface="Arial" pitchFamily="34" charset="0"/>
              <a:buNone/>
            </a:pPr>
            <a:r>
              <a:rPr lang="en-US" sz="2000" b="1" dirty="0">
                <a:latin typeface="Aileron Regular" panose="020B0604020202020204" charset="0"/>
              </a:rPr>
              <a:t>Deliverables</a:t>
            </a:r>
            <a:r>
              <a:rPr lang="en-US" sz="2000" dirty="0">
                <a:latin typeface="Aileron Regular" panose="020B0604020202020204" charset="0"/>
              </a:rPr>
              <a:t> (Outcome) of Test Planning phase are:</a:t>
            </a:r>
          </a:p>
          <a:p>
            <a:r>
              <a:rPr lang="en-US" sz="2000" dirty="0">
                <a:latin typeface="Aileron Regular" panose="020B0604020202020204" charset="0"/>
              </a:rPr>
              <a:t>Test Plan document</a:t>
            </a:r>
          </a:p>
          <a:p>
            <a:r>
              <a:rPr lang="en-US" sz="2000" dirty="0">
                <a:latin typeface="Aileron Regular" panose="020B0604020202020204" charset="0"/>
              </a:rPr>
              <a:t>Test Strategy document</a:t>
            </a:r>
          </a:p>
          <a:p>
            <a:r>
              <a:rPr lang="en-US" sz="2000" dirty="0">
                <a:latin typeface="Aileron Regular" panose="020B0604020202020204" charset="0"/>
              </a:rPr>
              <a:t>Best suited Testing Approach</a:t>
            </a:r>
          </a:p>
          <a:p>
            <a:r>
              <a:rPr lang="en-US" sz="2000" dirty="0">
                <a:latin typeface="Aileron Regular" panose="020B0604020202020204" charset="0"/>
              </a:rPr>
              <a:t>Number of Resources, skill required and their roles and responsibilities</a:t>
            </a:r>
          </a:p>
          <a:p>
            <a:r>
              <a:rPr lang="en-US" sz="2000" dirty="0">
                <a:latin typeface="Aileron Regular" panose="020B0604020202020204" charset="0"/>
              </a:rPr>
              <a:t>Testing tool to be used</a:t>
            </a:r>
          </a:p>
          <a:p>
            <a:endParaRPr lang="en-US" sz="2000" dirty="0">
              <a:latin typeface="Aileron Regular"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3" name="Picture 3"/>
          <p:cNvPicPr>
            <a:picLocks noChangeAspect="1"/>
          </p:cNvPicPr>
          <p:nvPr/>
        </p:nvPicPr>
        <p:blipFill>
          <a:blip r:embed="rId2"/>
          <a:srcRect/>
          <a:stretch>
            <a:fillRect/>
          </a:stretch>
        </p:blipFill>
        <p:spPr>
          <a:xfrm rot="-4165820">
            <a:off x="13448900" y="5777651"/>
            <a:ext cx="7620799" cy="9018697"/>
          </a:xfrm>
          <a:prstGeom prst="rect">
            <a:avLst/>
          </a:prstGeom>
        </p:spPr>
      </p:pic>
      <p:pic>
        <p:nvPicPr>
          <p:cNvPr id="8" name="Picture 7">
            <a:extLst>
              <a:ext uri="{FF2B5EF4-FFF2-40B4-BE49-F238E27FC236}">
                <a16:creationId xmlns:a16="http://schemas.microsoft.com/office/drawing/2014/main" id="{43DA00B2-04CE-4666-8D08-9183BF6649C9}"/>
              </a:ext>
            </a:extLst>
          </p:cNvPr>
          <p:cNvPicPr>
            <a:picLocks noChangeAspect="1"/>
          </p:cNvPicPr>
          <p:nvPr/>
        </p:nvPicPr>
        <p:blipFill>
          <a:blip r:embed="rId3"/>
          <a:srcRect/>
          <a:stretch>
            <a:fillRect/>
          </a:stretch>
        </p:blipFill>
        <p:spPr>
          <a:xfrm>
            <a:off x="14478000" y="8706636"/>
            <a:ext cx="3617908" cy="1389864"/>
          </a:xfrm>
          <a:prstGeom prst="rect">
            <a:avLst/>
          </a:prstGeom>
        </p:spPr>
      </p:pic>
      <p:sp>
        <p:nvSpPr>
          <p:cNvPr id="6" name="Content Placeholder 2">
            <a:extLst>
              <a:ext uri="{FF2B5EF4-FFF2-40B4-BE49-F238E27FC236}">
                <a16:creationId xmlns:a16="http://schemas.microsoft.com/office/drawing/2014/main" id="{B70E2A5C-E382-4D4C-9825-D9A27329153D}"/>
              </a:ext>
            </a:extLst>
          </p:cNvPr>
          <p:cNvSpPr txBox="1">
            <a:spLocks/>
          </p:cNvSpPr>
          <p:nvPr/>
        </p:nvSpPr>
        <p:spPr>
          <a:xfrm>
            <a:off x="2819553" y="2282161"/>
            <a:ext cx="15276355" cy="6969794"/>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ileron Regular" panose="020B0604020202020204" charset="0"/>
              </a:rPr>
              <a:t>In this phase the QA team write test cases. They also write scripts for automation if required. Verification of both the test cases and test scripts are done by peers. Creation of Test Data is done in this phase.</a:t>
            </a:r>
          </a:p>
          <a:p>
            <a:endParaRPr lang="en-US" sz="2400" dirty="0">
              <a:latin typeface="Aileron Regular" panose="020B0604020202020204" charset="0"/>
            </a:endParaRPr>
          </a:p>
          <a:p>
            <a:pPr>
              <a:buFont typeface="Arial" pitchFamily="34" charset="0"/>
              <a:buNone/>
            </a:pPr>
            <a:r>
              <a:rPr lang="en-US" sz="2400" b="1" dirty="0">
                <a:latin typeface="Aileron Regular" panose="020B0604020202020204" charset="0"/>
              </a:rPr>
              <a:t>Activities</a:t>
            </a:r>
            <a:r>
              <a:rPr lang="en-US" sz="2400" dirty="0">
                <a:latin typeface="Aileron Regular" panose="020B0604020202020204" charset="0"/>
              </a:rPr>
              <a:t> to be done in Test Case Development phase are given below:</a:t>
            </a:r>
          </a:p>
          <a:p>
            <a:r>
              <a:rPr lang="en-US" sz="2400" dirty="0">
                <a:latin typeface="Aileron Regular" panose="020B0604020202020204" charset="0"/>
              </a:rPr>
              <a:t>Creation of test cases</a:t>
            </a:r>
          </a:p>
          <a:p>
            <a:r>
              <a:rPr lang="en-US" sz="2400" dirty="0">
                <a:latin typeface="Aileron Regular" panose="020B0604020202020204" charset="0"/>
              </a:rPr>
              <a:t>Creation of test scripts if required</a:t>
            </a:r>
          </a:p>
          <a:p>
            <a:r>
              <a:rPr lang="en-US" sz="2400" dirty="0">
                <a:latin typeface="Aileron Regular" panose="020B0604020202020204" charset="0"/>
              </a:rPr>
              <a:t>Verification of test cases and automation scripts</a:t>
            </a:r>
          </a:p>
          <a:p>
            <a:r>
              <a:rPr lang="en-US" sz="2400" dirty="0">
                <a:latin typeface="Aileron Regular" panose="020B0604020202020204" charset="0"/>
              </a:rPr>
              <a:t>Creation of Test Data in testing environment</a:t>
            </a:r>
          </a:p>
          <a:p>
            <a:endParaRPr lang="en-US" sz="2400" dirty="0">
              <a:latin typeface="Aileron Regular" panose="020B0604020202020204" charset="0"/>
            </a:endParaRPr>
          </a:p>
          <a:p>
            <a:pPr>
              <a:buFont typeface="Arial" pitchFamily="34" charset="0"/>
              <a:buNone/>
            </a:pPr>
            <a:r>
              <a:rPr lang="en-US" sz="2400" b="1" dirty="0">
                <a:latin typeface="Aileron Regular" panose="020B0604020202020204" charset="0"/>
              </a:rPr>
              <a:t>Deliverables</a:t>
            </a:r>
            <a:r>
              <a:rPr lang="en-US" sz="2400" dirty="0">
                <a:latin typeface="Aileron Regular" panose="020B0604020202020204" charset="0"/>
              </a:rPr>
              <a:t> (Outcome) of Test Case Development phase are:</a:t>
            </a:r>
          </a:p>
          <a:p>
            <a:r>
              <a:rPr lang="en-US" sz="2400" dirty="0">
                <a:latin typeface="Aileron Regular" panose="020B0604020202020204" charset="0"/>
              </a:rPr>
              <a:t>Test cases</a:t>
            </a:r>
          </a:p>
          <a:p>
            <a:r>
              <a:rPr lang="en-US" sz="2400" dirty="0">
                <a:latin typeface="Aileron Regular" panose="020B0604020202020204" charset="0"/>
              </a:rPr>
              <a:t>Test scripts (for automation if required)</a:t>
            </a:r>
          </a:p>
          <a:p>
            <a:r>
              <a:rPr lang="en-US" sz="2400" dirty="0">
                <a:latin typeface="Aileron Regular" panose="020B0604020202020204" charset="0"/>
              </a:rPr>
              <a:t>Test Data</a:t>
            </a:r>
          </a:p>
          <a:p>
            <a:endParaRPr lang="en-US" sz="2400" dirty="0">
              <a:latin typeface="Aileron Regular" panose="020B0604020202020204" charset="0"/>
            </a:endParaRPr>
          </a:p>
        </p:txBody>
      </p:sp>
      <p:sp>
        <p:nvSpPr>
          <p:cNvPr id="7" name="TextBox 4">
            <a:extLst>
              <a:ext uri="{FF2B5EF4-FFF2-40B4-BE49-F238E27FC236}">
                <a16:creationId xmlns:a16="http://schemas.microsoft.com/office/drawing/2014/main" id="{0A00E82D-5BF1-42E6-AA4B-9BD39F58E7DB}"/>
              </a:ext>
            </a:extLst>
          </p:cNvPr>
          <p:cNvSpPr txBox="1"/>
          <p:nvPr/>
        </p:nvSpPr>
        <p:spPr>
          <a:xfrm>
            <a:off x="6019800" y="495300"/>
            <a:ext cx="12268200" cy="2308324"/>
          </a:xfrm>
          <a:prstGeom prst="rect">
            <a:avLst/>
          </a:prstGeom>
        </p:spPr>
        <p:txBody>
          <a:bodyPr wrap="square" lIns="0" tIns="0" rIns="0" bIns="0" rtlCol="0" anchor="t">
            <a:spAutoFit/>
          </a:bodyPr>
          <a:lstStyle/>
          <a:p>
            <a:pPr algn="just">
              <a:lnSpc>
                <a:spcPts val="9000"/>
              </a:lnSpc>
            </a:pPr>
            <a:r>
              <a:rPr lang="en-US" sz="7500" spc="225" dirty="0">
                <a:solidFill>
                  <a:srgbClr val="21384C"/>
                </a:solidFill>
                <a:latin typeface="Aileron Heavy"/>
              </a:rPr>
              <a:t>Test case development</a:t>
            </a:r>
          </a:p>
          <a:p>
            <a:pPr algn="just">
              <a:lnSpc>
                <a:spcPts val="9000"/>
              </a:lnSpc>
            </a:pPr>
            <a:endParaRPr lang="en-US" sz="7500" spc="225" dirty="0">
              <a:solidFill>
                <a:srgbClr val="21384C"/>
              </a:solidFill>
              <a:latin typeface="Aileron Heav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53887">
            <a:off x="-1145501" y="-1752365"/>
            <a:ext cx="5351080" cy="5190548"/>
          </a:xfrm>
          <a:prstGeom prst="rect">
            <a:avLst/>
          </a:prstGeom>
        </p:spPr>
      </p:pic>
      <p:pic>
        <p:nvPicPr>
          <p:cNvPr id="3" name="Picture 3"/>
          <p:cNvPicPr>
            <a:picLocks noChangeAspect="1"/>
          </p:cNvPicPr>
          <p:nvPr/>
        </p:nvPicPr>
        <p:blipFill>
          <a:blip r:embed="rId2"/>
          <a:srcRect/>
          <a:stretch>
            <a:fillRect/>
          </a:stretch>
        </p:blipFill>
        <p:spPr>
          <a:xfrm rot="6194015">
            <a:off x="14583760" y="6663026"/>
            <a:ext cx="5351080" cy="5190548"/>
          </a:xfrm>
          <a:prstGeom prst="rect">
            <a:avLst/>
          </a:prstGeom>
        </p:spPr>
      </p:pic>
      <p:pic>
        <p:nvPicPr>
          <p:cNvPr id="6" name="Picture 7">
            <a:extLst>
              <a:ext uri="{FF2B5EF4-FFF2-40B4-BE49-F238E27FC236}">
                <a16:creationId xmlns:a16="http://schemas.microsoft.com/office/drawing/2014/main" id="{98056AF6-2896-4876-82C6-95C5E71DA30F}"/>
              </a:ext>
            </a:extLst>
          </p:cNvPr>
          <p:cNvPicPr>
            <a:picLocks noChangeAspect="1"/>
          </p:cNvPicPr>
          <p:nvPr/>
        </p:nvPicPr>
        <p:blipFill>
          <a:blip r:embed="rId3"/>
          <a:srcRect/>
          <a:stretch>
            <a:fillRect/>
          </a:stretch>
        </p:blipFill>
        <p:spPr>
          <a:xfrm>
            <a:off x="152400" y="8724900"/>
            <a:ext cx="3617908" cy="1389864"/>
          </a:xfrm>
          <a:prstGeom prst="rect">
            <a:avLst/>
          </a:prstGeom>
        </p:spPr>
      </p:pic>
      <p:sp>
        <p:nvSpPr>
          <p:cNvPr id="9" name="TextBox 4">
            <a:extLst>
              <a:ext uri="{FF2B5EF4-FFF2-40B4-BE49-F238E27FC236}">
                <a16:creationId xmlns:a16="http://schemas.microsoft.com/office/drawing/2014/main" id="{7422E29B-5312-4867-8732-6F1E7D758612}"/>
              </a:ext>
            </a:extLst>
          </p:cNvPr>
          <p:cNvSpPr txBox="1"/>
          <p:nvPr/>
        </p:nvSpPr>
        <p:spPr>
          <a:xfrm>
            <a:off x="5395842" y="140866"/>
            <a:ext cx="12268200" cy="2385268"/>
          </a:xfrm>
          <a:prstGeom prst="rect">
            <a:avLst/>
          </a:prstGeom>
        </p:spPr>
        <p:txBody>
          <a:bodyPr wrap="square" lIns="0" tIns="0" rIns="0" bIns="0" rtlCol="0" anchor="t">
            <a:spAutoFit/>
          </a:bodyPr>
          <a:lstStyle/>
          <a:p>
            <a:pPr algn="just">
              <a:lnSpc>
                <a:spcPts val="9000"/>
              </a:lnSpc>
            </a:pPr>
            <a:r>
              <a:rPr lang="en-US" sz="7500" spc="225" dirty="0">
                <a:solidFill>
                  <a:srgbClr val="21384C"/>
                </a:solidFill>
                <a:latin typeface="Aileron Heavy"/>
              </a:rPr>
              <a:t>Environment setup</a:t>
            </a:r>
          </a:p>
          <a:p>
            <a:pPr algn="just">
              <a:lnSpc>
                <a:spcPts val="9000"/>
              </a:lnSpc>
            </a:pPr>
            <a:endParaRPr lang="en-US" sz="7500" spc="225" dirty="0">
              <a:solidFill>
                <a:srgbClr val="21384C"/>
              </a:solidFill>
              <a:latin typeface="Aileron Heavy"/>
            </a:endParaRPr>
          </a:p>
        </p:txBody>
      </p:sp>
      <p:sp>
        <p:nvSpPr>
          <p:cNvPr id="10" name="Content Placeholder 2">
            <a:extLst>
              <a:ext uri="{FF2B5EF4-FFF2-40B4-BE49-F238E27FC236}">
                <a16:creationId xmlns:a16="http://schemas.microsoft.com/office/drawing/2014/main" id="{4AA16A74-3B28-4499-A112-6B8504D66D35}"/>
              </a:ext>
            </a:extLst>
          </p:cNvPr>
          <p:cNvSpPr txBox="1">
            <a:spLocks/>
          </p:cNvSpPr>
          <p:nvPr/>
        </p:nvSpPr>
        <p:spPr>
          <a:xfrm>
            <a:off x="1676400" y="1600200"/>
            <a:ext cx="16611600" cy="73533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latin typeface="Aileron Regular" panose="020B0604020202020204" charset="0"/>
              </a:rPr>
              <a:t>This phase includes the setup or installation process of software and hardware which is required for testing the application. In this phase the integration of the third party application is also carried out if required in the project.</a:t>
            </a:r>
          </a:p>
          <a:p>
            <a:r>
              <a:rPr lang="en-US" sz="2000" dirty="0">
                <a:latin typeface="Aileron Regular" panose="020B0604020202020204" charset="0"/>
              </a:rPr>
              <a:t>After setting up the required software and hardware the installation of build is tested. Once the installation of build is successful and complete then the Test Data is generated.</a:t>
            </a:r>
          </a:p>
          <a:p>
            <a:r>
              <a:rPr lang="en-US" sz="2000" dirty="0">
                <a:latin typeface="Aileron Regular" panose="020B0604020202020204" charset="0"/>
              </a:rPr>
              <a:t>After the creation of Test data the Smoke testing is executed on the build in order to check whether the basic functionalities are working fine or not. This phase can be done in parallel with the Test Case Development phase.</a:t>
            </a:r>
          </a:p>
          <a:p>
            <a:endParaRPr lang="en-US" sz="2000" dirty="0">
              <a:latin typeface="Aileron Regular" panose="020B0604020202020204" charset="0"/>
            </a:endParaRPr>
          </a:p>
          <a:p>
            <a:pPr>
              <a:buFont typeface="Arial" pitchFamily="34" charset="0"/>
              <a:buNone/>
            </a:pPr>
            <a:r>
              <a:rPr lang="en-US" sz="2000" b="1" dirty="0">
                <a:latin typeface="Aileron Regular" panose="020B0604020202020204" charset="0"/>
              </a:rPr>
              <a:t>Activities</a:t>
            </a:r>
            <a:r>
              <a:rPr lang="en-US" sz="2000" dirty="0">
                <a:latin typeface="Aileron Regular" panose="020B0604020202020204" charset="0"/>
              </a:rPr>
              <a:t> to be done in Test Environment Setup phase are given below:</a:t>
            </a:r>
          </a:p>
          <a:p>
            <a:r>
              <a:rPr lang="en-US" sz="2000" dirty="0">
                <a:latin typeface="Aileron Regular" panose="020B0604020202020204" charset="0"/>
              </a:rPr>
              <a:t>As per the Requirement and Architecture document the list of required software and hardware is prepared</a:t>
            </a:r>
          </a:p>
          <a:p>
            <a:r>
              <a:rPr lang="en-US" sz="2000" dirty="0">
                <a:latin typeface="Aileron Regular" panose="020B0604020202020204" charset="0"/>
              </a:rPr>
              <a:t>Setting up of test environment</a:t>
            </a:r>
          </a:p>
          <a:p>
            <a:r>
              <a:rPr lang="en-US" sz="2000" dirty="0">
                <a:latin typeface="Aileron Regular" panose="020B0604020202020204" charset="0"/>
              </a:rPr>
              <a:t>Creation of test data</a:t>
            </a:r>
          </a:p>
          <a:p>
            <a:r>
              <a:rPr lang="en-US" sz="2000" dirty="0">
                <a:latin typeface="Aileron Regular" panose="020B0604020202020204" charset="0"/>
              </a:rPr>
              <a:t>Installation of build and execution of Smoke testing on it</a:t>
            </a:r>
          </a:p>
          <a:p>
            <a:endParaRPr lang="en-US" sz="2000" dirty="0">
              <a:latin typeface="Aileron Regular" panose="020B0604020202020204" charset="0"/>
            </a:endParaRPr>
          </a:p>
          <a:p>
            <a:pPr>
              <a:buFont typeface="Arial" pitchFamily="34" charset="0"/>
              <a:buNone/>
            </a:pPr>
            <a:r>
              <a:rPr lang="en-US" sz="2000" b="1" dirty="0">
                <a:latin typeface="Aileron Regular" panose="020B0604020202020204" charset="0"/>
              </a:rPr>
              <a:t>Deliverables</a:t>
            </a:r>
            <a:r>
              <a:rPr lang="en-US" sz="2000" dirty="0">
                <a:latin typeface="Aileron Regular" panose="020B0604020202020204" charset="0"/>
              </a:rPr>
              <a:t> (Outcome) of Test Environment Setup phase are:</a:t>
            </a:r>
          </a:p>
          <a:p>
            <a:r>
              <a:rPr lang="en-US" sz="2000" dirty="0">
                <a:latin typeface="Aileron Regular" panose="020B0604020202020204" charset="0"/>
              </a:rPr>
              <a:t>Test Environment setup is ready</a:t>
            </a:r>
          </a:p>
          <a:p>
            <a:r>
              <a:rPr lang="en-US" sz="2000" dirty="0">
                <a:latin typeface="Aileron Regular" panose="020B0604020202020204" charset="0"/>
              </a:rPr>
              <a:t>Test Data is created</a:t>
            </a:r>
          </a:p>
          <a:p>
            <a:r>
              <a:rPr lang="en-US" sz="2000" dirty="0">
                <a:latin typeface="Aileron Regular" panose="020B0604020202020204" charset="0"/>
              </a:rPr>
              <a:t>Results of Smoke testing</a:t>
            </a:r>
          </a:p>
          <a:p>
            <a:endParaRPr lang="en-US" sz="2000" dirty="0">
              <a:latin typeface="Aileron Regular"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766632">
            <a:off x="12683369" y="-6561720"/>
            <a:ext cx="9187798" cy="10873133"/>
          </a:xfrm>
          <a:prstGeom prst="rect">
            <a:avLst/>
          </a:prstGeom>
        </p:spPr>
      </p:pic>
      <p:pic>
        <p:nvPicPr>
          <p:cNvPr id="3" name="Picture 3"/>
          <p:cNvPicPr>
            <a:picLocks noChangeAspect="1"/>
          </p:cNvPicPr>
          <p:nvPr/>
        </p:nvPicPr>
        <p:blipFill>
          <a:blip r:embed="rId3"/>
          <a:srcRect/>
          <a:stretch>
            <a:fillRect/>
          </a:stretch>
        </p:blipFill>
        <p:spPr>
          <a:xfrm rot="9876498">
            <a:off x="-2930346" y="6167807"/>
            <a:ext cx="9187798" cy="10873133"/>
          </a:xfrm>
          <a:prstGeom prst="rect">
            <a:avLst/>
          </a:prstGeom>
        </p:spPr>
      </p:pic>
      <p:pic>
        <p:nvPicPr>
          <p:cNvPr id="10" name="Picture 7">
            <a:extLst>
              <a:ext uri="{FF2B5EF4-FFF2-40B4-BE49-F238E27FC236}">
                <a16:creationId xmlns:a16="http://schemas.microsoft.com/office/drawing/2014/main" id="{26CBC74B-F518-4EB9-AF57-BCC53E70681A}"/>
              </a:ext>
            </a:extLst>
          </p:cNvPr>
          <p:cNvPicPr>
            <a:picLocks noChangeAspect="1"/>
          </p:cNvPicPr>
          <p:nvPr/>
        </p:nvPicPr>
        <p:blipFill>
          <a:blip r:embed="rId4"/>
          <a:srcRect/>
          <a:stretch>
            <a:fillRect/>
          </a:stretch>
        </p:blipFill>
        <p:spPr>
          <a:xfrm>
            <a:off x="14401800" y="8675352"/>
            <a:ext cx="3617908" cy="1389864"/>
          </a:xfrm>
          <a:prstGeom prst="rect">
            <a:avLst/>
          </a:prstGeom>
        </p:spPr>
      </p:pic>
      <p:sp>
        <p:nvSpPr>
          <p:cNvPr id="7" name="TextBox 4">
            <a:extLst>
              <a:ext uri="{FF2B5EF4-FFF2-40B4-BE49-F238E27FC236}">
                <a16:creationId xmlns:a16="http://schemas.microsoft.com/office/drawing/2014/main" id="{65A9C42B-A466-4902-971D-CFB97EE618D8}"/>
              </a:ext>
            </a:extLst>
          </p:cNvPr>
          <p:cNvSpPr txBox="1"/>
          <p:nvPr/>
        </p:nvSpPr>
        <p:spPr>
          <a:xfrm>
            <a:off x="5524500" y="234467"/>
            <a:ext cx="7239000" cy="1154162"/>
          </a:xfrm>
          <a:prstGeom prst="rect">
            <a:avLst/>
          </a:prstGeom>
        </p:spPr>
        <p:txBody>
          <a:bodyPr wrap="square" lIns="0" tIns="0" rIns="0" bIns="0" rtlCol="0" anchor="t">
            <a:spAutoFit/>
          </a:bodyPr>
          <a:lstStyle/>
          <a:p>
            <a:pPr algn="just">
              <a:lnSpc>
                <a:spcPts val="9000"/>
              </a:lnSpc>
            </a:pPr>
            <a:r>
              <a:rPr lang="en-US" sz="7500" spc="225" dirty="0">
                <a:solidFill>
                  <a:srgbClr val="21384C"/>
                </a:solidFill>
                <a:latin typeface="Aileron Heavy"/>
              </a:rPr>
              <a:t>Test Execution</a:t>
            </a:r>
          </a:p>
        </p:txBody>
      </p:sp>
      <p:sp>
        <p:nvSpPr>
          <p:cNvPr id="8" name="Content Placeholder 2">
            <a:extLst>
              <a:ext uri="{FF2B5EF4-FFF2-40B4-BE49-F238E27FC236}">
                <a16:creationId xmlns:a16="http://schemas.microsoft.com/office/drawing/2014/main" id="{E3AE8D7D-EB10-4FA2-87EC-516ACAE9CC83}"/>
              </a:ext>
            </a:extLst>
          </p:cNvPr>
          <p:cNvSpPr txBox="1">
            <a:spLocks/>
          </p:cNvSpPr>
          <p:nvPr/>
        </p:nvSpPr>
        <p:spPr>
          <a:xfrm>
            <a:off x="1981200" y="1727952"/>
            <a:ext cx="14859000" cy="62865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latin typeface="Aileron Regular" panose="020B0604020202020204" charset="0"/>
              </a:rPr>
              <a:t>Before starting the Test Execution phase the Test Environment setup should be ready. In Test Execution phase the test cases are executed in the testing environment.</a:t>
            </a:r>
          </a:p>
          <a:p>
            <a:r>
              <a:rPr lang="en-US" sz="2000" dirty="0">
                <a:latin typeface="Aileron Regular" panose="020B0604020202020204" charset="0"/>
              </a:rPr>
              <a:t>While execution of the test cases the QA team may find bugs which will be reported against that test case. This bug is fixed by the developer and is retested by the QA.</a:t>
            </a:r>
          </a:p>
          <a:p>
            <a:endParaRPr lang="en-US" sz="2000" dirty="0">
              <a:latin typeface="Aileron Regular" panose="020B0604020202020204" charset="0"/>
            </a:endParaRPr>
          </a:p>
          <a:p>
            <a:pPr>
              <a:buFont typeface="Arial" pitchFamily="34" charset="0"/>
              <a:buNone/>
            </a:pPr>
            <a:r>
              <a:rPr lang="en-US" sz="2000" b="1" dirty="0">
                <a:latin typeface="Aileron Regular" panose="020B0604020202020204" charset="0"/>
              </a:rPr>
              <a:t>Activities</a:t>
            </a:r>
            <a:r>
              <a:rPr lang="en-US" sz="2000" dirty="0">
                <a:latin typeface="Aileron Regular" panose="020B0604020202020204" charset="0"/>
              </a:rPr>
              <a:t> to be done in Test Execution phase are given below:</a:t>
            </a:r>
          </a:p>
          <a:p>
            <a:r>
              <a:rPr lang="en-US" sz="2000" dirty="0">
                <a:latin typeface="Aileron Regular" panose="020B0604020202020204" charset="0"/>
              </a:rPr>
              <a:t>Execution of Test Cases</a:t>
            </a:r>
          </a:p>
          <a:p>
            <a:r>
              <a:rPr lang="en-US" sz="2000" dirty="0">
                <a:latin typeface="Aileron Regular" panose="020B0604020202020204" charset="0"/>
              </a:rPr>
              <a:t>Reporting test results</a:t>
            </a:r>
          </a:p>
          <a:p>
            <a:r>
              <a:rPr lang="en-US" sz="2000" dirty="0">
                <a:latin typeface="Aileron Regular" panose="020B0604020202020204" charset="0"/>
              </a:rPr>
              <a:t>Logging defects for the failed test cases</a:t>
            </a:r>
          </a:p>
          <a:p>
            <a:r>
              <a:rPr lang="en-US" sz="2000" dirty="0">
                <a:latin typeface="Aileron Regular" panose="020B0604020202020204" charset="0"/>
              </a:rPr>
              <a:t>Verification and retesting of the defect</a:t>
            </a:r>
          </a:p>
          <a:p>
            <a:r>
              <a:rPr lang="en-US" sz="2000" dirty="0">
                <a:latin typeface="Aileron Regular" panose="020B0604020202020204" charset="0"/>
              </a:rPr>
              <a:t>Closure of defects</a:t>
            </a:r>
          </a:p>
          <a:p>
            <a:endParaRPr lang="en-US" sz="2000" dirty="0">
              <a:latin typeface="Aileron Regular" panose="020B0604020202020204" charset="0"/>
            </a:endParaRPr>
          </a:p>
          <a:p>
            <a:pPr>
              <a:buFont typeface="Arial" pitchFamily="34" charset="0"/>
              <a:buNone/>
            </a:pPr>
            <a:r>
              <a:rPr lang="en-US" sz="2000" b="1" dirty="0">
                <a:latin typeface="Aileron Regular" panose="020B0604020202020204" charset="0"/>
              </a:rPr>
              <a:t>Deliverables</a:t>
            </a:r>
            <a:r>
              <a:rPr lang="en-US" sz="2000" dirty="0">
                <a:latin typeface="Aileron Regular" panose="020B0604020202020204" charset="0"/>
              </a:rPr>
              <a:t> (Outcome) of Test Execution phase are:</a:t>
            </a:r>
          </a:p>
          <a:p>
            <a:r>
              <a:rPr lang="en-US" sz="2000" dirty="0">
                <a:latin typeface="Aileron Regular" panose="020B0604020202020204" charset="0"/>
              </a:rPr>
              <a:t>Test execution Report</a:t>
            </a:r>
          </a:p>
          <a:p>
            <a:r>
              <a:rPr lang="en-US" sz="2000" dirty="0">
                <a:latin typeface="Aileron Regular" panose="020B0604020202020204" charset="0"/>
              </a:rPr>
              <a:t>Updated test cases with results</a:t>
            </a:r>
          </a:p>
          <a:p>
            <a:r>
              <a:rPr lang="en-US" sz="2000" dirty="0">
                <a:latin typeface="Aileron Regular" panose="020B0604020202020204" charset="0"/>
              </a:rPr>
              <a:t>Bug Report</a:t>
            </a:r>
          </a:p>
          <a:p>
            <a:endParaRPr lang="en-US" sz="2000" dirty="0">
              <a:latin typeface="Aileron Regular" panose="020B0604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3" name="Picture 3"/>
          <p:cNvPicPr>
            <a:picLocks noChangeAspect="1"/>
          </p:cNvPicPr>
          <p:nvPr/>
        </p:nvPicPr>
        <p:blipFill>
          <a:blip r:embed="rId2"/>
          <a:srcRect/>
          <a:stretch>
            <a:fillRect/>
          </a:stretch>
        </p:blipFill>
        <p:spPr>
          <a:xfrm rot="-4165820">
            <a:off x="13027828" y="5553518"/>
            <a:ext cx="7620799" cy="9018697"/>
          </a:xfrm>
          <a:prstGeom prst="rect">
            <a:avLst/>
          </a:prstGeom>
        </p:spPr>
      </p:pic>
      <p:pic>
        <p:nvPicPr>
          <p:cNvPr id="12" name="Picture 7">
            <a:extLst>
              <a:ext uri="{FF2B5EF4-FFF2-40B4-BE49-F238E27FC236}">
                <a16:creationId xmlns:a16="http://schemas.microsoft.com/office/drawing/2014/main" id="{8B18E160-2249-4E72-BB6F-293FF9D558A9}"/>
              </a:ext>
            </a:extLst>
          </p:cNvPr>
          <p:cNvPicPr>
            <a:picLocks noChangeAspect="1"/>
          </p:cNvPicPr>
          <p:nvPr/>
        </p:nvPicPr>
        <p:blipFill>
          <a:blip r:embed="rId3"/>
          <a:srcRect/>
          <a:stretch>
            <a:fillRect/>
          </a:stretch>
        </p:blipFill>
        <p:spPr>
          <a:xfrm>
            <a:off x="14517692" y="8724900"/>
            <a:ext cx="3617908" cy="1389864"/>
          </a:xfrm>
          <a:prstGeom prst="rect">
            <a:avLst/>
          </a:prstGeom>
        </p:spPr>
      </p:pic>
      <p:sp>
        <p:nvSpPr>
          <p:cNvPr id="9" name="Content Placeholder 2">
            <a:extLst>
              <a:ext uri="{FF2B5EF4-FFF2-40B4-BE49-F238E27FC236}">
                <a16:creationId xmlns:a16="http://schemas.microsoft.com/office/drawing/2014/main" id="{59BFC592-C60D-49DD-811D-1ED3E91BF829}"/>
              </a:ext>
            </a:extLst>
          </p:cNvPr>
          <p:cNvSpPr txBox="1">
            <a:spLocks/>
          </p:cNvSpPr>
          <p:nvPr/>
        </p:nvSpPr>
        <p:spPr>
          <a:xfrm>
            <a:off x="3048000" y="2256961"/>
            <a:ext cx="14630400" cy="6076828"/>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latin typeface="Aileron Regular" panose="020B0604020202020204" charset="0"/>
              </a:rPr>
              <a:t>In order to start the Test Cycle Closure activity the Test Execution phase should be completed. In Test Cycle phase the QA team will meet and discuss about the testing artifacts.</a:t>
            </a:r>
          </a:p>
          <a:p>
            <a:r>
              <a:rPr lang="en-US" sz="2000" dirty="0">
                <a:latin typeface="Aileron Regular" panose="020B0604020202020204" charset="0"/>
              </a:rPr>
              <a:t>The whole intent of this discussion is to learn lessons from the bad practices. This will help in future projects.</a:t>
            </a:r>
          </a:p>
          <a:p>
            <a:pPr>
              <a:buFont typeface="Arial" pitchFamily="34" charset="0"/>
              <a:buNone/>
            </a:pPr>
            <a:endParaRPr lang="en-US" sz="2000" b="1" dirty="0">
              <a:latin typeface="Aileron Regular" panose="020B0604020202020204" charset="0"/>
            </a:endParaRPr>
          </a:p>
          <a:p>
            <a:pPr>
              <a:buFont typeface="Arial" pitchFamily="34" charset="0"/>
              <a:buNone/>
            </a:pPr>
            <a:r>
              <a:rPr lang="en-US" sz="2000" b="1" dirty="0">
                <a:latin typeface="Aileron Regular" panose="020B0604020202020204" charset="0"/>
              </a:rPr>
              <a:t>Activities</a:t>
            </a:r>
            <a:r>
              <a:rPr lang="en-US" sz="2000" dirty="0">
                <a:latin typeface="Aileron Regular" panose="020B0604020202020204" charset="0"/>
              </a:rPr>
              <a:t> to be done in Test Cycle Closure phase are given below:</a:t>
            </a:r>
          </a:p>
          <a:p>
            <a:r>
              <a:rPr lang="en-US" sz="2000" dirty="0">
                <a:latin typeface="Aileron Regular" panose="020B0604020202020204" charset="0"/>
              </a:rPr>
              <a:t>To evaluate the test completion on the basis of Test Coverage and Software Quality</a:t>
            </a:r>
          </a:p>
          <a:p>
            <a:r>
              <a:rPr lang="en-US" sz="2000" dirty="0">
                <a:latin typeface="Aileron Regular" panose="020B0604020202020204" charset="0"/>
              </a:rPr>
              <a:t>Documentation of the learning from the project</a:t>
            </a:r>
          </a:p>
          <a:p>
            <a:r>
              <a:rPr lang="en-US" sz="2000" dirty="0">
                <a:latin typeface="Aileron Regular" panose="020B0604020202020204" charset="0"/>
              </a:rPr>
              <a:t>Analyzing the test results to find out the distribution of severe defects</a:t>
            </a:r>
          </a:p>
          <a:p>
            <a:r>
              <a:rPr lang="en-US" sz="2000" dirty="0">
                <a:latin typeface="Aileron Regular" panose="020B0604020202020204" charset="0"/>
              </a:rPr>
              <a:t>Test Closure Report preparation</a:t>
            </a:r>
          </a:p>
          <a:p>
            <a:endParaRPr lang="en-US" sz="2000" dirty="0">
              <a:latin typeface="Aileron Regular" panose="020B0604020202020204" charset="0"/>
            </a:endParaRPr>
          </a:p>
          <a:p>
            <a:pPr>
              <a:buFont typeface="Arial" pitchFamily="34" charset="0"/>
              <a:buNone/>
            </a:pPr>
            <a:r>
              <a:rPr lang="en-US" sz="2000" b="1" dirty="0">
                <a:latin typeface="Aileron Regular" panose="020B0604020202020204" charset="0"/>
              </a:rPr>
              <a:t>Deliverables</a:t>
            </a:r>
            <a:r>
              <a:rPr lang="en-US" sz="2000" dirty="0">
                <a:latin typeface="Aileron Regular" panose="020B0604020202020204" charset="0"/>
              </a:rPr>
              <a:t> (Outcome) of Test Cycle Closure phase are:</a:t>
            </a:r>
          </a:p>
          <a:p>
            <a:r>
              <a:rPr lang="en-US" sz="2000" dirty="0">
                <a:latin typeface="Aileron Regular" panose="020B0604020202020204" charset="0"/>
              </a:rPr>
              <a:t>Report of Test Closure</a:t>
            </a:r>
          </a:p>
          <a:p>
            <a:pPr marL="0" indent="0">
              <a:buNone/>
            </a:pPr>
            <a:endParaRPr lang="en-US" sz="2000" dirty="0">
              <a:latin typeface="Aileron Regular" panose="020B0604020202020204" charset="0"/>
            </a:endParaRPr>
          </a:p>
        </p:txBody>
      </p:sp>
      <p:sp>
        <p:nvSpPr>
          <p:cNvPr id="10" name="TextBox 4">
            <a:extLst>
              <a:ext uri="{FF2B5EF4-FFF2-40B4-BE49-F238E27FC236}">
                <a16:creationId xmlns:a16="http://schemas.microsoft.com/office/drawing/2014/main" id="{FE7B59A6-1DE4-415A-9E7A-32386E5B037E}"/>
              </a:ext>
            </a:extLst>
          </p:cNvPr>
          <p:cNvSpPr txBox="1"/>
          <p:nvPr/>
        </p:nvSpPr>
        <p:spPr>
          <a:xfrm>
            <a:off x="6743700" y="419100"/>
            <a:ext cx="10096500" cy="1154162"/>
          </a:xfrm>
          <a:prstGeom prst="rect">
            <a:avLst/>
          </a:prstGeom>
        </p:spPr>
        <p:txBody>
          <a:bodyPr wrap="square" lIns="0" tIns="0" rIns="0" bIns="0" rtlCol="0" anchor="t">
            <a:spAutoFit/>
          </a:bodyPr>
          <a:lstStyle/>
          <a:p>
            <a:pPr>
              <a:buNone/>
            </a:pPr>
            <a:r>
              <a:rPr lang="en-US" sz="7500" spc="225" dirty="0">
                <a:solidFill>
                  <a:srgbClr val="21384C"/>
                </a:solidFill>
                <a:latin typeface="Aileron Heavy"/>
              </a:rPr>
              <a:t>Test Cycle Closure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865</Words>
  <Application>Microsoft Office PowerPoint</Application>
  <PresentationFormat>Custom</PresentationFormat>
  <Paragraphs>90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Aileron Regular</vt:lpstr>
      <vt:lpstr>Calibri</vt:lpstr>
      <vt:lpstr>Arial</vt:lpstr>
      <vt:lpstr>Aileron Heavy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Pink and BLue White BG + Blobs Sales Presentation</dc:title>
  <cp:lastModifiedBy>Sunil Kumar Sukesan</cp:lastModifiedBy>
  <cp:revision>16</cp:revision>
  <dcterms:created xsi:type="dcterms:W3CDTF">2006-08-16T00:00:00Z</dcterms:created>
  <dcterms:modified xsi:type="dcterms:W3CDTF">2022-01-21T20:59:09Z</dcterms:modified>
  <dc:identifier>DADyL4Dkous</dc:identifier>
</cp:coreProperties>
</file>