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68" r:id="rId4"/>
    <p:sldId id="276" r:id="rId5"/>
    <p:sldId id="284" r:id="rId6"/>
    <p:sldId id="272" r:id="rId7"/>
    <p:sldId id="275" r:id="rId8"/>
    <p:sldId id="286" r:id="rId9"/>
    <p:sldId id="273" r:id="rId10"/>
    <p:sldId id="277" r:id="rId11"/>
    <p:sldId id="287" r:id="rId12"/>
    <p:sldId id="259" r:id="rId13"/>
    <p:sldId id="263" r:id="rId14"/>
    <p:sldId id="261" r:id="rId15"/>
    <p:sldId id="279" r:id="rId16"/>
    <p:sldId id="280" r:id="rId17"/>
    <p:sldId id="274" r:id="rId18"/>
  </p:sldIdLst>
  <p:sldSz cx="18288000" cy="10287000"/>
  <p:notesSz cx="6858000" cy="9144000"/>
  <p:embeddedFontLst>
    <p:embeddedFont>
      <p:font typeface="Aileron Heavy" panose="020B0604020202020204" charset="0"/>
      <p:regular r:id="rId20"/>
    </p:embeddedFont>
    <p:embeddedFont>
      <p:font typeface="Aileron Regular" panose="020B0604020202020204" charset="0"/>
      <p:regular r:id="rId21"/>
    </p:embeddedFont>
    <p:embeddedFont>
      <p:font typeface="Calibri" panose="020F0502020204030204" pitchFamily="34"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il Kumar Sukesan" initials="SKS" lastIdx="1" clrIdx="0">
    <p:extLst>
      <p:ext uri="{19B8F6BF-5375-455C-9EA6-DF929625EA0E}">
        <p15:presenceInfo xmlns:p15="http://schemas.microsoft.com/office/powerpoint/2012/main" userId="02d62c324ca92f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22" autoAdjust="0"/>
  </p:normalViewPr>
  <p:slideViewPr>
    <p:cSldViewPr>
      <p:cViewPr varScale="1">
        <p:scale>
          <a:sx n="71" d="100"/>
          <a:sy n="71" d="100"/>
        </p:scale>
        <p:origin x="83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D79233-7703-4D46-942F-98904003B790}" type="datetimeFigureOut">
              <a:rPr lang="en-IN" smtClean="0"/>
              <a:t>30-01-2022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37073-1998-4BF7-B0BC-074862D84FF5}" type="slidenum">
              <a:rPr lang="en-IN" smtClean="0"/>
              <a:t>‹#›</a:t>
            </a:fld>
            <a:endParaRPr lang="en-IN"/>
          </a:p>
        </p:txBody>
      </p:sp>
    </p:spTree>
    <p:extLst>
      <p:ext uri="{BB962C8B-B14F-4D97-AF65-F5344CB8AC3E}">
        <p14:creationId xmlns:p14="http://schemas.microsoft.com/office/powerpoint/2010/main" val="20887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637073-1998-4BF7-B0BC-074862D84FF5}" type="slidenum">
              <a:rPr lang="en-IN" smtClean="0"/>
              <a:t>4</a:t>
            </a:fld>
            <a:endParaRPr lang="en-IN"/>
          </a:p>
        </p:txBody>
      </p:sp>
    </p:spTree>
    <p:extLst>
      <p:ext uri="{BB962C8B-B14F-4D97-AF65-F5344CB8AC3E}">
        <p14:creationId xmlns:p14="http://schemas.microsoft.com/office/powerpoint/2010/main" val="2959562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659611">
            <a:off x="11453307" y="2444298"/>
            <a:ext cx="8883717" cy="10513275"/>
          </a:xfrm>
          <a:prstGeom prst="rect">
            <a:avLst/>
          </a:prstGeom>
        </p:spPr>
      </p:pic>
      <p:pic>
        <p:nvPicPr>
          <p:cNvPr id="3" name="Picture 3"/>
          <p:cNvPicPr>
            <a:picLocks noChangeAspect="1"/>
          </p:cNvPicPr>
          <p:nvPr/>
        </p:nvPicPr>
        <p:blipFill>
          <a:blip r:embed="rId3"/>
          <a:srcRect/>
          <a:stretch>
            <a:fillRect/>
          </a:stretch>
        </p:blipFill>
        <p:spPr>
          <a:xfrm rot="-1363793">
            <a:off x="11486090" y="-3480649"/>
            <a:ext cx="7620799" cy="9018697"/>
          </a:xfrm>
          <a:prstGeom prst="rect">
            <a:avLst/>
          </a:prstGeom>
        </p:spPr>
      </p:pic>
      <p:pic>
        <p:nvPicPr>
          <p:cNvPr id="4" name="Picture 4"/>
          <p:cNvPicPr>
            <a:picLocks noChangeAspect="1"/>
          </p:cNvPicPr>
          <p:nvPr/>
        </p:nvPicPr>
        <p:blipFill>
          <a:blip r:embed="rId4"/>
          <a:srcRect/>
          <a:stretch>
            <a:fillRect/>
          </a:stretch>
        </p:blipFill>
        <p:spPr>
          <a:xfrm rot="9957164">
            <a:off x="-1076970" y="7872102"/>
            <a:ext cx="3555479" cy="3448815"/>
          </a:xfrm>
          <a:prstGeom prst="rect">
            <a:avLst/>
          </a:prstGeom>
        </p:spPr>
      </p:pic>
      <p:pic>
        <p:nvPicPr>
          <p:cNvPr id="5" name="Picture 5"/>
          <p:cNvPicPr>
            <a:picLocks noChangeAspect="1"/>
          </p:cNvPicPr>
          <p:nvPr/>
        </p:nvPicPr>
        <p:blipFill>
          <a:blip r:embed="rId5"/>
          <a:srcRect/>
          <a:stretch>
            <a:fillRect/>
          </a:stretch>
        </p:blipFill>
        <p:spPr>
          <a:xfrm rot="-4353887">
            <a:off x="-578635" y="-1305871"/>
            <a:ext cx="3677034" cy="3566723"/>
          </a:xfrm>
          <a:prstGeom prst="rect">
            <a:avLst/>
          </a:prstGeom>
        </p:spPr>
      </p:pic>
      <p:pic>
        <p:nvPicPr>
          <p:cNvPr id="6" name="Picture 6"/>
          <p:cNvPicPr>
            <a:picLocks noChangeAspect="1"/>
          </p:cNvPicPr>
          <p:nvPr/>
        </p:nvPicPr>
        <p:blipFill>
          <a:blip r:embed="rId6"/>
          <a:srcRect/>
          <a:stretch>
            <a:fillRect/>
          </a:stretch>
        </p:blipFill>
        <p:spPr>
          <a:xfrm>
            <a:off x="465821" y="2548304"/>
            <a:ext cx="7606345" cy="6709996"/>
          </a:xfrm>
          <a:prstGeom prst="rect">
            <a:avLst/>
          </a:prstGeom>
        </p:spPr>
      </p:pic>
      <p:pic>
        <p:nvPicPr>
          <p:cNvPr id="7" name="Picture 7"/>
          <p:cNvPicPr>
            <a:picLocks noChangeAspect="1"/>
          </p:cNvPicPr>
          <p:nvPr/>
        </p:nvPicPr>
        <p:blipFill>
          <a:blip r:embed="rId7"/>
          <a:srcRect/>
          <a:stretch>
            <a:fillRect/>
          </a:stretch>
        </p:blipFill>
        <p:spPr>
          <a:xfrm>
            <a:off x="5621655" y="3448836"/>
            <a:ext cx="7044689" cy="27063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926266">
            <a:off x="11441574" y="4946241"/>
            <a:ext cx="7620799" cy="9018697"/>
          </a:xfrm>
          <a:prstGeom prst="rect">
            <a:avLst/>
          </a:prstGeom>
        </p:spPr>
      </p:pic>
      <p:pic>
        <p:nvPicPr>
          <p:cNvPr id="3" name="Picture 3"/>
          <p:cNvPicPr>
            <a:picLocks noChangeAspect="1"/>
          </p:cNvPicPr>
          <p:nvPr/>
        </p:nvPicPr>
        <p:blipFill>
          <a:blip r:embed="rId3">
            <a:alphaModFix amt="87000"/>
          </a:blip>
          <a:srcRect/>
          <a:stretch>
            <a:fillRect/>
          </a:stretch>
        </p:blipFill>
        <p:spPr>
          <a:xfrm rot="-5224584">
            <a:off x="-4146498" y="-4509349"/>
            <a:ext cx="7620799" cy="9018697"/>
          </a:xfrm>
          <a:prstGeom prst="rect">
            <a:avLst/>
          </a:prstGeom>
        </p:spPr>
      </p:pic>
      <p:pic>
        <p:nvPicPr>
          <p:cNvPr id="10" name="Picture 2" descr="Image result for testleaf logo&quot;">
            <a:extLst>
              <a:ext uri="{FF2B5EF4-FFF2-40B4-BE49-F238E27FC236}">
                <a16:creationId xmlns:a16="http://schemas.microsoft.com/office/drawing/2014/main" id="{4641ECE0-2424-4E9A-A418-B1A7D2566B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49400" y="8563500"/>
            <a:ext cx="3614404" cy="1389600"/>
          </a:xfrm>
          <a:prstGeom prst="rect">
            <a:avLst/>
          </a:prstGeom>
          <a:extLst>
            <a:ext uri="{909E8E84-426E-40DD-AFC4-6F175D3DCCD1}">
              <a14:hiddenFill xmlns:a14="http://schemas.microsoft.com/office/drawing/2010/main">
                <a:solidFill>
                  <a:srgbClr val="FFFFFF"/>
                </a:solidFill>
              </a14:hiddenFill>
            </a:ext>
          </a:extLst>
        </p:spPr>
      </p:pic>
      <p:sp>
        <p:nvSpPr>
          <p:cNvPr id="13" name="TextBox 6">
            <a:extLst>
              <a:ext uri="{FF2B5EF4-FFF2-40B4-BE49-F238E27FC236}">
                <a16:creationId xmlns:a16="http://schemas.microsoft.com/office/drawing/2014/main" id="{835D5D80-9E4A-4FB1-81C3-0D0C53D14793}"/>
              </a:ext>
            </a:extLst>
          </p:cNvPr>
          <p:cNvSpPr txBox="1"/>
          <p:nvPr/>
        </p:nvSpPr>
        <p:spPr>
          <a:xfrm>
            <a:off x="4042262" y="1172869"/>
            <a:ext cx="11049000" cy="1154162"/>
          </a:xfrm>
          <a:prstGeom prst="rect">
            <a:avLst/>
          </a:prstGeom>
        </p:spPr>
        <p:txBody>
          <a:bodyPr wrap="square" lIns="0" tIns="0" rIns="0" bIns="0" rtlCol="0" anchor="t">
            <a:spAutoFit/>
          </a:bodyPr>
          <a:lstStyle/>
          <a:p>
            <a:pPr>
              <a:lnSpc>
                <a:spcPts val="9000"/>
              </a:lnSpc>
            </a:pPr>
            <a:r>
              <a:rPr lang="en-IN" sz="7500" spc="225" dirty="0">
                <a:solidFill>
                  <a:srgbClr val="21384C"/>
                </a:solidFill>
                <a:latin typeface="Aileron Heavy" panose="020B0604020202020204" charset="0"/>
              </a:rPr>
              <a:t>Decision Table Testing</a:t>
            </a:r>
            <a:endParaRPr lang="en-US" sz="7500" spc="225" dirty="0">
              <a:solidFill>
                <a:srgbClr val="21384C"/>
              </a:solidFill>
              <a:latin typeface="Aileron Heavy" panose="020B0604020202020204" charset="0"/>
            </a:endParaRPr>
          </a:p>
        </p:txBody>
      </p:sp>
      <p:sp>
        <p:nvSpPr>
          <p:cNvPr id="8" name="TextBox 7">
            <a:extLst>
              <a:ext uri="{FF2B5EF4-FFF2-40B4-BE49-F238E27FC236}">
                <a16:creationId xmlns:a16="http://schemas.microsoft.com/office/drawing/2014/main" id="{319F1EAE-95FF-4A09-A933-998F13C19CC2}"/>
              </a:ext>
            </a:extLst>
          </p:cNvPr>
          <p:cNvSpPr txBox="1"/>
          <p:nvPr/>
        </p:nvSpPr>
        <p:spPr>
          <a:xfrm>
            <a:off x="2362200" y="3040386"/>
            <a:ext cx="14020800" cy="3416320"/>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222222"/>
                </a:solidFill>
                <a:latin typeface="Aileron Regular" panose="020B0604020202020204" charset="0"/>
              </a:rPr>
              <a:t>A Decision Table is a tabular representation of conditions versus test actions. Conditions are considered as inputs, while actions are considered as outputs.</a:t>
            </a:r>
          </a:p>
          <a:p>
            <a:pPr marL="342900" indent="-342900">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buFont typeface="Arial" panose="020B0604020202020204" pitchFamily="34" charset="0"/>
              <a:buChar char="•"/>
            </a:pPr>
            <a:r>
              <a:rPr lang="en-US" sz="2400" dirty="0">
                <a:solidFill>
                  <a:srgbClr val="222222"/>
                </a:solidFill>
                <a:latin typeface="Aileron Regular" panose="020B0604020202020204" charset="0"/>
              </a:rPr>
              <a:t>The first task is to identify functionalities where the output depends on a combination of inputs. If there are large input set of combinations, then divide it into smaller subsets which are helpful for managing a decision table.</a:t>
            </a:r>
          </a:p>
          <a:p>
            <a:pPr marL="342900" indent="-342900">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buFont typeface="Arial" panose="020B0604020202020204" pitchFamily="34" charset="0"/>
              <a:buChar char="•"/>
            </a:pPr>
            <a:r>
              <a:rPr lang="en-US" sz="2400" dirty="0">
                <a:solidFill>
                  <a:srgbClr val="222222"/>
                </a:solidFill>
                <a:latin typeface="Aileron Regular" panose="020B0604020202020204" charset="0"/>
              </a:rPr>
              <a:t>For every function, you need to create a table and list down all types of combinations of inputs and its respective outputs. This helps to identify a condition that is overlooked by the tester.</a:t>
            </a:r>
          </a:p>
        </p:txBody>
      </p:sp>
    </p:spTree>
    <p:extLst>
      <p:ext uri="{BB962C8B-B14F-4D97-AF65-F5344CB8AC3E}">
        <p14:creationId xmlns:p14="http://schemas.microsoft.com/office/powerpoint/2010/main" val="1139175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52CD6BA3-89F8-48AA-AFC7-77DE069CB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5448300"/>
            <a:ext cx="11054096" cy="35433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p:cNvPicPr>
            <a:picLocks noChangeAspect="1"/>
          </p:cNvPicPr>
          <p:nvPr/>
        </p:nvPicPr>
        <p:blipFill>
          <a:blip r:embed="rId3"/>
          <a:srcRect/>
          <a:stretch>
            <a:fillRect/>
          </a:stretch>
        </p:blipFill>
        <p:spPr>
          <a:xfrm rot="-3926266">
            <a:off x="14371612" y="5593201"/>
            <a:ext cx="7620799" cy="9018697"/>
          </a:xfrm>
          <a:prstGeom prst="rect">
            <a:avLst/>
          </a:prstGeom>
        </p:spPr>
      </p:pic>
      <p:pic>
        <p:nvPicPr>
          <p:cNvPr id="3" name="Picture 3"/>
          <p:cNvPicPr>
            <a:picLocks noChangeAspect="1"/>
          </p:cNvPicPr>
          <p:nvPr/>
        </p:nvPicPr>
        <p:blipFill>
          <a:blip r:embed="rId4">
            <a:alphaModFix amt="87000"/>
          </a:blip>
          <a:srcRect/>
          <a:stretch>
            <a:fillRect/>
          </a:stretch>
        </p:blipFill>
        <p:spPr>
          <a:xfrm rot="-5224584">
            <a:off x="-4146498" y="-4509349"/>
            <a:ext cx="7620799" cy="9018697"/>
          </a:xfrm>
          <a:prstGeom prst="rect">
            <a:avLst/>
          </a:prstGeom>
        </p:spPr>
      </p:pic>
      <p:pic>
        <p:nvPicPr>
          <p:cNvPr id="10" name="Picture 2" descr="Image result for testleaf logo&quot;">
            <a:extLst>
              <a:ext uri="{FF2B5EF4-FFF2-40B4-BE49-F238E27FC236}">
                <a16:creationId xmlns:a16="http://schemas.microsoft.com/office/drawing/2014/main" id="{4641ECE0-2424-4E9A-A418-B1A7D2566BC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673596" y="8707506"/>
            <a:ext cx="3614404" cy="1389600"/>
          </a:xfrm>
          <a:prstGeom prst="rect">
            <a:avLst/>
          </a:prstGeom>
          <a:extLst>
            <a:ext uri="{909E8E84-426E-40DD-AFC4-6F175D3DCCD1}">
              <a14:hiddenFill xmlns:a14="http://schemas.microsoft.com/office/drawing/2010/main">
                <a:solidFill>
                  <a:srgbClr val="FFFFFF"/>
                </a:solidFill>
              </a14:hiddenFill>
            </a:ext>
          </a:extLst>
        </p:spPr>
      </p:pic>
      <p:sp>
        <p:nvSpPr>
          <p:cNvPr id="13" name="TextBox 6">
            <a:extLst>
              <a:ext uri="{FF2B5EF4-FFF2-40B4-BE49-F238E27FC236}">
                <a16:creationId xmlns:a16="http://schemas.microsoft.com/office/drawing/2014/main" id="{835D5D80-9E4A-4FB1-81C3-0D0C53D14793}"/>
              </a:ext>
            </a:extLst>
          </p:cNvPr>
          <p:cNvSpPr txBox="1"/>
          <p:nvPr/>
        </p:nvSpPr>
        <p:spPr>
          <a:xfrm>
            <a:off x="4042262" y="637023"/>
            <a:ext cx="11049000" cy="1154162"/>
          </a:xfrm>
          <a:prstGeom prst="rect">
            <a:avLst/>
          </a:prstGeom>
        </p:spPr>
        <p:txBody>
          <a:bodyPr wrap="square" lIns="0" tIns="0" rIns="0" bIns="0" rtlCol="0" anchor="t">
            <a:spAutoFit/>
          </a:bodyPr>
          <a:lstStyle/>
          <a:p>
            <a:pPr>
              <a:lnSpc>
                <a:spcPts val="9000"/>
              </a:lnSpc>
            </a:pPr>
            <a:r>
              <a:rPr lang="en-IN" sz="7500" spc="225" dirty="0">
                <a:solidFill>
                  <a:srgbClr val="21384C"/>
                </a:solidFill>
                <a:latin typeface="Aileron Heavy" panose="020B0604020202020204" charset="0"/>
              </a:rPr>
              <a:t>Decision Table Testing</a:t>
            </a:r>
            <a:endParaRPr lang="en-US" sz="7500" spc="225" dirty="0">
              <a:solidFill>
                <a:srgbClr val="21384C"/>
              </a:solidFill>
              <a:latin typeface="Aileron Heavy" panose="020B0604020202020204" charset="0"/>
            </a:endParaRPr>
          </a:p>
        </p:txBody>
      </p:sp>
      <p:sp>
        <p:nvSpPr>
          <p:cNvPr id="8" name="TextBox 7">
            <a:extLst>
              <a:ext uri="{FF2B5EF4-FFF2-40B4-BE49-F238E27FC236}">
                <a16:creationId xmlns:a16="http://schemas.microsoft.com/office/drawing/2014/main" id="{319F1EAE-95FF-4A09-A933-998F13C19CC2}"/>
              </a:ext>
            </a:extLst>
          </p:cNvPr>
          <p:cNvSpPr txBox="1"/>
          <p:nvPr/>
        </p:nvSpPr>
        <p:spPr>
          <a:xfrm>
            <a:off x="1676400" y="2400300"/>
            <a:ext cx="16306800" cy="2677656"/>
          </a:xfrm>
          <a:prstGeom prst="rect">
            <a:avLst/>
          </a:prstGeom>
          <a:noFill/>
        </p:spPr>
        <p:txBody>
          <a:bodyPr wrap="square">
            <a:spAutoFit/>
          </a:bodyPr>
          <a:lstStyle/>
          <a:p>
            <a:pPr algn="l"/>
            <a:r>
              <a:rPr lang="en-US" sz="2400" dirty="0">
                <a:solidFill>
                  <a:srgbClr val="222222"/>
                </a:solidFill>
                <a:latin typeface="Aileron Regular" panose="020B0604020202020204" charset="0"/>
              </a:rPr>
              <a:t>Following are steps to create a decision table:</a:t>
            </a:r>
          </a:p>
          <a:p>
            <a:pPr marL="342900" indent="-342900" algn="l">
              <a:buFont typeface="Arial" panose="020B0604020202020204" pitchFamily="34" charset="0"/>
              <a:buChar char="•"/>
            </a:pPr>
            <a:r>
              <a:rPr lang="en-US" sz="2400" dirty="0">
                <a:solidFill>
                  <a:srgbClr val="222222"/>
                </a:solidFill>
                <a:latin typeface="Aileron Regular" panose="020B0604020202020204" charset="0"/>
              </a:rPr>
              <a:t>Enlist the inputs in rows</a:t>
            </a:r>
          </a:p>
          <a:p>
            <a:pPr marL="342900" indent="-342900" algn="l">
              <a:buFont typeface="Arial" panose="020B0604020202020204" pitchFamily="34" charset="0"/>
              <a:buChar char="•"/>
            </a:pPr>
            <a:r>
              <a:rPr lang="en-US" sz="2400" dirty="0">
                <a:solidFill>
                  <a:srgbClr val="222222"/>
                </a:solidFill>
                <a:latin typeface="Aileron Regular" panose="020B0604020202020204" charset="0"/>
              </a:rPr>
              <a:t>Enter all the rules in the column</a:t>
            </a:r>
          </a:p>
          <a:p>
            <a:pPr marL="342900" indent="-342900" algn="l">
              <a:buFont typeface="Arial" panose="020B0604020202020204" pitchFamily="34" charset="0"/>
              <a:buChar char="•"/>
            </a:pPr>
            <a:r>
              <a:rPr lang="en-US" sz="2400" dirty="0">
                <a:solidFill>
                  <a:srgbClr val="222222"/>
                </a:solidFill>
                <a:latin typeface="Aileron Regular" panose="020B0604020202020204" charset="0"/>
              </a:rPr>
              <a:t>Fill the table with the different combination of inputs</a:t>
            </a:r>
          </a:p>
          <a:p>
            <a:pPr marL="342900" indent="-342900" algn="l">
              <a:buFont typeface="Arial" panose="020B0604020202020204" pitchFamily="34" charset="0"/>
              <a:buChar char="•"/>
            </a:pPr>
            <a:r>
              <a:rPr lang="en-US" sz="2400" dirty="0">
                <a:solidFill>
                  <a:srgbClr val="222222"/>
                </a:solidFill>
                <a:latin typeface="Aileron Regular" panose="020B0604020202020204" charset="0"/>
              </a:rPr>
              <a:t>In the last row, note down the output against the input combination.</a:t>
            </a:r>
          </a:p>
          <a:p>
            <a:pPr marL="342900" indent="-342900" algn="l">
              <a:buFont typeface="Arial" panose="020B0604020202020204" pitchFamily="34" charset="0"/>
              <a:buChar char="•"/>
            </a:pPr>
            <a:endParaRPr lang="en-US" sz="2400" dirty="0">
              <a:solidFill>
                <a:srgbClr val="222222"/>
              </a:solidFill>
              <a:latin typeface="Aileron Regular" panose="020B0604020202020204" charset="0"/>
            </a:endParaRPr>
          </a:p>
          <a:p>
            <a:pPr algn="l"/>
            <a:r>
              <a:rPr lang="en-US" sz="2400" dirty="0">
                <a:solidFill>
                  <a:srgbClr val="222222"/>
                </a:solidFill>
                <a:latin typeface="Aileron Regular" panose="020B0604020202020204" charset="0"/>
              </a:rPr>
              <a:t>Example: A submit button in a contact form is enabled only when all the inputs are entered by the end user.</a:t>
            </a:r>
          </a:p>
        </p:txBody>
      </p:sp>
    </p:spTree>
    <p:extLst>
      <p:ext uri="{BB962C8B-B14F-4D97-AF65-F5344CB8AC3E}">
        <p14:creationId xmlns:p14="http://schemas.microsoft.com/office/powerpoint/2010/main" val="3014043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926266">
            <a:off x="11441574" y="4946241"/>
            <a:ext cx="7620799" cy="9018697"/>
          </a:xfrm>
          <a:prstGeom prst="rect">
            <a:avLst/>
          </a:prstGeom>
        </p:spPr>
      </p:pic>
      <p:pic>
        <p:nvPicPr>
          <p:cNvPr id="3" name="Picture 3"/>
          <p:cNvPicPr>
            <a:picLocks noChangeAspect="1"/>
          </p:cNvPicPr>
          <p:nvPr/>
        </p:nvPicPr>
        <p:blipFill>
          <a:blip r:embed="rId3">
            <a:alphaModFix amt="87000"/>
          </a:blip>
          <a:srcRect/>
          <a:stretch>
            <a:fillRect/>
          </a:stretch>
        </p:blipFill>
        <p:spPr>
          <a:xfrm rot="-5224584">
            <a:off x="-4146498" y="-4509349"/>
            <a:ext cx="7620799" cy="9018697"/>
          </a:xfrm>
          <a:prstGeom prst="rect">
            <a:avLst/>
          </a:prstGeom>
        </p:spPr>
      </p:pic>
      <p:pic>
        <p:nvPicPr>
          <p:cNvPr id="10" name="Picture 2" descr="Image result for testleaf logo&quot;">
            <a:extLst>
              <a:ext uri="{FF2B5EF4-FFF2-40B4-BE49-F238E27FC236}">
                <a16:creationId xmlns:a16="http://schemas.microsoft.com/office/drawing/2014/main" id="{4641ECE0-2424-4E9A-A418-B1A7D2566B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49400" y="8563500"/>
            <a:ext cx="3614404" cy="1389600"/>
          </a:xfrm>
          <a:prstGeom prst="rect">
            <a:avLst/>
          </a:prstGeom>
          <a:extLst>
            <a:ext uri="{909E8E84-426E-40DD-AFC4-6F175D3DCCD1}">
              <a14:hiddenFill xmlns:a14="http://schemas.microsoft.com/office/drawing/2010/main">
                <a:solidFill>
                  <a:srgbClr val="FFFFFF"/>
                </a:solidFill>
              </a14:hiddenFill>
            </a:ext>
          </a:extLst>
        </p:spPr>
      </p:pic>
      <p:sp>
        <p:nvSpPr>
          <p:cNvPr id="13" name="TextBox 6">
            <a:extLst>
              <a:ext uri="{FF2B5EF4-FFF2-40B4-BE49-F238E27FC236}">
                <a16:creationId xmlns:a16="http://schemas.microsoft.com/office/drawing/2014/main" id="{835D5D80-9E4A-4FB1-81C3-0D0C53D14793}"/>
              </a:ext>
            </a:extLst>
          </p:cNvPr>
          <p:cNvSpPr txBox="1"/>
          <p:nvPr/>
        </p:nvSpPr>
        <p:spPr>
          <a:xfrm>
            <a:off x="5669255" y="571500"/>
            <a:ext cx="7696200" cy="1154162"/>
          </a:xfrm>
          <a:prstGeom prst="rect">
            <a:avLst/>
          </a:prstGeom>
        </p:spPr>
        <p:txBody>
          <a:bodyPr wrap="square" lIns="0" tIns="0" rIns="0" bIns="0" rtlCol="0" anchor="t">
            <a:spAutoFit/>
          </a:bodyPr>
          <a:lstStyle/>
          <a:p>
            <a:pPr algn="l"/>
            <a:r>
              <a:rPr lang="en-IN" sz="7500" spc="225" dirty="0">
                <a:solidFill>
                  <a:srgbClr val="21384C"/>
                </a:solidFill>
                <a:latin typeface="Aileron Heavy" panose="020B0604020202020204" charset="0"/>
              </a:rPr>
              <a:t>State Transition</a:t>
            </a:r>
          </a:p>
        </p:txBody>
      </p:sp>
      <p:sp>
        <p:nvSpPr>
          <p:cNvPr id="8" name="TextBox 7">
            <a:extLst>
              <a:ext uri="{FF2B5EF4-FFF2-40B4-BE49-F238E27FC236}">
                <a16:creationId xmlns:a16="http://schemas.microsoft.com/office/drawing/2014/main" id="{71D54E13-5D77-4CCB-B85F-2D5F72EB912A}"/>
              </a:ext>
            </a:extLst>
          </p:cNvPr>
          <p:cNvSpPr txBox="1"/>
          <p:nvPr/>
        </p:nvSpPr>
        <p:spPr>
          <a:xfrm>
            <a:off x="1676400" y="2206452"/>
            <a:ext cx="12996582" cy="6303264"/>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222222"/>
                </a:solidFill>
                <a:latin typeface="Aileron Regular" panose="020B0604020202020204" charset="0"/>
              </a:rPr>
              <a:t>In State Transition technique changes in input conditions change the state of the Application Under Test (AUT). This testing technique allows the tester to test the behavior of an AUT. </a:t>
            </a:r>
          </a:p>
          <a:p>
            <a:pPr marL="342900" indent="-342900">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buFont typeface="Arial" panose="020B0604020202020204" pitchFamily="34" charset="0"/>
              <a:buChar char="•"/>
            </a:pPr>
            <a:r>
              <a:rPr lang="en-US" sz="2400" dirty="0">
                <a:solidFill>
                  <a:srgbClr val="222222"/>
                </a:solidFill>
                <a:latin typeface="Aileron Regular" panose="020B0604020202020204" charset="0"/>
              </a:rPr>
              <a:t>The tester can perform this action by entering various input conditions in a sequence. </a:t>
            </a:r>
          </a:p>
          <a:p>
            <a:pPr marL="342900" indent="-342900">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buFont typeface="Arial" panose="020B0604020202020204" pitchFamily="34" charset="0"/>
              <a:buChar char="•"/>
            </a:pPr>
            <a:r>
              <a:rPr lang="en-US" sz="2400" dirty="0">
                <a:solidFill>
                  <a:srgbClr val="222222"/>
                </a:solidFill>
                <a:latin typeface="Aileron Regular" panose="020B0604020202020204" charset="0"/>
              </a:rPr>
              <a:t>In State transition technique, the testing team provides positive as well as negative input test values for evaluating the system behavior.</a:t>
            </a:r>
          </a:p>
          <a:p>
            <a:pPr lvl="1">
              <a:lnSpc>
                <a:spcPct val="150000"/>
              </a:lnSpc>
            </a:pPr>
            <a:endParaRPr lang="en-US" sz="2400" dirty="0">
              <a:solidFill>
                <a:srgbClr val="222222"/>
              </a:solidFill>
              <a:latin typeface="Aileron Regular" panose="020B0604020202020204" charset="0"/>
            </a:endParaRPr>
          </a:p>
          <a:p>
            <a:pPr algn="l"/>
            <a:r>
              <a:rPr lang="en-US" sz="2400" dirty="0">
                <a:solidFill>
                  <a:srgbClr val="222222"/>
                </a:solidFill>
                <a:latin typeface="Aileron Regular" panose="020B0604020202020204" charset="0"/>
              </a:rPr>
              <a:t>Guideline for State Transition:</a:t>
            </a:r>
          </a:p>
          <a:p>
            <a:pPr marL="342900" indent="-342900" algn="l">
              <a:buFont typeface="Arial" panose="020B0604020202020204" pitchFamily="34" charset="0"/>
              <a:buChar char="•"/>
            </a:pPr>
            <a:r>
              <a:rPr lang="en-US" sz="2400" dirty="0">
                <a:solidFill>
                  <a:srgbClr val="222222"/>
                </a:solidFill>
                <a:latin typeface="Aileron Regular" panose="020B0604020202020204" charset="0"/>
              </a:rPr>
              <a:t>State transition should be used when a testing team is testing the application for a limited set of input values.</a:t>
            </a:r>
          </a:p>
          <a:p>
            <a:pPr marL="342900" indent="-342900" algn="l">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lgn="l">
              <a:buFont typeface="Arial" panose="020B0604020202020204" pitchFamily="34" charset="0"/>
              <a:buChar char="•"/>
            </a:pPr>
            <a:r>
              <a:rPr lang="en-US" sz="2400" dirty="0">
                <a:solidFill>
                  <a:srgbClr val="222222"/>
                </a:solidFill>
                <a:latin typeface="Aileron Regular" panose="020B0604020202020204" charset="0"/>
              </a:rPr>
              <a:t>The technique should be used when the testing team wants to test sequence of events which happen in the application under test.</a:t>
            </a:r>
          </a:p>
          <a:p>
            <a:pPr lvl="1">
              <a:lnSpc>
                <a:spcPct val="150000"/>
              </a:lnSpc>
            </a:pPr>
            <a:endParaRPr lang="en-US" sz="2400" dirty="0">
              <a:latin typeface="Aileron Regular" panose="020B0604020202020204" charset="0"/>
            </a:endParaRPr>
          </a:p>
        </p:txBody>
      </p:sp>
    </p:spTree>
    <p:extLst>
      <p:ext uri="{BB962C8B-B14F-4D97-AF65-F5344CB8AC3E}">
        <p14:creationId xmlns:p14="http://schemas.microsoft.com/office/powerpoint/2010/main" val="398691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53887">
            <a:off x="-1150437" y="-1893944"/>
            <a:ext cx="5351080" cy="5190548"/>
          </a:xfrm>
          <a:prstGeom prst="rect">
            <a:avLst/>
          </a:prstGeom>
        </p:spPr>
      </p:pic>
      <p:pic>
        <p:nvPicPr>
          <p:cNvPr id="41" name="Picture 7">
            <a:extLst>
              <a:ext uri="{FF2B5EF4-FFF2-40B4-BE49-F238E27FC236}">
                <a16:creationId xmlns:a16="http://schemas.microsoft.com/office/drawing/2014/main" id="{4F137E85-DC16-446D-9998-C38E21B993E5}"/>
              </a:ext>
            </a:extLst>
          </p:cNvPr>
          <p:cNvPicPr>
            <a:picLocks noChangeAspect="1"/>
          </p:cNvPicPr>
          <p:nvPr/>
        </p:nvPicPr>
        <p:blipFill>
          <a:blip r:embed="rId3"/>
          <a:srcRect/>
          <a:stretch>
            <a:fillRect/>
          </a:stretch>
        </p:blipFill>
        <p:spPr>
          <a:xfrm>
            <a:off x="200859" y="8623580"/>
            <a:ext cx="3617908" cy="1389864"/>
          </a:xfrm>
          <a:prstGeom prst="rect">
            <a:avLst/>
          </a:prstGeom>
        </p:spPr>
      </p:pic>
      <p:pic>
        <p:nvPicPr>
          <p:cNvPr id="42" name="Picture 4">
            <a:extLst>
              <a:ext uri="{FF2B5EF4-FFF2-40B4-BE49-F238E27FC236}">
                <a16:creationId xmlns:a16="http://schemas.microsoft.com/office/drawing/2014/main" id="{58083973-D694-4797-9C3E-FF860D04005C}"/>
              </a:ext>
            </a:extLst>
          </p:cNvPr>
          <p:cNvPicPr>
            <a:picLocks noChangeAspect="1"/>
          </p:cNvPicPr>
          <p:nvPr/>
        </p:nvPicPr>
        <p:blipFill>
          <a:blip r:embed="rId4"/>
          <a:srcRect/>
          <a:stretch>
            <a:fillRect/>
          </a:stretch>
        </p:blipFill>
        <p:spPr>
          <a:xfrm rot="-3926266">
            <a:off x="12695212" y="4851056"/>
            <a:ext cx="7620799" cy="9018697"/>
          </a:xfrm>
          <a:prstGeom prst="rect">
            <a:avLst/>
          </a:prstGeom>
        </p:spPr>
      </p:pic>
      <p:pic>
        <p:nvPicPr>
          <p:cNvPr id="5122" name="Picture 2" descr="ISTQB - What is State Transition Testing in Software Testing - Get Software  Service">
            <a:extLst>
              <a:ext uri="{FF2B5EF4-FFF2-40B4-BE49-F238E27FC236}">
                <a16:creationId xmlns:a16="http://schemas.microsoft.com/office/drawing/2014/main" id="{CA19C702-11ED-429D-827C-B793F996BC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3045307"/>
            <a:ext cx="9740900" cy="4495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6">
            <a:extLst>
              <a:ext uri="{FF2B5EF4-FFF2-40B4-BE49-F238E27FC236}">
                <a16:creationId xmlns:a16="http://schemas.microsoft.com/office/drawing/2014/main" id="{D00F78F7-DB94-4303-85BD-E3826BACFB3F}"/>
              </a:ext>
            </a:extLst>
          </p:cNvPr>
          <p:cNvSpPr txBox="1"/>
          <p:nvPr/>
        </p:nvSpPr>
        <p:spPr>
          <a:xfrm>
            <a:off x="5562600" y="1104900"/>
            <a:ext cx="7696200" cy="1154162"/>
          </a:xfrm>
          <a:prstGeom prst="rect">
            <a:avLst/>
          </a:prstGeom>
        </p:spPr>
        <p:txBody>
          <a:bodyPr wrap="square" lIns="0" tIns="0" rIns="0" bIns="0" rtlCol="0" anchor="t">
            <a:spAutoFit/>
          </a:bodyPr>
          <a:lstStyle/>
          <a:p>
            <a:pPr algn="l"/>
            <a:r>
              <a:rPr lang="en-IN" sz="7500" spc="225" dirty="0">
                <a:solidFill>
                  <a:srgbClr val="21384C"/>
                </a:solidFill>
                <a:latin typeface="Aileron Heavy" panose="020B0604020202020204" charset="0"/>
              </a:rPr>
              <a:t>State Transition</a:t>
            </a:r>
          </a:p>
        </p:txBody>
      </p:sp>
    </p:spTree>
    <p:extLst>
      <p:ext uri="{BB962C8B-B14F-4D97-AF65-F5344CB8AC3E}">
        <p14:creationId xmlns:p14="http://schemas.microsoft.com/office/powerpoint/2010/main" val="3896473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3734304" y="4681328"/>
            <a:ext cx="9187798" cy="10873133"/>
          </a:xfrm>
          <a:prstGeom prst="rect">
            <a:avLst/>
          </a:prstGeom>
        </p:spPr>
      </p:pic>
      <p:pic>
        <p:nvPicPr>
          <p:cNvPr id="3" name="Picture 3"/>
          <p:cNvPicPr>
            <a:picLocks noChangeAspect="1"/>
          </p:cNvPicPr>
          <p:nvPr/>
        </p:nvPicPr>
        <p:blipFill>
          <a:blip r:embed="rId3"/>
          <a:srcRect/>
          <a:stretch>
            <a:fillRect/>
          </a:stretch>
        </p:blipFill>
        <p:spPr>
          <a:xfrm rot="221274">
            <a:off x="15060803" y="-1587713"/>
            <a:ext cx="4396994" cy="4265084"/>
          </a:xfrm>
          <a:prstGeom prst="rect">
            <a:avLst/>
          </a:prstGeom>
        </p:spPr>
      </p:pic>
      <p:sp>
        <p:nvSpPr>
          <p:cNvPr id="4" name="TextBox 4"/>
          <p:cNvSpPr txBox="1"/>
          <p:nvPr/>
        </p:nvSpPr>
        <p:spPr>
          <a:xfrm>
            <a:off x="5143500" y="531260"/>
            <a:ext cx="8001000" cy="1181670"/>
          </a:xfrm>
          <a:prstGeom prst="rect">
            <a:avLst/>
          </a:prstGeom>
        </p:spPr>
        <p:txBody>
          <a:bodyPr wrap="square" lIns="0" tIns="0" rIns="0" bIns="0" rtlCol="0" anchor="t">
            <a:spAutoFit/>
          </a:bodyPr>
          <a:lstStyle/>
          <a:p>
            <a:pPr algn="ctr">
              <a:lnSpc>
                <a:spcPts val="9000"/>
              </a:lnSpc>
            </a:pPr>
            <a:r>
              <a:rPr lang="en-US" sz="7500" spc="225" dirty="0">
                <a:solidFill>
                  <a:srgbClr val="21384C"/>
                </a:solidFill>
                <a:latin typeface="Aileron Heavy"/>
              </a:rPr>
              <a:t>Use Cases</a:t>
            </a:r>
          </a:p>
        </p:txBody>
      </p:sp>
      <p:pic>
        <p:nvPicPr>
          <p:cNvPr id="6" name="Picture 7">
            <a:extLst>
              <a:ext uri="{FF2B5EF4-FFF2-40B4-BE49-F238E27FC236}">
                <a16:creationId xmlns:a16="http://schemas.microsoft.com/office/drawing/2014/main" id="{7800691B-9AFB-4AE7-A647-D7F1E5944F3F}"/>
              </a:ext>
            </a:extLst>
          </p:cNvPr>
          <p:cNvPicPr>
            <a:picLocks noChangeAspect="1"/>
          </p:cNvPicPr>
          <p:nvPr/>
        </p:nvPicPr>
        <p:blipFill>
          <a:blip r:embed="rId4"/>
          <a:srcRect/>
          <a:stretch>
            <a:fillRect/>
          </a:stretch>
        </p:blipFill>
        <p:spPr>
          <a:xfrm>
            <a:off x="14517692" y="8724900"/>
            <a:ext cx="3617908" cy="1389864"/>
          </a:xfrm>
          <a:prstGeom prst="rect">
            <a:avLst/>
          </a:prstGeom>
        </p:spPr>
      </p:pic>
      <p:sp>
        <p:nvSpPr>
          <p:cNvPr id="8" name="TextBox 7">
            <a:extLst>
              <a:ext uri="{FF2B5EF4-FFF2-40B4-BE49-F238E27FC236}">
                <a16:creationId xmlns:a16="http://schemas.microsoft.com/office/drawing/2014/main" id="{011854F8-CDF1-4F5A-B758-77EDA3A8373A}"/>
              </a:ext>
            </a:extLst>
          </p:cNvPr>
          <p:cNvSpPr txBox="1"/>
          <p:nvPr/>
        </p:nvSpPr>
        <p:spPr>
          <a:xfrm>
            <a:off x="304800" y="2019300"/>
            <a:ext cx="17602200" cy="3429657"/>
          </a:xfrm>
          <a:prstGeom prst="rect">
            <a:avLst/>
          </a:prstGeom>
          <a:noFill/>
        </p:spPr>
        <p:txBody>
          <a:bodyPr wrap="square">
            <a:spAutoFit/>
          </a:bodyPr>
          <a:lstStyle/>
          <a:p>
            <a:pPr marL="342900" indent="-342900" algn="l" fontAlgn="base">
              <a:buFont typeface="Arial" panose="020B0604020202020204" pitchFamily="34" charset="0"/>
              <a:buChar char="•"/>
            </a:pPr>
            <a:r>
              <a:rPr lang="en-US" sz="2400" dirty="0">
                <a:solidFill>
                  <a:srgbClr val="222222"/>
                </a:solidFill>
                <a:latin typeface="Aileron Regular" panose="020B0604020202020204" charset="0"/>
              </a:rPr>
              <a:t>A Use Case is used to define the system that how to use the system for performing a specific task. and A Test Case is defined as a group of test inputs, execution condition, and expected results which further lead to developing a particular test objective.</a:t>
            </a:r>
          </a:p>
          <a:p>
            <a:pPr marL="342900" indent="-342900" algn="l" fontAlgn="base">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lgn="l" fontAlgn="base">
              <a:buFont typeface="Arial" panose="020B0604020202020204" pitchFamily="34" charset="0"/>
              <a:buChar char="•"/>
            </a:pPr>
            <a:r>
              <a:rPr lang="en-US" sz="2400" dirty="0">
                <a:solidFill>
                  <a:srgbClr val="222222"/>
                </a:solidFill>
                <a:latin typeface="Aileron Regular" panose="020B0604020202020204" charset="0"/>
              </a:rPr>
              <a:t>A use case is not a part of execution it is only a diagrammatic presentation of a document that specifies how to perform a certain task. If we talk about test case it is used to validate the software which is developed by testers for validating that the software is in working as per requirement or not.</a:t>
            </a:r>
          </a:p>
          <a:p>
            <a:pPr marL="457200" indent="-457200">
              <a:lnSpc>
                <a:spcPct val="150000"/>
              </a:lnSpc>
              <a:buFont typeface="Arial" panose="020B0604020202020204" pitchFamily="34" charset="0"/>
              <a:buChar char="•"/>
            </a:pPr>
            <a:endParaRPr lang="en-US" sz="2400" dirty="0">
              <a:solidFill>
                <a:srgbClr val="222222"/>
              </a:solidFill>
              <a:latin typeface="Aileron Regular" panose="020B0604020202020204" charset="0"/>
            </a:endParaRPr>
          </a:p>
          <a:p>
            <a:pPr marL="457200" indent="-457200">
              <a:lnSpc>
                <a:spcPct val="150000"/>
              </a:lnSpc>
              <a:buFont typeface="Arial" panose="020B0604020202020204" pitchFamily="34" charset="0"/>
              <a:buChar char="•"/>
            </a:pPr>
            <a:endParaRPr lang="en-US" sz="2800" dirty="0">
              <a:latin typeface="Aileron Regular" panose="020B0604020202020204" charset="0"/>
            </a:endParaRPr>
          </a:p>
        </p:txBody>
      </p:sp>
      <p:graphicFrame>
        <p:nvGraphicFramePr>
          <p:cNvPr id="5" name="Table 4">
            <a:extLst>
              <a:ext uri="{FF2B5EF4-FFF2-40B4-BE49-F238E27FC236}">
                <a16:creationId xmlns:a16="http://schemas.microsoft.com/office/drawing/2014/main" id="{4BEA27DC-C1CD-4FC0-98E3-6FBD8E3A5B14}"/>
              </a:ext>
            </a:extLst>
          </p:cNvPr>
          <p:cNvGraphicFramePr>
            <a:graphicFrameLocks noGrp="1"/>
          </p:cNvGraphicFramePr>
          <p:nvPr>
            <p:extLst>
              <p:ext uri="{D42A27DB-BD31-4B8C-83A1-F6EECF244321}">
                <p14:modId xmlns:p14="http://schemas.microsoft.com/office/powerpoint/2010/main" val="4242827415"/>
              </p:ext>
            </p:extLst>
          </p:nvPr>
        </p:nvGraphicFramePr>
        <p:xfrm>
          <a:off x="4648200" y="4664999"/>
          <a:ext cx="10744200" cy="3291840"/>
        </p:xfrm>
        <a:graphic>
          <a:graphicData uri="http://schemas.openxmlformats.org/drawingml/2006/table">
            <a:tbl>
              <a:tblPr/>
              <a:tblGrid>
                <a:gridCol w="3581400">
                  <a:extLst>
                    <a:ext uri="{9D8B030D-6E8A-4147-A177-3AD203B41FA5}">
                      <a16:colId xmlns:a16="http://schemas.microsoft.com/office/drawing/2014/main" val="2121918149"/>
                    </a:ext>
                  </a:extLst>
                </a:gridCol>
                <a:gridCol w="3581400">
                  <a:extLst>
                    <a:ext uri="{9D8B030D-6E8A-4147-A177-3AD203B41FA5}">
                      <a16:colId xmlns:a16="http://schemas.microsoft.com/office/drawing/2014/main" val="3480614438"/>
                    </a:ext>
                  </a:extLst>
                </a:gridCol>
                <a:gridCol w="3581400">
                  <a:extLst>
                    <a:ext uri="{9D8B030D-6E8A-4147-A177-3AD203B41FA5}">
                      <a16:colId xmlns:a16="http://schemas.microsoft.com/office/drawing/2014/main" val="46758931"/>
                    </a:ext>
                  </a:extLst>
                </a:gridCol>
              </a:tblGrid>
              <a:tr h="0">
                <a:tc>
                  <a:txBody>
                    <a:bodyPr/>
                    <a:lstStyle/>
                    <a:p>
                      <a:pPr algn="l"/>
                      <a:r>
                        <a:rPr lang="en-IN">
                          <a:effectLst/>
                          <a:latin typeface="Aileron Regular" panose="020B0604020202020204" charset="0"/>
                        </a:rPr>
                        <a:t>Main Success Scenario</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IN" dirty="0">
                          <a:effectLst/>
                          <a:latin typeface="Aileron Regular" panose="020B0604020202020204" charset="0"/>
                        </a:rPr>
                        <a:t>Step</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IN">
                          <a:effectLst/>
                          <a:latin typeface="Aileron Regular" panose="020B0604020202020204" charset="0"/>
                        </a:rPr>
                        <a:t>Description</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928638708"/>
                  </a:ext>
                </a:extLst>
              </a:tr>
              <a:tr h="0">
                <a:tc rowSpan="3">
                  <a:txBody>
                    <a:bodyPr/>
                    <a:lstStyle/>
                    <a:p>
                      <a:r>
                        <a:rPr lang="en-IN" dirty="0">
                          <a:effectLst/>
                          <a:latin typeface="Aileron Regular" panose="020B0604020202020204" charset="0"/>
                        </a:rPr>
                        <a:t>A:Actor</a:t>
                      </a:r>
                      <a:br>
                        <a:rPr lang="en-IN" dirty="0">
                          <a:effectLst/>
                          <a:latin typeface="Aileron Regular" panose="020B0604020202020204" charset="0"/>
                        </a:rPr>
                      </a:br>
                      <a:r>
                        <a:rPr lang="en-IN" dirty="0">
                          <a:effectLst/>
                          <a:latin typeface="Aileron Regular" panose="020B0604020202020204" charset="0"/>
                        </a:rPr>
                        <a:t>S:System</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IN">
                          <a:effectLst/>
                          <a:latin typeface="Aileron Regular" panose="020B0604020202020204" charset="0"/>
                        </a:rPr>
                        <a:t>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IN" b="1">
                          <a:effectLst/>
                          <a:latin typeface="Aileron Regular" panose="020B0604020202020204" charset="0"/>
                        </a:rPr>
                        <a:t>A: Enter Agent Name &amp; Password</a:t>
                      </a:r>
                      <a:endParaRPr lang="en-IN">
                        <a:effectLst/>
                        <a:latin typeface="Aileron Regular" panose="020B0604020202020204" charset="0"/>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366228923"/>
                  </a:ext>
                </a:extLst>
              </a:tr>
              <a:tr h="0">
                <a:tc vMerge="1">
                  <a:txBody>
                    <a:bodyPr/>
                    <a:lstStyle/>
                    <a:p>
                      <a:endParaRPr lang="en-IN"/>
                    </a:p>
                  </a:txBody>
                  <a:tcPr/>
                </a:tc>
                <a:tc>
                  <a:txBody>
                    <a:bodyPr/>
                    <a:lstStyle/>
                    <a:p>
                      <a:r>
                        <a:rPr lang="en-IN">
                          <a:effectLst/>
                          <a:latin typeface="Aileron Regular" panose="020B0604020202020204" charset="0"/>
                        </a:rPr>
                        <a:t>2</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IN" b="1">
                          <a:effectLst/>
                          <a:latin typeface="Aileron Regular" panose="020B0604020202020204" charset="0"/>
                        </a:rPr>
                        <a:t>S: Validate Password</a:t>
                      </a:r>
                      <a:endParaRPr lang="en-IN">
                        <a:effectLst/>
                        <a:latin typeface="Aileron Regular" panose="020B0604020202020204" charset="0"/>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31070506"/>
                  </a:ext>
                </a:extLst>
              </a:tr>
              <a:tr h="0">
                <a:tc vMerge="1">
                  <a:txBody>
                    <a:bodyPr/>
                    <a:lstStyle/>
                    <a:p>
                      <a:endParaRPr lang="en-IN"/>
                    </a:p>
                  </a:txBody>
                  <a:tcPr/>
                </a:tc>
                <a:tc>
                  <a:txBody>
                    <a:bodyPr/>
                    <a:lstStyle/>
                    <a:p>
                      <a:r>
                        <a:rPr lang="en-IN">
                          <a:effectLst/>
                          <a:latin typeface="Aileron Regular" panose="020B0604020202020204" charset="0"/>
                        </a:rPr>
                        <a:t>3</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IN" b="1">
                          <a:effectLst/>
                          <a:latin typeface="Aileron Regular" panose="020B0604020202020204" charset="0"/>
                        </a:rPr>
                        <a:t>S: Allow Account Access</a:t>
                      </a:r>
                      <a:endParaRPr lang="en-IN">
                        <a:effectLst/>
                        <a:latin typeface="Aileron Regular" panose="020B0604020202020204" charset="0"/>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935006163"/>
                  </a:ext>
                </a:extLst>
              </a:tr>
              <a:tr h="0">
                <a:tc rowSpan="2">
                  <a:txBody>
                    <a:bodyPr/>
                    <a:lstStyle/>
                    <a:p>
                      <a:r>
                        <a:rPr lang="en-IN">
                          <a:effectLst/>
                          <a:latin typeface="Aileron Regular" panose="020B0604020202020204" charset="0"/>
                        </a:rPr>
                        <a:t>Extensions</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IN" dirty="0">
                          <a:effectLst/>
                          <a:latin typeface="Aileron Regular" panose="020B0604020202020204" charset="0"/>
                        </a:rPr>
                        <a:t>2a</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b="1" u="sng">
                          <a:effectLst/>
                          <a:latin typeface="Aileron Regular" panose="020B0604020202020204" charset="0"/>
                        </a:rPr>
                        <a:t>Password not valid</a:t>
                      </a:r>
                      <a:br>
                        <a:rPr lang="en-US">
                          <a:effectLst/>
                          <a:latin typeface="Aileron Regular" panose="020B0604020202020204" charset="0"/>
                        </a:rPr>
                      </a:br>
                      <a:r>
                        <a:rPr lang="en-US">
                          <a:effectLst/>
                          <a:latin typeface="Aileron Regular" panose="020B0604020202020204" charset="0"/>
                        </a:rPr>
                        <a:t>S: Display Message and ask for re-try 4 times</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049096615"/>
                  </a:ext>
                </a:extLst>
              </a:tr>
              <a:tr h="0">
                <a:tc vMerge="1">
                  <a:txBody>
                    <a:bodyPr/>
                    <a:lstStyle/>
                    <a:p>
                      <a:endParaRPr lang="en-IN"/>
                    </a:p>
                  </a:txBody>
                  <a:tcPr/>
                </a:tc>
                <a:tc>
                  <a:txBody>
                    <a:bodyPr/>
                    <a:lstStyle/>
                    <a:p>
                      <a:r>
                        <a:rPr lang="en-IN" dirty="0">
                          <a:effectLst/>
                          <a:latin typeface="Aileron Regular" panose="020B0604020202020204" charset="0"/>
                        </a:rPr>
                        <a:t>2b</a:t>
                      </a:r>
                    </a:p>
                  </a:txBody>
                  <a:tcPr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b="1" u="sng" dirty="0">
                          <a:effectLst/>
                          <a:latin typeface="Aileron Regular" panose="020B0604020202020204" charset="0"/>
                        </a:rPr>
                        <a:t>Password not valid 4 times</a:t>
                      </a:r>
                      <a:br>
                        <a:rPr lang="en-US" dirty="0">
                          <a:effectLst/>
                          <a:latin typeface="Aileron Regular" panose="020B0604020202020204" charset="0"/>
                        </a:rPr>
                      </a:br>
                      <a:r>
                        <a:rPr lang="en-US" dirty="0">
                          <a:effectLst/>
                          <a:latin typeface="Aileron Regular" panose="020B0604020202020204" charset="0"/>
                        </a:rPr>
                        <a:t>S: Close Application</a:t>
                      </a:r>
                    </a:p>
                  </a:txBody>
                  <a:tcPr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245591717"/>
                  </a:ext>
                </a:extLst>
              </a:tr>
            </a:tbl>
          </a:graphicData>
        </a:graphic>
      </p:graphicFrame>
    </p:spTree>
    <p:extLst>
      <p:ext uri="{BB962C8B-B14F-4D97-AF65-F5344CB8AC3E}">
        <p14:creationId xmlns:p14="http://schemas.microsoft.com/office/powerpoint/2010/main" val="1481542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3"/>
          <a:srcRect/>
          <a:stretch>
            <a:fillRect/>
          </a:stretch>
        </p:blipFill>
        <p:spPr>
          <a:xfrm>
            <a:off x="15622478" y="-1183714"/>
            <a:ext cx="3555479" cy="3448815"/>
          </a:xfrm>
          <a:prstGeom prst="rect">
            <a:avLst/>
          </a:prstGeom>
        </p:spPr>
      </p:pic>
      <p:pic>
        <p:nvPicPr>
          <p:cNvPr id="8" name="Picture 7">
            <a:extLst>
              <a:ext uri="{FF2B5EF4-FFF2-40B4-BE49-F238E27FC236}">
                <a16:creationId xmlns:a16="http://schemas.microsoft.com/office/drawing/2014/main" id="{CB39E903-14CC-4E07-9769-AAE411D23F54}"/>
              </a:ext>
            </a:extLst>
          </p:cNvPr>
          <p:cNvPicPr>
            <a:picLocks noChangeAspect="1"/>
          </p:cNvPicPr>
          <p:nvPr/>
        </p:nvPicPr>
        <p:blipFill>
          <a:blip r:embed="rId4"/>
          <a:srcRect/>
          <a:stretch>
            <a:fillRect/>
          </a:stretch>
        </p:blipFill>
        <p:spPr>
          <a:xfrm>
            <a:off x="8965" y="8897136"/>
            <a:ext cx="3617908" cy="1389864"/>
          </a:xfrm>
          <a:prstGeom prst="rect">
            <a:avLst/>
          </a:prstGeom>
        </p:spPr>
      </p:pic>
      <p:sp>
        <p:nvSpPr>
          <p:cNvPr id="10" name="TextBox 9">
            <a:extLst>
              <a:ext uri="{FF2B5EF4-FFF2-40B4-BE49-F238E27FC236}">
                <a16:creationId xmlns:a16="http://schemas.microsoft.com/office/drawing/2014/main" id="{4DED1DA3-A530-4726-A2A1-F3DDF78727F4}"/>
              </a:ext>
            </a:extLst>
          </p:cNvPr>
          <p:cNvSpPr txBox="1"/>
          <p:nvPr/>
        </p:nvSpPr>
        <p:spPr>
          <a:xfrm>
            <a:off x="1497789" y="3251054"/>
            <a:ext cx="15544800" cy="3785652"/>
          </a:xfrm>
          <a:prstGeom prst="rect">
            <a:avLst/>
          </a:prstGeom>
          <a:noFill/>
        </p:spPr>
        <p:txBody>
          <a:bodyPr wrap="square">
            <a:spAutoFit/>
          </a:bodyPr>
          <a:lstStyle/>
          <a:p>
            <a:pPr algn="l"/>
            <a:r>
              <a:rPr lang="en-US" sz="2400" b="1" dirty="0">
                <a:solidFill>
                  <a:srgbClr val="222222"/>
                </a:solidFill>
                <a:latin typeface="Aileron Regular" panose="020B0604020202020204" charset="0"/>
              </a:rPr>
              <a:t>Exploratory Testing:</a:t>
            </a:r>
            <a:br>
              <a:rPr lang="en-US" sz="2400" dirty="0">
                <a:solidFill>
                  <a:srgbClr val="222222"/>
                </a:solidFill>
                <a:latin typeface="Aileron Regular" panose="020B0604020202020204" charset="0"/>
              </a:rPr>
            </a:br>
            <a:r>
              <a:rPr lang="en-US" sz="2400" dirty="0">
                <a:solidFill>
                  <a:srgbClr val="222222"/>
                </a:solidFill>
                <a:latin typeface="Aileron Regular" panose="020B0604020202020204" charset="0"/>
              </a:rPr>
              <a:t>Usually, this process is carried out by domain experts. They perform testing just by exploring the functionalities of the application without having the knowledge of the requirements. Testers can explore and learn the system while using these techniques. High severity bugs are found very quickly in this type of testing.</a:t>
            </a:r>
          </a:p>
          <a:p>
            <a:pPr algn="l"/>
            <a:endParaRPr lang="en-US" sz="2400" dirty="0">
              <a:solidFill>
                <a:srgbClr val="222222"/>
              </a:solidFill>
              <a:latin typeface="Aileron Regular" panose="020B0604020202020204" charset="0"/>
            </a:endParaRPr>
          </a:p>
          <a:p>
            <a:pPr algn="l"/>
            <a:endParaRPr lang="en-US" sz="2400" dirty="0">
              <a:solidFill>
                <a:srgbClr val="222222"/>
              </a:solidFill>
              <a:latin typeface="Aileron Regular" panose="020B0604020202020204" charset="0"/>
            </a:endParaRPr>
          </a:p>
          <a:p>
            <a:pPr algn="l"/>
            <a:r>
              <a:rPr lang="en-US" sz="2400" b="1" dirty="0">
                <a:solidFill>
                  <a:srgbClr val="222222"/>
                </a:solidFill>
                <a:latin typeface="Aileron Regular" panose="020B0604020202020204" charset="0"/>
              </a:rPr>
              <a:t>Error Guessing:</a:t>
            </a:r>
            <a:br>
              <a:rPr lang="en-US" sz="2400" dirty="0">
                <a:solidFill>
                  <a:srgbClr val="222222"/>
                </a:solidFill>
                <a:latin typeface="Aileron Regular" panose="020B0604020202020204" charset="0"/>
              </a:rPr>
            </a:br>
            <a:r>
              <a:rPr lang="en-US" sz="2400" dirty="0">
                <a:solidFill>
                  <a:srgbClr val="222222"/>
                </a:solidFill>
                <a:latin typeface="Aileron Regular" panose="020B0604020202020204" charset="0"/>
              </a:rPr>
              <a:t>Error guessing is one of the testing techniques used to find bugs in a software application based on the tester’s prior experience. In Error guessing, no specific rules are applied.</a:t>
            </a:r>
          </a:p>
          <a:p>
            <a:endParaRPr lang="en-US" sz="2400" dirty="0">
              <a:latin typeface="Aileron Regular" panose="020B0604020202020204" charset="0"/>
            </a:endParaRPr>
          </a:p>
        </p:txBody>
      </p:sp>
      <p:sp>
        <p:nvSpPr>
          <p:cNvPr id="11" name="TextBox 6">
            <a:extLst>
              <a:ext uri="{FF2B5EF4-FFF2-40B4-BE49-F238E27FC236}">
                <a16:creationId xmlns:a16="http://schemas.microsoft.com/office/drawing/2014/main" id="{39C75A33-8A71-4DBB-A049-51F39F04D014}"/>
              </a:ext>
            </a:extLst>
          </p:cNvPr>
          <p:cNvSpPr txBox="1"/>
          <p:nvPr/>
        </p:nvSpPr>
        <p:spPr>
          <a:xfrm>
            <a:off x="2438400" y="1481765"/>
            <a:ext cx="14554200" cy="1154162"/>
          </a:xfrm>
          <a:prstGeom prst="rect">
            <a:avLst/>
          </a:prstGeom>
        </p:spPr>
        <p:txBody>
          <a:bodyPr wrap="square" lIns="0" tIns="0" rIns="0" bIns="0" rtlCol="0" anchor="t">
            <a:spAutoFit/>
          </a:bodyPr>
          <a:lstStyle/>
          <a:p>
            <a:pPr algn="ctr"/>
            <a:r>
              <a:rPr lang="en-US" sz="7500" spc="225" dirty="0">
                <a:solidFill>
                  <a:srgbClr val="21384C"/>
                </a:solidFill>
                <a:latin typeface="Aileron Heavy"/>
              </a:rPr>
              <a:t>Experience-based technique</a:t>
            </a:r>
          </a:p>
        </p:txBody>
      </p:sp>
    </p:spTree>
    <p:extLst>
      <p:ext uri="{BB962C8B-B14F-4D97-AF65-F5344CB8AC3E}">
        <p14:creationId xmlns:p14="http://schemas.microsoft.com/office/powerpoint/2010/main" val="1487618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3"/>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2"/>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3"/>
          <a:srcRect/>
          <a:stretch>
            <a:fillRect/>
          </a:stretch>
        </p:blipFill>
        <p:spPr>
          <a:xfrm rot="6194015">
            <a:off x="14583760" y="6663026"/>
            <a:ext cx="5351080" cy="5190548"/>
          </a:xfrm>
          <a:prstGeom prst="rect">
            <a:avLst/>
          </a:prstGeom>
        </p:spPr>
      </p:pic>
      <p:pic>
        <p:nvPicPr>
          <p:cNvPr id="8" name="Picture 7">
            <a:extLst>
              <a:ext uri="{FF2B5EF4-FFF2-40B4-BE49-F238E27FC236}">
                <a16:creationId xmlns:a16="http://schemas.microsoft.com/office/drawing/2014/main" id="{6530438B-9639-4AE9-8750-2491AC338C00}"/>
              </a:ext>
            </a:extLst>
          </p:cNvPr>
          <p:cNvPicPr>
            <a:picLocks noChangeAspect="1"/>
          </p:cNvPicPr>
          <p:nvPr/>
        </p:nvPicPr>
        <p:blipFill>
          <a:blip r:embed="rId4"/>
          <a:srcRect/>
          <a:stretch>
            <a:fillRect/>
          </a:stretch>
        </p:blipFill>
        <p:spPr>
          <a:xfrm>
            <a:off x="106656" y="8724900"/>
            <a:ext cx="3617908" cy="1389864"/>
          </a:xfrm>
          <a:prstGeom prst="rect">
            <a:avLst/>
          </a:prstGeom>
        </p:spPr>
      </p:pic>
      <p:sp>
        <p:nvSpPr>
          <p:cNvPr id="11" name="TextBox 10">
            <a:extLst>
              <a:ext uri="{FF2B5EF4-FFF2-40B4-BE49-F238E27FC236}">
                <a16:creationId xmlns:a16="http://schemas.microsoft.com/office/drawing/2014/main" id="{80D68CAE-AE04-4B7A-B79B-C3FACEDCE2BD}"/>
              </a:ext>
            </a:extLst>
          </p:cNvPr>
          <p:cNvSpPr txBox="1"/>
          <p:nvPr/>
        </p:nvSpPr>
        <p:spPr>
          <a:xfrm>
            <a:off x="1708303" y="2877145"/>
            <a:ext cx="16078200" cy="5847755"/>
          </a:xfrm>
          <a:prstGeom prst="rect">
            <a:avLst/>
          </a:prstGeom>
          <a:noFill/>
        </p:spPr>
        <p:txBody>
          <a:bodyPr wrap="square">
            <a:spAutoFit/>
          </a:bodyPr>
          <a:lstStyle/>
          <a:p>
            <a:pPr algn="l"/>
            <a:r>
              <a:rPr lang="en-US" sz="2200" b="1" dirty="0">
                <a:solidFill>
                  <a:srgbClr val="222222"/>
                </a:solidFill>
                <a:latin typeface="Aileron Regular" panose="020B0604020202020204" charset="0"/>
              </a:rPr>
              <a:t>Statement Coverage or Line Coverage:</a:t>
            </a:r>
            <a:br>
              <a:rPr lang="en-US" sz="2200" dirty="0">
                <a:solidFill>
                  <a:srgbClr val="222222"/>
                </a:solidFill>
                <a:latin typeface="Aileron Regular" panose="020B0604020202020204" charset="0"/>
              </a:rPr>
            </a:br>
            <a:r>
              <a:rPr lang="en-US" sz="2200" dirty="0">
                <a:solidFill>
                  <a:srgbClr val="222222"/>
                </a:solidFill>
                <a:latin typeface="Aileron Regular" panose="020B0604020202020204" charset="0"/>
              </a:rPr>
              <a:t>In this technique, every statement in the source code is executed at least once. Thereby, we can check what the source code is and is not expected to do. However, we cannot test the false condition in the source code.</a:t>
            </a:r>
            <a:br>
              <a:rPr lang="en-US" sz="2200" dirty="0">
                <a:solidFill>
                  <a:srgbClr val="222222"/>
                </a:solidFill>
                <a:latin typeface="Aileron Regular" panose="020B0604020202020204" charset="0"/>
              </a:rPr>
            </a:br>
            <a:r>
              <a:rPr lang="en-US" sz="2200" dirty="0">
                <a:solidFill>
                  <a:srgbClr val="222222"/>
                </a:solidFill>
                <a:latin typeface="Aileron Regular" panose="020B0604020202020204" charset="0"/>
              </a:rPr>
              <a:t>Statement coverage = (No. of statements Executed/Total no. of statements in the source code)*100</a:t>
            </a:r>
          </a:p>
          <a:p>
            <a:pPr algn="l"/>
            <a:endParaRPr lang="en-US" sz="2200" dirty="0">
              <a:solidFill>
                <a:srgbClr val="222222"/>
              </a:solidFill>
              <a:latin typeface="Aileron Regular" panose="020B0604020202020204" charset="0"/>
            </a:endParaRPr>
          </a:p>
          <a:p>
            <a:pPr algn="l"/>
            <a:r>
              <a:rPr lang="en-US" sz="2200" b="1" dirty="0">
                <a:solidFill>
                  <a:srgbClr val="222222"/>
                </a:solidFill>
                <a:latin typeface="Aileron Regular" panose="020B0604020202020204" charset="0"/>
              </a:rPr>
              <a:t>Condition Coverage or Predicate Coverage:</a:t>
            </a:r>
            <a:br>
              <a:rPr lang="en-US" sz="2200" dirty="0">
                <a:solidFill>
                  <a:srgbClr val="222222"/>
                </a:solidFill>
                <a:latin typeface="Aileron Regular" panose="020B0604020202020204" charset="0"/>
              </a:rPr>
            </a:br>
            <a:r>
              <a:rPr lang="en-US" sz="2200" dirty="0">
                <a:solidFill>
                  <a:srgbClr val="222222"/>
                </a:solidFill>
                <a:latin typeface="Aileron Regular" panose="020B0604020202020204" charset="0"/>
              </a:rPr>
              <a:t>Condition coverage is seen for Boolean expression. Condition coverage ensures whether all the Boolean expressions have been covered and evaluated to both TRUE and FALSE.</a:t>
            </a:r>
          </a:p>
          <a:p>
            <a:pPr algn="l"/>
            <a:endParaRPr lang="en-US" sz="2200" dirty="0">
              <a:solidFill>
                <a:srgbClr val="222222"/>
              </a:solidFill>
              <a:latin typeface="Aileron Regular" panose="020B0604020202020204" charset="0"/>
            </a:endParaRPr>
          </a:p>
          <a:p>
            <a:pPr algn="l"/>
            <a:r>
              <a:rPr lang="en-US" sz="2200" b="1" dirty="0">
                <a:solidFill>
                  <a:srgbClr val="222222"/>
                </a:solidFill>
                <a:latin typeface="Aileron Regular" panose="020B0604020202020204" charset="0"/>
              </a:rPr>
              <a:t>Decision Coverage or Branch Coverage:</a:t>
            </a:r>
            <a:br>
              <a:rPr lang="en-US" sz="2200" dirty="0">
                <a:solidFill>
                  <a:srgbClr val="222222"/>
                </a:solidFill>
                <a:latin typeface="Aileron Regular" panose="020B0604020202020204" charset="0"/>
              </a:rPr>
            </a:br>
            <a:r>
              <a:rPr lang="en-US" sz="2200" dirty="0">
                <a:solidFill>
                  <a:srgbClr val="222222"/>
                </a:solidFill>
                <a:latin typeface="Aileron Regular" panose="020B0604020202020204" charset="0"/>
              </a:rPr>
              <a:t>Test coverage criteria require enough test cases so that each condition in a decision takes on all possible outcomes at least once, and each point of entry to a program or subroutine is invoked at least once. That is, every branch (decision) is either true and false. It is helpful to invalidate all branches in the code to make sure that no branch leads to any abnormal behavior.</a:t>
            </a:r>
          </a:p>
          <a:p>
            <a:pPr algn="l"/>
            <a:endParaRPr lang="en-US" sz="2200" dirty="0">
              <a:solidFill>
                <a:srgbClr val="222222"/>
              </a:solidFill>
              <a:latin typeface="Aileron Regular" panose="020B0604020202020204" charset="0"/>
            </a:endParaRPr>
          </a:p>
          <a:p>
            <a:pPr algn="l"/>
            <a:r>
              <a:rPr lang="en-US" sz="2200" b="1" dirty="0">
                <a:solidFill>
                  <a:srgbClr val="222222"/>
                </a:solidFill>
                <a:latin typeface="Aileron Regular" panose="020B0604020202020204" charset="0"/>
              </a:rPr>
              <a:t>Multiple Condition Coverage:</a:t>
            </a:r>
            <a:br>
              <a:rPr lang="en-US" sz="2200" dirty="0">
                <a:solidFill>
                  <a:srgbClr val="222222"/>
                </a:solidFill>
                <a:latin typeface="Aileron Regular" panose="020B0604020202020204" charset="0"/>
              </a:rPr>
            </a:br>
            <a:r>
              <a:rPr lang="en-US" sz="2200" dirty="0">
                <a:solidFill>
                  <a:srgbClr val="222222"/>
                </a:solidFill>
                <a:latin typeface="Aileron Regular" panose="020B0604020202020204" charset="0"/>
              </a:rPr>
              <a:t>Every combination of ‘true’ or ‘false’ for the conditions related to a decision has to be tested in this technique.</a:t>
            </a:r>
          </a:p>
          <a:p>
            <a:pPr marL="0" indent="0" algn="l">
              <a:buNone/>
            </a:pPr>
            <a:endParaRPr lang="en-IN" sz="2200" b="0" i="0" u="none" strike="noStrike" baseline="0" dirty="0">
              <a:solidFill>
                <a:srgbClr val="3A3A3A"/>
              </a:solidFill>
              <a:latin typeface="Aileron Regular" panose="020B0604020202020204" charset="0"/>
            </a:endParaRPr>
          </a:p>
        </p:txBody>
      </p:sp>
      <p:sp>
        <p:nvSpPr>
          <p:cNvPr id="9" name="TextBox 8">
            <a:extLst>
              <a:ext uri="{FF2B5EF4-FFF2-40B4-BE49-F238E27FC236}">
                <a16:creationId xmlns:a16="http://schemas.microsoft.com/office/drawing/2014/main" id="{980A9B93-3C94-4540-8B0A-AE43A966F2BB}"/>
              </a:ext>
            </a:extLst>
          </p:cNvPr>
          <p:cNvSpPr txBox="1"/>
          <p:nvPr/>
        </p:nvSpPr>
        <p:spPr>
          <a:xfrm>
            <a:off x="4038600" y="51243"/>
            <a:ext cx="11081656" cy="2400657"/>
          </a:xfrm>
          <a:prstGeom prst="rect">
            <a:avLst/>
          </a:prstGeom>
          <a:noFill/>
        </p:spPr>
        <p:txBody>
          <a:bodyPr wrap="square">
            <a:spAutoFit/>
          </a:bodyPr>
          <a:lstStyle/>
          <a:p>
            <a:pPr algn="ctr"/>
            <a:r>
              <a:rPr lang="en-US" sz="7500" spc="225" dirty="0">
                <a:solidFill>
                  <a:srgbClr val="21384C"/>
                </a:solidFill>
                <a:latin typeface="Aileron Heavy"/>
              </a:rPr>
              <a:t>Structure-based or White-Box techniques</a:t>
            </a:r>
          </a:p>
        </p:txBody>
      </p:sp>
    </p:spTree>
    <p:extLst>
      <p:ext uri="{BB962C8B-B14F-4D97-AF65-F5344CB8AC3E}">
        <p14:creationId xmlns:p14="http://schemas.microsoft.com/office/powerpoint/2010/main" val="2464201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2"/>
          <a:srcRect/>
          <a:stretch>
            <a:fillRect/>
          </a:stretch>
        </p:blipFill>
        <p:spPr>
          <a:xfrm rot="-4165820">
            <a:off x="13448900" y="5777651"/>
            <a:ext cx="7620799" cy="9018697"/>
          </a:xfrm>
          <a:prstGeom prst="rect">
            <a:avLst/>
          </a:prstGeom>
        </p:spPr>
      </p:pic>
      <p:pic>
        <p:nvPicPr>
          <p:cNvPr id="4" name="Picture 4"/>
          <p:cNvPicPr>
            <a:picLocks noChangeAspect="1"/>
          </p:cNvPicPr>
          <p:nvPr/>
        </p:nvPicPr>
        <p:blipFill>
          <a:blip r:embed="rId3"/>
          <a:srcRect/>
          <a:stretch>
            <a:fillRect/>
          </a:stretch>
        </p:blipFill>
        <p:spPr>
          <a:xfrm>
            <a:off x="4010950" y="874513"/>
            <a:ext cx="10266101" cy="8537974"/>
          </a:xfrm>
          <a:prstGeom prst="rect">
            <a:avLst/>
          </a:prstGeom>
        </p:spPr>
      </p:pic>
      <p:pic>
        <p:nvPicPr>
          <p:cNvPr id="5" name="Picture 7">
            <a:extLst>
              <a:ext uri="{FF2B5EF4-FFF2-40B4-BE49-F238E27FC236}">
                <a16:creationId xmlns:a16="http://schemas.microsoft.com/office/drawing/2014/main" id="{26647540-C1DC-4348-9E25-7D0921A94CE3}"/>
              </a:ext>
            </a:extLst>
          </p:cNvPr>
          <p:cNvPicPr>
            <a:picLocks noChangeAspect="1"/>
          </p:cNvPicPr>
          <p:nvPr/>
        </p:nvPicPr>
        <p:blipFill>
          <a:blip r:embed="rId4"/>
          <a:srcRect/>
          <a:stretch>
            <a:fillRect/>
          </a:stretch>
        </p:blipFill>
        <p:spPr>
          <a:xfrm>
            <a:off x="304800" y="8572500"/>
            <a:ext cx="3617908" cy="13898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2400" y="3855320"/>
            <a:ext cx="14643679" cy="1909497"/>
          </a:xfrm>
          <a:prstGeom prst="rect">
            <a:avLst/>
          </a:prstGeom>
        </p:spPr>
        <p:txBody>
          <a:bodyPr lIns="0" tIns="0" rIns="0" bIns="0" rtlCol="0" anchor="t">
            <a:spAutoFit/>
          </a:bodyPr>
          <a:lstStyle/>
          <a:p>
            <a:pPr algn="r">
              <a:lnSpc>
                <a:spcPts val="17414"/>
              </a:lnSpc>
            </a:pPr>
            <a:r>
              <a:rPr lang="en-US" sz="8000" b="1" dirty="0">
                <a:solidFill>
                  <a:srgbClr val="41525B"/>
                </a:solidFill>
                <a:latin typeface="Aileron Heavy" panose="020B0604020202020204" charset="0"/>
              </a:rPr>
              <a:t>Test Design Techniques</a:t>
            </a:r>
          </a:p>
        </p:txBody>
      </p:sp>
      <p:pic>
        <p:nvPicPr>
          <p:cNvPr id="3" name="Picture 3"/>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4" name="Picture 4"/>
          <p:cNvPicPr>
            <a:picLocks noChangeAspect="1"/>
          </p:cNvPicPr>
          <p:nvPr/>
        </p:nvPicPr>
        <p:blipFill>
          <a:blip r:embed="rId2"/>
          <a:srcRect/>
          <a:stretch>
            <a:fillRect/>
          </a:stretch>
        </p:blipFill>
        <p:spPr>
          <a:xfrm rot="-3926266">
            <a:off x="13167065" y="5427548"/>
            <a:ext cx="7620799" cy="9018697"/>
          </a:xfrm>
          <a:prstGeom prst="rect">
            <a:avLst/>
          </a:prstGeom>
        </p:spPr>
      </p:pic>
      <p:pic>
        <p:nvPicPr>
          <p:cNvPr id="5" name="Picture 5"/>
          <p:cNvPicPr>
            <a:picLocks noChangeAspect="1"/>
          </p:cNvPicPr>
          <p:nvPr/>
        </p:nvPicPr>
        <p:blipFill>
          <a:blip r:embed="rId3"/>
          <a:srcRect/>
          <a:stretch>
            <a:fillRect/>
          </a:stretch>
        </p:blipFill>
        <p:spPr>
          <a:xfrm>
            <a:off x="15622478" y="-1183714"/>
            <a:ext cx="3555479" cy="3448815"/>
          </a:xfrm>
          <a:prstGeom prst="rect">
            <a:avLst/>
          </a:prstGeom>
        </p:spPr>
      </p:pic>
      <p:pic>
        <p:nvPicPr>
          <p:cNvPr id="7" name="Picture 7">
            <a:extLst>
              <a:ext uri="{FF2B5EF4-FFF2-40B4-BE49-F238E27FC236}">
                <a16:creationId xmlns:a16="http://schemas.microsoft.com/office/drawing/2014/main" id="{05929827-8559-46D6-8136-C78FC4B67773}"/>
              </a:ext>
            </a:extLst>
          </p:cNvPr>
          <p:cNvPicPr>
            <a:picLocks noChangeAspect="1"/>
          </p:cNvPicPr>
          <p:nvPr/>
        </p:nvPicPr>
        <p:blipFill>
          <a:blip r:embed="rId4"/>
          <a:srcRect/>
          <a:stretch>
            <a:fillRect/>
          </a:stretch>
        </p:blipFill>
        <p:spPr>
          <a:xfrm>
            <a:off x="14517692" y="8724900"/>
            <a:ext cx="3617908" cy="138986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3"/>
          <a:srcRect/>
          <a:stretch>
            <a:fillRect/>
          </a:stretch>
        </p:blipFill>
        <p:spPr>
          <a:xfrm rot="-4353887">
            <a:off x="-1145501" y="-1752365"/>
            <a:ext cx="5351080" cy="5190548"/>
          </a:xfrm>
          <a:prstGeom prst="rect">
            <a:avLst/>
          </a:prstGeom>
        </p:spPr>
      </p:pic>
      <p:pic>
        <p:nvPicPr>
          <p:cNvPr id="5" name="Picture 5"/>
          <p:cNvPicPr>
            <a:picLocks noChangeAspect="1"/>
          </p:cNvPicPr>
          <p:nvPr/>
        </p:nvPicPr>
        <p:blipFill>
          <a:blip r:embed="rId3"/>
          <a:srcRect/>
          <a:stretch>
            <a:fillRect/>
          </a:stretch>
        </p:blipFill>
        <p:spPr>
          <a:xfrm rot="6194015">
            <a:off x="14583760" y="6663026"/>
            <a:ext cx="5351080" cy="5190548"/>
          </a:xfrm>
          <a:prstGeom prst="rect">
            <a:avLst/>
          </a:prstGeom>
        </p:spPr>
      </p:pic>
      <p:pic>
        <p:nvPicPr>
          <p:cNvPr id="7" name="Picture 7">
            <a:extLst>
              <a:ext uri="{FF2B5EF4-FFF2-40B4-BE49-F238E27FC236}">
                <a16:creationId xmlns:a16="http://schemas.microsoft.com/office/drawing/2014/main" id="{6635EB4D-FDE0-443B-B628-5F60CEED3654}"/>
              </a:ext>
            </a:extLst>
          </p:cNvPr>
          <p:cNvPicPr>
            <a:picLocks noChangeAspect="1"/>
          </p:cNvPicPr>
          <p:nvPr/>
        </p:nvPicPr>
        <p:blipFill>
          <a:blip r:embed="rId4"/>
          <a:srcRect/>
          <a:stretch>
            <a:fillRect/>
          </a:stretch>
        </p:blipFill>
        <p:spPr>
          <a:xfrm>
            <a:off x="228373" y="8724900"/>
            <a:ext cx="3617908" cy="1389864"/>
          </a:xfrm>
          <a:prstGeom prst="rect">
            <a:avLst/>
          </a:prstGeom>
        </p:spPr>
      </p:pic>
      <p:sp>
        <p:nvSpPr>
          <p:cNvPr id="8" name="TextBox 6">
            <a:extLst>
              <a:ext uri="{FF2B5EF4-FFF2-40B4-BE49-F238E27FC236}">
                <a16:creationId xmlns:a16="http://schemas.microsoft.com/office/drawing/2014/main" id="{540B659C-3AA0-401C-B1ED-C2A2491D4325}"/>
              </a:ext>
            </a:extLst>
          </p:cNvPr>
          <p:cNvSpPr txBox="1"/>
          <p:nvPr/>
        </p:nvSpPr>
        <p:spPr>
          <a:xfrm>
            <a:off x="2943911" y="1034687"/>
            <a:ext cx="13466977" cy="1154162"/>
          </a:xfrm>
          <a:prstGeom prst="rect">
            <a:avLst/>
          </a:prstGeom>
        </p:spPr>
        <p:txBody>
          <a:bodyPr wrap="square" lIns="0" tIns="0" rIns="0" bIns="0" rtlCol="0" anchor="t">
            <a:spAutoFit/>
          </a:bodyPr>
          <a:lstStyle/>
          <a:p>
            <a:pPr algn="ctr">
              <a:lnSpc>
                <a:spcPts val="9000"/>
              </a:lnSpc>
            </a:pPr>
            <a:r>
              <a:rPr lang="en-US" sz="7500" spc="225" dirty="0">
                <a:solidFill>
                  <a:srgbClr val="21384C"/>
                </a:solidFill>
                <a:latin typeface="Aileron Heavy" panose="020B0604020202020204" charset="0"/>
              </a:rPr>
              <a:t>Test design technique </a:t>
            </a:r>
          </a:p>
        </p:txBody>
      </p:sp>
      <p:sp>
        <p:nvSpPr>
          <p:cNvPr id="10" name="TextBox 9">
            <a:extLst>
              <a:ext uri="{FF2B5EF4-FFF2-40B4-BE49-F238E27FC236}">
                <a16:creationId xmlns:a16="http://schemas.microsoft.com/office/drawing/2014/main" id="{CF4DBC00-27F1-4BD3-948E-929E90586D0D}"/>
              </a:ext>
            </a:extLst>
          </p:cNvPr>
          <p:cNvSpPr txBox="1"/>
          <p:nvPr/>
        </p:nvSpPr>
        <p:spPr>
          <a:xfrm>
            <a:off x="2286000" y="2904572"/>
            <a:ext cx="14782800" cy="4893647"/>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222222"/>
                </a:solidFill>
                <a:effectLst/>
                <a:latin typeface="Aileron Regular" panose="020B0604020202020204" charset="0"/>
              </a:rPr>
              <a:t>A test design technique is used to select a good set of tests from all possible tests for a given system.</a:t>
            </a:r>
          </a:p>
          <a:p>
            <a:pPr marL="342900" indent="-342900">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lgn="l">
              <a:buFont typeface="Arial" panose="020B0604020202020204" pitchFamily="34" charset="0"/>
              <a:buChar char="•"/>
            </a:pPr>
            <a:r>
              <a:rPr lang="en-US" sz="2400" b="0" i="0" dirty="0">
                <a:solidFill>
                  <a:srgbClr val="222222"/>
                </a:solidFill>
                <a:effectLst/>
                <a:latin typeface="Aileron Regular" panose="020B0604020202020204" charset="0"/>
              </a:rPr>
              <a:t>Exhaustive Testing is not possible, so we need to use Test Design Techniques in order to reduce the size of the input.</a:t>
            </a:r>
          </a:p>
          <a:p>
            <a:pPr marL="800100" lvl="1" indent="-342900">
              <a:buFont typeface="Courier New" panose="02070309020205020404" pitchFamily="49" charset="0"/>
              <a:buChar char="o"/>
            </a:pPr>
            <a:r>
              <a:rPr lang="en-US" sz="2400" b="0" i="0" dirty="0">
                <a:solidFill>
                  <a:srgbClr val="222222"/>
                </a:solidFill>
                <a:effectLst/>
                <a:latin typeface="Aileron Regular" panose="020B0604020202020204" charset="0"/>
              </a:rPr>
              <a:t>Exhaustive Testing is a Test approach in which the test suite comprises all combinations of input values and preconditions.</a:t>
            </a:r>
          </a:p>
          <a:p>
            <a:pPr algn="l"/>
            <a:endParaRPr lang="en-US" sz="2400" dirty="0">
              <a:solidFill>
                <a:srgbClr val="222222"/>
              </a:solidFill>
              <a:latin typeface="Aileron Regular" panose="020B0604020202020204" charset="0"/>
            </a:endParaRPr>
          </a:p>
          <a:p>
            <a:pPr algn="l"/>
            <a:r>
              <a:rPr lang="en-US" sz="2400" b="0" i="0" dirty="0">
                <a:solidFill>
                  <a:srgbClr val="222222"/>
                </a:solidFill>
                <a:effectLst/>
                <a:latin typeface="Aileron Regular" panose="020B0604020202020204" charset="0"/>
              </a:rPr>
              <a:t>There are two main categories of Test Design Techniques, They are:</a:t>
            </a:r>
          </a:p>
          <a:p>
            <a:pPr algn="l"/>
            <a:endParaRPr lang="en-US" sz="2400" b="0" i="0" dirty="0">
              <a:solidFill>
                <a:srgbClr val="222222"/>
              </a:solidFill>
              <a:effectLst/>
              <a:latin typeface="Aileron Regular" panose="020B0604020202020204" charset="0"/>
            </a:endParaRPr>
          </a:p>
          <a:p>
            <a:pPr algn="l"/>
            <a:r>
              <a:rPr lang="en-US" sz="2400" b="0" i="0" dirty="0">
                <a:solidFill>
                  <a:srgbClr val="222222"/>
                </a:solidFill>
                <a:effectLst/>
                <a:latin typeface="Aileron Regular" panose="020B0604020202020204" charset="0"/>
              </a:rPr>
              <a:t>a. Static Techniques</a:t>
            </a:r>
            <a:br>
              <a:rPr lang="en-US" sz="2400" b="0" i="0" dirty="0">
                <a:solidFill>
                  <a:srgbClr val="222222"/>
                </a:solidFill>
                <a:effectLst/>
                <a:latin typeface="Aileron Regular" panose="020B0604020202020204" charset="0"/>
              </a:rPr>
            </a:br>
            <a:r>
              <a:rPr lang="en-US" sz="2400" b="0" i="0" dirty="0">
                <a:solidFill>
                  <a:srgbClr val="222222"/>
                </a:solidFill>
                <a:effectLst/>
                <a:latin typeface="Aileron Regular" panose="020B0604020202020204" charset="0"/>
              </a:rPr>
              <a:t>b. Dynamic Techniques</a:t>
            </a:r>
          </a:p>
          <a:p>
            <a:pPr algn="l"/>
            <a:endParaRPr lang="en-US" sz="2400" b="0" i="0" dirty="0">
              <a:solidFill>
                <a:srgbClr val="222222"/>
              </a:solidFill>
              <a:effectLst/>
              <a:latin typeface="Aileron Regular" panose="020B0604020202020204" charset="0"/>
            </a:endParaRPr>
          </a:p>
          <a:p>
            <a:endParaRPr lang="en-IN" sz="2400" dirty="0">
              <a:latin typeface="Aileron Regular"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4"/>
          <a:srcRect/>
          <a:stretch>
            <a:fillRect/>
          </a:stretch>
        </p:blipFill>
        <p:spPr>
          <a:xfrm>
            <a:off x="15622478" y="-1183714"/>
            <a:ext cx="3555479" cy="3448815"/>
          </a:xfrm>
          <a:prstGeom prst="rect">
            <a:avLst/>
          </a:prstGeom>
        </p:spPr>
      </p:pic>
      <p:pic>
        <p:nvPicPr>
          <p:cNvPr id="8" name="Picture 7">
            <a:extLst>
              <a:ext uri="{FF2B5EF4-FFF2-40B4-BE49-F238E27FC236}">
                <a16:creationId xmlns:a16="http://schemas.microsoft.com/office/drawing/2014/main" id="{CB39E903-14CC-4E07-9769-AAE411D23F54}"/>
              </a:ext>
            </a:extLst>
          </p:cNvPr>
          <p:cNvPicPr>
            <a:picLocks noChangeAspect="1"/>
          </p:cNvPicPr>
          <p:nvPr/>
        </p:nvPicPr>
        <p:blipFill>
          <a:blip r:embed="rId5"/>
          <a:srcRect/>
          <a:stretch>
            <a:fillRect/>
          </a:stretch>
        </p:blipFill>
        <p:spPr>
          <a:xfrm>
            <a:off x="304800" y="32414"/>
            <a:ext cx="3617908" cy="1389864"/>
          </a:xfrm>
          <a:prstGeom prst="rect">
            <a:avLst/>
          </a:prstGeom>
        </p:spPr>
      </p:pic>
      <p:sp>
        <p:nvSpPr>
          <p:cNvPr id="10" name="TextBox 9">
            <a:extLst>
              <a:ext uri="{FF2B5EF4-FFF2-40B4-BE49-F238E27FC236}">
                <a16:creationId xmlns:a16="http://schemas.microsoft.com/office/drawing/2014/main" id="{4DED1DA3-A530-4726-A2A1-F3DDF78727F4}"/>
              </a:ext>
            </a:extLst>
          </p:cNvPr>
          <p:cNvSpPr txBox="1"/>
          <p:nvPr/>
        </p:nvSpPr>
        <p:spPr>
          <a:xfrm>
            <a:off x="1600200" y="2885057"/>
            <a:ext cx="15544800" cy="6001643"/>
          </a:xfrm>
          <a:prstGeom prst="rect">
            <a:avLst/>
          </a:prstGeom>
          <a:noFill/>
        </p:spPr>
        <p:txBody>
          <a:bodyPr wrap="square">
            <a:spAutoFit/>
          </a:bodyPr>
          <a:lstStyle/>
          <a:p>
            <a:pPr algn="l"/>
            <a:r>
              <a:rPr lang="en-US" sz="2400" b="0" i="0" dirty="0">
                <a:solidFill>
                  <a:srgbClr val="222222"/>
                </a:solidFill>
                <a:effectLst/>
                <a:latin typeface="Aileron Regular" panose="020B0604020202020204" charset="0"/>
              </a:rPr>
              <a:t>Testing of the software documents manually or with a set of tools but without executing the Software.</a:t>
            </a:r>
          </a:p>
          <a:p>
            <a:pPr algn="l"/>
            <a:endParaRPr lang="en-US" sz="2400" b="0" i="0" dirty="0">
              <a:solidFill>
                <a:srgbClr val="222222"/>
              </a:solidFill>
              <a:effectLst/>
              <a:latin typeface="Aileron Regular" panose="020B0604020202020204" charset="0"/>
            </a:endParaRPr>
          </a:p>
          <a:p>
            <a:pPr algn="l"/>
            <a:r>
              <a:rPr lang="en-US" sz="2400" b="0" i="0" dirty="0">
                <a:solidFill>
                  <a:srgbClr val="222222"/>
                </a:solidFill>
                <a:effectLst/>
                <a:latin typeface="Aileron Regular" panose="020B0604020202020204" charset="0"/>
              </a:rPr>
              <a:t>Two types of static testing techniques</a:t>
            </a:r>
          </a:p>
          <a:p>
            <a:pPr marL="457200" indent="-457200" algn="l">
              <a:buFont typeface="+mj-lt"/>
              <a:buAutoNum type="arabicPeriod"/>
            </a:pPr>
            <a:r>
              <a:rPr lang="en-US" sz="2400" b="0" i="0" dirty="0">
                <a:solidFill>
                  <a:srgbClr val="222222"/>
                </a:solidFill>
                <a:effectLst/>
                <a:latin typeface="Aileron Regular" panose="020B0604020202020204" charset="0"/>
              </a:rPr>
              <a:t>Reviews (Manual Examination)</a:t>
            </a:r>
          </a:p>
          <a:p>
            <a:pPr marL="457200" indent="-457200" algn="l">
              <a:buFont typeface="+mj-lt"/>
              <a:buAutoNum type="arabicPeriod"/>
            </a:pPr>
            <a:r>
              <a:rPr lang="en-US" sz="2400" b="0" i="0" dirty="0">
                <a:solidFill>
                  <a:srgbClr val="222222"/>
                </a:solidFill>
                <a:effectLst/>
                <a:latin typeface="Aileron Regular" panose="020B0604020202020204" charset="0"/>
              </a:rPr>
              <a:t>Static Analysis (Automated Analysis)</a:t>
            </a:r>
            <a:endParaRPr lang="en-US" sz="2400" dirty="0">
              <a:solidFill>
                <a:srgbClr val="222222"/>
              </a:solidFill>
              <a:latin typeface="Aileron Regular" panose="020B0604020202020204" charset="0"/>
            </a:endParaRPr>
          </a:p>
          <a:p>
            <a:pPr marL="457200" indent="-457200" algn="l">
              <a:buFont typeface="+mj-lt"/>
              <a:buAutoNum type="arabicPeriod"/>
            </a:pPr>
            <a:endParaRPr lang="en-US" sz="2400" b="1" i="0" dirty="0">
              <a:solidFill>
                <a:srgbClr val="222222"/>
              </a:solidFill>
              <a:effectLst/>
              <a:latin typeface="Aileron Regular" panose="020B0604020202020204" charset="0"/>
            </a:endParaRPr>
          </a:p>
          <a:p>
            <a:r>
              <a:rPr lang="en-US" sz="2400" b="1" dirty="0">
                <a:solidFill>
                  <a:srgbClr val="222222"/>
                </a:solidFill>
                <a:latin typeface="Aileron Regular" panose="020B0604020202020204" charset="0"/>
              </a:rPr>
              <a:t>1. </a:t>
            </a:r>
            <a:r>
              <a:rPr lang="en-US" sz="2400" b="1" i="0" dirty="0">
                <a:solidFill>
                  <a:srgbClr val="222222"/>
                </a:solidFill>
                <a:effectLst/>
                <a:latin typeface="Aileron Regular" panose="020B0604020202020204" charset="0"/>
              </a:rPr>
              <a:t>Reviews</a:t>
            </a:r>
            <a:br>
              <a:rPr lang="en-US" sz="2400" b="0" i="0" dirty="0">
                <a:solidFill>
                  <a:srgbClr val="222222"/>
                </a:solidFill>
                <a:effectLst/>
                <a:latin typeface="Aileron Regular" panose="020B0604020202020204" charset="0"/>
              </a:rPr>
            </a:br>
            <a:r>
              <a:rPr lang="en-US" sz="2400" b="0" i="0" dirty="0">
                <a:solidFill>
                  <a:srgbClr val="222222"/>
                </a:solidFill>
                <a:effectLst/>
                <a:latin typeface="Aileron Regular" panose="020B0604020202020204" charset="0"/>
              </a:rPr>
              <a:t>	Types of Reviews</a:t>
            </a:r>
          </a:p>
          <a:p>
            <a:pPr marL="1828800" lvl="3" indent="-457200">
              <a:buAutoNum type="alphaLcParenR"/>
            </a:pPr>
            <a:r>
              <a:rPr lang="en-US" sz="2400" b="0" i="0" dirty="0">
                <a:solidFill>
                  <a:srgbClr val="222222"/>
                </a:solidFill>
                <a:effectLst/>
                <a:latin typeface="Aileron Regular" panose="020B0604020202020204" charset="0"/>
              </a:rPr>
              <a:t>Informal Review</a:t>
            </a:r>
          </a:p>
          <a:p>
            <a:pPr marL="1828800" lvl="3" indent="-457200">
              <a:buAutoNum type="alphaLcParenR"/>
            </a:pPr>
            <a:r>
              <a:rPr lang="en-US" sz="2400" b="0" i="0" dirty="0">
                <a:solidFill>
                  <a:srgbClr val="222222"/>
                </a:solidFill>
                <a:effectLst/>
                <a:latin typeface="Aileron Regular" panose="020B0604020202020204" charset="0"/>
              </a:rPr>
              <a:t>Walkthrough</a:t>
            </a:r>
            <a:endParaRPr lang="en-US" sz="2400" dirty="0">
              <a:solidFill>
                <a:srgbClr val="222222"/>
              </a:solidFill>
              <a:latin typeface="Aileron Regular" panose="020B0604020202020204" charset="0"/>
            </a:endParaRPr>
          </a:p>
          <a:p>
            <a:pPr marL="1828800" lvl="3" indent="-457200">
              <a:buAutoNum type="alphaLcParenR"/>
            </a:pPr>
            <a:r>
              <a:rPr lang="en-US" sz="2400" b="0" i="0" dirty="0">
                <a:solidFill>
                  <a:srgbClr val="222222"/>
                </a:solidFill>
                <a:effectLst/>
                <a:latin typeface="Aileron Regular" panose="020B0604020202020204" charset="0"/>
              </a:rPr>
              <a:t>Technical Review</a:t>
            </a:r>
          </a:p>
          <a:p>
            <a:pPr marL="1828800" lvl="3" indent="-457200">
              <a:buAutoNum type="alphaLcParenR"/>
            </a:pPr>
            <a:r>
              <a:rPr lang="en-US" sz="2400" b="0" i="0" dirty="0">
                <a:solidFill>
                  <a:srgbClr val="222222"/>
                </a:solidFill>
                <a:effectLst/>
                <a:latin typeface="Aileron Regular" panose="020B0604020202020204" charset="0"/>
              </a:rPr>
              <a:t>Inspection</a:t>
            </a:r>
          </a:p>
          <a:p>
            <a:pPr marL="914400" lvl="1" indent="-457200">
              <a:buAutoNum type="alphaLcParenR"/>
            </a:pPr>
            <a:endParaRPr lang="en-US" sz="2400" b="0" i="0" dirty="0">
              <a:solidFill>
                <a:srgbClr val="222222"/>
              </a:solidFill>
              <a:effectLst/>
              <a:latin typeface="Aileron Regular" panose="020B0604020202020204" charset="0"/>
            </a:endParaRPr>
          </a:p>
          <a:p>
            <a:pPr algn="l"/>
            <a:r>
              <a:rPr lang="en-US" sz="2400" b="1" dirty="0">
                <a:solidFill>
                  <a:srgbClr val="222222"/>
                </a:solidFill>
                <a:latin typeface="Aileron Regular" panose="020B0604020202020204" charset="0"/>
              </a:rPr>
              <a:t>2. </a:t>
            </a:r>
            <a:r>
              <a:rPr lang="en-US" sz="2400" b="1" i="0" dirty="0">
                <a:solidFill>
                  <a:srgbClr val="222222"/>
                </a:solidFill>
                <a:effectLst/>
                <a:latin typeface="Aileron Regular" panose="020B0604020202020204" charset="0"/>
              </a:rPr>
              <a:t>Static Analysis</a:t>
            </a:r>
            <a:br>
              <a:rPr lang="en-US" sz="2400" b="0" i="0" dirty="0">
                <a:solidFill>
                  <a:srgbClr val="222222"/>
                </a:solidFill>
                <a:effectLst/>
                <a:latin typeface="Aileron Regular" panose="020B0604020202020204" charset="0"/>
              </a:rPr>
            </a:br>
            <a:r>
              <a:rPr lang="en-US" sz="2400" b="0" i="0" dirty="0">
                <a:solidFill>
                  <a:srgbClr val="222222"/>
                </a:solidFill>
                <a:effectLst/>
                <a:latin typeface="Aileron Regular" panose="020B0604020202020204" charset="0"/>
              </a:rPr>
              <a:t>Static analysis tools are typically used by developers, Compilers offer some support for Static analysis,</a:t>
            </a:r>
          </a:p>
          <a:p>
            <a:pPr marL="342900" indent="-342900">
              <a:buFont typeface="Arial" panose="020B0604020202020204" pitchFamily="34" charset="0"/>
              <a:buChar char="•"/>
            </a:pPr>
            <a:endParaRPr lang="en-US" sz="2400" dirty="0">
              <a:latin typeface="Aileron Regular" panose="020B0604020202020204" charset="0"/>
            </a:endParaRPr>
          </a:p>
        </p:txBody>
      </p:sp>
      <p:sp>
        <p:nvSpPr>
          <p:cNvPr id="11" name="TextBox 6">
            <a:extLst>
              <a:ext uri="{FF2B5EF4-FFF2-40B4-BE49-F238E27FC236}">
                <a16:creationId xmlns:a16="http://schemas.microsoft.com/office/drawing/2014/main" id="{39C75A33-8A71-4DBB-A049-51F39F04D014}"/>
              </a:ext>
            </a:extLst>
          </p:cNvPr>
          <p:cNvSpPr txBox="1"/>
          <p:nvPr/>
        </p:nvSpPr>
        <p:spPr>
          <a:xfrm>
            <a:off x="5037011" y="1124761"/>
            <a:ext cx="9450278" cy="1154162"/>
          </a:xfrm>
          <a:prstGeom prst="rect">
            <a:avLst/>
          </a:prstGeom>
        </p:spPr>
        <p:txBody>
          <a:bodyPr wrap="square" lIns="0" tIns="0" rIns="0" bIns="0" rtlCol="0" anchor="t">
            <a:spAutoFit/>
          </a:bodyPr>
          <a:lstStyle/>
          <a:p>
            <a:pPr>
              <a:lnSpc>
                <a:spcPts val="9000"/>
              </a:lnSpc>
            </a:pPr>
            <a:r>
              <a:rPr lang="en-US" sz="7500" spc="225" dirty="0">
                <a:solidFill>
                  <a:srgbClr val="21384C"/>
                </a:solidFill>
                <a:latin typeface="Aileron Heavy" panose="020B0604020202020204" charset="0"/>
              </a:rPr>
              <a:t>Static Techniques</a:t>
            </a:r>
          </a:p>
        </p:txBody>
      </p:sp>
    </p:spTree>
    <p:extLst>
      <p:ext uri="{BB962C8B-B14F-4D97-AF65-F5344CB8AC3E}">
        <p14:creationId xmlns:p14="http://schemas.microsoft.com/office/powerpoint/2010/main" val="399364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100703">
            <a:off x="13194080" y="6432150"/>
            <a:ext cx="6135141" cy="7260522"/>
          </a:xfrm>
          <a:prstGeom prst="rect">
            <a:avLst/>
          </a:prstGeom>
        </p:spPr>
      </p:pic>
      <p:pic>
        <p:nvPicPr>
          <p:cNvPr id="3" name="Picture 3"/>
          <p:cNvPicPr>
            <a:picLocks noChangeAspect="1"/>
          </p:cNvPicPr>
          <p:nvPr/>
        </p:nvPicPr>
        <p:blipFill>
          <a:blip r:embed="rId3"/>
          <a:srcRect/>
          <a:stretch>
            <a:fillRect/>
          </a:stretch>
        </p:blipFill>
        <p:spPr>
          <a:xfrm rot="9260301">
            <a:off x="14945968" y="-2574489"/>
            <a:ext cx="5558115" cy="6577651"/>
          </a:xfrm>
          <a:prstGeom prst="rect">
            <a:avLst/>
          </a:prstGeom>
        </p:spPr>
      </p:pic>
      <p:pic>
        <p:nvPicPr>
          <p:cNvPr id="5" name="Picture 5"/>
          <p:cNvPicPr>
            <a:picLocks noChangeAspect="1"/>
          </p:cNvPicPr>
          <p:nvPr/>
        </p:nvPicPr>
        <p:blipFill>
          <a:blip r:embed="rId4"/>
          <a:srcRect/>
          <a:stretch>
            <a:fillRect/>
          </a:stretch>
        </p:blipFill>
        <p:spPr>
          <a:xfrm>
            <a:off x="276836" y="8276474"/>
            <a:ext cx="4648911" cy="1785936"/>
          </a:xfrm>
          <a:prstGeom prst="rect">
            <a:avLst/>
          </a:prstGeom>
        </p:spPr>
      </p:pic>
      <p:sp>
        <p:nvSpPr>
          <p:cNvPr id="9" name="TextBox 9"/>
          <p:cNvSpPr txBox="1"/>
          <p:nvPr/>
        </p:nvSpPr>
        <p:spPr>
          <a:xfrm>
            <a:off x="6934200" y="714336"/>
            <a:ext cx="6406773" cy="1226618"/>
          </a:xfrm>
          <a:prstGeom prst="rect">
            <a:avLst/>
          </a:prstGeom>
        </p:spPr>
        <p:txBody>
          <a:bodyPr wrap="square" lIns="0" tIns="0" rIns="0" bIns="0" rtlCol="0" anchor="t">
            <a:spAutoFit/>
          </a:bodyPr>
          <a:lstStyle/>
          <a:p>
            <a:pPr>
              <a:lnSpc>
                <a:spcPts val="10263"/>
              </a:lnSpc>
            </a:pPr>
            <a:r>
              <a:rPr lang="en-US" sz="7500" spc="225" dirty="0">
                <a:solidFill>
                  <a:srgbClr val="21384C"/>
                </a:solidFill>
                <a:latin typeface="Aileron Heavy" panose="020B0604020202020204" charset="0"/>
              </a:rPr>
              <a:t>Reviews</a:t>
            </a:r>
            <a:endParaRPr lang="en-IN" sz="7500" spc="225" dirty="0">
              <a:solidFill>
                <a:srgbClr val="21384C"/>
              </a:solidFill>
              <a:latin typeface="Aileron Heavy" panose="020B0604020202020204" charset="0"/>
            </a:endParaRPr>
          </a:p>
        </p:txBody>
      </p:sp>
      <p:sp>
        <p:nvSpPr>
          <p:cNvPr id="8" name="TextBox 7">
            <a:extLst>
              <a:ext uri="{FF2B5EF4-FFF2-40B4-BE49-F238E27FC236}">
                <a16:creationId xmlns:a16="http://schemas.microsoft.com/office/drawing/2014/main" id="{029A6617-106B-433A-9078-64DB202A600A}"/>
              </a:ext>
            </a:extLst>
          </p:cNvPr>
          <p:cNvSpPr txBox="1"/>
          <p:nvPr/>
        </p:nvSpPr>
        <p:spPr>
          <a:xfrm>
            <a:off x="609600" y="2463428"/>
            <a:ext cx="17449800" cy="4893647"/>
          </a:xfrm>
          <a:prstGeom prst="rect">
            <a:avLst/>
          </a:prstGeom>
          <a:noFill/>
        </p:spPr>
        <p:txBody>
          <a:bodyPr wrap="square">
            <a:spAutoFit/>
          </a:bodyPr>
          <a:lstStyle/>
          <a:p>
            <a:r>
              <a:rPr lang="en-US" sz="2400" b="1" dirty="0">
                <a:solidFill>
                  <a:srgbClr val="222222"/>
                </a:solidFill>
                <a:latin typeface="Aileron Regular" panose="020B0604020202020204" charset="0"/>
              </a:rPr>
              <a:t>Informal Review </a:t>
            </a:r>
            <a:r>
              <a:rPr lang="en-US" sz="2400" dirty="0">
                <a:solidFill>
                  <a:srgbClr val="222222"/>
                </a:solidFill>
                <a:latin typeface="Aileron Regular" panose="020B0604020202020204" charset="0"/>
              </a:rPr>
              <a:t>-  During informal review, the work product is given to a domain expert and the feedback/comments are reviewed by the owner/author.</a:t>
            </a:r>
          </a:p>
          <a:p>
            <a:endParaRPr lang="en-US" sz="2400" dirty="0">
              <a:solidFill>
                <a:srgbClr val="222222"/>
              </a:solidFill>
              <a:latin typeface="Aileron Regular" panose="020B0604020202020204" charset="0"/>
            </a:endParaRPr>
          </a:p>
          <a:p>
            <a:r>
              <a:rPr lang="en-US" sz="2400" b="1" dirty="0">
                <a:solidFill>
                  <a:srgbClr val="222222"/>
                </a:solidFill>
                <a:latin typeface="Aileron Regular" panose="020B0604020202020204" charset="0"/>
              </a:rPr>
              <a:t>Walkthrough </a:t>
            </a:r>
            <a:r>
              <a:rPr lang="en-US" sz="2400" dirty="0">
                <a:solidFill>
                  <a:srgbClr val="222222"/>
                </a:solidFill>
                <a:latin typeface="Aileron Regular" panose="020B0604020202020204" charset="0"/>
              </a:rPr>
              <a:t>- performed on any kind of requirements, design, or project plan and is generally moderated by the owner of the work product. Walkthrough can be also done for training people and establishing consensus.</a:t>
            </a:r>
          </a:p>
          <a:p>
            <a:endParaRPr lang="en-US" sz="2400" dirty="0">
              <a:solidFill>
                <a:srgbClr val="222222"/>
              </a:solidFill>
              <a:latin typeface="Aileron Regular" panose="020B0604020202020204" charset="0"/>
            </a:endParaRPr>
          </a:p>
          <a:p>
            <a:r>
              <a:rPr lang="en-US" sz="2400" b="1" dirty="0">
                <a:solidFill>
                  <a:srgbClr val="222222"/>
                </a:solidFill>
                <a:latin typeface="Aileron Regular" panose="020B0604020202020204" charset="0"/>
              </a:rPr>
              <a:t>Technical Review </a:t>
            </a:r>
            <a:r>
              <a:rPr lang="en-US" sz="2400" dirty="0">
                <a:solidFill>
                  <a:srgbClr val="222222"/>
                </a:solidFill>
                <a:latin typeface="Aileron Regular" panose="020B0604020202020204" charset="0"/>
              </a:rPr>
              <a:t>- performed on any kind of requirements, design, code, or project plan and is generally moderated by the technical lead. Technical review is a formal type of static test and done for observing whether or not the work product meets the technical specifications/standards.</a:t>
            </a:r>
          </a:p>
          <a:p>
            <a:endParaRPr lang="en-US" sz="2400" dirty="0">
              <a:solidFill>
                <a:srgbClr val="222222"/>
              </a:solidFill>
              <a:latin typeface="Aileron Regular" panose="020B0604020202020204" charset="0"/>
            </a:endParaRPr>
          </a:p>
          <a:p>
            <a:r>
              <a:rPr lang="en-US" sz="2400" b="1" dirty="0">
                <a:solidFill>
                  <a:srgbClr val="222222"/>
                </a:solidFill>
                <a:latin typeface="Aileron Regular" panose="020B0604020202020204" charset="0"/>
              </a:rPr>
              <a:t>Inspection</a:t>
            </a:r>
            <a:r>
              <a:rPr lang="en-US" sz="2400" dirty="0">
                <a:solidFill>
                  <a:srgbClr val="222222"/>
                </a:solidFill>
                <a:latin typeface="Aileron Regular" panose="020B0604020202020204" charset="0"/>
              </a:rPr>
              <a:t> – Inspections are a formal type of review that involves checking the documents thoroughly before a meeting and is carried out mostly by moderators. A meeting is then held to review the code and the design. Inspection meetings can be held both physically and virtually.</a:t>
            </a:r>
          </a:p>
        </p:txBody>
      </p:sp>
    </p:spTree>
    <p:extLst>
      <p:ext uri="{BB962C8B-B14F-4D97-AF65-F5344CB8AC3E}">
        <p14:creationId xmlns:p14="http://schemas.microsoft.com/office/powerpoint/2010/main" val="1571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3"/>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2"/>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3"/>
          <a:srcRect/>
          <a:stretch>
            <a:fillRect/>
          </a:stretch>
        </p:blipFill>
        <p:spPr>
          <a:xfrm rot="6194015">
            <a:off x="14583760" y="6663026"/>
            <a:ext cx="5351080" cy="5190548"/>
          </a:xfrm>
          <a:prstGeom prst="rect">
            <a:avLst/>
          </a:prstGeom>
        </p:spPr>
      </p:pic>
      <p:sp>
        <p:nvSpPr>
          <p:cNvPr id="7" name="TextBox 7"/>
          <p:cNvSpPr txBox="1"/>
          <p:nvPr/>
        </p:nvSpPr>
        <p:spPr>
          <a:xfrm>
            <a:off x="3429000" y="419100"/>
            <a:ext cx="10820400" cy="1077218"/>
          </a:xfrm>
          <a:prstGeom prst="rect">
            <a:avLst/>
          </a:prstGeom>
        </p:spPr>
        <p:txBody>
          <a:bodyPr wrap="square" lIns="0" tIns="0" rIns="0" bIns="0" rtlCol="0" anchor="t">
            <a:spAutoFit/>
          </a:bodyPr>
          <a:lstStyle/>
          <a:p>
            <a:pPr algn="ctr">
              <a:lnSpc>
                <a:spcPts val="8447"/>
              </a:lnSpc>
            </a:pPr>
            <a:r>
              <a:rPr lang="en-US" sz="7500" spc="225" dirty="0">
                <a:solidFill>
                  <a:srgbClr val="21384C"/>
                </a:solidFill>
                <a:latin typeface="Aileron Heavy" panose="020B0604020202020204" charset="0"/>
              </a:rPr>
              <a:t>Dynamic techniques</a:t>
            </a:r>
          </a:p>
        </p:txBody>
      </p:sp>
      <p:sp>
        <p:nvSpPr>
          <p:cNvPr id="10" name="TextBox 9">
            <a:extLst>
              <a:ext uri="{FF2B5EF4-FFF2-40B4-BE49-F238E27FC236}">
                <a16:creationId xmlns:a16="http://schemas.microsoft.com/office/drawing/2014/main" id="{1DB5EE77-63F2-4275-A9EA-0DA6DF05E4DD}"/>
              </a:ext>
            </a:extLst>
          </p:cNvPr>
          <p:cNvSpPr txBox="1"/>
          <p:nvPr/>
        </p:nvSpPr>
        <p:spPr>
          <a:xfrm>
            <a:off x="1676400" y="1662887"/>
            <a:ext cx="15392400" cy="7478970"/>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222222"/>
                </a:solidFill>
                <a:latin typeface="Aileron Regular" panose="020B0604020202020204" charset="0"/>
              </a:rPr>
              <a:t>Dynamic test design techniques involve testing by running the system under test</a:t>
            </a:r>
          </a:p>
          <a:p>
            <a:pPr marL="342900" indent="-342900">
              <a:buFont typeface="Arial" panose="020B0604020202020204" pitchFamily="34" charset="0"/>
              <a:buChar char="•"/>
            </a:pPr>
            <a:r>
              <a:rPr lang="en-US" sz="2400" dirty="0">
                <a:solidFill>
                  <a:srgbClr val="222222"/>
                </a:solidFill>
                <a:latin typeface="Aileron Regular" panose="020B0604020202020204" charset="0"/>
              </a:rPr>
              <a:t>In this technique, the tester provides input data to the application and executes it. This is done to verify its different functional and non-functional requirements.</a:t>
            </a:r>
          </a:p>
          <a:p>
            <a:endParaRPr lang="en-US" sz="2400" dirty="0">
              <a:solidFill>
                <a:srgbClr val="222222"/>
              </a:solidFill>
              <a:latin typeface="Aileron Regular" panose="020B0604020202020204" charset="0"/>
            </a:endParaRPr>
          </a:p>
          <a:p>
            <a:pPr algn="l"/>
            <a:r>
              <a:rPr lang="en-US" sz="2400" dirty="0">
                <a:solidFill>
                  <a:srgbClr val="222222"/>
                </a:solidFill>
                <a:latin typeface="Aileron Regular" panose="020B0604020202020204" charset="0"/>
              </a:rPr>
              <a:t>Categories of Dynamic Test Design Techniques</a:t>
            </a:r>
          </a:p>
          <a:p>
            <a:pPr marL="457200" indent="-457200" algn="l">
              <a:buFont typeface="+mj-lt"/>
              <a:buAutoNum type="arabicPeriod"/>
            </a:pPr>
            <a:r>
              <a:rPr lang="en-US" sz="2400" dirty="0">
                <a:solidFill>
                  <a:srgbClr val="222222"/>
                </a:solidFill>
                <a:latin typeface="Aileron Regular" panose="020B0604020202020204" charset="0"/>
              </a:rPr>
              <a:t>Specification-based or Black-box Techniques</a:t>
            </a:r>
          </a:p>
          <a:p>
            <a:pPr marL="971550" lvl="1" indent="-514350">
              <a:buFont typeface="+mj-lt"/>
              <a:buAutoNum type="romanUcPeriod"/>
            </a:pPr>
            <a:r>
              <a:rPr lang="en-US" sz="2400" dirty="0">
                <a:solidFill>
                  <a:srgbClr val="222222"/>
                </a:solidFill>
                <a:latin typeface="Aileron Regular" panose="020B0604020202020204" charset="0"/>
              </a:rPr>
              <a:t>Equivalence Partitioning (EP)</a:t>
            </a:r>
          </a:p>
          <a:p>
            <a:pPr marL="971550" lvl="1" indent="-514350">
              <a:buFont typeface="+mj-lt"/>
              <a:buAutoNum type="romanUcPeriod"/>
            </a:pPr>
            <a:r>
              <a:rPr lang="en-US" sz="2400" dirty="0">
                <a:solidFill>
                  <a:srgbClr val="222222"/>
                </a:solidFill>
                <a:latin typeface="Aileron Regular" panose="020B0604020202020204" charset="0"/>
              </a:rPr>
              <a:t>Boundary Value Analysis (BVA)</a:t>
            </a:r>
          </a:p>
          <a:p>
            <a:pPr marL="971550" lvl="1" indent="-514350">
              <a:buFont typeface="+mj-lt"/>
              <a:buAutoNum type="romanUcPeriod"/>
            </a:pPr>
            <a:r>
              <a:rPr lang="en-US" sz="2400" dirty="0">
                <a:solidFill>
                  <a:srgbClr val="222222"/>
                </a:solidFill>
                <a:latin typeface="Aileron Regular" panose="020B0604020202020204" charset="0"/>
              </a:rPr>
              <a:t>Decision Table Testing</a:t>
            </a:r>
          </a:p>
          <a:p>
            <a:pPr marL="971550" lvl="1" indent="-514350">
              <a:buFont typeface="+mj-lt"/>
              <a:buAutoNum type="romanUcPeriod"/>
            </a:pPr>
            <a:r>
              <a:rPr lang="en-US" sz="2400" dirty="0">
                <a:solidFill>
                  <a:srgbClr val="222222"/>
                </a:solidFill>
                <a:latin typeface="Aileron Regular" panose="020B0604020202020204" charset="0"/>
              </a:rPr>
              <a:t>State Transition Testing</a:t>
            </a:r>
          </a:p>
          <a:p>
            <a:pPr marL="971550" lvl="1" indent="-514350">
              <a:buFont typeface="+mj-lt"/>
              <a:buAutoNum type="romanUcPeriod"/>
            </a:pPr>
            <a:r>
              <a:rPr lang="en-US" sz="2400" dirty="0">
                <a:solidFill>
                  <a:srgbClr val="222222"/>
                </a:solidFill>
                <a:latin typeface="Aileron Regular" panose="020B0604020202020204" charset="0"/>
              </a:rPr>
              <a:t>Use Case Testing</a:t>
            </a:r>
          </a:p>
          <a:p>
            <a:pPr marL="971550" lvl="1" indent="-514350">
              <a:buFont typeface="+mj-lt"/>
              <a:buAutoNum type="romanUcPeriod"/>
            </a:pPr>
            <a:endParaRPr lang="en-US" sz="2400" dirty="0">
              <a:solidFill>
                <a:srgbClr val="222222"/>
              </a:solidFill>
              <a:latin typeface="Aileron Regular" panose="020B0604020202020204" charset="0"/>
            </a:endParaRPr>
          </a:p>
          <a:p>
            <a:pPr marL="457200" indent="-457200">
              <a:buFont typeface="+mj-lt"/>
              <a:buAutoNum type="arabicPeriod"/>
            </a:pPr>
            <a:r>
              <a:rPr lang="en-US" sz="2400" dirty="0">
                <a:solidFill>
                  <a:srgbClr val="222222"/>
                </a:solidFill>
                <a:latin typeface="Aileron Regular" panose="020B0604020202020204" charset="0"/>
              </a:rPr>
              <a:t>Structure-based or White-box Techniques</a:t>
            </a:r>
          </a:p>
          <a:p>
            <a:pPr marL="971550" lvl="1" indent="-514350">
              <a:buFont typeface="+mj-lt"/>
              <a:buAutoNum type="romanUcPeriod"/>
            </a:pPr>
            <a:r>
              <a:rPr lang="en-US" sz="2400" dirty="0">
                <a:solidFill>
                  <a:srgbClr val="222222"/>
                </a:solidFill>
                <a:latin typeface="Aileron Regular" panose="020B0604020202020204" charset="0"/>
              </a:rPr>
              <a:t>Statement Testing and coverage</a:t>
            </a:r>
          </a:p>
          <a:p>
            <a:pPr marL="971550" lvl="1" indent="-514350">
              <a:buFont typeface="+mj-lt"/>
              <a:buAutoNum type="romanUcPeriod"/>
            </a:pPr>
            <a:r>
              <a:rPr lang="en-US" sz="2400" dirty="0">
                <a:solidFill>
                  <a:srgbClr val="222222"/>
                </a:solidFill>
                <a:latin typeface="Aileron Regular" panose="020B0604020202020204" charset="0"/>
              </a:rPr>
              <a:t>Decision Testing and Coverage</a:t>
            </a:r>
          </a:p>
          <a:p>
            <a:pPr marL="971550" lvl="1" indent="-514350">
              <a:buFont typeface="+mj-lt"/>
              <a:buAutoNum type="romanUcPeriod"/>
            </a:pPr>
            <a:r>
              <a:rPr lang="en-US" sz="2400" dirty="0">
                <a:solidFill>
                  <a:srgbClr val="222222"/>
                </a:solidFill>
                <a:latin typeface="Aileron Regular" panose="020B0604020202020204" charset="0"/>
              </a:rPr>
              <a:t>Condition Testing, Multi Condition Testing</a:t>
            </a:r>
          </a:p>
          <a:p>
            <a:pPr marL="971550" lvl="1" indent="-514350">
              <a:buFont typeface="+mj-lt"/>
              <a:buAutoNum type="romanUcPeriod"/>
            </a:pPr>
            <a:endParaRPr lang="en-US" sz="2400" dirty="0">
              <a:solidFill>
                <a:srgbClr val="222222"/>
              </a:solidFill>
              <a:latin typeface="Aileron Regular" panose="020B0604020202020204" charset="0"/>
            </a:endParaRPr>
          </a:p>
          <a:p>
            <a:pPr marL="457200" indent="-457200">
              <a:buFont typeface="+mj-lt"/>
              <a:buAutoNum type="arabicPeriod"/>
            </a:pPr>
            <a:r>
              <a:rPr lang="en-IN" sz="2400" dirty="0">
                <a:solidFill>
                  <a:srgbClr val="222222"/>
                </a:solidFill>
                <a:latin typeface="Aileron Regular" panose="020B0604020202020204" charset="0"/>
              </a:rPr>
              <a:t>Experience-based Techniques</a:t>
            </a:r>
          </a:p>
          <a:p>
            <a:pPr marL="971550" lvl="1" indent="-514350">
              <a:buFont typeface="+mj-lt"/>
              <a:buAutoNum type="romanUcPeriod"/>
            </a:pPr>
            <a:r>
              <a:rPr lang="en-US" sz="2400" dirty="0">
                <a:solidFill>
                  <a:srgbClr val="222222"/>
                </a:solidFill>
                <a:latin typeface="Aileron Regular" panose="020B0604020202020204" charset="0"/>
              </a:rPr>
              <a:t>Error Guessing</a:t>
            </a:r>
          </a:p>
          <a:p>
            <a:pPr marL="971550" lvl="1" indent="-514350">
              <a:buFont typeface="+mj-lt"/>
              <a:buAutoNum type="romanUcPeriod"/>
            </a:pPr>
            <a:r>
              <a:rPr lang="en-US" sz="2400" dirty="0">
                <a:solidFill>
                  <a:srgbClr val="222222"/>
                </a:solidFill>
                <a:latin typeface="Aileron Regular" panose="020B0604020202020204" charset="0"/>
              </a:rPr>
              <a:t>Exploratory Testing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53887">
            <a:off x="-1145501" y="-1752365"/>
            <a:ext cx="5351080" cy="5190548"/>
          </a:xfrm>
          <a:prstGeom prst="rect">
            <a:avLst/>
          </a:prstGeom>
        </p:spPr>
      </p:pic>
      <p:pic>
        <p:nvPicPr>
          <p:cNvPr id="3" name="Picture 3"/>
          <p:cNvPicPr>
            <a:picLocks noChangeAspect="1"/>
          </p:cNvPicPr>
          <p:nvPr/>
        </p:nvPicPr>
        <p:blipFill>
          <a:blip r:embed="rId2"/>
          <a:srcRect/>
          <a:stretch>
            <a:fillRect/>
          </a:stretch>
        </p:blipFill>
        <p:spPr>
          <a:xfrm rot="6194015">
            <a:off x="14583760" y="6663026"/>
            <a:ext cx="5351080" cy="5190548"/>
          </a:xfrm>
          <a:prstGeom prst="rect">
            <a:avLst/>
          </a:prstGeom>
        </p:spPr>
      </p:pic>
      <p:sp>
        <p:nvSpPr>
          <p:cNvPr id="5" name="TextBox 5"/>
          <p:cNvSpPr txBox="1"/>
          <p:nvPr/>
        </p:nvSpPr>
        <p:spPr>
          <a:xfrm>
            <a:off x="2167399" y="1664732"/>
            <a:ext cx="15091901" cy="1154162"/>
          </a:xfrm>
          <a:prstGeom prst="rect">
            <a:avLst/>
          </a:prstGeom>
        </p:spPr>
        <p:txBody>
          <a:bodyPr wrap="square" lIns="0" tIns="0" rIns="0" bIns="0" rtlCol="0" anchor="t">
            <a:spAutoFit/>
          </a:bodyPr>
          <a:lstStyle/>
          <a:p>
            <a:pPr algn="l"/>
            <a:r>
              <a:rPr lang="en-IN" sz="7500" spc="225" dirty="0">
                <a:solidFill>
                  <a:srgbClr val="21384C"/>
                </a:solidFill>
                <a:latin typeface="Aileron Heavy" panose="020B0604020202020204" charset="0"/>
              </a:rPr>
              <a:t>Equivalence Class Partitioning</a:t>
            </a:r>
            <a:endParaRPr lang="en-US" sz="7500" spc="-158" dirty="0">
              <a:solidFill>
                <a:srgbClr val="21384C">
                  <a:alpha val="76863"/>
                </a:srgbClr>
              </a:solidFill>
              <a:latin typeface="Aileron Heavy"/>
            </a:endParaRPr>
          </a:p>
        </p:txBody>
      </p:sp>
      <p:pic>
        <p:nvPicPr>
          <p:cNvPr id="6" name="Picture 7">
            <a:extLst>
              <a:ext uri="{FF2B5EF4-FFF2-40B4-BE49-F238E27FC236}">
                <a16:creationId xmlns:a16="http://schemas.microsoft.com/office/drawing/2014/main" id="{98056AF6-2896-4876-82C6-95C5E71DA30F}"/>
              </a:ext>
            </a:extLst>
          </p:cNvPr>
          <p:cNvPicPr>
            <a:picLocks noChangeAspect="1"/>
          </p:cNvPicPr>
          <p:nvPr/>
        </p:nvPicPr>
        <p:blipFill>
          <a:blip r:embed="rId3"/>
          <a:srcRect/>
          <a:stretch>
            <a:fillRect/>
          </a:stretch>
        </p:blipFill>
        <p:spPr>
          <a:xfrm>
            <a:off x="152400" y="8724900"/>
            <a:ext cx="3617908" cy="1389864"/>
          </a:xfrm>
          <a:prstGeom prst="rect">
            <a:avLst/>
          </a:prstGeom>
        </p:spPr>
      </p:pic>
      <p:sp>
        <p:nvSpPr>
          <p:cNvPr id="9" name="TextBox 8">
            <a:extLst>
              <a:ext uri="{FF2B5EF4-FFF2-40B4-BE49-F238E27FC236}">
                <a16:creationId xmlns:a16="http://schemas.microsoft.com/office/drawing/2014/main" id="{39DD8901-753A-49F7-898B-AB916992421E}"/>
              </a:ext>
            </a:extLst>
          </p:cNvPr>
          <p:cNvSpPr txBox="1"/>
          <p:nvPr/>
        </p:nvSpPr>
        <p:spPr>
          <a:xfrm>
            <a:off x="1790700" y="3771900"/>
            <a:ext cx="15468600" cy="3046988"/>
          </a:xfrm>
          <a:prstGeom prst="rect">
            <a:avLst/>
          </a:prstGeom>
          <a:noFill/>
        </p:spPr>
        <p:txBody>
          <a:bodyPr wrap="square">
            <a:spAutoFit/>
          </a:bodyPr>
          <a:lstStyle/>
          <a:p>
            <a:r>
              <a:rPr lang="en-US" sz="2400" dirty="0">
                <a:solidFill>
                  <a:srgbClr val="222222"/>
                </a:solidFill>
                <a:latin typeface="Aileron Regular" panose="020B0604020202020204" charset="0"/>
              </a:rPr>
              <a:t>Equivalent Class Partitioning allows you to divide set of test condition into a partition which should be considered the same.</a:t>
            </a:r>
          </a:p>
          <a:p>
            <a:endParaRPr lang="en-US" sz="2400" dirty="0">
              <a:solidFill>
                <a:srgbClr val="222222"/>
              </a:solidFill>
              <a:latin typeface="Aileron Regular" panose="020B0604020202020204" charset="0"/>
            </a:endParaRPr>
          </a:p>
          <a:p>
            <a:r>
              <a:rPr lang="en-US" sz="2400" dirty="0">
                <a:solidFill>
                  <a:srgbClr val="222222"/>
                </a:solidFill>
                <a:latin typeface="Aileron Regular" panose="020B0604020202020204" charset="0"/>
              </a:rPr>
              <a:t>Your task is to pick one condition out of each partition, which covers all possible scenarios, to execute test cases.</a:t>
            </a:r>
          </a:p>
          <a:p>
            <a:endParaRPr lang="en-US" sz="2400" dirty="0">
              <a:solidFill>
                <a:srgbClr val="222222"/>
              </a:solidFill>
              <a:latin typeface="Aileron Regular" panose="020B0604020202020204" charset="0"/>
            </a:endParaRPr>
          </a:p>
          <a:p>
            <a:r>
              <a:rPr lang="en-US" sz="2400" dirty="0">
                <a:solidFill>
                  <a:srgbClr val="222222"/>
                </a:solidFill>
                <a:latin typeface="Aileron Regular" panose="020B0604020202020204" charset="0"/>
              </a:rPr>
              <a:t>If a condition of a partition is valid, other conditions are valid too. Likewise, if a condition in a partition is invalid, other conditions are also invalid. This helps reduce the number of test cases.</a:t>
            </a:r>
            <a:endParaRPr lang="en-US" sz="2400" b="0" i="0" dirty="0">
              <a:solidFill>
                <a:srgbClr val="2D2D2D"/>
              </a:solidFill>
              <a:effectLst/>
              <a:latin typeface="Open Sans" panose="020B0606030504020204" pitchFamily="34" charset="0"/>
            </a:endParaRPr>
          </a:p>
          <a:p>
            <a:endParaRPr lang="en-US" sz="2400" dirty="0">
              <a:latin typeface="Aileron Regular" panose="020B0604020202020204" charset="0"/>
            </a:endParaRPr>
          </a:p>
        </p:txBody>
      </p:sp>
    </p:spTree>
    <p:extLst>
      <p:ext uri="{BB962C8B-B14F-4D97-AF65-F5344CB8AC3E}">
        <p14:creationId xmlns:p14="http://schemas.microsoft.com/office/powerpoint/2010/main" val="2055077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53887">
            <a:off x="-1145501" y="-1752365"/>
            <a:ext cx="5351080" cy="5190548"/>
          </a:xfrm>
          <a:prstGeom prst="rect">
            <a:avLst/>
          </a:prstGeom>
        </p:spPr>
      </p:pic>
      <p:pic>
        <p:nvPicPr>
          <p:cNvPr id="3" name="Picture 3"/>
          <p:cNvPicPr>
            <a:picLocks noChangeAspect="1"/>
          </p:cNvPicPr>
          <p:nvPr/>
        </p:nvPicPr>
        <p:blipFill>
          <a:blip r:embed="rId2"/>
          <a:srcRect/>
          <a:stretch>
            <a:fillRect/>
          </a:stretch>
        </p:blipFill>
        <p:spPr>
          <a:xfrm rot="6194015">
            <a:off x="14583760" y="6663026"/>
            <a:ext cx="5351080" cy="5190548"/>
          </a:xfrm>
          <a:prstGeom prst="rect">
            <a:avLst/>
          </a:prstGeom>
        </p:spPr>
      </p:pic>
      <p:sp>
        <p:nvSpPr>
          <p:cNvPr id="5" name="TextBox 5"/>
          <p:cNvSpPr txBox="1"/>
          <p:nvPr/>
        </p:nvSpPr>
        <p:spPr>
          <a:xfrm>
            <a:off x="2203258" y="1243011"/>
            <a:ext cx="15091901" cy="1154162"/>
          </a:xfrm>
          <a:prstGeom prst="rect">
            <a:avLst/>
          </a:prstGeom>
        </p:spPr>
        <p:txBody>
          <a:bodyPr wrap="square" lIns="0" tIns="0" rIns="0" bIns="0" rtlCol="0" anchor="t">
            <a:spAutoFit/>
          </a:bodyPr>
          <a:lstStyle/>
          <a:p>
            <a:pPr algn="l"/>
            <a:r>
              <a:rPr lang="en-IN" sz="7500" spc="225" dirty="0">
                <a:solidFill>
                  <a:srgbClr val="21384C"/>
                </a:solidFill>
                <a:latin typeface="Aileron Heavy" panose="020B0604020202020204" charset="0"/>
              </a:rPr>
              <a:t>Equivalence Class Partitioning</a:t>
            </a:r>
            <a:endParaRPr lang="en-US" sz="7500" spc="-158" dirty="0">
              <a:solidFill>
                <a:srgbClr val="21384C">
                  <a:alpha val="76863"/>
                </a:srgbClr>
              </a:solidFill>
              <a:latin typeface="Aileron Heavy"/>
            </a:endParaRPr>
          </a:p>
        </p:txBody>
      </p:sp>
      <p:pic>
        <p:nvPicPr>
          <p:cNvPr id="6" name="Picture 7">
            <a:extLst>
              <a:ext uri="{FF2B5EF4-FFF2-40B4-BE49-F238E27FC236}">
                <a16:creationId xmlns:a16="http://schemas.microsoft.com/office/drawing/2014/main" id="{98056AF6-2896-4876-82C6-95C5E71DA30F}"/>
              </a:ext>
            </a:extLst>
          </p:cNvPr>
          <p:cNvPicPr>
            <a:picLocks noChangeAspect="1"/>
          </p:cNvPicPr>
          <p:nvPr/>
        </p:nvPicPr>
        <p:blipFill>
          <a:blip r:embed="rId3"/>
          <a:srcRect/>
          <a:stretch>
            <a:fillRect/>
          </a:stretch>
        </p:blipFill>
        <p:spPr>
          <a:xfrm>
            <a:off x="152400" y="8724900"/>
            <a:ext cx="3617908" cy="1389864"/>
          </a:xfrm>
          <a:prstGeom prst="rect">
            <a:avLst/>
          </a:prstGeom>
        </p:spPr>
      </p:pic>
      <p:sp>
        <p:nvSpPr>
          <p:cNvPr id="9" name="TextBox 8">
            <a:extLst>
              <a:ext uri="{FF2B5EF4-FFF2-40B4-BE49-F238E27FC236}">
                <a16:creationId xmlns:a16="http://schemas.microsoft.com/office/drawing/2014/main" id="{39DD8901-753A-49F7-898B-AB916992421E}"/>
              </a:ext>
            </a:extLst>
          </p:cNvPr>
          <p:cNvSpPr txBox="1"/>
          <p:nvPr/>
        </p:nvSpPr>
        <p:spPr>
          <a:xfrm>
            <a:off x="1676400" y="2864862"/>
            <a:ext cx="15468600" cy="6548459"/>
          </a:xfrm>
          <a:prstGeom prst="rect">
            <a:avLst/>
          </a:prstGeom>
          <a:noFill/>
        </p:spPr>
        <p:txBody>
          <a:bodyPr wrap="square">
            <a:spAutoFit/>
          </a:bodyPr>
          <a:lstStyle/>
          <a:p>
            <a:r>
              <a:rPr lang="en-US" sz="2400" dirty="0">
                <a:solidFill>
                  <a:srgbClr val="222222"/>
                </a:solidFill>
                <a:latin typeface="Aileron Regular" panose="020B0604020202020204" charset="0"/>
              </a:rPr>
              <a:t>Example</a:t>
            </a:r>
          </a:p>
          <a:p>
            <a:endParaRPr lang="en-US" sz="2400" dirty="0">
              <a:solidFill>
                <a:srgbClr val="222222"/>
              </a:solidFill>
              <a:latin typeface="Aileron Regular" panose="020B0604020202020204" charset="0"/>
            </a:endParaRPr>
          </a:p>
          <a:p>
            <a:r>
              <a:rPr lang="en-US" sz="2400" dirty="0">
                <a:solidFill>
                  <a:srgbClr val="222222"/>
                </a:solidFill>
                <a:latin typeface="Aileron Regular" panose="020B0604020202020204" charset="0"/>
              </a:rPr>
              <a:t>Input conditions are valid between 1 to 10 and 20 to 30</a:t>
            </a:r>
          </a:p>
          <a:p>
            <a:endParaRPr lang="en-US" sz="2400" dirty="0">
              <a:solidFill>
                <a:srgbClr val="222222"/>
              </a:solidFill>
              <a:latin typeface="Aileron Regular" panose="020B0604020202020204" charset="0"/>
            </a:endParaRPr>
          </a:p>
          <a:p>
            <a:r>
              <a:rPr lang="en-US" sz="2400" dirty="0">
                <a:solidFill>
                  <a:srgbClr val="222222"/>
                </a:solidFill>
                <a:latin typeface="Aileron Regular" panose="020B0604020202020204" charset="0"/>
              </a:rPr>
              <a:t>Hence there are five equivalence classes</a:t>
            </a:r>
          </a:p>
          <a:p>
            <a:endParaRPr lang="en-US" sz="2400" dirty="0">
              <a:solidFill>
                <a:srgbClr val="222222"/>
              </a:solidFill>
              <a:latin typeface="Aileron Regular" panose="020B0604020202020204" charset="0"/>
            </a:endParaRPr>
          </a:p>
          <a:p>
            <a:pPr marL="285750" indent="-285750">
              <a:lnSpc>
                <a:spcPct val="115000"/>
              </a:lnSpc>
              <a:spcAft>
                <a:spcPts val="1000"/>
              </a:spcAft>
              <a:buFont typeface="Arial" panose="020B0604020202020204" pitchFamily="34" charset="0"/>
              <a:buChar char="•"/>
            </a:pPr>
            <a:r>
              <a:rPr lang="en-IN" sz="2400" dirty="0">
                <a:solidFill>
                  <a:srgbClr val="222222"/>
                </a:solidFill>
                <a:latin typeface="Aileron Regular" panose="020B0604020202020204" charset="0"/>
              </a:rPr>
              <a:t>Negative values to 0 (invalid)</a:t>
            </a:r>
          </a:p>
          <a:p>
            <a:pPr marL="285750" indent="-285750">
              <a:lnSpc>
                <a:spcPct val="115000"/>
              </a:lnSpc>
              <a:spcAft>
                <a:spcPts val="1000"/>
              </a:spcAft>
              <a:buFont typeface="Arial" panose="020B0604020202020204" pitchFamily="34" charset="0"/>
              <a:buChar char="•"/>
            </a:pPr>
            <a:r>
              <a:rPr lang="en-IN" sz="2400" dirty="0">
                <a:solidFill>
                  <a:srgbClr val="222222"/>
                </a:solidFill>
                <a:latin typeface="Aileron Regular" panose="020B0604020202020204" charset="0"/>
              </a:rPr>
              <a:t>1 to 10 (valid)</a:t>
            </a:r>
          </a:p>
          <a:p>
            <a:pPr marL="285750" indent="-285750">
              <a:lnSpc>
                <a:spcPct val="115000"/>
              </a:lnSpc>
              <a:spcAft>
                <a:spcPts val="1000"/>
              </a:spcAft>
              <a:buFont typeface="Arial" panose="020B0604020202020204" pitchFamily="34" charset="0"/>
              <a:buChar char="•"/>
            </a:pPr>
            <a:r>
              <a:rPr lang="en-IN" sz="2400" dirty="0">
                <a:solidFill>
                  <a:srgbClr val="222222"/>
                </a:solidFill>
                <a:latin typeface="Aileron Regular" panose="020B0604020202020204" charset="0"/>
              </a:rPr>
              <a:t>11 to 19 (invalid)</a:t>
            </a:r>
          </a:p>
          <a:p>
            <a:pPr marL="285750" indent="-285750">
              <a:lnSpc>
                <a:spcPct val="115000"/>
              </a:lnSpc>
              <a:spcAft>
                <a:spcPts val="1000"/>
              </a:spcAft>
              <a:buFont typeface="Arial" panose="020B0604020202020204" pitchFamily="34" charset="0"/>
              <a:buChar char="•"/>
            </a:pPr>
            <a:r>
              <a:rPr lang="en-IN" sz="2400" dirty="0">
                <a:solidFill>
                  <a:srgbClr val="222222"/>
                </a:solidFill>
                <a:latin typeface="Aileron Regular" panose="020B0604020202020204" charset="0"/>
              </a:rPr>
              <a:t>20 to 30 (valid)</a:t>
            </a:r>
          </a:p>
          <a:p>
            <a:pPr marL="285750" indent="-285750">
              <a:lnSpc>
                <a:spcPct val="115000"/>
              </a:lnSpc>
              <a:spcAft>
                <a:spcPts val="1000"/>
              </a:spcAft>
              <a:buFont typeface="Arial" panose="020B0604020202020204" pitchFamily="34" charset="0"/>
              <a:buChar char="•"/>
            </a:pPr>
            <a:r>
              <a:rPr lang="en-IN" sz="2400" dirty="0">
                <a:solidFill>
                  <a:srgbClr val="222222"/>
                </a:solidFill>
                <a:latin typeface="Aileron Regular" panose="020B0604020202020204" charset="0"/>
              </a:rPr>
              <a:t>31 to Other positive values (invalid)</a:t>
            </a:r>
          </a:p>
          <a:p>
            <a:pPr marL="285750" indent="-285750">
              <a:lnSpc>
                <a:spcPct val="115000"/>
              </a:lnSpc>
              <a:spcAft>
                <a:spcPts val="1000"/>
              </a:spcAft>
              <a:buFont typeface="Arial" panose="020B0604020202020204" pitchFamily="34" charset="0"/>
              <a:buChar char="•"/>
            </a:pPr>
            <a:endParaRPr lang="en-IN" sz="2400" dirty="0">
              <a:solidFill>
                <a:srgbClr val="222222"/>
              </a:solidFill>
              <a:latin typeface="Aileron Regular" panose="020B0604020202020204" charset="0"/>
            </a:endParaRPr>
          </a:p>
          <a:p>
            <a:pPr>
              <a:lnSpc>
                <a:spcPct val="115000"/>
              </a:lnSpc>
              <a:spcAft>
                <a:spcPts val="1000"/>
              </a:spcAft>
            </a:pPr>
            <a:r>
              <a:rPr lang="en-US" sz="2400" dirty="0">
                <a:solidFill>
                  <a:srgbClr val="222222"/>
                </a:solidFill>
                <a:latin typeface="Aileron Regular" panose="020B0604020202020204" charset="0"/>
              </a:rPr>
              <a:t>You select values from each class, i.e., </a:t>
            </a:r>
            <a:r>
              <a:rPr lang="en-IN" sz="2400" dirty="0">
                <a:solidFill>
                  <a:srgbClr val="222222"/>
                </a:solidFill>
                <a:latin typeface="Aileron Regular" panose="020B0604020202020204" charset="0"/>
              </a:rPr>
              <a:t>-2, 3, 15, 25, 45</a:t>
            </a:r>
          </a:p>
          <a:p>
            <a:endParaRPr lang="en-US" sz="2400" dirty="0">
              <a:latin typeface="Aileron Regular" panose="020B0604020202020204" charset="0"/>
            </a:endParaRPr>
          </a:p>
        </p:txBody>
      </p:sp>
    </p:spTree>
    <p:extLst>
      <p:ext uri="{BB962C8B-B14F-4D97-AF65-F5344CB8AC3E}">
        <p14:creationId xmlns:p14="http://schemas.microsoft.com/office/powerpoint/2010/main" val="1371745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100703">
            <a:off x="13194080" y="6432150"/>
            <a:ext cx="6135141" cy="7260522"/>
          </a:xfrm>
          <a:prstGeom prst="rect">
            <a:avLst/>
          </a:prstGeom>
        </p:spPr>
      </p:pic>
      <p:pic>
        <p:nvPicPr>
          <p:cNvPr id="3" name="Picture 3"/>
          <p:cNvPicPr>
            <a:picLocks noChangeAspect="1"/>
          </p:cNvPicPr>
          <p:nvPr/>
        </p:nvPicPr>
        <p:blipFill>
          <a:blip r:embed="rId3"/>
          <a:srcRect/>
          <a:stretch>
            <a:fillRect/>
          </a:stretch>
        </p:blipFill>
        <p:spPr>
          <a:xfrm rot="9260301">
            <a:off x="13729219" y="-2052015"/>
            <a:ext cx="5558115" cy="6577651"/>
          </a:xfrm>
          <a:prstGeom prst="rect">
            <a:avLst/>
          </a:prstGeom>
        </p:spPr>
      </p:pic>
      <p:pic>
        <p:nvPicPr>
          <p:cNvPr id="5" name="Picture 5"/>
          <p:cNvPicPr>
            <a:picLocks noChangeAspect="1"/>
          </p:cNvPicPr>
          <p:nvPr/>
        </p:nvPicPr>
        <p:blipFill>
          <a:blip r:embed="rId4"/>
          <a:srcRect/>
          <a:stretch>
            <a:fillRect/>
          </a:stretch>
        </p:blipFill>
        <p:spPr>
          <a:xfrm>
            <a:off x="276836" y="8276474"/>
            <a:ext cx="4648911" cy="1785936"/>
          </a:xfrm>
          <a:prstGeom prst="rect">
            <a:avLst/>
          </a:prstGeom>
        </p:spPr>
      </p:pic>
      <p:sp>
        <p:nvSpPr>
          <p:cNvPr id="9" name="TextBox 9"/>
          <p:cNvSpPr txBox="1"/>
          <p:nvPr/>
        </p:nvSpPr>
        <p:spPr>
          <a:xfrm>
            <a:off x="984627" y="647700"/>
            <a:ext cx="13068300" cy="1154162"/>
          </a:xfrm>
          <a:prstGeom prst="rect">
            <a:avLst/>
          </a:prstGeom>
        </p:spPr>
        <p:txBody>
          <a:bodyPr wrap="square" lIns="0" tIns="0" rIns="0" bIns="0" rtlCol="0" anchor="t">
            <a:spAutoFit/>
          </a:bodyPr>
          <a:lstStyle/>
          <a:p>
            <a:pPr algn="l"/>
            <a:r>
              <a:rPr lang="en-IN" sz="7500" spc="225" dirty="0">
                <a:solidFill>
                  <a:srgbClr val="21384C"/>
                </a:solidFill>
                <a:latin typeface="Aileron Heavy" panose="020B0604020202020204" charset="0"/>
              </a:rPr>
              <a:t>Boundary Value Analysis</a:t>
            </a:r>
          </a:p>
        </p:txBody>
      </p:sp>
      <p:sp>
        <p:nvSpPr>
          <p:cNvPr id="11" name="TextBox 10">
            <a:extLst>
              <a:ext uri="{FF2B5EF4-FFF2-40B4-BE49-F238E27FC236}">
                <a16:creationId xmlns:a16="http://schemas.microsoft.com/office/drawing/2014/main" id="{E38B10C7-BBF6-48AD-858A-07CFCEF113AA}"/>
              </a:ext>
            </a:extLst>
          </p:cNvPr>
          <p:cNvSpPr txBox="1"/>
          <p:nvPr/>
        </p:nvSpPr>
        <p:spPr>
          <a:xfrm>
            <a:off x="795634" y="2019300"/>
            <a:ext cx="13257293" cy="7476919"/>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222222"/>
                </a:solidFill>
                <a:latin typeface="Aileron Regular" panose="020B0604020202020204" charset="0"/>
              </a:rPr>
              <a:t>The goal is to select test cases to execute boundary values. It includes maximum, minimum, inside or outside boundaries, typical values and error values.</a:t>
            </a:r>
          </a:p>
          <a:p>
            <a:pPr marL="342900" indent="-342900">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buFont typeface="Arial" panose="020B0604020202020204" pitchFamily="34" charset="0"/>
              <a:buChar char="•"/>
            </a:pPr>
            <a:r>
              <a:rPr lang="en-US" sz="2400" dirty="0">
                <a:solidFill>
                  <a:srgbClr val="222222"/>
                </a:solidFill>
                <a:latin typeface="Aileron Regular" panose="020B0604020202020204" charset="0"/>
              </a:rPr>
              <a:t>If the input is within the boundary value, it is considered ‘Positive testing.’ If the input is outside of the boundary value, it is considered ‘Negative testing.’ </a:t>
            </a:r>
          </a:p>
          <a:p>
            <a:pPr marL="342900" indent="-342900">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buFont typeface="Arial" panose="020B0604020202020204" pitchFamily="34" charset="0"/>
              <a:buChar char="•"/>
            </a:pPr>
            <a:r>
              <a:rPr lang="en-US" sz="2400" dirty="0">
                <a:solidFill>
                  <a:srgbClr val="222222"/>
                </a:solidFill>
                <a:latin typeface="Aileron Regular" panose="020B0604020202020204" charset="0"/>
              </a:rPr>
              <a:t>The behavior of Negative testing is more likely to be incorrect than the behavior of Positive testing; and boundaries are an area in which testing is more likely to yield defects.</a:t>
            </a:r>
          </a:p>
          <a:p>
            <a:pPr marL="342900" indent="-342900">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buFont typeface="Arial" panose="020B0604020202020204" pitchFamily="34" charset="0"/>
              <a:buChar char="•"/>
            </a:pPr>
            <a:r>
              <a:rPr lang="en-US" sz="2400" dirty="0">
                <a:solidFill>
                  <a:srgbClr val="222222"/>
                </a:solidFill>
                <a:latin typeface="Aileron Regular" panose="020B0604020202020204" charset="0"/>
              </a:rPr>
              <a:t>If an input condition is restricted between values x and y, then the test cases should be designed with values x and y as well as values which are above and below x and y.</a:t>
            </a:r>
          </a:p>
          <a:p>
            <a:endParaRPr lang="en-US" sz="2400" dirty="0">
              <a:solidFill>
                <a:srgbClr val="222222"/>
              </a:solidFill>
              <a:latin typeface="Aileron Regular" panose="020B0604020202020204" charset="0"/>
            </a:endParaRPr>
          </a:p>
          <a:p>
            <a:r>
              <a:rPr lang="en-US" sz="2400" dirty="0">
                <a:solidFill>
                  <a:srgbClr val="222222"/>
                </a:solidFill>
                <a:latin typeface="Aileron Regular" panose="020B0604020202020204" charset="0"/>
              </a:rPr>
              <a:t>Example:</a:t>
            </a:r>
          </a:p>
          <a:p>
            <a:endParaRPr lang="en-US" sz="2400" dirty="0">
              <a:solidFill>
                <a:srgbClr val="222222"/>
              </a:solidFill>
              <a:latin typeface="Aileron Regular" panose="020B0604020202020204" charset="0"/>
            </a:endParaRPr>
          </a:p>
          <a:p>
            <a:pPr>
              <a:lnSpc>
                <a:spcPct val="115000"/>
              </a:lnSpc>
              <a:spcAft>
                <a:spcPts val="1000"/>
              </a:spcAft>
            </a:pPr>
            <a:r>
              <a:rPr lang="en-IN" sz="2400" dirty="0">
                <a:solidFill>
                  <a:srgbClr val="222222"/>
                </a:solidFill>
                <a:latin typeface="Aileron Regular" panose="020B0604020202020204" charset="0"/>
              </a:rPr>
              <a:t>Input condition is valid between 1 to 10</a:t>
            </a:r>
          </a:p>
          <a:p>
            <a:pPr>
              <a:lnSpc>
                <a:spcPct val="115000"/>
              </a:lnSpc>
              <a:spcAft>
                <a:spcPts val="1000"/>
              </a:spcAft>
            </a:pPr>
            <a:r>
              <a:rPr lang="en-IN" sz="2400" dirty="0">
                <a:solidFill>
                  <a:srgbClr val="222222"/>
                </a:solidFill>
                <a:latin typeface="Aileron Regular" panose="020B0604020202020204" charset="0"/>
              </a:rPr>
              <a:t>Boundary values 0,1,2 and 9,10,11</a:t>
            </a:r>
          </a:p>
          <a:p>
            <a:endParaRPr lang="en-US" sz="2400" b="0" i="0" dirty="0">
              <a:solidFill>
                <a:srgbClr val="2D2D2D"/>
              </a:solidFill>
              <a:effectLst/>
              <a:latin typeface="Open Sans" panose="020B0606030504020204" pitchFamily="34" charset="0"/>
            </a:endParaRPr>
          </a:p>
          <a:p>
            <a:endParaRPr lang="en-US" sz="2400" dirty="0">
              <a:solidFill>
                <a:srgbClr val="2D2D2D"/>
              </a:solidFill>
              <a:latin typeface="Open Sans" panose="020B0606030504020204" pitchFamily="34" charset="0"/>
            </a:endParaRPr>
          </a:p>
          <a:p>
            <a:endParaRPr lang="en-US" sz="2400" dirty="0">
              <a:latin typeface="Aileron Regular" panose="020B060402020202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1540</Words>
  <Application>Microsoft Office PowerPoint</Application>
  <PresentationFormat>Custom</PresentationFormat>
  <Paragraphs>145</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Aileron Heavy</vt:lpstr>
      <vt:lpstr>Courier New</vt:lpstr>
      <vt:lpstr>Aileron Regular</vt:lpstr>
      <vt:lpstr>Calibri</vt:lpstr>
      <vt:lpstr>Arial</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and BLue White BG + Blobs Sales Presentation</dc:title>
  <cp:lastModifiedBy>Sunil Kumar Sukesan</cp:lastModifiedBy>
  <cp:revision>52</cp:revision>
  <dcterms:created xsi:type="dcterms:W3CDTF">2006-08-16T00:00:00Z</dcterms:created>
  <dcterms:modified xsi:type="dcterms:W3CDTF">2022-01-30T08:31:22Z</dcterms:modified>
  <dc:identifier>DADyL4Dkous</dc:identifier>
</cp:coreProperties>
</file>