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62"/>
  </p:notesMasterIdLst>
  <p:handoutMasterIdLst>
    <p:handoutMasterId r:id="rId63"/>
  </p:handoutMasterIdLst>
  <p:sldIdLst>
    <p:sldId id="4711" r:id="rId2"/>
    <p:sldId id="4713" r:id="rId3"/>
    <p:sldId id="4712" r:id="rId4"/>
    <p:sldId id="4714" r:id="rId5"/>
    <p:sldId id="4817" r:id="rId6"/>
    <p:sldId id="4834" r:id="rId7"/>
    <p:sldId id="4835" r:id="rId8"/>
    <p:sldId id="4812" r:id="rId9"/>
    <p:sldId id="4813" r:id="rId10"/>
    <p:sldId id="4814" r:id="rId11"/>
    <p:sldId id="4815" r:id="rId12"/>
    <p:sldId id="4734" r:id="rId13"/>
    <p:sldId id="4735" r:id="rId14"/>
    <p:sldId id="4818" r:id="rId15"/>
    <p:sldId id="4819" r:id="rId16"/>
    <p:sldId id="4820" r:id="rId17"/>
    <p:sldId id="4737" r:id="rId18"/>
    <p:sldId id="4821" r:id="rId19"/>
    <p:sldId id="4822" r:id="rId20"/>
    <p:sldId id="4823" r:id="rId21"/>
    <p:sldId id="4824" r:id="rId22"/>
    <p:sldId id="4825" r:id="rId23"/>
    <p:sldId id="4826" r:id="rId24"/>
    <p:sldId id="4827" r:id="rId25"/>
    <p:sldId id="4738" r:id="rId26"/>
    <p:sldId id="4751" r:id="rId27"/>
    <p:sldId id="4752" r:id="rId28"/>
    <p:sldId id="4753" r:id="rId29"/>
    <p:sldId id="4754" r:id="rId30"/>
    <p:sldId id="4755" r:id="rId31"/>
    <p:sldId id="4790" r:id="rId32"/>
    <p:sldId id="4828" r:id="rId33"/>
    <p:sldId id="4763" r:id="rId34"/>
    <p:sldId id="4789" r:id="rId35"/>
    <p:sldId id="4772" r:id="rId36"/>
    <p:sldId id="4829" r:id="rId37"/>
    <p:sldId id="4693" r:id="rId38"/>
    <p:sldId id="4563" r:id="rId39"/>
    <p:sldId id="4830" r:id="rId40"/>
    <p:sldId id="4831" r:id="rId41"/>
    <p:sldId id="4832" r:id="rId42"/>
    <p:sldId id="4833" r:id="rId43"/>
    <p:sldId id="4836" r:id="rId44"/>
    <p:sldId id="4808" r:id="rId45"/>
    <p:sldId id="4594" r:id="rId46"/>
    <p:sldId id="4803" r:id="rId47"/>
    <p:sldId id="4629" r:id="rId48"/>
    <p:sldId id="4117" r:id="rId49"/>
    <p:sldId id="3469" r:id="rId50"/>
    <p:sldId id="4118" r:id="rId51"/>
    <p:sldId id="3790" r:id="rId52"/>
    <p:sldId id="4122" r:id="rId53"/>
    <p:sldId id="4119" r:id="rId54"/>
    <p:sldId id="4123" r:id="rId55"/>
    <p:sldId id="4120" r:id="rId56"/>
    <p:sldId id="4124" r:id="rId57"/>
    <p:sldId id="4121" r:id="rId58"/>
    <p:sldId id="4125" r:id="rId59"/>
    <p:sldId id="4126" r:id="rId60"/>
    <p:sldId id="4127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6D2F"/>
    <a:srgbClr val="010000"/>
    <a:srgbClr val="C7FFFF"/>
    <a:srgbClr val="04468D"/>
    <a:srgbClr val="F3F29C"/>
    <a:srgbClr val="F2F2B3"/>
    <a:srgbClr val="800080"/>
    <a:srgbClr val="FFFDB8"/>
    <a:srgbClr val="66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5" autoAdjust="0"/>
    <p:restoredTop sz="71055" autoAdjust="0"/>
  </p:normalViewPr>
  <p:slideViewPr>
    <p:cSldViewPr snapToGrid="0">
      <p:cViewPr varScale="1">
        <p:scale>
          <a:sx n="88" d="100"/>
          <a:sy n="88" d="100"/>
        </p:scale>
        <p:origin x="13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fld id="{9C557439-05FF-C049-8619-678D7C1F4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0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fld id="{1349C219-9E70-D24E-8B13-B383DD4A5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8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21D5C-7A3E-2243-9FF8-698965BF0D14}" type="slidenum">
              <a:rPr lang="en-US">
                <a:latin typeface="Arial" pitchFamily="-110" charset="0"/>
              </a:rPr>
              <a:pPr/>
              <a:t>1</a:t>
            </a:fld>
            <a:endParaRPr lang="en-US">
              <a:latin typeface="Arial" pitchFamily="-110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43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21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67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22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0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23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75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24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24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26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3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27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50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28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132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E565D-1B3B-5945-BD4B-7D7ECE28159B}" type="slidenum">
              <a:rPr lang="en-US">
                <a:latin typeface="Arial" pitchFamily="-110" charset="0"/>
              </a:rPr>
              <a:pPr/>
              <a:t>29</a:t>
            </a:fld>
            <a:endParaRPr lang="en-US">
              <a:latin typeface="Arial" pitchFamily="-110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14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94D14-391B-834C-AEF2-16C8BCBC990E}" type="slidenum">
              <a:rPr lang="en-US">
                <a:latin typeface="Arial" pitchFamily="-110" charset="0"/>
              </a:rPr>
              <a:pPr/>
              <a:t>30</a:t>
            </a:fld>
            <a:endParaRPr lang="en-US">
              <a:latin typeface="Arial" pitchFamily="-110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2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33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86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47980-7E5D-E94E-A072-D37C14031021}" type="slidenum">
              <a:rPr lang="en-US">
                <a:latin typeface="Arial" pitchFamily="-110" charset="0"/>
              </a:rPr>
              <a:pPr/>
              <a:t>2</a:t>
            </a:fld>
            <a:endParaRPr lang="en-US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8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34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054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43420-1996-1247-8574-D8307623E990}" type="slidenum">
              <a:rPr lang="en-US">
                <a:latin typeface="Arial" pitchFamily="-110" charset="0"/>
              </a:rPr>
              <a:pPr/>
              <a:t>44</a:t>
            </a:fld>
            <a:endParaRPr lang="en-US">
              <a:latin typeface="Arial" pitchFamily="-110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19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FCA77-A364-5744-A11D-3F418EA60116}" type="slidenum">
              <a:rPr lang="en-US"/>
              <a:pPr/>
              <a:t>3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14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66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15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0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16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13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18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05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19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61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20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8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w Cen MT"/>
                <a:cs typeface="Tw Cen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w Cen MT"/>
                <a:cs typeface="Tw Cen MT"/>
              </a:defRPr>
            </a:lvl1pPr>
            <a:lvl2pPr>
              <a:defRPr>
                <a:latin typeface="Tw Cen MT"/>
                <a:cs typeface="Tw Cen MT"/>
              </a:defRPr>
            </a:lvl2pPr>
            <a:lvl3pPr>
              <a:defRPr>
                <a:latin typeface="Tw Cen MT"/>
                <a:cs typeface="Tw Cen MT"/>
              </a:defRPr>
            </a:lvl3pPr>
            <a:lvl4pPr>
              <a:defRPr>
                <a:latin typeface="Tw Cen MT"/>
                <a:cs typeface="Tw Cen MT"/>
              </a:defRPr>
            </a:lvl4pPr>
            <a:lvl5pPr>
              <a:defRPr>
                <a:latin typeface="Tw Cen MT"/>
                <a:cs typeface="Tw Cen M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200"/>
            <a:ext cx="8229600" cy="6049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  <a:lvl2pPr>
              <a:defRPr>
                <a:latin typeface="Tw Cen MT"/>
                <a:cs typeface="Tw Cen MT"/>
              </a:defRPr>
            </a:lvl2pPr>
            <a:lvl3pPr>
              <a:defRPr>
                <a:latin typeface="Tw Cen MT"/>
                <a:cs typeface="Tw Cen MT"/>
              </a:defRPr>
            </a:lvl3pPr>
            <a:lvl4pPr>
              <a:defRPr>
                <a:latin typeface="Tw Cen MT"/>
                <a:cs typeface="Tw Cen MT"/>
              </a:defRPr>
            </a:lvl4pPr>
            <a:lvl5pPr>
              <a:defRPr>
                <a:latin typeface="Tw Cen MT"/>
                <a:cs typeface="Tw Cen M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w Cen MT"/>
                <a:cs typeface="Tw Cen M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w Cen MT"/>
                <a:cs typeface="Tw Cen MT"/>
              </a:defRPr>
            </a:lvl1pPr>
            <a:lvl2pPr>
              <a:defRPr sz="2400">
                <a:latin typeface="Tw Cen MT"/>
                <a:cs typeface="Tw Cen MT"/>
              </a:defRPr>
            </a:lvl2pPr>
            <a:lvl3pPr>
              <a:defRPr sz="2000">
                <a:latin typeface="Tw Cen MT"/>
                <a:cs typeface="Tw Cen MT"/>
              </a:defRPr>
            </a:lvl3pPr>
            <a:lvl4pPr>
              <a:defRPr sz="1800">
                <a:latin typeface="Tw Cen MT"/>
                <a:cs typeface="Tw Cen MT"/>
              </a:defRPr>
            </a:lvl4pPr>
            <a:lvl5pPr>
              <a:defRPr sz="1800">
                <a:latin typeface="Tw Cen MT"/>
                <a:cs typeface="Tw Cen M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w Cen MT"/>
                <a:cs typeface="Tw Cen MT"/>
              </a:defRPr>
            </a:lvl1pPr>
            <a:lvl2pPr>
              <a:defRPr sz="2400">
                <a:latin typeface="Tw Cen MT"/>
                <a:cs typeface="Tw Cen MT"/>
              </a:defRPr>
            </a:lvl2pPr>
            <a:lvl3pPr>
              <a:defRPr sz="2000">
                <a:latin typeface="Tw Cen MT"/>
                <a:cs typeface="Tw Cen MT"/>
              </a:defRPr>
            </a:lvl3pPr>
            <a:lvl4pPr>
              <a:defRPr sz="1800">
                <a:latin typeface="Tw Cen MT"/>
                <a:cs typeface="Tw Cen MT"/>
              </a:defRPr>
            </a:lvl4pPr>
            <a:lvl5pPr>
              <a:defRPr sz="1800">
                <a:latin typeface="Tw Cen MT"/>
                <a:cs typeface="Tw Cen M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/>
                <a:cs typeface="Tw Cen 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w Cen MT"/>
                <a:cs typeface="Tw Cen MT"/>
              </a:defRPr>
            </a:lvl1pPr>
            <a:lvl2pPr>
              <a:defRPr sz="2000">
                <a:latin typeface="Tw Cen MT"/>
                <a:cs typeface="Tw Cen MT"/>
              </a:defRPr>
            </a:lvl2pPr>
            <a:lvl3pPr>
              <a:defRPr sz="1800">
                <a:latin typeface="Tw Cen MT"/>
                <a:cs typeface="Tw Cen MT"/>
              </a:defRPr>
            </a:lvl3pPr>
            <a:lvl4pPr>
              <a:defRPr sz="1600">
                <a:latin typeface="Tw Cen MT"/>
                <a:cs typeface="Tw Cen MT"/>
              </a:defRPr>
            </a:lvl4pPr>
            <a:lvl5pPr>
              <a:defRPr sz="1600">
                <a:latin typeface="Tw Cen MT"/>
                <a:cs typeface="Tw Cen M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/>
                <a:cs typeface="Tw Cen 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w Cen MT"/>
                <a:cs typeface="Tw Cen MT"/>
              </a:defRPr>
            </a:lvl1pPr>
            <a:lvl2pPr>
              <a:defRPr sz="2000">
                <a:latin typeface="Tw Cen MT"/>
                <a:cs typeface="Tw Cen MT"/>
              </a:defRPr>
            </a:lvl2pPr>
            <a:lvl3pPr>
              <a:defRPr sz="1800">
                <a:latin typeface="Tw Cen MT"/>
                <a:cs typeface="Tw Cen MT"/>
              </a:defRPr>
            </a:lvl3pPr>
            <a:lvl4pPr>
              <a:defRPr sz="1600">
                <a:latin typeface="Tw Cen MT"/>
                <a:cs typeface="Tw Cen MT"/>
              </a:defRPr>
            </a:lvl4pPr>
            <a:lvl5pPr>
              <a:defRPr sz="1600">
                <a:latin typeface="Tw Cen MT"/>
                <a:cs typeface="Tw Cen M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w Cen MT"/>
                <a:cs typeface="Tw Cen MT"/>
              </a:defRPr>
            </a:lvl1pPr>
            <a:lvl2pPr>
              <a:defRPr sz="2800">
                <a:latin typeface="Tw Cen MT"/>
                <a:cs typeface="Tw Cen MT"/>
              </a:defRPr>
            </a:lvl2pPr>
            <a:lvl3pPr>
              <a:defRPr sz="2400">
                <a:latin typeface="Tw Cen MT"/>
                <a:cs typeface="Tw Cen MT"/>
              </a:defRPr>
            </a:lvl3pPr>
            <a:lvl4pPr>
              <a:defRPr sz="2000">
                <a:latin typeface="Tw Cen MT"/>
                <a:cs typeface="Tw Cen MT"/>
              </a:defRPr>
            </a:lvl4pPr>
            <a:lvl5pPr>
              <a:defRPr sz="2000">
                <a:latin typeface="Tw Cen MT"/>
                <a:cs typeface="Tw Cen M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w Cen MT"/>
                <a:cs typeface="Tw Cen M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w Cen MT"/>
                <a:cs typeface="Tw Cen M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w Cen MT"/>
                <a:cs typeface="Tw Cen M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w Cen MT"/>
                <a:cs typeface="Tw Cen M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57DC76-52FD-A641-918B-6AB4694ADD9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w Cen MT"/>
              <a:ea typeface="+mn-ea"/>
              <a:cs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4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0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4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1fNJIwbw-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6.pdf"/><Relationship Id="rId7" Type="http://schemas.openxmlformats.org/officeDocument/2006/relationships/image" Target="../media/image30.pd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df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32.pd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sz="6000">
                <a:latin typeface="Tw Cen MT"/>
                <a:ea typeface="ＭＳ Ｐゴシック" pitchFamily="-110" charset="-128"/>
                <a:cs typeface="Tw Cen MT"/>
              </a:rPr>
              <a:t>Introduction to Agile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88284" y="1693329"/>
            <a:ext cx="2623635" cy="1014853"/>
            <a:chOff x="-775419" y="491067"/>
            <a:chExt cx="2623635" cy="1014853"/>
          </a:xfrm>
        </p:grpSpPr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-775419" y="989539"/>
              <a:ext cx="2623635" cy="51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Product Owner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373" y="491067"/>
              <a:ext cx="158750" cy="444500"/>
            </a:xfrm>
            <a:prstGeom prst="rect">
              <a:avLst/>
            </a:prstGeom>
            <a:effectLst/>
          </p:spPr>
        </p:pic>
      </p:grpSp>
      <p:sp>
        <p:nvSpPr>
          <p:cNvPr id="60" name="TextBox 59"/>
          <p:cNvSpPr txBox="1"/>
          <p:nvPr/>
        </p:nvSpPr>
        <p:spPr>
          <a:xfrm>
            <a:off x="858446" y="3098800"/>
            <a:ext cx="828555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Product Owner is the single person responsible for ensuring that the optimal business value is achieved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is responsible for schedule, scope, and cost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maintains the Product Backlog, a prioritized list of everything that needs to be done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role should ideally be played by the customer – or someone who deeply understands the customers, stakeholders, or the market’s needs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130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5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33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34" name="Picture 133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35" name="Rectangle 134"/>
          <p:cNvSpPr/>
          <p:nvPr/>
        </p:nvSpPr>
        <p:spPr>
          <a:xfrm flipH="1">
            <a:off x="3467100" y="1536700"/>
            <a:ext cx="4775200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6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53" name="TextBox 15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7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6" name="TextBox 155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3" name="Picture 32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303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88284" y="1693329"/>
            <a:ext cx="2623635" cy="1014853"/>
            <a:chOff x="-775419" y="491067"/>
            <a:chExt cx="2623635" cy="1014853"/>
          </a:xfrm>
        </p:grpSpPr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-775419" y="989539"/>
              <a:ext cx="2623635" cy="51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Product Owner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373" y="491067"/>
              <a:ext cx="158750" cy="444500"/>
            </a:xfrm>
            <a:prstGeom prst="rect">
              <a:avLst/>
            </a:prstGeom>
            <a:effectLst/>
          </p:spPr>
        </p:pic>
      </p:grpSp>
      <p:grpSp>
        <p:nvGrpSpPr>
          <p:cNvPr id="3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130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4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33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34" name="Picture 133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5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53" name="TextBox 15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6" name="TextBox 155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977900" y="2895600"/>
            <a:ext cx="7061200" cy="1234270"/>
            <a:chOff x="977900" y="2895600"/>
            <a:chExt cx="7061200" cy="1234270"/>
          </a:xfrm>
        </p:grpSpPr>
        <p:sp>
          <p:nvSpPr>
            <p:cNvPr id="32" name="Rectangle 31"/>
            <p:cNvSpPr/>
            <p:nvPr/>
          </p:nvSpPr>
          <p:spPr>
            <a:xfrm>
              <a:off x="2294674" y="3557064"/>
              <a:ext cx="4580063" cy="572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5400">
                  <a:solidFill>
                    <a:schemeClr val="bg1"/>
                  </a:solidFill>
                  <a:latin typeface="Tw Cen MT"/>
                  <a:cs typeface="Tw Cen MT"/>
                </a:rPr>
                <a:t>The Scrum Team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 rot="16200000">
              <a:off x="4292600" y="-419100"/>
              <a:ext cx="431800" cy="7061200"/>
            </a:xfrm>
            <a:prstGeom prst="leftBrace">
              <a:avLst>
                <a:gd name="adj1" fmla="val 61274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1" name="Picture 3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422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233" name="Rectangle 217"/>
          <p:cNvSpPr>
            <a:spLocks noChangeArrowheads="1"/>
          </p:cNvSpPr>
          <p:nvPr/>
        </p:nvSpPr>
        <p:spPr bwMode="auto">
          <a:xfrm>
            <a:off x="3898900" y="5207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4" name="Rectangle 217"/>
          <p:cNvSpPr>
            <a:spLocks noChangeArrowheads="1"/>
          </p:cNvSpPr>
          <p:nvPr/>
        </p:nvSpPr>
        <p:spPr bwMode="auto">
          <a:xfrm>
            <a:off x="3416300" y="4826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5" name="Rectangle 217"/>
          <p:cNvSpPr>
            <a:spLocks noChangeArrowheads="1"/>
          </p:cNvSpPr>
          <p:nvPr/>
        </p:nvSpPr>
        <p:spPr bwMode="auto">
          <a:xfrm>
            <a:off x="2489200" y="57658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6" name="Rectangle 217"/>
          <p:cNvSpPr>
            <a:spLocks noChangeArrowheads="1"/>
          </p:cNvSpPr>
          <p:nvPr/>
        </p:nvSpPr>
        <p:spPr bwMode="auto">
          <a:xfrm>
            <a:off x="1739900" y="5346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7" name="Rectangle 217"/>
          <p:cNvSpPr>
            <a:spLocks noChangeArrowheads="1"/>
          </p:cNvSpPr>
          <p:nvPr/>
        </p:nvSpPr>
        <p:spPr bwMode="auto">
          <a:xfrm>
            <a:off x="1917700" y="4699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8" name="Rectangle 217"/>
          <p:cNvSpPr>
            <a:spLocks noChangeArrowheads="1"/>
          </p:cNvSpPr>
          <p:nvPr/>
        </p:nvSpPr>
        <p:spPr bwMode="auto">
          <a:xfrm>
            <a:off x="1104900" y="4965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9" name="Rectangle 217"/>
          <p:cNvSpPr>
            <a:spLocks noChangeArrowheads="1"/>
          </p:cNvSpPr>
          <p:nvPr/>
        </p:nvSpPr>
        <p:spPr bwMode="auto">
          <a:xfrm>
            <a:off x="2565400" y="5092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40" name="Rectangle 217"/>
          <p:cNvSpPr>
            <a:spLocks noChangeArrowheads="1"/>
          </p:cNvSpPr>
          <p:nvPr/>
        </p:nvSpPr>
        <p:spPr bwMode="auto">
          <a:xfrm>
            <a:off x="3149600" y="54991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41" name="Rectangle 217"/>
          <p:cNvSpPr>
            <a:spLocks noChangeArrowheads="1"/>
          </p:cNvSpPr>
          <p:nvPr/>
        </p:nvSpPr>
        <p:spPr bwMode="auto">
          <a:xfrm>
            <a:off x="2692400" y="44196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6000" y="1651000"/>
            <a:ext cx="812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The Product Owner gathers a list of ideas to be implemented (= features and functionality) plus other work to do (to mitigate risks, answer questions, etc.) </a:t>
            </a:r>
          </a:p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These are known as </a:t>
            </a:r>
            <a:r>
              <a:rPr lang="en-US" sz="2800" u="sng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Product Backlog Items</a:t>
            </a:r>
            <a:endParaRPr lang="en-US" sz="2800" dirty="0">
              <a:solidFill>
                <a:srgbClr val="FFFFFF"/>
              </a:solidFill>
              <a:latin typeface="Tw Cen MT"/>
              <a:ea typeface="ＭＳ Ｐゴシック" pitchFamily="-110" charset="-128"/>
              <a:cs typeface="Tw Cen MT"/>
            </a:endParaRPr>
          </a:p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Some teams write these as </a:t>
            </a:r>
            <a:r>
              <a:rPr lang="en-US" sz="2800" u="sng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User Stories</a:t>
            </a:r>
            <a:endParaRPr lang="en-US" sz="2800" dirty="0">
              <a:solidFill>
                <a:srgbClr val="FFFFFF"/>
              </a:solidFill>
              <a:latin typeface="Tw Cen MT"/>
              <a:ea typeface="ＭＳ Ｐゴシック" pitchFamily="-110" charset="-128"/>
              <a:cs typeface="Tw Cen M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41" name="TextBox 140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44" name="TextBox 14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29" name="Picture 2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0" name="Picture 2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1" name="Picture 30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2" name="Picture 3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3" name="Picture 3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5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46" name="TextBox 145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49" name="TextBox 14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sp>
        <p:nvSpPr>
          <p:cNvPr id="64" name="Rectangle 217"/>
          <p:cNvSpPr>
            <a:spLocks noChangeArrowheads="1"/>
          </p:cNvSpPr>
          <p:nvPr/>
        </p:nvSpPr>
        <p:spPr bwMode="auto">
          <a:xfrm>
            <a:off x="3898900" y="5207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5" name="Rectangle 217"/>
          <p:cNvSpPr>
            <a:spLocks noChangeArrowheads="1"/>
          </p:cNvSpPr>
          <p:nvPr/>
        </p:nvSpPr>
        <p:spPr bwMode="auto">
          <a:xfrm>
            <a:off x="3416300" y="4826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6" name="Rectangle 217"/>
          <p:cNvSpPr>
            <a:spLocks noChangeArrowheads="1"/>
          </p:cNvSpPr>
          <p:nvPr/>
        </p:nvSpPr>
        <p:spPr bwMode="auto">
          <a:xfrm>
            <a:off x="2489200" y="57658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7" name="Rectangle 217"/>
          <p:cNvSpPr>
            <a:spLocks noChangeArrowheads="1"/>
          </p:cNvSpPr>
          <p:nvPr/>
        </p:nvSpPr>
        <p:spPr bwMode="auto">
          <a:xfrm>
            <a:off x="1739900" y="5346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8" name="Rectangle 217"/>
          <p:cNvSpPr>
            <a:spLocks noChangeArrowheads="1"/>
          </p:cNvSpPr>
          <p:nvPr/>
        </p:nvSpPr>
        <p:spPr bwMode="auto">
          <a:xfrm>
            <a:off x="1917700" y="4699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9" name="Rectangle 217"/>
          <p:cNvSpPr>
            <a:spLocks noChangeArrowheads="1"/>
          </p:cNvSpPr>
          <p:nvPr/>
        </p:nvSpPr>
        <p:spPr bwMode="auto">
          <a:xfrm>
            <a:off x="1104900" y="4965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2565400" y="5092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3149600" y="54991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2692400" y="44196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grpSp>
        <p:nvGrpSpPr>
          <p:cNvPr id="4" name="Group 61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61" name="Rectangle 60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0" y="1765300"/>
              <a:ext cx="914401" cy="4298568"/>
              <a:chOff x="12700" y="1765300"/>
              <a:chExt cx="914401" cy="4298568"/>
            </a:xfrm>
          </p:grpSpPr>
          <p:sp>
            <p:nvSpPr>
              <p:cNvPr id="27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8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9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0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1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2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3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0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8" name="Chord 3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9" name="Chord 3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3" name="Chord 42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6" name="Chord 45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7" name="Chord 46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8" name="Chord 47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5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76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grpSp>
        <p:nvGrpSpPr>
          <p:cNvPr id="7" name="Group 5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59" name="Picture 5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63" name="Picture 6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73" name="Picture 7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74" name="Picture 7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75" name="Picture 7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77" name="Picture 7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78" name="Picture 7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32465 -0.5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-28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1691 -0.4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27361 -0.249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25816 -0.2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13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18664 -0.13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-6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9827 -0.1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5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35243 -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0" y="-3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25053 -0.092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-0.40382 0.017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63500" y="-12700"/>
            <a:ext cx="9055100" cy="6845300"/>
          </a:xfrm>
          <a:custGeom>
            <a:avLst/>
            <a:gdLst>
              <a:gd name="connsiteX0" fmla="*/ 0 w 9055100"/>
              <a:gd name="connsiteY0" fmla="*/ 127000 h 6845300"/>
              <a:gd name="connsiteX1" fmla="*/ 25400 w 9055100"/>
              <a:gd name="connsiteY1" fmla="*/ 6781800 h 6845300"/>
              <a:gd name="connsiteX2" fmla="*/ 1651000 w 9055100"/>
              <a:gd name="connsiteY2" fmla="*/ 6629400 h 6845300"/>
              <a:gd name="connsiteX3" fmla="*/ 1117600 w 9055100"/>
              <a:gd name="connsiteY3" fmla="*/ 5435600 h 6845300"/>
              <a:gd name="connsiteX4" fmla="*/ 1244600 w 9055100"/>
              <a:gd name="connsiteY4" fmla="*/ 3657600 h 6845300"/>
              <a:gd name="connsiteX5" fmla="*/ 2082800 w 9055100"/>
              <a:gd name="connsiteY5" fmla="*/ 3784600 h 6845300"/>
              <a:gd name="connsiteX6" fmla="*/ 2603500 w 9055100"/>
              <a:gd name="connsiteY6" fmla="*/ 5207000 h 6845300"/>
              <a:gd name="connsiteX7" fmla="*/ 3860800 w 9055100"/>
              <a:gd name="connsiteY7" fmla="*/ 4724400 h 6845300"/>
              <a:gd name="connsiteX8" fmla="*/ 3035300 w 9055100"/>
              <a:gd name="connsiteY8" fmla="*/ 6502400 h 6845300"/>
              <a:gd name="connsiteX9" fmla="*/ 3784600 w 9055100"/>
              <a:gd name="connsiteY9" fmla="*/ 6819900 h 6845300"/>
              <a:gd name="connsiteX10" fmla="*/ 9055100 w 9055100"/>
              <a:gd name="connsiteY10" fmla="*/ 6845300 h 6845300"/>
              <a:gd name="connsiteX11" fmla="*/ 9042400 w 9055100"/>
              <a:gd name="connsiteY11" fmla="*/ 0 h 6845300"/>
              <a:gd name="connsiteX12" fmla="*/ 0 w 9055100"/>
              <a:gd name="connsiteY12" fmla="*/ 1270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845300">
                <a:moveTo>
                  <a:pt x="0" y="127000"/>
                </a:moveTo>
                <a:cubicBezTo>
                  <a:pt x="8467" y="2345267"/>
                  <a:pt x="25400" y="6781800"/>
                  <a:pt x="25400" y="6781800"/>
                </a:cubicBezTo>
                <a:lnTo>
                  <a:pt x="1651000" y="6629400"/>
                </a:lnTo>
                <a:lnTo>
                  <a:pt x="1117600" y="5435600"/>
                </a:lnTo>
                <a:lnTo>
                  <a:pt x="1244600" y="3657600"/>
                </a:lnTo>
                <a:lnTo>
                  <a:pt x="2082800" y="3784600"/>
                </a:lnTo>
                <a:lnTo>
                  <a:pt x="2603500" y="5207000"/>
                </a:lnTo>
                <a:lnTo>
                  <a:pt x="3860800" y="4724400"/>
                </a:lnTo>
                <a:lnTo>
                  <a:pt x="3035300" y="6502400"/>
                </a:lnTo>
                <a:lnTo>
                  <a:pt x="3784600" y="6819900"/>
                </a:lnTo>
                <a:lnTo>
                  <a:pt x="9055100" y="6845300"/>
                </a:lnTo>
                <a:cubicBezTo>
                  <a:pt x="9050867" y="4563533"/>
                  <a:pt x="9042400" y="0"/>
                  <a:pt x="9042400" y="0"/>
                </a:cubicBezTo>
                <a:lnTo>
                  <a:pt x="0" y="12700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4470400"/>
            <a:ext cx="1892300" cy="1701800"/>
            <a:chOff x="21336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72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Planning Meeting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295400"/>
            <a:ext cx="8204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Product Owner, ScrumMaster, and Dev Team plan each Sprint at the very start of the Sprint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meeting is timeboxed to 2 hours x the weeks in the Sprint (=4 hour timebox for 2-week Sprints)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plan they create is known as the </a:t>
            </a:r>
            <a:r>
              <a:rPr lang="en-US" sz="2800" u="sng">
                <a:latin typeface="Tw Cen MT"/>
                <a:ea typeface="ＭＳ Ｐゴシック" pitchFamily="-110" charset="-128"/>
                <a:cs typeface="Tw Cen MT"/>
              </a:rPr>
              <a:t>Sprint Backlog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Scrum doesn’t specify how to plan a Sprint — it’s up to the ScrumMaster, Dev Team, and Product Owner to find the most effective way to do it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By experimenting from Sprint to Sprint, we discover…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How detailed and firm the requirements need to be to get started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What unit to use in estimating, how fine-grained the estimates need to be, and how much buffer we need to put in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How detailed a task breakdown our Dev Team needs, in order to work effectively during a Sprint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63500" y="-12700"/>
            <a:ext cx="9055100" cy="6845300"/>
          </a:xfrm>
          <a:custGeom>
            <a:avLst/>
            <a:gdLst>
              <a:gd name="connsiteX0" fmla="*/ 0 w 9055100"/>
              <a:gd name="connsiteY0" fmla="*/ 127000 h 6845300"/>
              <a:gd name="connsiteX1" fmla="*/ 25400 w 9055100"/>
              <a:gd name="connsiteY1" fmla="*/ 6781800 h 6845300"/>
              <a:gd name="connsiteX2" fmla="*/ 1651000 w 9055100"/>
              <a:gd name="connsiteY2" fmla="*/ 6629400 h 6845300"/>
              <a:gd name="connsiteX3" fmla="*/ 1117600 w 9055100"/>
              <a:gd name="connsiteY3" fmla="*/ 5435600 h 6845300"/>
              <a:gd name="connsiteX4" fmla="*/ 1244600 w 9055100"/>
              <a:gd name="connsiteY4" fmla="*/ 3657600 h 6845300"/>
              <a:gd name="connsiteX5" fmla="*/ 2082800 w 9055100"/>
              <a:gd name="connsiteY5" fmla="*/ 3784600 h 6845300"/>
              <a:gd name="connsiteX6" fmla="*/ 2603500 w 9055100"/>
              <a:gd name="connsiteY6" fmla="*/ 5207000 h 6845300"/>
              <a:gd name="connsiteX7" fmla="*/ 3860800 w 9055100"/>
              <a:gd name="connsiteY7" fmla="*/ 4724400 h 6845300"/>
              <a:gd name="connsiteX8" fmla="*/ 3035300 w 9055100"/>
              <a:gd name="connsiteY8" fmla="*/ 6502400 h 6845300"/>
              <a:gd name="connsiteX9" fmla="*/ 3784600 w 9055100"/>
              <a:gd name="connsiteY9" fmla="*/ 6819900 h 6845300"/>
              <a:gd name="connsiteX10" fmla="*/ 9055100 w 9055100"/>
              <a:gd name="connsiteY10" fmla="*/ 6845300 h 6845300"/>
              <a:gd name="connsiteX11" fmla="*/ 9042400 w 9055100"/>
              <a:gd name="connsiteY11" fmla="*/ 0 h 6845300"/>
              <a:gd name="connsiteX12" fmla="*/ 0 w 9055100"/>
              <a:gd name="connsiteY12" fmla="*/ 1270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845300">
                <a:moveTo>
                  <a:pt x="0" y="127000"/>
                </a:moveTo>
                <a:cubicBezTo>
                  <a:pt x="8467" y="2345267"/>
                  <a:pt x="25400" y="6781800"/>
                  <a:pt x="25400" y="6781800"/>
                </a:cubicBezTo>
                <a:lnTo>
                  <a:pt x="1651000" y="6629400"/>
                </a:lnTo>
                <a:lnTo>
                  <a:pt x="1117600" y="5435600"/>
                </a:lnTo>
                <a:lnTo>
                  <a:pt x="1244600" y="3657600"/>
                </a:lnTo>
                <a:lnTo>
                  <a:pt x="2082800" y="3784600"/>
                </a:lnTo>
                <a:lnTo>
                  <a:pt x="2603500" y="5207000"/>
                </a:lnTo>
                <a:lnTo>
                  <a:pt x="3860800" y="4724400"/>
                </a:lnTo>
                <a:lnTo>
                  <a:pt x="3035300" y="6502400"/>
                </a:lnTo>
                <a:lnTo>
                  <a:pt x="3784600" y="6819900"/>
                </a:lnTo>
                <a:lnTo>
                  <a:pt x="9055100" y="6845300"/>
                </a:lnTo>
                <a:cubicBezTo>
                  <a:pt x="9050867" y="4563533"/>
                  <a:pt x="9042400" y="0"/>
                  <a:pt x="9042400" y="0"/>
                </a:cubicBezTo>
                <a:lnTo>
                  <a:pt x="0" y="12700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0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23" name="TextBox 12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4" name="TextBox 15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2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204" name="Rectangle 203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2" y="1765300"/>
              <a:ext cx="914399" cy="4298568"/>
              <a:chOff x="12702" y="1765300"/>
              <a:chExt cx="914399" cy="4298568"/>
            </a:xfrm>
          </p:grpSpPr>
          <p:sp>
            <p:nvSpPr>
              <p:cNvPr id="206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7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8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9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0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1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2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2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6" name="Chord 215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8" name="Chord 21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9" name="Chord 21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7" name="Chord 226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3" name="Chord 242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4" name="Chord 243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5" name="Chord 244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1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252" name="Rectangle 217"/>
          <p:cNvSpPr>
            <a:spLocks noChangeArrowheads="1"/>
          </p:cNvSpPr>
          <p:nvPr/>
        </p:nvSpPr>
        <p:spPr bwMode="auto">
          <a:xfrm>
            <a:off x="203270" y="16255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3" name="Rectangle 217"/>
          <p:cNvSpPr>
            <a:spLocks noChangeArrowheads="1"/>
          </p:cNvSpPr>
          <p:nvPr/>
        </p:nvSpPr>
        <p:spPr bwMode="auto">
          <a:xfrm>
            <a:off x="203270" y="18838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5" name="Rectangle 217"/>
          <p:cNvSpPr>
            <a:spLocks noChangeArrowheads="1"/>
          </p:cNvSpPr>
          <p:nvPr/>
        </p:nvSpPr>
        <p:spPr bwMode="auto">
          <a:xfrm>
            <a:off x="203271" y="2150532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6" name="Rectangle 217"/>
          <p:cNvSpPr>
            <a:spLocks noChangeArrowheads="1"/>
          </p:cNvSpPr>
          <p:nvPr/>
        </p:nvSpPr>
        <p:spPr bwMode="auto">
          <a:xfrm>
            <a:off x="203271" y="24129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7" name="Rectangle 217"/>
          <p:cNvSpPr>
            <a:spLocks noChangeArrowheads="1"/>
          </p:cNvSpPr>
          <p:nvPr/>
        </p:nvSpPr>
        <p:spPr bwMode="auto">
          <a:xfrm>
            <a:off x="203272" y="2675466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8" name="Rectangle 217"/>
          <p:cNvSpPr>
            <a:spLocks noChangeArrowheads="1"/>
          </p:cNvSpPr>
          <p:nvPr/>
        </p:nvSpPr>
        <p:spPr bwMode="auto">
          <a:xfrm>
            <a:off x="203272" y="29379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6" name="Rectangle 217"/>
          <p:cNvSpPr>
            <a:spLocks noChangeArrowheads="1"/>
          </p:cNvSpPr>
          <p:nvPr/>
        </p:nvSpPr>
        <p:spPr bwMode="auto">
          <a:xfrm>
            <a:off x="206445" y="1619249"/>
            <a:ext cx="723901" cy="2651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0" name="Rectangle 217"/>
          <p:cNvSpPr>
            <a:spLocks noChangeArrowheads="1"/>
          </p:cNvSpPr>
          <p:nvPr/>
        </p:nvSpPr>
        <p:spPr bwMode="auto">
          <a:xfrm>
            <a:off x="202212" y="1626657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3" name="Rectangle 217"/>
          <p:cNvSpPr>
            <a:spLocks noChangeArrowheads="1"/>
          </p:cNvSpPr>
          <p:nvPr/>
        </p:nvSpPr>
        <p:spPr bwMode="auto">
          <a:xfrm>
            <a:off x="202212" y="1709207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7" name="Rectangle 217"/>
          <p:cNvSpPr>
            <a:spLocks noChangeArrowheads="1"/>
          </p:cNvSpPr>
          <p:nvPr/>
        </p:nvSpPr>
        <p:spPr bwMode="auto">
          <a:xfrm>
            <a:off x="206445" y="1854200"/>
            <a:ext cx="723901" cy="295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8" name="Rectangle 217"/>
          <p:cNvSpPr>
            <a:spLocks noChangeArrowheads="1"/>
          </p:cNvSpPr>
          <p:nvPr/>
        </p:nvSpPr>
        <p:spPr bwMode="auto">
          <a:xfrm>
            <a:off x="202212" y="1883832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9" name="Rectangle 217"/>
          <p:cNvSpPr>
            <a:spLocks noChangeArrowheads="1"/>
          </p:cNvSpPr>
          <p:nvPr/>
        </p:nvSpPr>
        <p:spPr bwMode="auto">
          <a:xfrm>
            <a:off x="202212" y="19663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4" name="Rectangle 217"/>
          <p:cNvSpPr>
            <a:spLocks noChangeArrowheads="1"/>
          </p:cNvSpPr>
          <p:nvPr/>
        </p:nvSpPr>
        <p:spPr bwMode="auto">
          <a:xfrm>
            <a:off x="202212" y="1801282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1" name="Rectangle 217"/>
          <p:cNvSpPr>
            <a:spLocks noChangeArrowheads="1"/>
          </p:cNvSpPr>
          <p:nvPr/>
        </p:nvSpPr>
        <p:spPr bwMode="auto">
          <a:xfrm>
            <a:off x="209620" y="2095500"/>
            <a:ext cx="723901" cy="309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2" name="Rectangle 217"/>
          <p:cNvSpPr>
            <a:spLocks noChangeArrowheads="1"/>
          </p:cNvSpPr>
          <p:nvPr/>
        </p:nvSpPr>
        <p:spPr bwMode="auto">
          <a:xfrm>
            <a:off x="202212" y="21505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3" name="Rectangle 217"/>
          <p:cNvSpPr>
            <a:spLocks noChangeArrowheads="1"/>
          </p:cNvSpPr>
          <p:nvPr/>
        </p:nvSpPr>
        <p:spPr bwMode="auto">
          <a:xfrm>
            <a:off x="202212" y="22394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4" name="Rectangle 217"/>
          <p:cNvSpPr>
            <a:spLocks noChangeArrowheads="1"/>
          </p:cNvSpPr>
          <p:nvPr/>
        </p:nvSpPr>
        <p:spPr bwMode="auto">
          <a:xfrm>
            <a:off x="202212" y="23219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0" name="Rectangle 217"/>
          <p:cNvSpPr>
            <a:spLocks noChangeArrowheads="1"/>
          </p:cNvSpPr>
          <p:nvPr/>
        </p:nvSpPr>
        <p:spPr bwMode="auto">
          <a:xfrm>
            <a:off x="202212" y="2058457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1243584" y="1626658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1243584" y="170920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1243584" y="188383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3" name="Rectangle 217"/>
          <p:cNvSpPr>
            <a:spLocks noChangeArrowheads="1"/>
          </p:cNvSpPr>
          <p:nvPr/>
        </p:nvSpPr>
        <p:spPr bwMode="auto">
          <a:xfrm>
            <a:off x="1243584" y="1966383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4" name="Rectangle 217"/>
          <p:cNvSpPr>
            <a:spLocks noChangeArrowheads="1"/>
          </p:cNvSpPr>
          <p:nvPr/>
        </p:nvSpPr>
        <p:spPr bwMode="auto">
          <a:xfrm>
            <a:off x="1243584" y="180128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5" name="Rectangle 217"/>
          <p:cNvSpPr>
            <a:spLocks noChangeArrowheads="1"/>
          </p:cNvSpPr>
          <p:nvPr/>
        </p:nvSpPr>
        <p:spPr bwMode="auto">
          <a:xfrm>
            <a:off x="1243584" y="205845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7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902700" y="6515100"/>
            <a:ext cx="23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7" name="Group 7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80" name="Picture 7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82" name="Picture 8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83" name="Picture 8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84" name="Picture 8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85" name="Picture 8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86" name="Picture 8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87" name="Picture 8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  <p:sp>
        <p:nvSpPr>
          <p:cNvPr id="78" name="Text Box 379"/>
          <p:cNvSpPr txBox="1">
            <a:spLocks noChangeArrowheads="1"/>
          </p:cNvSpPr>
          <p:nvPr/>
        </p:nvSpPr>
        <p:spPr bwMode="auto">
          <a:xfrm>
            <a:off x="1131020" y="2245675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 dirty="0" smtClean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  <a: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7 L 0.11337 -0.0007 " pathEditMode="relative" ptsTypes="AA">
                                      <p:cBhvr>
                                        <p:cTn id="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L 0.11389 -0.00093 " pathEditMode="relative" ptsTypes="AA">
                                      <p:cBhvr>
                                        <p:cTn id="1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L 0.11389 -0.00093 " pathEditMode="relative" ptsTypes="AA">
                                      <p:cBhvr>
                                        <p:cTn id="2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7 L 0.11389 -0.00116 " pathEditMode="relative" ptsTypes="AA">
                                      <p:cBhvr>
                                        <p:cTn id="3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11337 -0.0007 " pathEditMode="relative" ptsTypes="AA">
                                      <p:cBhvr>
                                        <p:cTn id="4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46 L 0.11337 -0.00046 " pathEditMode="relative" ptsTypes="AA">
                                      <p:cBhvr>
                                        <p:cTn id="5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0" grpId="1" animBg="1"/>
      <p:bldP spid="263" grpId="0" animBg="1"/>
      <p:bldP spid="263" grpId="1" animBg="1"/>
      <p:bldP spid="268" grpId="0" animBg="1"/>
      <p:bldP spid="268" grpId="1" animBg="1"/>
      <p:bldP spid="269" grpId="0" animBg="1"/>
      <p:bldP spid="269" grpId="1" animBg="1"/>
      <p:bldP spid="264" grpId="0" animBg="1"/>
      <p:bldP spid="264" grpId="1" animBg="1"/>
      <p:bldP spid="270" grpId="0" animBg="1"/>
      <p:bldP spid="270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03700" y="0"/>
            <a:ext cx="1308100" cy="12573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6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41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Agile Software Development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2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Agile has been practiced for over </a:t>
            </a:r>
            <a:r>
              <a:rPr lang="en-US" sz="2800" dirty="0" smtClean="0">
                <a:ea typeface="ＭＳ Ｐゴシック" pitchFamily="-110" charset="-128"/>
              </a:rPr>
              <a:t>19</a:t>
            </a:r>
            <a:r>
              <a:rPr lang="en-US" sz="2800" dirty="0" smtClean="0">
                <a:latin typeface="Tw Cen MT"/>
                <a:ea typeface="ＭＳ Ｐゴシック" pitchFamily="-110" charset="-128"/>
                <a:cs typeface="Tw Cen MT"/>
              </a:rPr>
              <a:t>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years, with very rapid growth in the last </a:t>
            </a:r>
            <a:r>
              <a:rPr lang="en-US" sz="2800" dirty="0" smtClean="0">
                <a:latin typeface="Tw Cen MT"/>
                <a:ea typeface="ＭＳ Ｐゴシック" pitchFamily="-110" charset="-128"/>
                <a:cs typeface="Tw Cen MT"/>
              </a:rPr>
              <a:t>10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years</a:t>
            </a:r>
          </a:p>
          <a:p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Growth driven in part by industry studies showing Agile can deliver major improvements in productivity, time-to-market, </a:t>
            </a:r>
            <a:r>
              <a:rPr lang="en-US" sz="2800" dirty="0" smtClean="0">
                <a:latin typeface="Tw Cen MT"/>
                <a:ea typeface="ＭＳ Ｐゴシック" pitchFamily="-110" charset="-128"/>
                <a:cs typeface="Tw Cen MT"/>
              </a:rPr>
              <a:t>quality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and customer satisfaction</a:t>
            </a:r>
          </a:p>
          <a:p>
            <a:pPr eaLnBrk="1" hangingPunct="1"/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Agile is now in use at most of the Fortune 100, such as:</a:t>
            </a: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Growing adoption at the largest services companies and outsourcing firms worldwide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205981" y="4136508"/>
            <a:ext cx="2684465" cy="222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Microsoft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SAP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WalMart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GE Medical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046538" y="4135449"/>
            <a:ext cx="2849562" cy="21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HP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Cisco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Target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JPMorgan Chase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  <p:bldP spid="44037" grpId="0"/>
      <p:bldP spid="440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Daily Scrum Meeting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231900"/>
            <a:ext cx="8585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Purpose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Enable the Dev Team to give each other a brief daily update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Enable the Dev Team to make any blocks visible to everyone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Daily, the Dev Team stands in a circle and reports: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“Since yesterday I did…”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“By tomorrow I will try to do…”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“My blocks are…” (or “I have no blocks”)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15-minute timebox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During meeting: everyone listens, no discussion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After meeting is done: further discussion as needed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Product Owner can attend, but must not interfere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ScrumMaster makes note of the blocks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After Daily Scrum, ScrumMaster helps remove blocks, and people can meet in smaller groups to discuss issues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647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76200" y="-25400"/>
            <a:ext cx="9055100" cy="6858000"/>
          </a:xfrm>
          <a:custGeom>
            <a:avLst/>
            <a:gdLst>
              <a:gd name="connsiteX0" fmla="*/ 0 w 9055100"/>
              <a:gd name="connsiteY0" fmla="*/ 177800 h 6858000"/>
              <a:gd name="connsiteX1" fmla="*/ 38100 w 9055100"/>
              <a:gd name="connsiteY1" fmla="*/ 6858000 h 6858000"/>
              <a:gd name="connsiteX2" fmla="*/ 9055100 w 9055100"/>
              <a:gd name="connsiteY2" fmla="*/ 6807200 h 6858000"/>
              <a:gd name="connsiteX3" fmla="*/ 9004300 w 9055100"/>
              <a:gd name="connsiteY3" fmla="*/ 2222500 h 6858000"/>
              <a:gd name="connsiteX4" fmla="*/ 5892800 w 9055100"/>
              <a:gd name="connsiteY4" fmla="*/ 1892300 h 6858000"/>
              <a:gd name="connsiteX5" fmla="*/ 5372100 w 9055100"/>
              <a:gd name="connsiteY5" fmla="*/ 1371600 h 6858000"/>
              <a:gd name="connsiteX6" fmla="*/ 5778500 w 90551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5100" h="6858000">
                <a:moveTo>
                  <a:pt x="0" y="177800"/>
                </a:moveTo>
                <a:lnTo>
                  <a:pt x="38100" y="6858000"/>
                </a:lnTo>
                <a:lnTo>
                  <a:pt x="9055100" y="6807200"/>
                </a:lnTo>
                <a:lnTo>
                  <a:pt x="9004300" y="2222500"/>
                </a:lnTo>
                <a:lnTo>
                  <a:pt x="5892800" y="1892300"/>
                </a:lnTo>
                <a:lnTo>
                  <a:pt x="5372100" y="1371600"/>
                </a:lnTo>
                <a:lnTo>
                  <a:pt x="5778500" y="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08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Product Backlog Refinement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231900"/>
            <a:ext cx="8585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Product Owner, Dev Team, and ScrumMaster take time in each Sprint to look at the upcoming Product Backlog Items (User Stories) which will be worked on in next 2-3 Sprints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Take large upcoming Product and split them into smaller slices; ideally, small enough that 1-2 people could completely finish them in 3-4 days (“1-2-3-4”)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Get a more detailed shared understanding of the requirements for the upcoming Product Backlog Items (User Stories)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No fixed format, timing, or timebox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Try starting with a 2-hour session for Product Owner, Dev Team, and ScrumMaster halfway through the Sprint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76200" y="-25400"/>
            <a:ext cx="9055100" cy="6858000"/>
          </a:xfrm>
          <a:custGeom>
            <a:avLst/>
            <a:gdLst>
              <a:gd name="connsiteX0" fmla="*/ 0 w 9055100"/>
              <a:gd name="connsiteY0" fmla="*/ 177800 h 6858000"/>
              <a:gd name="connsiteX1" fmla="*/ 38100 w 9055100"/>
              <a:gd name="connsiteY1" fmla="*/ 6858000 h 6858000"/>
              <a:gd name="connsiteX2" fmla="*/ 9055100 w 9055100"/>
              <a:gd name="connsiteY2" fmla="*/ 6807200 h 6858000"/>
              <a:gd name="connsiteX3" fmla="*/ 9004300 w 9055100"/>
              <a:gd name="connsiteY3" fmla="*/ 2222500 h 6858000"/>
              <a:gd name="connsiteX4" fmla="*/ 5892800 w 9055100"/>
              <a:gd name="connsiteY4" fmla="*/ 1892300 h 6858000"/>
              <a:gd name="connsiteX5" fmla="*/ 5372100 w 9055100"/>
              <a:gd name="connsiteY5" fmla="*/ 1371600 h 6858000"/>
              <a:gd name="connsiteX6" fmla="*/ 5778500 w 90551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5100" h="6858000">
                <a:moveTo>
                  <a:pt x="0" y="177800"/>
                </a:moveTo>
                <a:lnTo>
                  <a:pt x="38100" y="6858000"/>
                </a:lnTo>
                <a:lnTo>
                  <a:pt x="9055100" y="6807200"/>
                </a:lnTo>
                <a:lnTo>
                  <a:pt x="9004300" y="2222500"/>
                </a:lnTo>
                <a:lnTo>
                  <a:pt x="5892800" y="1892300"/>
                </a:lnTo>
                <a:lnTo>
                  <a:pt x="5372100" y="1371600"/>
                </a:lnTo>
                <a:lnTo>
                  <a:pt x="5778500" y="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26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23" name="TextBox 12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4" name="TextBox 15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2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204" name="Rectangle 203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2" y="1765300"/>
              <a:ext cx="914399" cy="4298568"/>
              <a:chOff x="12702" y="1765300"/>
              <a:chExt cx="914399" cy="4298568"/>
            </a:xfrm>
          </p:grpSpPr>
          <p:sp>
            <p:nvSpPr>
              <p:cNvPr id="206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7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8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9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0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1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2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2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6" name="Chord 215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8" name="Chord 21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9" name="Chord 21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7" name="Chord 226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3" name="Chord 242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4" name="Chord 243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5" name="Chord 244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1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253" name="Rectangle 217"/>
          <p:cNvSpPr>
            <a:spLocks noChangeArrowheads="1"/>
          </p:cNvSpPr>
          <p:nvPr/>
        </p:nvSpPr>
        <p:spPr bwMode="auto">
          <a:xfrm>
            <a:off x="203270" y="18838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5" name="Rectangle 217"/>
          <p:cNvSpPr>
            <a:spLocks noChangeArrowheads="1"/>
          </p:cNvSpPr>
          <p:nvPr/>
        </p:nvSpPr>
        <p:spPr bwMode="auto">
          <a:xfrm>
            <a:off x="203271" y="2150532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6" name="Rectangle 217"/>
          <p:cNvSpPr>
            <a:spLocks noChangeArrowheads="1"/>
          </p:cNvSpPr>
          <p:nvPr/>
        </p:nvSpPr>
        <p:spPr bwMode="auto">
          <a:xfrm>
            <a:off x="203271" y="24129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7" name="Rectangle 217"/>
          <p:cNvSpPr>
            <a:spLocks noChangeArrowheads="1"/>
          </p:cNvSpPr>
          <p:nvPr/>
        </p:nvSpPr>
        <p:spPr bwMode="auto">
          <a:xfrm>
            <a:off x="203272" y="2675466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8" name="Rectangle 217"/>
          <p:cNvSpPr>
            <a:spLocks noChangeArrowheads="1"/>
          </p:cNvSpPr>
          <p:nvPr/>
        </p:nvSpPr>
        <p:spPr bwMode="auto">
          <a:xfrm>
            <a:off x="203272" y="29379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7" name="Rectangle 217"/>
          <p:cNvSpPr>
            <a:spLocks noChangeArrowheads="1"/>
          </p:cNvSpPr>
          <p:nvPr/>
        </p:nvSpPr>
        <p:spPr bwMode="auto">
          <a:xfrm>
            <a:off x="206445" y="1473200"/>
            <a:ext cx="723901" cy="676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1" name="Rectangle 217"/>
          <p:cNvSpPr>
            <a:spLocks noChangeArrowheads="1"/>
          </p:cNvSpPr>
          <p:nvPr/>
        </p:nvSpPr>
        <p:spPr bwMode="auto">
          <a:xfrm>
            <a:off x="209620" y="2095500"/>
            <a:ext cx="723901" cy="309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2" name="Rectangle 217"/>
          <p:cNvSpPr>
            <a:spLocks noChangeArrowheads="1"/>
          </p:cNvSpPr>
          <p:nvPr/>
        </p:nvSpPr>
        <p:spPr bwMode="auto">
          <a:xfrm>
            <a:off x="202212" y="21505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3" name="Rectangle 217"/>
          <p:cNvSpPr>
            <a:spLocks noChangeArrowheads="1"/>
          </p:cNvSpPr>
          <p:nvPr/>
        </p:nvSpPr>
        <p:spPr bwMode="auto">
          <a:xfrm>
            <a:off x="202212" y="22394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4" name="Rectangle 217"/>
          <p:cNvSpPr>
            <a:spLocks noChangeArrowheads="1"/>
          </p:cNvSpPr>
          <p:nvPr/>
        </p:nvSpPr>
        <p:spPr bwMode="auto">
          <a:xfrm>
            <a:off x="202212" y="23219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1243584" y="1626658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1243584" y="170920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1243584" y="188383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3" name="Rectangle 217"/>
          <p:cNvSpPr>
            <a:spLocks noChangeArrowheads="1"/>
          </p:cNvSpPr>
          <p:nvPr/>
        </p:nvSpPr>
        <p:spPr bwMode="auto">
          <a:xfrm>
            <a:off x="1243584" y="1966383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4" name="Rectangle 217"/>
          <p:cNvSpPr>
            <a:spLocks noChangeArrowheads="1"/>
          </p:cNvSpPr>
          <p:nvPr/>
        </p:nvSpPr>
        <p:spPr bwMode="auto">
          <a:xfrm>
            <a:off x="1243584" y="180128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5" name="Rectangle 217"/>
          <p:cNvSpPr>
            <a:spLocks noChangeArrowheads="1"/>
          </p:cNvSpPr>
          <p:nvPr/>
        </p:nvSpPr>
        <p:spPr bwMode="auto">
          <a:xfrm>
            <a:off x="1243584" y="205845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7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181100" y="1566333"/>
            <a:ext cx="855133" cy="643468"/>
          </a:xfrm>
          <a:prstGeom prst="roundRect">
            <a:avLst>
              <a:gd name="adj" fmla="val 11404"/>
            </a:avLst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69" name="Picture 6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80" name="Picture 7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82" name="Picture 8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83" name="Picture 8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84" name="Picture 8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85" name="Picture 8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86" name="Picture 8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  <p:sp>
        <p:nvSpPr>
          <p:cNvPr id="88" name="Rectangle 87"/>
          <p:cNvSpPr/>
          <p:nvPr/>
        </p:nvSpPr>
        <p:spPr>
          <a:xfrm>
            <a:off x="2171700" y="1984582"/>
            <a:ext cx="5029200" cy="2895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marL="177800" indent="-177800"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latin typeface="Zemke Hand ITC Std"/>
                <a:cs typeface="Zemke Hand ITC Std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Definition </a:t>
            </a:r>
            <a:r>
              <a:rPr lang="en-US" sz="2800" dirty="0">
                <a:solidFill>
                  <a:schemeClr val="tx1"/>
                </a:solidFill>
                <a:latin typeface="Zemke Hand ITC Std"/>
                <a:cs typeface="Zemke Hand ITC Std"/>
              </a:rPr>
              <a:t>of Done</a:t>
            </a:r>
          </a:p>
          <a:p>
            <a:pPr marL="355600" indent="-177800">
              <a:lnSpc>
                <a:spcPct val="105000"/>
              </a:lnSpc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The Product Increment is done if it is: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Code complete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Code reviewed</a:t>
            </a:r>
            <a:endParaRPr lang="en-US" dirty="0" smtClean="0">
              <a:solidFill>
                <a:schemeClr val="tx1"/>
              </a:solidFill>
              <a:latin typeface="Zemke Hand ITC Std"/>
              <a:cs typeface="Zemke Hand ITC Std"/>
            </a:endParaRP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Unit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Integration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Acceptance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System Docs and User Docs updated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No Priority 1 or Priority 2 defects remaining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0" y="38100"/>
            <a:ext cx="9144000" cy="6781800"/>
          </a:xfrm>
          <a:custGeom>
            <a:avLst/>
            <a:gdLst>
              <a:gd name="connsiteX0" fmla="*/ 12700 w 9144000"/>
              <a:gd name="connsiteY0" fmla="*/ 0 h 6781800"/>
              <a:gd name="connsiteX1" fmla="*/ 9080500 w 9144000"/>
              <a:gd name="connsiteY1" fmla="*/ 38100 h 6781800"/>
              <a:gd name="connsiteX2" fmla="*/ 8826500 w 9144000"/>
              <a:gd name="connsiteY2" fmla="*/ 3505200 h 6781800"/>
              <a:gd name="connsiteX3" fmla="*/ 7696200 w 9144000"/>
              <a:gd name="connsiteY3" fmla="*/ 3568700 h 6781800"/>
              <a:gd name="connsiteX4" fmla="*/ 7670800 w 9144000"/>
              <a:gd name="connsiteY4" fmla="*/ 4533900 h 6781800"/>
              <a:gd name="connsiteX5" fmla="*/ 5918200 w 9144000"/>
              <a:gd name="connsiteY5" fmla="*/ 4610100 h 6781800"/>
              <a:gd name="connsiteX6" fmla="*/ 7899400 w 9144000"/>
              <a:gd name="connsiteY6" fmla="*/ 5092700 h 6781800"/>
              <a:gd name="connsiteX7" fmla="*/ 9144000 w 9144000"/>
              <a:gd name="connsiteY7" fmla="*/ 5080000 h 6781800"/>
              <a:gd name="connsiteX8" fmla="*/ 9131300 w 9144000"/>
              <a:gd name="connsiteY8" fmla="*/ 6781800 h 6781800"/>
              <a:gd name="connsiteX9" fmla="*/ 0 w 9144000"/>
              <a:gd name="connsiteY9" fmla="*/ 6769100 h 678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781800">
                <a:moveTo>
                  <a:pt x="12700" y="0"/>
                </a:moveTo>
                <a:lnTo>
                  <a:pt x="9080500" y="38100"/>
                </a:lnTo>
                <a:lnTo>
                  <a:pt x="8826500" y="3505200"/>
                </a:lnTo>
                <a:lnTo>
                  <a:pt x="7696200" y="3568700"/>
                </a:lnTo>
                <a:lnTo>
                  <a:pt x="7670800" y="4533900"/>
                </a:lnTo>
                <a:lnTo>
                  <a:pt x="5918200" y="4610100"/>
                </a:lnTo>
                <a:lnTo>
                  <a:pt x="7899400" y="5092700"/>
                </a:lnTo>
                <a:lnTo>
                  <a:pt x="9144000" y="5080000"/>
                </a:lnTo>
                <a:cubicBezTo>
                  <a:pt x="9139767" y="5647267"/>
                  <a:pt x="9131300" y="6781800"/>
                  <a:pt x="9131300" y="6781800"/>
                </a:cubicBezTo>
                <a:lnTo>
                  <a:pt x="0" y="676910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Review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825500" y="1244600"/>
            <a:ext cx="8204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Purpose: Inspect and Adapt the Product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Meeting at the end of the Sprint (timeboxed to 1 hour x the number of weeks in the Sprint)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 PO, SM, Dev Team, and stakeholders get “hands on” with what the Dev Team has produced in the Sprint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inspect the quality, and whether it is “done”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inspect whether it truly serves customer needs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try to find improvements to make in the future (Product Owner adds these on the Product Backlog)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Get real-world customers or end-users to attend and give hands-on feedback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sz="3200">
              <a:latin typeface="Tw Cen MT"/>
              <a:ea typeface="ＭＳ Ｐゴシック" pitchFamily="-110" charset="-128"/>
              <a:cs typeface="Tw Cen M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5922458"/>
            <a:ext cx="901704" cy="246221"/>
            <a:chOff x="50796" y="5731935"/>
            <a:chExt cx="901704" cy="246221"/>
          </a:xfrm>
        </p:grpSpPr>
        <p:sp>
          <p:nvSpPr>
            <p:cNvPr id="5" name="Pentagon 4"/>
            <p:cNvSpPr/>
            <p:nvPr/>
          </p:nvSpPr>
          <p:spPr>
            <a:xfrm>
              <a:off x="105832" y="5782732"/>
              <a:ext cx="795149" cy="177801"/>
            </a:xfrm>
            <a:prstGeom prst="homePlat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796" y="5731935"/>
              <a:ext cx="901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Tw Cen MT"/>
                  <a:cs typeface="Tw Cen MT"/>
                </a:rPr>
                <a:t>Pete’s Advice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100" y="139700"/>
            <a:ext cx="8991600" cy="6692900"/>
          </a:xfrm>
          <a:custGeom>
            <a:avLst/>
            <a:gdLst>
              <a:gd name="connsiteX0" fmla="*/ 215900 w 8991600"/>
              <a:gd name="connsiteY0" fmla="*/ 0 h 6692900"/>
              <a:gd name="connsiteX1" fmla="*/ 8991600 w 8991600"/>
              <a:gd name="connsiteY1" fmla="*/ 38100 h 6692900"/>
              <a:gd name="connsiteX2" fmla="*/ 8940800 w 8991600"/>
              <a:gd name="connsiteY2" fmla="*/ 4965700 h 6692900"/>
              <a:gd name="connsiteX3" fmla="*/ 7848600 w 8991600"/>
              <a:gd name="connsiteY3" fmla="*/ 4940300 h 6692900"/>
              <a:gd name="connsiteX4" fmla="*/ 6235700 w 8991600"/>
              <a:gd name="connsiteY4" fmla="*/ 4178300 h 6692900"/>
              <a:gd name="connsiteX5" fmla="*/ 5880100 w 8991600"/>
              <a:gd name="connsiteY5" fmla="*/ 4914900 h 6692900"/>
              <a:gd name="connsiteX6" fmla="*/ 7264400 w 8991600"/>
              <a:gd name="connsiteY6" fmla="*/ 6261100 h 6692900"/>
              <a:gd name="connsiteX7" fmla="*/ 6083300 w 8991600"/>
              <a:gd name="connsiteY7" fmla="*/ 6692900 h 6692900"/>
              <a:gd name="connsiteX8" fmla="*/ 0 w 8991600"/>
              <a:gd name="connsiteY8" fmla="*/ 668020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1600" h="6692900">
                <a:moveTo>
                  <a:pt x="215900" y="0"/>
                </a:moveTo>
                <a:lnTo>
                  <a:pt x="8991600" y="38100"/>
                </a:lnTo>
                <a:lnTo>
                  <a:pt x="8940800" y="4965700"/>
                </a:lnTo>
                <a:lnTo>
                  <a:pt x="7848600" y="4940300"/>
                </a:lnTo>
                <a:lnTo>
                  <a:pt x="6235700" y="4178300"/>
                </a:lnTo>
                <a:lnTo>
                  <a:pt x="5880100" y="4914900"/>
                </a:lnTo>
                <a:lnTo>
                  <a:pt x="7264400" y="6261100"/>
                </a:lnTo>
                <a:lnTo>
                  <a:pt x="6083300" y="6692900"/>
                </a:lnTo>
                <a:lnTo>
                  <a:pt x="0" y="668020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Retrospective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397000"/>
            <a:ext cx="83693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Purpose: Inspect and Adapt Our Practices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Last activity in each Sprint (timeboxed to </a:t>
            </a:r>
            <a:br>
              <a:rPr lang="en-US" sz="3200">
                <a:latin typeface="Tw Cen MT"/>
                <a:ea typeface="ＭＳ Ｐゴシック" pitchFamily="-110" charset="-128"/>
                <a:cs typeface="Tw Cen MT"/>
              </a:rPr>
            </a:b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1 hour x the number of weeks in the Sprint)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 PO, SM, and Dev Team talk about what they experienced and observed during the Sprint, both positive and negative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They create a specific plan of action for improving their practices in the next Sprint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Probably the single most important practice in Scrum. The Scrum Team does this every Sprint!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/>
              <a:t>The Traditional Approach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381044" y="1457730"/>
            <a:ext cx="1589563" cy="429011"/>
            <a:chOff x="410948" y="1842039"/>
            <a:chExt cx="1604117" cy="645225"/>
          </a:xfrm>
        </p:grpSpPr>
        <p:sp>
          <p:nvSpPr>
            <p:cNvPr id="426001" name="AutoShape 17"/>
            <p:cNvSpPr>
              <a:spLocks/>
            </p:cNvSpPr>
            <p:nvPr/>
          </p:nvSpPr>
          <p:spPr bwMode="auto">
            <a:xfrm rot="5400000">
              <a:off x="11033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6" name="Text Box 22"/>
            <p:cNvSpPr txBox="1">
              <a:spLocks noChangeArrowheads="1"/>
            </p:cNvSpPr>
            <p:nvPr/>
          </p:nvSpPr>
          <p:spPr bwMode="auto">
            <a:xfrm>
              <a:off x="410948" y="1842039"/>
              <a:ext cx="1544460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Business Analysts</a:t>
              </a:r>
            </a:p>
          </p:txBody>
        </p:sp>
      </p:grp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51368" y="1980921"/>
            <a:ext cx="1661191" cy="35349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Semibold"/>
                <a:cs typeface="Myriad Pro Semibold"/>
              </a:rPr>
              <a:t>Requirements</a:t>
            </a:r>
          </a:p>
        </p:txBody>
      </p:sp>
      <p:grpSp>
        <p:nvGrpSpPr>
          <p:cNvPr id="3" name="Group 58"/>
          <p:cNvGrpSpPr/>
          <p:nvPr/>
        </p:nvGrpSpPr>
        <p:grpSpPr>
          <a:xfrm>
            <a:off x="2012559" y="2334411"/>
            <a:ext cx="1661191" cy="549873"/>
            <a:chOff x="2012559" y="2397911"/>
            <a:chExt cx="1661191" cy="549873"/>
          </a:xfrm>
        </p:grpSpPr>
        <p:sp>
          <p:nvSpPr>
            <p:cNvPr id="425993" name="Line 9"/>
            <p:cNvSpPr>
              <a:spLocks noChangeShapeType="1"/>
            </p:cNvSpPr>
            <p:nvPr/>
          </p:nvSpPr>
          <p:spPr bwMode="auto">
            <a:xfrm>
              <a:off x="2012559" y="2397911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012559" y="2594294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Architecture</a:t>
              </a:r>
            </a:p>
          </p:txBody>
        </p:sp>
      </p:grpSp>
      <p:grpSp>
        <p:nvGrpSpPr>
          <p:cNvPr id="4" name="Group 59"/>
          <p:cNvGrpSpPr/>
          <p:nvPr/>
        </p:nvGrpSpPr>
        <p:grpSpPr>
          <a:xfrm>
            <a:off x="3673749" y="2884284"/>
            <a:ext cx="1661191" cy="549872"/>
            <a:chOff x="3673749" y="2947784"/>
            <a:chExt cx="1661191" cy="549872"/>
          </a:xfrm>
        </p:grpSpPr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3673750" y="2947784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3673749" y="3144166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Programming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5334940" y="3434156"/>
            <a:ext cx="1669581" cy="549873"/>
            <a:chOff x="5334940" y="3497656"/>
            <a:chExt cx="1669581" cy="549873"/>
          </a:xfrm>
        </p:grpSpPr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5334940" y="3497656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343330" y="3694039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Testing</a:t>
              </a: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7004521" y="3984029"/>
            <a:ext cx="1669579" cy="549871"/>
            <a:chOff x="7004521" y="4047529"/>
            <a:chExt cx="1669579" cy="549871"/>
          </a:xfrm>
        </p:grpSpPr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7004521" y="4047529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7012909" y="4243911"/>
              <a:ext cx="1661191" cy="353489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yriad Pro Semibold"/>
                  <a:cs typeface="Myriad Pro Semibold"/>
                </a:rPr>
                <a:t>Maintenance</a:t>
              </a:r>
              <a:endParaRPr lang="en-US" sz="1600" dirty="0">
                <a:solidFill>
                  <a:schemeClr val="bg1"/>
                </a:solidFill>
                <a:latin typeface="Myriad Pro Semibold"/>
                <a:cs typeface="Myriad Pro Semibold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1735699" y="1341974"/>
            <a:ext cx="1896099" cy="544767"/>
            <a:chOff x="1778006" y="1667944"/>
            <a:chExt cx="1913459" cy="819320"/>
          </a:xfrm>
        </p:grpSpPr>
        <p:sp>
          <p:nvSpPr>
            <p:cNvPr id="426002" name="AutoShape 18"/>
            <p:cNvSpPr>
              <a:spLocks/>
            </p:cNvSpPr>
            <p:nvPr/>
          </p:nvSpPr>
          <p:spPr bwMode="auto">
            <a:xfrm rot="5400000">
              <a:off x="27797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2391293" y="1843626"/>
              <a:ext cx="100477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Architects</a:t>
              </a:r>
            </a:p>
          </p:txBody>
        </p:sp>
        <p:sp>
          <p:nvSpPr>
            <p:cNvPr id="53" name="Circular Arrow 52"/>
            <p:cNvSpPr/>
            <p:nvPr/>
          </p:nvSpPr>
          <p:spPr>
            <a:xfrm rot="20950053">
              <a:off x="1778006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3271039" y="1341974"/>
            <a:ext cx="2026699" cy="544767"/>
            <a:chOff x="3327403" y="1667944"/>
            <a:chExt cx="2045255" cy="819320"/>
          </a:xfrm>
        </p:grpSpPr>
        <p:sp>
          <p:nvSpPr>
            <p:cNvPr id="426003" name="AutoShape 19"/>
            <p:cNvSpPr>
              <a:spLocks/>
            </p:cNvSpPr>
            <p:nvPr/>
          </p:nvSpPr>
          <p:spPr bwMode="auto">
            <a:xfrm rot="5400000">
              <a:off x="44561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8" name="Text Box 24"/>
            <p:cNvSpPr txBox="1">
              <a:spLocks noChangeArrowheads="1"/>
            </p:cNvSpPr>
            <p:nvPr/>
          </p:nvSpPr>
          <p:spPr bwMode="auto">
            <a:xfrm>
              <a:off x="3737167" y="1843626"/>
              <a:ext cx="1635491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Programmers</a:t>
              </a:r>
            </a:p>
          </p:txBody>
        </p:sp>
        <p:sp>
          <p:nvSpPr>
            <p:cNvPr id="54" name="Circular Arrow 53"/>
            <p:cNvSpPr/>
            <p:nvPr/>
          </p:nvSpPr>
          <p:spPr>
            <a:xfrm rot="20950053">
              <a:off x="3327403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5058081" y="1341974"/>
            <a:ext cx="1910957" cy="544767"/>
            <a:chOff x="5130807" y="1667944"/>
            <a:chExt cx="1928453" cy="819320"/>
          </a:xfrm>
        </p:grpSpPr>
        <p:sp>
          <p:nvSpPr>
            <p:cNvPr id="426004" name="AutoShape 20"/>
            <p:cNvSpPr>
              <a:spLocks/>
            </p:cNvSpPr>
            <p:nvPr/>
          </p:nvSpPr>
          <p:spPr bwMode="auto">
            <a:xfrm rot="5400000">
              <a:off x="61325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9" name="Text Box 25"/>
            <p:cNvSpPr txBox="1">
              <a:spLocks noChangeArrowheads="1"/>
            </p:cNvSpPr>
            <p:nvPr/>
          </p:nvSpPr>
          <p:spPr bwMode="auto">
            <a:xfrm>
              <a:off x="5440803" y="1807802"/>
              <a:ext cx="161845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Testers</a:t>
              </a:r>
            </a:p>
          </p:txBody>
        </p:sp>
        <p:sp>
          <p:nvSpPr>
            <p:cNvPr id="55" name="Circular Arrow 54"/>
            <p:cNvSpPr/>
            <p:nvPr/>
          </p:nvSpPr>
          <p:spPr>
            <a:xfrm rot="20950053">
              <a:off x="5130807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6543080" y="1341974"/>
            <a:ext cx="2072290" cy="544767"/>
            <a:chOff x="6629402" y="1667944"/>
            <a:chExt cx="2091263" cy="819320"/>
          </a:xfrm>
        </p:grpSpPr>
        <p:sp>
          <p:nvSpPr>
            <p:cNvPr id="426005" name="AutoShape 21"/>
            <p:cNvSpPr>
              <a:spLocks/>
            </p:cNvSpPr>
            <p:nvPr/>
          </p:nvSpPr>
          <p:spPr bwMode="auto">
            <a:xfrm rot="5400000">
              <a:off x="78089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10" name="Text Box 26"/>
            <p:cNvSpPr txBox="1">
              <a:spLocks noChangeArrowheads="1"/>
            </p:cNvSpPr>
            <p:nvPr/>
          </p:nvSpPr>
          <p:spPr bwMode="auto">
            <a:xfrm>
              <a:off x="7213931" y="1843626"/>
              <a:ext cx="136155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Programmers</a:t>
              </a:r>
            </a:p>
          </p:txBody>
        </p:sp>
        <p:sp>
          <p:nvSpPr>
            <p:cNvPr id="56" name="Circular Arrow 55"/>
            <p:cNvSpPr/>
            <p:nvPr/>
          </p:nvSpPr>
          <p:spPr>
            <a:xfrm rot="20950053">
              <a:off x="6629402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1230" y="3454400"/>
            <a:ext cx="2469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440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 Logical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64" y="4542371"/>
            <a:ext cx="9135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Assumes correct requirements are known at the start</a:t>
            </a:r>
          </a:p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Change is risky and costly, so new needs often can’t be met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 </a:t>
            </a:r>
            <a:r>
              <a:rPr lang="en-US" sz="2400" dirty="0" smtClean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Testing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is done towards the end, when defects are more expensive</a:t>
            </a:r>
          </a:p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No working software until late in the process, so lots of surprises!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498" y="3352798"/>
            <a:ext cx="610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71" y="45338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1665" y="490220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1659" y="52705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6119" y="59986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29930" y="3441700"/>
            <a:ext cx="1725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, but…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nimBg="1"/>
      <p:bldP spid="40" grpId="0"/>
      <p:bldP spid="41" grpId="0" build="allAtOnce"/>
      <p:bldP spid="44" grpId="0"/>
      <p:bldP spid="47" grpId="0"/>
      <p:bldP spid="48" grpId="0"/>
      <p:bldP spid="50" grpId="0"/>
      <p:bldP spid="51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9027" y="-19336"/>
            <a:ext cx="9575800" cy="688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660400"/>
            <a:ext cx="8359450" cy="579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2400">
              <a:solidFill>
                <a:srgbClr val="000000"/>
              </a:solidFill>
              <a:latin typeface="Handwriting - Dakota"/>
              <a:cs typeface="Handwriting - Dakot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812799"/>
            <a:ext cx="1686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Start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44280" y="812799"/>
            <a:ext cx="1570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Stop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6490" y="812799"/>
            <a:ext cx="259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Continue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" y="1676399"/>
            <a:ext cx="2476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Start getting a more detailed understanding of Product Backlog Items during Sprint Planning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Start doing more communication between the Dev Team and PO during the Sprint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400" y="1676399"/>
            <a:ext cx="24765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Stop waiting until the end of the Sprint to begin testing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Stop making changes to our target during the middle of the Sprint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9500" y="1676399"/>
            <a:ext cx="247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Continue the good teamwork and positive attitude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Continue putting a little extra buffer in our plan for each Sprint</a:t>
            </a:r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377484" y="3514344"/>
            <a:ext cx="5486400" cy="73152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3184184" y="3514344"/>
            <a:ext cx="5486400" cy="73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5" grpId="0"/>
      <p:bldP spid="26" grpId="0"/>
      <p:bldP spid="10" grpId="0" build="allAtOnce"/>
      <p:bldP spid="11" grpId="0" build="allAtOnce"/>
      <p:bldP spid="1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6797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Tw Cen MT"/>
                <a:cs typeface="Tw Cen MT"/>
              </a:rPr>
              <a:t>Scrum Simulation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6797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Tw Cen MT"/>
                <a:cs typeface="Tw Cen MT"/>
              </a:rPr>
              <a:t>Activity</a:t>
            </a:r>
            <a:endParaRPr lang="en-US" sz="72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54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78070" y="2563432"/>
            <a:ext cx="4706160" cy="1549400"/>
            <a:chOff x="4564070" y="4533900"/>
            <a:chExt cx="4706160" cy="1549400"/>
          </a:xfrm>
        </p:grpSpPr>
        <p:sp>
          <p:nvSpPr>
            <p:cNvPr id="8" name="Oval 7"/>
            <p:cNvSpPr/>
            <p:nvPr/>
          </p:nvSpPr>
          <p:spPr>
            <a:xfrm>
              <a:off x="6121400" y="4533900"/>
              <a:ext cx="1549400" cy="1549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4070" y="5016500"/>
              <a:ext cx="47061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w Cen MT"/>
                  <a:cs typeface="Tw Cen MT"/>
                  <a:hlinkClick r:id="rId3"/>
                </a:rPr>
                <a:t>https://</a:t>
              </a:r>
              <a:r>
                <a:rPr lang="en-US" sz="2800" dirty="0" smtClean="0">
                  <a:solidFill>
                    <a:schemeClr val="bg1"/>
                  </a:solidFill>
                  <a:latin typeface="Tw Cen MT"/>
                  <a:cs typeface="Tw Cen MT"/>
                  <a:hlinkClick r:id="rId3"/>
                </a:rPr>
                <a:t>youtu.be/w1fNJIwbw-A</a:t>
              </a:r>
              <a:endParaRPr lang="en-US" sz="2800" dirty="0" smtClean="0">
                <a:solidFill>
                  <a:schemeClr val="bg1"/>
                </a:solidFill>
                <a:latin typeface="Tw Cen MT"/>
                <a:cs typeface="Tw Cen MT"/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latin typeface="Tw Cen MT"/>
                <a:cs typeface="Tw Cen M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1717675" y="0"/>
            <a:ext cx="4873625" cy="6898446"/>
            <a:chOff x="2670175" y="-342900"/>
            <a:chExt cx="4010625" cy="5676900"/>
          </a:xfrm>
        </p:grpSpPr>
        <p:pic>
          <p:nvPicPr>
            <p:cNvPr id="49" name="Picture 48" descr="teams x shapes burndown chart 3-day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670175" y="-342900"/>
              <a:ext cx="4010625" cy="567690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882900" y="38100"/>
              <a:ext cx="3505200" cy="4902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1320799" y="1485900"/>
            <a:ext cx="1157457" cy="3240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 rot="16200000" flipH="1">
            <a:off x="2212533" y="2118167"/>
            <a:ext cx="4120718" cy="3160984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4999" y="1219199"/>
            <a:ext cx="89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76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teams x shapes burndown chart 3-day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04974" y="-520701"/>
            <a:ext cx="5800725" cy="8210725"/>
          </a:xfrm>
          <a:prstGeom prst="rect">
            <a:avLst/>
          </a:prstGeom>
        </p:spPr>
      </p:pic>
      <p:cxnSp>
        <p:nvCxnSpPr>
          <p:cNvPr id="237" name="Straight Connector 236"/>
          <p:cNvCxnSpPr/>
          <p:nvPr/>
        </p:nvCxnSpPr>
        <p:spPr>
          <a:xfrm rot="16200000" flipH="1">
            <a:off x="2305050" y="2000250"/>
            <a:ext cx="4864100" cy="3759200"/>
          </a:xfrm>
          <a:prstGeom prst="line">
            <a:avLst/>
          </a:prstGeom>
          <a:ln w="38100" cmpd="sng"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870200" y="1460500"/>
            <a:ext cx="1244600" cy="69850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3139019" y="3139018"/>
            <a:ext cx="3200401" cy="1240368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365750" y="5353050"/>
            <a:ext cx="1263649" cy="946149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054480" y="2110314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12838" y="5300137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570138" y="6252635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879600" y="0"/>
            <a:ext cx="54737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89" idx="2"/>
          </p:cNvCxnSpPr>
          <p:nvPr/>
        </p:nvCxnSpPr>
        <p:spPr>
          <a:xfrm>
            <a:off x="2857500" y="2159000"/>
            <a:ext cx="1196980" cy="42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2063220" y="4266669"/>
            <a:ext cx="4102106" cy="105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88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1800" y="9398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</a:endParaRPr>
          </a:p>
        </p:txBody>
      </p:sp>
      <p:grpSp>
        <p:nvGrpSpPr>
          <p:cNvPr id="2" name="Group 103"/>
          <p:cNvGrpSpPr/>
          <p:nvPr/>
        </p:nvGrpSpPr>
        <p:grpSpPr>
          <a:xfrm>
            <a:off x="1478373" y="304800"/>
            <a:ext cx="2153827" cy="927100"/>
            <a:chOff x="1364073" y="-25400"/>
            <a:chExt cx="2153827" cy="927100"/>
          </a:xfrm>
        </p:grpSpPr>
        <p:sp>
          <p:nvSpPr>
            <p:cNvPr id="92173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9217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92169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3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92172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92168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92170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A</a:t>
              </a:r>
            </a:p>
          </p:txBody>
        </p:sp>
      </p:grpSp>
      <p:grpSp>
        <p:nvGrpSpPr>
          <p:cNvPr id="4" name="Group 108"/>
          <p:cNvGrpSpPr/>
          <p:nvPr/>
        </p:nvGrpSpPr>
        <p:grpSpPr>
          <a:xfrm>
            <a:off x="2164173" y="1358900"/>
            <a:ext cx="2153827" cy="927100"/>
            <a:chOff x="1364073" y="-25400"/>
            <a:chExt cx="2153827" cy="927100"/>
          </a:xfrm>
        </p:grpSpPr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16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7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8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B</a:t>
              </a:r>
            </a:p>
          </p:txBody>
        </p:sp>
      </p:grpSp>
      <p:grpSp>
        <p:nvGrpSpPr>
          <p:cNvPr id="6" name="Group 118"/>
          <p:cNvGrpSpPr/>
          <p:nvPr/>
        </p:nvGrpSpPr>
        <p:grpSpPr>
          <a:xfrm>
            <a:off x="2761073" y="2387600"/>
            <a:ext cx="2153827" cy="927100"/>
            <a:chOff x="1364073" y="-25400"/>
            <a:chExt cx="2153827" cy="927100"/>
          </a:xfrm>
        </p:grpSpPr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7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25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26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27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C</a:t>
              </a:r>
            </a:p>
          </p:txBody>
        </p:sp>
      </p:grpSp>
      <p:grpSp>
        <p:nvGrpSpPr>
          <p:cNvPr id="8" name="Group 127"/>
          <p:cNvGrpSpPr/>
          <p:nvPr/>
        </p:nvGrpSpPr>
        <p:grpSpPr>
          <a:xfrm>
            <a:off x="3510373" y="3429000"/>
            <a:ext cx="2153827" cy="927100"/>
            <a:chOff x="1364073" y="-25400"/>
            <a:chExt cx="2153827" cy="927100"/>
          </a:xfrm>
        </p:grpSpPr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31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9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34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35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36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D</a:t>
              </a:r>
            </a:p>
          </p:txBody>
        </p:sp>
      </p:grpSp>
      <p:grpSp>
        <p:nvGrpSpPr>
          <p:cNvPr id="10" name="Group 136"/>
          <p:cNvGrpSpPr/>
          <p:nvPr/>
        </p:nvGrpSpPr>
        <p:grpSpPr>
          <a:xfrm>
            <a:off x="4285073" y="4470400"/>
            <a:ext cx="2153827" cy="927100"/>
            <a:chOff x="1364073" y="-25400"/>
            <a:chExt cx="2153827" cy="927100"/>
          </a:xfrm>
        </p:grpSpPr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40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11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43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44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45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E</a:t>
              </a:r>
            </a:p>
          </p:txBody>
        </p:sp>
      </p:grpSp>
      <p:grpSp>
        <p:nvGrpSpPr>
          <p:cNvPr id="12" name="Group 156"/>
          <p:cNvGrpSpPr/>
          <p:nvPr/>
        </p:nvGrpSpPr>
        <p:grpSpPr>
          <a:xfrm>
            <a:off x="-61128" y="304800"/>
            <a:ext cx="1935555" cy="914400"/>
            <a:chOff x="-61128" y="-25400"/>
            <a:chExt cx="1935555" cy="914400"/>
          </a:xfrm>
        </p:grpSpPr>
        <p:sp>
          <p:nvSpPr>
            <p:cNvPr id="148" name="Text Box 7"/>
            <p:cNvSpPr txBox="1">
              <a:spLocks noChangeArrowheads="1"/>
            </p:cNvSpPr>
            <p:nvPr/>
          </p:nvSpPr>
          <p:spPr bwMode="auto">
            <a:xfrm>
              <a:off x="-50800" y="284500"/>
              <a:ext cx="19252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INITIAL DESIGN</a:t>
              </a:r>
            </a:p>
          </p:txBody>
        </p:sp>
        <p:sp>
          <p:nvSpPr>
            <p:cNvPr id="153" name="Arc 6"/>
            <p:cNvSpPr>
              <a:spLocks/>
            </p:cNvSpPr>
            <p:nvPr/>
          </p:nvSpPr>
          <p:spPr bwMode="auto">
            <a:xfrm rot="10800000" flipV="1">
              <a:off x="34293" y="593414"/>
              <a:ext cx="1680205" cy="295586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">
                <a:latin typeface="Myriad Pro Semibold"/>
                <a:cs typeface="Myriad Pro Semibold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61128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Features A-E</a:t>
              </a:r>
            </a:p>
          </p:txBody>
        </p:sp>
      </p:grpSp>
      <p:grpSp>
        <p:nvGrpSpPr>
          <p:cNvPr id="13" name="Group 157"/>
          <p:cNvGrpSpPr/>
          <p:nvPr/>
        </p:nvGrpSpPr>
        <p:grpSpPr>
          <a:xfrm>
            <a:off x="6223000" y="4483100"/>
            <a:ext cx="1371599" cy="914400"/>
            <a:chOff x="-61128" y="-25400"/>
            <a:chExt cx="1942299" cy="914400"/>
          </a:xfrm>
        </p:grpSpPr>
        <p:sp>
          <p:nvSpPr>
            <p:cNvPr id="159" name="Text Box 7"/>
            <p:cNvSpPr txBox="1">
              <a:spLocks noChangeArrowheads="1"/>
            </p:cNvSpPr>
            <p:nvPr/>
          </p:nvSpPr>
          <p:spPr bwMode="auto">
            <a:xfrm>
              <a:off x="-44056" y="55900"/>
              <a:ext cx="19252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FINAL TEST     AND POLISH</a:t>
              </a:r>
            </a:p>
          </p:txBody>
        </p:sp>
        <p:sp>
          <p:nvSpPr>
            <p:cNvPr id="160" name="Arc 6"/>
            <p:cNvSpPr>
              <a:spLocks/>
            </p:cNvSpPr>
            <p:nvPr/>
          </p:nvSpPr>
          <p:spPr bwMode="auto">
            <a:xfrm rot="10800000" flipV="1">
              <a:off x="34293" y="593414"/>
              <a:ext cx="1680205" cy="295586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">
                <a:latin typeface="Myriad Pro Semibold"/>
                <a:cs typeface="Myriad Pro Semibold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61128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>
                <a:solidFill>
                  <a:schemeClr val="bg1"/>
                </a:solidFill>
                <a:latin typeface="Myriad Pro Semibold"/>
                <a:cs typeface="Myriad Pro Semibold"/>
              </a:endParaRP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0" y="5499100"/>
            <a:ext cx="9144001" cy="673200"/>
            <a:chOff x="0" y="5168900"/>
            <a:chExt cx="9144001" cy="673200"/>
          </a:xfrm>
        </p:grpSpPr>
        <p:grpSp>
          <p:nvGrpSpPr>
            <p:cNvPr id="15" name="Group 145"/>
            <p:cNvGrpSpPr/>
            <p:nvPr/>
          </p:nvGrpSpPr>
          <p:grpSpPr>
            <a:xfrm>
              <a:off x="0" y="5168900"/>
              <a:ext cx="9144000" cy="673200"/>
              <a:chOff x="800100" y="5080000"/>
              <a:chExt cx="7886700" cy="6732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12800" y="5080000"/>
                <a:ext cx="7874000" cy="67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WORKING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00100" y="5080000"/>
                <a:ext cx="1500664" cy="6731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SPRINT PLANNING</a:t>
                </a: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7531100" y="5168900"/>
              <a:ext cx="1612901" cy="673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REVIEW AND RETROSPECTIVE</a:t>
              </a: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0" y="330200"/>
            <a:ext cx="9143999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  <a:t>Looking Inside</a:t>
            </a:r>
            <a:b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</a:br>
            <a: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  <a:t>One Sprint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/>
          <p:nvPr/>
        </p:nvGrpSpPr>
        <p:grpSpPr>
          <a:xfrm>
            <a:off x="2870200" y="5547001"/>
            <a:ext cx="5623280" cy="682821"/>
            <a:chOff x="2565400" y="4899025"/>
            <a:chExt cx="5441371" cy="660732"/>
          </a:xfrm>
        </p:grpSpPr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5400" y="4899025"/>
              <a:ext cx="679262" cy="651847"/>
            </a:xfrm>
            <a:prstGeom prst="rect">
              <a:avLst/>
            </a:prstGeom>
          </p:spPr>
        </p:pic>
        <p:pic>
          <p:nvPicPr>
            <p:cNvPr id="48" name="Picture 4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7288" y="4903467"/>
              <a:ext cx="679262" cy="651847"/>
            </a:xfrm>
            <a:prstGeom prst="rect">
              <a:avLst/>
            </a:prstGeom>
          </p:spPr>
        </p:pic>
        <p:pic>
          <p:nvPicPr>
            <p:cNvPr id="49" name="Picture 4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6955" y="4903467"/>
              <a:ext cx="679262" cy="651847"/>
            </a:xfrm>
            <a:prstGeom prst="rect">
              <a:avLst/>
            </a:prstGeom>
          </p:spPr>
        </p:pic>
        <p:pic>
          <p:nvPicPr>
            <p:cNvPr id="51" name="Picture 50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42" y="4907910"/>
              <a:ext cx="679262" cy="651847"/>
            </a:xfrm>
            <a:prstGeom prst="rect">
              <a:avLst/>
            </a:prstGeom>
          </p:spPr>
        </p:pic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288" y="4903467"/>
              <a:ext cx="679262" cy="651847"/>
            </a:xfrm>
            <a:prstGeom prst="rect">
              <a:avLst/>
            </a:prstGeom>
          </p:spPr>
        </p:pic>
        <p:pic>
          <p:nvPicPr>
            <p:cNvPr id="53" name="Picture 5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8176" y="4907910"/>
              <a:ext cx="679262" cy="651847"/>
            </a:xfrm>
            <a:prstGeom prst="rect">
              <a:avLst/>
            </a:prstGeom>
          </p:spPr>
        </p:pic>
        <p:pic>
          <p:nvPicPr>
            <p:cNvPr id="55" name="Picture 5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064" y="4903467"/>
              <a:ext cx="679262" cy="651847"/>
            </a:xfrm>
            <a:prstGeom prst="rect">
              <a:avLst/>
            </a:prstGeom>
          </p:spPr>
        </p:pic>
        <p:pic>
          <p:nvPicPr>
            <p:cNvPr id="57" name="Picture 5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7509" y="4905688"/>
              <a:ext cx="679262" cy="65184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79400" y="10541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89700" y="584200"/>
            <a:ext cx="190500" cy="3131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2787135" y="4645890"/>
            <a:ext cx="2515684" cy="2103978"/>
            <a:chOff x="2266435" y="3477490"/>
            <a:chExt cx="2515684" cy="2103978"/>
          </a:xfrm>
        </p:grpSpPr>
        <p:sp>
          <p:nvSpPr>
            <p:cNvPr id="40" name="TextBox 39"/>
            <p:cNvSpPr txBox="1"/>
            <p:nvPr/>
          </p:nvSpPr>
          <p:spPr>
            <a:xfrm>
              <a:off x="2298700" y="3477490"/>
              <a:ext cx="2483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Gill Sans"/>
                  <a:cs typeface="Gill Sans"/>
                </a:rPr>
                <a:t>Start Date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66435" y="3624725"/>
              <a:ext cx="33506" cy="19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6845300" y="4639905"/>
            <a:ext cx="1854200" cy="2109963"/>
            <a:chOff x="7099300" y="3471505"/>
            <a:chExt cx="1854200" cy="2109963"/>
          </a:xfrm>
        </p:grpSpPr>
        <p:sp>
          <p:nvSpPr>
            <p:cNvPr id="46" name="TextBox 45"/>
            <p:cNvSpPr txBox="1"/>
            <p:nvPr/>
          </p:nvSpPr>
          <p:spPr>
            <a:xfrm>
              <a:off x="7099300" y="3471505"/>
              <a:ext cx="185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Gill Sans"/>
                  <a:cs typeface="Gill Sans"/>
                </a:rPr>
                <a:t>Delivery Date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41332" y="3624725"/>
              <a:ext cx="33506" cy="19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282" y="50800"/>
            <a:ext cx="867751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4800">
                <a:solidFill>
                  <a:schemeClr val="bg1"/>
                </a:solidFill>
                <a:latin typeface="Tw Cen MT"/>
                <a:cs typeface="Tw Cen MT"/>
              </a:rPr>
              <a:t>Getting Started</a:t>
            </a:r>
            <a:endParaRPr lang="en-US" sz="300">
              <a:solidFill>
                <a:schemeClr val="bg1"/>
              </a:solidFill>
              <a:latin typeface="Tw Cen MT"/>
              <a:cs typeface="Tw Cen MT"/>
            </a:endParaRP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ScrumMaster teaches Scrum to everyone and assigns the Scrum roles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creates the Product Backlog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Dev Team does high-level size estimation of the Product Backlog, and then the Product Owner estimates delivery date, scope and cost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prioritizes the Product Backlog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and Dev Team do initial Product Backlog Refinement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and Dev Team create the Definition of Done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Dev Team sets up their development / test environments, and does enough up-front design and architecture to get started</a:t>
            </a:r>
          </a:p>
        </p:txBody>
      </p:sp>
      <p:grpSp>
        <p:nvGrpSpPr>
          <p:cNvPr id="7" name="Group 36"/>
          <p:cNvGrpSpPr/>
          <p:nvPr/>
        </p:nvGrpSpPr>
        <p:grpSpPr>
          <a:xfrm>
            <a:off x="1689361" y="5443226"/>
            <a:ext cx="926839" cy="894960"/>
            <a:chOff x="1321061" y="4744726"/>
            <a:chExt cx="926839" cy="894960"/>
          </a:xfrm>
        </p:grpSpPr>
        <p:sp>
          <p:nvSpPr>
            <p:cNvPr id="38" name="Rectangle 37"/>
            <p:cNvSpPr/>
            <p:nvPr/>
          </p:nvSpPr>
          <p:spPr>
            <a:xfrm>
              <a:off x="1321061" y="4770522"/>
              <a:ext cx="926839" cy="6267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Getting Started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25851" y="4744726"/>
              <a:ext cx="762000" cy="894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sz="1200">
                <a:latin typeface="Gill Sans"/>
                <a:cs typeface="Gill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5100" y="127000"/>
            <a:ext cx="8839200" cy="5257800"/>
            <a:chOff x="165100" y="127000"/>
            <a:chExt cx="8839200" cy="5257800"/>
          </a:xfrm>
        </p:grpSpPr>
        <p:sp>
          <p:nvSpPr>
            <p:cNvPr id="31" name="Rectangle 30"/>
            <p:cNvSpPr/>
            <p:nvPr/>
          </p:nvSpPr>
          <p:spPr>
            <a:xfrm>
              <a:off x="165100" y="127000"/>
              <a:ext cx="8839200" cy="41783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flipV="1">
              <a:off x="1854200" y="4305300"/>
              <a:ext cx="768096" cy="10795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66899" y="4278842"/>
              <a:ext cx="7406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  <a:cs typeface="Tw Cen MT"/>
              </a:rPr>
              <a:t>The Agile Manifesto</a:t>
            </a:r>
          </a:p>
        </p:txBody>
      </p:sp>
      <p:sp>
        <p:nvSpPr>
          <p:cNvPr id="922628" name="Text Box 4"/>
          <p:cNvSpPr txBox="1">
            <a:spLocks noChangeArrowheads="1"/>
          </p:cNvSpPr>
          <p:nvPr/>
        </p:nvSpPr>
        <p:spPr bwMode="auto">
          <a:xfrm>
            <a:off x="609600" y="1316038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Tw Cen MT"/>
                <a:cs typeface="Tw Cen MT"/>
              </a:rPr>
              <a:t>Core values:</a:t>
            </a:r>
            <a:endParaRPr lang="en-US" sz="32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09600" y="5568797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While there is value in the items on</a:t>
            </a:r>
          </a:p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the right, </a:t>
            </a: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we value the items on the left more</a:t>
            </a: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. </a:t>
            </a: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-76200" y="2453685"/>
            <a:ext cx="9144000" cy="256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Individuals and interactions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processes and tools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Working software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comprehensive documentation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Customer collaboration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contract negotiation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Responding to change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following 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/>
      <p:bldP spid="922629" grpId="0"/>
      <p:bldP spid="9226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727200"/>
            <a:ext cx="5473700" cy="3073400"/>
          </a:xfrm>
          <a:prstGeom prst="rect">
            <a:avLst/>
          </a:prstGeom>
        </p:spPr>
      </p:pic>
      <p:grpSp>
        <p:nvGrpSpPr>
          <p:cNvPr id="2" name="Group 166"/>
          <p:cNvGrpSpPr/>
          <p:nvPr/>
        </p:nvGrpSpPr>
        <p:grpSpPr>
          <a:xfrm>
            <a:off x="4092852" y="3759199"/>
            <a:ext cx="4079598" cy="793751"/>
            <a:chOff x="4092852" y="3759199"/>
            <a:chExt cx="4079598" cy="793751"/>
          </a:xfrm>
        </p:grpSpPr>
        <p:grpSp>
          <p:nvGrpSpPr>
            <p:cNvPr id="3" name="Group 18"/>
            <p:cNvGrpSpPr/>
            <p:nvPr/>
          </p:nvGrpSpPr>
          <p:grpSpPr>
            <a:xfrm>
              <a:off x="4092852" y="3771899"/>
              <a:ext cx="612498" cy="742951"/>
              <a:chOff x="580772" y="4051301"/>
              <a:chExt cx="759078" cy="920750"/>
            </a:xfrm>
          </p:grpSpPr>
          <p:pic>
            <p:nvPicPr>
              <p:cNvPr id="18" name="Picture 17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6" name="Picture 15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4" name="Picture 1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19"/>
            <p:cNvGrpSpPr/>
            <p:nvPr/>
          </p:nvGrpSpPr>
          <p:grpSpPr>
            <a:xfrm>
              <a:off x="5261252" y="3809999"/>
              <a:ext cx="612498" cy="742951"/>
              <a:chOff x="580772" y="4051301"/>
              <a:chExt cx="759078" cy="920750"/>
            </a:xfrm>
          </p:grpSpPr>
          <p:pic>
            <p:nvPicPr>
              <p:cNvPr id="21" name="Picture 20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3" name="Picture 2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5" name="Group 24"/>
            <p:cNvGrpSpPr/>
            <p:nvPr/>
          </p:nvGrpSpPr>
          <p:grpSpPr>
            <a:xfrm>
              <a:off x="6404252" y="3759199"/>
              <a:ext cx="612498" cy="742951"/>
              <a:chOff x="580772" y="4051301"/>
              <a:chExt cx="759078" cy="920750"/>
            </a:xfrm>
          </p:grpSpPr>
          <p:pic>
            <p:nvPicPr>
              <p:cNvPr id="26" name="Picture 25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7" name="Picture 26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8" name="Picture 27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9" name="Picture 28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6" name="Group 29"/>
            <p:cNvGrpSpPr/>
            <p:nvPr/>
          </p:nvGrpSpPr>
          <p:grpSpPr>
            <a:xfrm>
              <a:off x="7559952" y="3797299"/>
              <a:ext cx="612498" cy="742951"/>
              <a:chOff x="580772" y="4051301"/>
              <a:chExt cx="759078" cy="920750"/>
            </a:xfrm>
          </p:grpSpPr>
          <p:pic>
            <p:nvPicPr>
              <p:cNvPr id="31" name="Picture 30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2" name="Picture 31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3" name="Picture 3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4" name="Picture 3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7" name="Group 63"/>
          <p:cNvGrpSpPr/>
          <p:nvPr/>
        </p:nvGrpSpPr>
        <p:grpSpPr>
          <a:xfrm>
            <a:off x="3930650" y="4165600"/>
            <a:ext cx="4439724" cy="1440000"/>
            <a:chOff x="3473450" y="4165600"/>
            <a:chExt cx="4439724" cy="1440000"/>
          </a:xfrm>
        </p:grpSpPr>
        <p:pic>
          <p:nvPicPr>
            <p:cNvPr id="39" name="Picture 38" descr="red 3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46672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1" name="Picture 40" descr="red 8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9659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2" name="Picture 41" descr="red 2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34734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3" name="Picture 42" descr="red 3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58229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sp>
        <p:nvSpPr>
          <p:cNvPr id="51" name="Oval Callout 50"/>
          <p:cNvSpPr/>
          <p:nvPr/>
        </p:nvSpPr>
        <p:spPr>
          <a:xfrm>
            <a:off x="5130800" y="11049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6527800" y="8509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Callout 79"/>
          <p:cNvSpPr/>
          <p:nvPr/>
        </p:nvSpPr>
        <p:spPr>
          <a:xfrm>
            <a:off x="4089400" y="6731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Callout 80"/>
          <p:cNvSpPr/>
          <p:nvPr/>
        </p:nvSpPr>
        <p:spPr>
          <a:xfrm>
            <a:off x="7835900" y="9017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90"/>
          <p:cNvGrpSpPr/>
          <p:nvPr/>
        </p:nvGrpSpPr>
        <p:grpSpPr>
          <a:xfrm>
            <a:off x="4483100" y="927100"/>
            <a:ext cx="4427941" cy="1016000"/>
            <a:chOff x="4483100" y="927100"/>
            <a:chExt cx="4427941" cy="1016000"/>
          </a:xfrm>
        </p:grpSpPr>
        <p:sp>
          <p:nvSpPr>
            <p:cNvPr id="60" name="Cloud Callout 59"/>
            <p:cNvSpPr/>
            <p:nvPr/>
          </p:nvSpPr>
          <p:spPr>
            <a:xfrm>
              <a:off x="4483100" y="9271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loud Callout 87"/>
            <p:cNvSpPr/>
            <p:nvPr/>
          </p:nvSpPr>
          <p:spPr>
            <a:xfrm>
              <a:off x="5626100" y="13589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loud Callout 88"/>
            <p:cNvSpPr/>
            <p:nvPr/>
          </p:nvSpPr>
          <p:spPr>
            <a:xfrm>
              <a:off x="6896100" y="10922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loud Callout 89"/>
            <p:cNvSpPr/>
            <p:nvPr/>
          </p:nvSpPr>
          <p:spPr>
            <a:xfrm>
              <a:off x="8039100" y="10668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8735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1…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546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2…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06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3…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62800" y="0"/>
            <a:ext cx="1361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Show!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121558" y="6294441"/>
            <a:ext cx="2384873" cy="26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10"/>
          <p:cNvGrpSpPr/>
          <p:nvPr/>
        </p:nvGrpSpPr>
        <p:grpSpPr>
          <a:xfrm>
            <a:off x="56770" y="5858701"/>
            <a:ext cx="2721849" cy="573568"/>
            <a:chOff x="3257550" y="4041393"/>
            <a:chExt cx="1593849" cy="189442"/>
          </a:xfrm>
        </p:grpSpPr>
        <p:sp>
          <p:nvSpPr>
            <p:cNvPr id="141" name="Rectangle 140"/>
            <p:cNvSpPr/>
            <p:nvPr/>
          </p:nvSpPr>
          <p:spPr>
            <a:xfrm>
              <a:off x="3505209" y="4115476"/>
              <a:ext cx="1260466" cy="112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hord 141"/>
            <p:cNvSpPr/>
            <p:nvPr/>
          </p:nvSpPr>
          <p:spPr>
            <a:xfrm>
              <a:off x="3434449" y="4041393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hord 142"/>
            <p:cNvSpPr/>
            <p:nvPr/>
          </p:nvSpPr>
          <p:spPr>
            <a:xfrm flipV="1">
              <a:off x="3324773" y="4085845"/>
              <a:ext cx="106139" cy="12700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hord 143"/>
            <p:cNvSpPr/>
            <p:nvPr/>
          </p:nvSpPr>
          <p:spPr>
            <a:xfrm>
              <a:off x="3257550" y="4100660"/>
              <a:ext cx="67223" cy="80436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88462" y="4086901"/>
              <a:ext cx="838485" cy="59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292939" y="4144052"/>
              <a:ext cx="838485" cy="38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23783" y="4086901"/>
              <a:ext cx="838485" cy="112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hord 147"/>
            <p:cNvSpPr/>
            <p:nvPr/>
          </p:nvSpPr>
          <p:spPr>
            <a:xfrm>
              <a:off x="4695731" y="4041393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7465" y="4086902"/>
              <a:ext cx="83848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584812" y="4090077"/>
              <a:ext cx="83848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hord 150"/>
            <p:cNvSpPr/>
            <p:nvPr/>
          </p:nvSpPr>
          <p:spPr>
            <a:xfrm>
              <a:off x="3431796" y="4044568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hord 151"/>
            <p:cNvSpPr/>
            <p:nvPr/>
          </p:nvSpPr>
          <p:spPr>
            <a:xfrm flipV="1">
              <a:off x="3327426" y="4082670"/>
              <a:ext cx="106139" cy="12700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hord 152"/>
            <p:cNvSpPr/>
            <p:nvPr/>
          </p:nvSpPr>
          <p:spPr>
            <a:xfrm>
              <a:off x="3260203" y="4103835"/>
              <a:ext cx="67223" cy="80436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436219" y="4102776"/>
              <a:ext cx="6987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487519" y="4099601"/>
              <a:ext cx="95524" cy="50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30967" y="4134526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81382" y="4137701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352194" y="4128176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/>
          <p:nvPr/>
        </p:nvCxnSpPr>
        <p:spPr>
          <a:xfrm flipV="1">
            <a:off x="496411" y="6426200"/>
            <a:ext cx="2507139" cy="112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54330" y="5978361"/>
            <a:ext cx="354963" cy="54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hord 134"/>
          <p:cNvSpPr/>
          <p:nvPr/>
        </p:nvSpPr>
        <p:spPr>
          <a:xfrm>
            <a:off x="2881658" y="5849242"/>
            <a:ext cx="265837" cy="576957"/>
          </a:xfrm>
          <a:prstGeom prst="chord">
            <a:avLst>
              <a:gd name="adj1" fmla="val 159328"/>
              <a:gd name="adj2" fmla="val 1057114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/>
        </p:nvGraphicFramePr>
        <p:xfrm>
          <a:off x="618086" y="388467"/>
          <a:ext cx="2531513" cy="5758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22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w Cen MT"/>
                          <a:cs typeface="Tw Cen MT"/>
                        </a:rPr>
                        <a:t>PBI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1" name="Freeform 160"/>
          <p:cNvSpPr/>
          <p:nvPr/>
        </p:nvSpPr>
        <p:spPr>
          <a:xfrm>
            <a:off x="2733675" y="6153149"/>
            <a:ext cx="354935" cy="269875"/>
          </a:xfrm>
          <a:custGeom>
            <a:avLst/>
            <a:gdLst>
              <a:gd name="connsiteX0" fmla="*/ 66675 w 354935"/>
              <a:gd name="connsiteY0" fmla="*/ 3175 h 273050"/>
              <a:gd name="connsiteX1" fmla="*/ 288925 w 354935"/>
              <a:gd name="connsiteY1" fmla="*/ 0 h 273050"/>
              <a:gd name="connsiteX2" fmla="*/ 263525 w 354935"/>
              <a:gd name="connsiteY2" fmla="*/ 273050 h 273050"/>
              <a:gd name="connsiteX3" fmla="*/ 0 w 354935"/>
              <a:gd name="connsiteY3" fmla="*/ 244475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35" h="273050">
                <a:moveTo>
                  <a:pt x="66675" y="3175"/>
                </a:moveTo>
                <a:lnTo>
                  <a:pt x="288925" y="0"/>
                </a:lnTo>
                <a:cubicBezTo>
                  <a:pt x="281509" y="91108"/>
                  <a:pt x="354935" y="273050"/>
                  <a:pt x="263525" y="273050"/>
                </a:cubicBezTo>
                <a:lnTo>
                  <a:pt x="0" y="2444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854325" y="6156325"/>
            <a:ext cx="50800" cy="117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514600" y="1422400"/>
            <a:ext cx="3683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27300" y="1930400"/>
            <a:ext cx="3683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onut 167"/>
          <p:cNvSpPr/>
          <p:nvPr/>
        </p:nvSpPr>
        <p:spPr>
          <a:xfrm>
            <a:off x="444500" y="1308100"/>
            <a:ext cx="2933700" cy="558800"/>
          </a:xfrm>
          <a:prstGeom prst="donut">
            <a:avLst>
              <a:gd name="adj" fmla="val 12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73"/>
          <p:cNvGrpSpPr/>
          <p:nvPr/>
        </p:nvGrpSpPr>
        <p:grpSpPr>
          <a:xfrm>
            <a:off x="3923722" y="4150884"/>
            <a:ext cx="4452422" cy="1465400"/>
            <a:chOff x="3936422" y="4150884"/>
            <a:chExt cx="4452422" cy="1465400"/>
          </a:xfrm>
        </p:grpSpPr>
        <p:pic>
          <p:nvPicPr>
            <p:cNvPr id="170" name="Picture 169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936422" y="41635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1" name="Picture 170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130222" y="41762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2" name="Picture 171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298622" y="41635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3" name="Picture 172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7441622" y="41508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1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80" grpId="0" animBg="1"/>
      <p:bldP spid="80" grpId="1" animBg="1"/>
      <p:bldP spid="81" grpId="0" animBg="1"/>
      <p:bldP spid="81" grpId="1" animBg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165" grpId="0" animBg="1"/>
      <p:bldP spid="16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9" name="Donut 8"/>
          <p:cNvSpPr/>
          <p:nvPr/>
        </p:nvSpPr>
        <p:spPr>
          <a:xfrm>
            <a:off x="1917700" y="1244600"/>
            <a:ext cx="2108200" cy="558800"/>
          </a:xfrm>
          <a:prstGeom prst="donut">
            <a:avLst>
              <a:gd name="adj" fmla="val 12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29300" y="838200"/>
            <a:ext cx="2119831" cy="5461000"/>
            <a:chOff x="5829300" y="838200"/>
            <a:chExt cx="2119831" cy="5461000"/>
          </a:xfrm>
        </p:grpSpPr>
        <p:sp>
          <p:nvSpPr>
            <p:cNvPr id="16" name="Right Brace 15"/>
            <p:cNvSpPr/>
            <p:nvPr/>
          </p:nvSpPr>
          <p:spPr>
            <a:xfrm>
              <a:off x="5829300" y="838200"/>
              <a:ext cx="355600" cy="5461000"/>
            </a:xfrm>
            <a:prstGeom prst="rightBrace">
              <a:avLst>
                <a:gd name="adj1" fmla="val 65476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8400" y="3263900"/>
              <a:ext cx="1700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Tw Cen MT"/>
                  <a:cs typeface="Tw Cen MT"/>
                </a:rPr>
                <a:t>Total =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9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9144000" cy="68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“Size” = </a:t>
            </a:r>
            <a:r>
              <a:rPr lang="en-US" sz="3600" u="sng">
                <a:latin typeface="Tw Cen MT"/>
                <a:cs typeface="Tw Cen MT"/>
              </a:rPr>
              <a:t>Effort</a:t>
            </a:r>
            <a:r>
              <a:rPr lang="en-US" sz="3600">
                <a:latin typeface="Tw Cen MT"/>
                <a:cs typeface="Tw Cen MT"/>
              </a:rPr>
              <a:t> + </a:t>
            </a:r>
            <a:r>
              <a:rPr lang="en-US" sz="3600" u="sng">
                <a:latin typeface="Tw Cen MT"/>
                <a:cs typeface="Tw Cen MT"/>
              </a:rPr>
              <a:t>Complexity</a:t>
            </a:r>
            <a:r>
              <a:rPr lang="en-US" sz="3600">
                <a:latin typeface="Tw Cen MT"/>
                <a:cs typeface="Tw Cen MT"/>
              </a:rPr>
              <a:t> + </a:t>
            </a:r>
            <a:r>
              <a:rPr lang="en-US" sz="3600" u="sng">
                <a:latin typeface="Tw Cen MT"/>
                <a:cs typeface="Tw Cen MT"/>
              </a:rPr>
              <a:t>Uncertainty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The whole Dev Team estimates together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If actual Dev Team is not yet selected, then get a typical Dev Team to do it, and be sensible: add extra buffer to the final plan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Everyone estimates overall size of the item (not just their part of the work)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ScrumMaster facilitates (and joins in the estimation if they will be doing work too)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Product Owner should be available to clarify requirements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Dev Team can re-estimate items later if they get new information or if items change</a:t>
            </a:r>
          </a:p>
        </p:txBody>
      </p:sp>
    </p:spTree>
    <p:extLst>
      <p:ext uri="{BB962C8B-B14F-4D97-AF65-F5344CB8AC3E}">
        <p14:creationId xmlns:p14="http://schemas.microsoft.com/office/powerpoint/2010/main" val="25064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800">
                <a:ea typeface="ＭＳ Ｐゴシック" pitchFamily="-110" charset="-128"/>
              </a:rPr>
              <a:t>This Dev Team just finished a short project...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2883" y="3153674"/>
            <a:ext cx="1239868" cy="351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08731" y="2340338"/>
            <a:ext cx="1249000" cy="720536"/>
            <a:chOff x="1308731" y="2340338"/>
            <a:chExt cx="1249000" cy="720536"/>
          </a:xfrm>
        </p:grpSpPr>
        <p:sp>
          <p:nvSpPr>
            <p:cNvPr id="34" name="Rectangle 33"/>
            <p:cNvSpPr/>
            <p:nvPr/>
          </p:nvSpPr>
          <p:spPr>
            <a:xfrm>
              <a:off x="1308731" y="23403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51034" y="2340874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97731" y="23403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1558" y="4059905"/>
            <a:ext cx="2366481" cy="732460"/>
            <a:chOff x="831558" y="4059905"/>
            <a:chExt cx="2366481" cy="732460"/>
          </a:xfrm>
        </p:grpSpPr>
        <p:sp>
          <p:nvSpPr>
            <p:cNvPr id="791559" name="AutoShape 7"/>
            <p:cNvSpPr>
              <a:spLocks/>
            </p:cNvSpPr>
            <p:nvPr/>
          </p:nvSpPr>
          <p:spPr bwMode="auto">
            <a:xfrm rot="5400000">
              <a:off x="1921464" y="2969999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462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380076" y="4056017"/>
            <a:ext cx="2366481" cy="736348"/>
            <a:chOff x="3380076" y="4056017"/>
            <a:chExt cx="2366481" cy="736348"/>
          </a:xfrm>
        </p:grpSpPr>
        <p:sp>
          <p:nvSpPr>
            <p:cNvPr id="791561" name="AutoShape 9"/>
            <p:cNvSpPr>
              <a:spLocks/>
            </p:cNvSpPr>
            <p:nvPr/>
          </p:nvSpPr>
          <p:spPr bwMode="auto">
            <a:xfrm rot="5400000">
              <a:off x="4469982" y="2966111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116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928594" y="4059905"/>
            <a:ext cx="2366481" cy="732460"/>
            <a:chOff x="5928594" y="4059905"/>
            <a:chExt cx="2366481" cy="732460"/>
          </a:xfrm>
        </p:grpSpPr>
        <p:sp>
          <p:nvSpPr>
            <p:cNvPr id="791563" name="AutoShape 11"/>
            <p:cNvSpPr>
              <a:spLocks/>
            </p:cNvSpPr>
            <p:nvPr/>
          </p:nvSpPr>
          <p:spPr bwMode="auto">
            <a:xfrm rot="5400000">
              <a:off x="7018500" y="2969999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516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3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668182" y="3166533"/>
            <a:ext cx="16827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674566" y="1921933"/>
            <a:ext cx="1679202" cy="361735"/>
            <a:chOff x="3674566" y="1921933"/>
            <a:chExt cx="1679202" cy="361735"/>
          </a:xfrm>
        </p:grpSpPr>
        <p:sp>
          <p:nvSpPr>
            <p:cNvPr id="70" name="Rectangle 69"/>
            <p:cNvSpPr/>
            <p:nvPr/>
          </p:nvSpPr>
          <p:spPr>
            <a:xfrm>
              <a:off x="3674566" y="1921933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16868" y="192246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58628" y="192246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93768" y="1923668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75112" y="2364251"/>
            <a:ext cx="802303" cy="720536"/>
            <a:chOff x="3675112" y="2364251"/>
            <a:chExt cx="802303" cy="720536"/>
          </a:xfrm>
        </p:grpSpPr>
        <p:sp>
          <p:nvSpPr>
            <p:cNvPr id="26" name="Rectangle 25"/>
            <p:cNvSpPr/>
            <p:nvPr/>
          </p:nvSpPr>
          <p:spPr>
            <a:xfrm>
              <a:off x="3675112" y="2364251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7415" y="2364787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11934" y="1910720"/>
            <a:ext cx="1678602" cy="1594480"/>
            <a:chOff x="6311934" y="1910720"/>
            <a:chExt cx="1678602" cy="1594480"/>
          </a:xfrm>
        </p:grpSpPr>
        <p:sp>
          <p:nvSpPr>
            <p:cNvPr id="40" name="Rectangle 39"/>
            <p:cNvSpPr/>
            <p:nvPr/>
          </p:nvSpPr>
          <p:spPr>
            <a:xfrm>
              <a:off x="6311934" y="191072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5423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9599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124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569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3053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7796" y="2351522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16632" y="3153674"/>
              <a:ext cx="1246218" cy="351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014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308185" y="189802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487" y="189855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2247" y="189855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889000" y="2711450"/>
            <a:ext cx="6718300" cy="158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253316" y="3522763"/>
            <a:ext cx="2160000" cy="158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>
                <a:latin typeface="Tw Cen MT"/>
                <a:cs typeface="Tw Cen MT"/>
              </a:rPr>
              <a:pPr>
                <a:defRPr/>
              </a:pPr>
              <a:t>44</a:t>
            </a:fld>
            <a:endParaRPr lang="en-US">
              <a:latin typeface="Tw Cen MT"/>
              <a:cs typeface="Tw Cen M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4448" y="5943600"/>
            <a:ext cx="602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Average of 14 Points per Sprint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13313" y="5930900"/>
            <a:ext cx="260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</a:t>
            </a:r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 “Velocity”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320800" y="1841500"/>
            <a:ext cx="1237134" cy="461665"/>
            <a:chOff x="1320800" y="1841500"/>
            <a:chExt cx="1237134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132080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5895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0345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27150" y="2444750"/>
            <a:ext cx="1237134" cy="461665"/>
            <a:chOff x="1327150" y="2438400"/>
            <a:chExt cx="1237134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132715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6530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980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765300" y="307975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3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695700" y="1854200"/>
            <a:ext cx="1662584" cy="461665"/>
            <a:chOff x="3695700" y="1854200"/>
            <a:chExt cx="1662584" cy="461665"/>
          </a:xfrm>
        </p:grpSpPr>
        <p:sp>
          <p:nvSpPr>
            <p:cNvPr id="84" name="TextBox 83"/>
            <p:cNvSpPr txBox="1"/>
            <p:nvPr/>
          </p:nvSpPr>
          <p:spPr>
            <a:xfrm>
              <a:off x="369570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385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6565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380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89350" y="2444750"/>
            <a:ext cx="792634" cy="461665"/>
            <a:chOff x="3689350" y="2444750"/>
            <a:chExt cx="792634" cy="461665"/>
          </a:xfrm>
        </p:grpSpPr>
        <p:sp>
          <p:nvSpPr>
            <p:cNvPr id="89" name="TextBox 88"/>
            <p:cNvSpPr txBox="1"/>
            <p:nvPr/>
          </p:nvSpPr>
          <p:spPr>
            <a:xfrm>
              <a:off x="3689350" y="2444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27500" y="2444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30700" y="326390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8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6324600" y="1847850"/>
            <a:ext cx="1668934" cy="1693565"/>
            <a:chOff x="6324600" y="1847850"/>
            <a:chExt cx="1668934" cy="1693565"/>
          </a:xfrm>
        </p:grpSpPr>
        <p:grpSp>
          <p:nvGrpSpPr>
            <p:cNvPr id="94" name="Group 93"/>
            <p:cNvGrpSpPr/>
            <p:nvPr/>
          </p:nvGrpSpPr>
          <p:grpSpPr>
            <a:xfrm>
              <a:off x="6324600" y="1847850"/>
              <a:ext cx="1662584" cy="461665"/>
              <a:chOff x="3695700" y="1854200"/>
              <a:chExt cx="1662584" cy="461665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369570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13385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6565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00380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6324600" y="2444750"/>
              <a:ext cx="1237134" cy="461665"/>
              <a:chOff x="1327150" y="2438400"/>
              <a:chExt cx="1237134" cy="461665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2715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6530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20980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7639050" y="22796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75450" y="3079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3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9640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12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56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16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329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14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31" grpId="0" animBg="1"/>
      <p:bldP spid="32" grpId="0" animBg="1"/>
      <p:bldP spid="33" grpId="0" animBg="1"/>
      <p:bldP spid="58" grpId="0"/>
      <p:bldP spid="59" grpId="0"/>
      <p:bldP spid="78" grpId="0"/>
      <p:bldP spid="93" grpId="0"/>
      <p:bldP spid="107" grpId="0"/>
      <p:bldP spid="109" grpId="0"/>
      <p:bldP spid="1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 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0600" y="508000"/>
            <a:ext cx="263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Total = 40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0600" y="990600"/>
            <a:ext cx="307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Velocity = 14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0" y="1676400"/>
            <a:ext cx="294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Time to complete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0600" y="2082800"/>
            <a:ext cx="311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40/14 = 2.8 Sprints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7287" y="3251200"/>
            <a:ext cx="3096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Since this Dev Team has been doing 2 week Sprints, this project will require: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80082" y="5321300"/>
            <a:ext cx="2975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3 Sprints x 2 weeks</a:t>
            </a:r>
          </a:p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6 weeks to finish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0100" y="2527300"/>
            <a:ext cx="200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~3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41" grpId="0"/>
      <p:bldP spid="42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0600" y="508000"/>
            <a:ext cx="263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Total = 40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0600" y="990600"/>
            <a:ext cx="307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Velocity = 14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0" y="1676400"/>
            <a:ext cx="294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Time to complete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0600" y="2082800"/>
            <a:ext cx="311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40/14 = 2.8 Sprints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7287" y="3251200"/>
            <a:ext cx="3096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If this Dev Team costs $15K per Sprint (salary, etc.), the project cost is: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80082" y="5321300"/>
            <a:ext cx="260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3 Sprints x $15K</a:t>
            </a:r>
          </a:p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$45K total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0100" y="2527300"/>
            <a:ext cx="200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~3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Tw Cen MT"/>
                <a:cs typeface="Tw Cen MT"/>
              </a:rPr>
              <a:t>Tracking Projects to Delivery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37150" y="75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7150" y="9906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7150" y="12255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7150" y="14605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7150" y="16954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7150" y="1930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7150" y="2190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7150" y="24320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500" y="26670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0800" y="29019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0800" y="31432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0800" y="3460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4450" y="37274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4450" y="3968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30800" y="5359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24450" y="56197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24450" y="583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4450" y="4343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24450" y="4724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24450" y="50990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30800" y="61531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4450" y="6451600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24450" y="66738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9692" y="75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9692" y="9905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9692" y="14604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9692" y="1695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09692" y="1930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9692" y="2190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9692" y="2432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42" y="26669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03342" y="29019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3342" y="31432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3342" y="34416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6992" y="3727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96992" y="3968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03342" y="5359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6992" y="56197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96992" y="583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96992" y="4343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6992" y="4724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6992" y="5099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3342" y="61531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6992" y="6451594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  <a:latin typeface="Gill San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0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ill Sans"/>
              </a:rPr>
              <a:t>Sprints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  <a:latin typeface="Gill Sans"/>
              </a:rPr>
              <a:t>End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6400" y="1625600"/>
            <a:ext cx="9725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Gill Sans"/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450" y="2461123"/>
            <a:ext cx="872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8000" dirty="0" smtClean="0">
                <a:solidFill>
                  <a:schemeClr val="bg1"/>
                </a:solidFill>
                <a:latin typeface="Tw Cen MT"/>
                <a:cs typeface="Tw Cen MT"/>
              </a:rPr>
              <a:t>Scrum Framework</a:t>
            </a:r>
            <a:endParaRPr lang="en-US" sz="80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21511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37150" y="75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7150" y="9906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124450" y="1225550"/>
            <a:ext cx="336550" cy="5372100"/>
            <a:chOff x="5124450" y="1225550"/>
            <a:chExt cx="336550" cy="5372100"/>
          </a:xfrm>
        </p:grpSpPr>
        <p:sp>
          <p:nvSpPr>
            <p:cNvPr id="12" name="Rectangle 11"/>
            <p:cNvSpPr/>
            <p:nvPr/>
          </p:nvSpPr>
          <p:spPr>
            <a:xfrm>
              <a:off x="5137150" y="12255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37150" y="14605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7150" y="16954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7150" y="1930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37150" y="2190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37150" y="24320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3500" y="26670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30800" y="29019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30800" y="31432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30800" y="3460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4450" y="37274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4450" y="3968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0800" y="5359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24450" y="5619750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24450" y="58356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4450" y="4343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24450" y="4724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4450" y="50990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30800" y="61531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4450" y="6451600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124450" y="66738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9692" y="75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9692" y="9905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9692" y="14604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9692" y="1695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09692" y="1930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9692" y="2190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9692" y="2432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42" y="26669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03342" y="29019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3342" y="31432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3342" y="34416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6992" y="3727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96992" y="3968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03342" y="5359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6992" y="56197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96992" y="583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96992" y="4343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6992" y="4724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6992" y="5099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3342" y="61531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6992" y="6451594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142" name="Group 141"/>
          <p:cNvGrpSpPr/>
          <p:nvPr/>
        </p:nvGrpSpPr>
        <p:grpSpPr>
          <a:xfrm>
            <a:off x="5509692" y="755644"/>
            <a:ext cx="317500" cy="425450"/>
            <a:chOff x="5509692" y="755644"/>
            <a:chExt cx="317500" cy="425450"/>
          </a:xfrm>
        </p:grpSpPr>
        <p:sp>
          <p:nvSpPr>
            <p:cNvPr id="39" name="Rectangle 38"/>
            <p:cNvSpPr/>
            <p:nvPr/>
          </p:nvSpPr>
          <p:spPr>
            <a:xfrm>
              <a:off x="5509692" y="7556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9692" y="9905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496992" y="1460494"/>
            <a:ext cx="336550" cy="5137150"/>
            <a:chOff x="5496992" y="1460494"/>
            <a:chExt cx="336550" cy="5137150"/>
          </a:xfrm>
        </p:grpSpPr>
        <p:sp>
          <p:nvSpPr>
            <p:cNvPr id="42" name="Rectangle 41"/>
            <p:cNvSpPr/>
            <p:nvPr/>
          </p:nvSpPr>
          <p:spPr>
            <a:xfrm>
              <a:off x="5509692" y="14604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9692" y="16954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09692" y="1930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9692" y="21907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09692" y="24320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16042" y="26669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03342" y="29019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03342" y="31432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3342" y="34416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96992" y="37274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6992" y="39687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03342" y="5359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96992" y="5619744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96992" y="58356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96992" y="4343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96992" y="4724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96992" y="50990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03342" y="61531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96992" y="6451594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142" name="Group 141"/>
          <p:cNvGrpSpPr/>
          <p:nvPr/>
        </p:nvGrpSpPr>
        <p:grpSpPr>
          <a:xfrm>
            <a:off x="5873767" y="755638"/>
            <a:ext cx="317500" cy="660400"/>
            <a:chOff x="5873767" y="755638"/>
            <a:chExt cx="317500" cy="660400"/>
          </a:xfrm>
        </p:grpSpPr>
        <p:sp>
          <p:nvSpPr>
            <p:cNvPr id="66" name="Rectangle 65"/>
            <p:cNvSpPr/>
            <p:nvPr/>
          </p:nvSpPr>
          <p:spPr>
            <a:xfrm>
              <a:off x="5873767" y="7556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73767" y="9905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3767" y="12255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861067" y="1930388"/>
            <a:ext cx="336550" cy="4667250"/>
            <a:chOff x="5861067" y="1930388"/>
            <a:chExt cx="336550" cy="4667250"/>
          </a:xfrm>
        </p:grpSpPr>
        <p:sp>
          <p:nvSpPr>
            <p:cNvPr id="71" name="Rectangle 70"/>
            <p:cNvSpPr/>
            <p:nvPr/>
          </p:nvSpPr>
          <p:spPr>
            <a:xfrm>
              <a:off x="5873767" y="1930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73767" y="21907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73767" y="24320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80117" y="26669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67417" y="29019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67417" y="31432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867417" y="34416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1067" y="37274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61067" y="39687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67417" y="5359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1067" y="5619738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61067" y="58356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861067" y="4343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861067" y="4724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61067" y="50990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867417" y="61531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61067" y="6451588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8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6237842" y="747165"/>
            <a:ext cx="317500" cy="1143000"/>
            <a:chOff x="6237842" y="747165"/>
            <a:chExt cx="317500" cy="1143000"/>
          </a:xfrm>
        </p:grpSpPr>
        <p:sp>
          <p:nvSpPr>
            <p:cNvPr id="93" name="Rectangle 92"/>
            <p:cNvSpPr/>
            <p:nvPr/>
          </p:nvSpPr>
          <p:spPr>
            <a:xfrm>
              <a:off x="6237842" y="74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37842" y="9821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37842" y="1217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37842" y="1471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37842" y="1699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31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225142" y="2893465"/>
            <a:ext cx="323850" cy="3708400"/>
            <a:chOff x="6225142" y="2893465"/>
            <a:chExt cx="323850" cy="3708400"/>
          </a:xfrm>
        </p:grpSpPr>
        <p:sp>
          <p:nvSpPr>
            <p:cNvPr id="102" name="Rectangle 101"/>
            <p:cNvSpPr/>
            <p:nvPr/>
          </p:nvSpPr>
          <p:spPr>
            <a:xfrm>
              <a:off x="6231492" y="28934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31492" y="31347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231492" y="34332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25142" y="3731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25142" y="3960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231492" y="53636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25142" y="5623965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225142" y="582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25142" y="43349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25142" y="47667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225142" y="5090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31492" y="6144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225142" y="6455815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6250542" y="66611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06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606142" y="747165"/>
            <a:ext cx="317500" cy="1866900"/>
            <a:chOff x="6606142" y="747165"/>
            <a:chExt cx="317500" cy="1866900"/>
          </a:xfrm>
        </p:grpSpPr>
        <p:sp>
          <p:nvSpPr>
            <p:cNvPr id="119" name="Rectangle 118"/>
            <p:cNvSpPr/>
            <p:nvPr/>
          </p:nvSpPr>
          <p:spPr>
            <a:xfrm>
              <a:off x="6606142" y="74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606142" y="9821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06142" y="1217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606142" y="1471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06142" y="1699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06142" y="19409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06142" y="2182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06142" y="2423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593442" y="3134765"/>
            <a:ext cx="323850" cy="3467100"/>
            <a:chOff x="6593442" y="3134765"/>
            <a:chExt cx="323850" cy="3467100"/>
          </a:xfrm>
        </p:grpSpPr>
        <p:sp>
          <p:nvSpPr>
            <p:cNvPr id="129" name="Rectangle 128"/>
            <p:cNvSpPr/>
            <p:nvPr/>
          </p:nvSpPr>
          <p:spPr>
            <a:xfrm>
              <a:off x="6599792" y="31347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599792" y="34332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93442" y="3731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93442" y="3960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599792" y="53636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93442" y="5623965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93442" y="582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93442" y="43349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593442" y="47667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593442" y="5090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599792" y="6144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593442" y="6455815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41" grpId="0" animBg="1"/>
      <p:bldP spid="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794000" y="3124200"/>
            <a:ext cx="565150" cy="3937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84007" y="3437467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6654800" y="4432300"/>
            <a:ext cx="1930400" cy="1320800"/>
          </a:xfrm>
          <a:prstGeom prst="wedgeRectCallout">
            <a:avLst>
              <a:gd name="adj1" fmla="val -20175"/>
              <a:gd name="adj2" fmla="val 898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extra Sprints will be needed to deliver the entire Release Backlog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79259" y="1519059"/>
            <a:ext cx="6659741" cy="4805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Scrum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1300" y="0"/>
            <a:ext cx="8509000" cy="151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694439" y="1418166"/>
            <a:ext cx="5751993" cy="5232407"/>
            <a:chOff x="1694439" y="1418166"/>
            <a:chExt cx="5751993" cy="5232407"/>
          </a:xfrm>
        </p:grpSpPr>
        <p:sp>
          <p:nvSpPr>
            <p:cNvPr id="27" name="Donut 26"/>
            <p:cNvSpPr/>
            <p:nvPr/>
          </p:nvSpPr>
          <p:spPr>
            <a:xfrm>
              <a:off x="2125133" y="1938873"/>
              <a:ext cx="4711700" cy="4711700"/>
            </a:xfrm>
            <a:prstGeom prst="donut">
              <a:avLst>
                <a:gd name="adj" fmla="val 11613"/>
              </a:avLst>
            </a:prstGeom>
            <a:solidFill>
              <a:schemeClr val="bg2">
                <a:lumMod val="75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c 27"/>
            <p:cNvSpPr/>
            <p:nvPr/>
          </p:nvSpPr>
          <p:spPr>
            <a:xfrm>
              <a:off x="2353733" y="2192873"/>
              <a:ext cx="4203700" cy="4254500"/>
            </a:xfrm>
            <a:prstGeom prst="arc">
              <a:avLst>
                <a:gd name="adj1" fmla="val 17953812"/>
                <a:gd name="adj2" fmla="val 21496172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7172544">
              <a:off x="2315633" y="2129373"/>
              <a:ext cx="4203700" cy="4254500"/>
            </a:xfrm>
            <a:prstGeom prst="arc">
              <a:avLst>
                <a:gd name="adj1" fmla="val 17695150"/>
                <a:gd name="adj2" fmla="val 21583189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4672511">
              <a:off x="2404533" y="2167473"/>
              <a:ext cx="4203700" cy="4254500"/>
            </a:xfrm>
            <a:prstGeom prst="arc">
              <a:avLst>
                <a:gd name="adj1" fmla="val 17790625"/>
                <a:gd name="adj2" fmla="val 21496172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94932" y="45042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74531" y="14181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3603671" y="18909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1694439" y="50024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599591" y="44788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4"/>
            <p:cNvSpPr>
              <a:spLocks noChangeArrowheads="1"/>
            </p:cNvSpPr>
            <p:nvPr/>
          </p:nvSpPr>
          <p:spPr bwMode="auto">
            <a:xfrm>
              <a:off x="5541432" y="49897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  <a:b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</a:br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2982383" y="3431116"/>
              <a:ext cx="1358900" cy="7874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3623733" y="5367866"/>
              <a:ext cx="1905000" cy="158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30200" y="101600"/>
            <a:ext cx="3240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Tw Cen MT"/>
                <a:cs typeface="Tw Cen MT"/>
              </a:rPr>
              <a:t>SCRUM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2499" y="3572933"/>
            <a:ext cx="211268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1367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241300" y="3365500"/>
            <a:ext cx="2057400" cy="1625600"/>
          </a:xfrm>
          <a:prstGeom prst="wedgeRectCallout">
            <a:avLst>
              <a:gd name="adj1" fmla="val -20175"/>
              <a:gd name="adj2" fmla="val 8252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 deliver the release on schedule, remove 12 points from the Release Backlog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58800" y="5575300"/>
            <a:ext cx="55753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94000" y="3124200"/>
            <a:ext cx="565150" cy="3937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84007" y="3437467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259" y="1519059"/>
            <a:ext cx="5567541" cy="4043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1300" y="0"/>
            <a:ext cx="8509000" cy="1511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36" name="TextBox 35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39" name="TextBox 3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pic>
        <p:nvPicPr>
          <p:cNvPr id="50" name="Picture 49" descr="Screen Shot 2013-10-16 at 5.1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04" y="542925"/>
            <a:ext cx="970971" cy="931784"/>
          </a:xfrm>
          <a:prstGeom prst="rect">
            <a:avLst/>
          </a:prstGeom>
        </p:spPr>
      </p:pic>
      <p:grpSp>
        <p:nvGrpSpPr>
          <p:cNvPr id="4" name="Group 63"/>
          <p:cNvGrpSpPr/>
          <p:nvPr/>
        </p:nvGrpSpPr>
        <p:grpSpPr>
          <a:xfrm>
            <a:off x="2089729" y="549275"/>
            <a:ext cx="6803446" cy="938134"/>
            <a:chOff x="2089729" y="549275"/>
            <a:chExt cx="6803446" cy="938134"/>
          </a:xfrm>
        </p:grpSpPr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549275"/>
              <a:ext cx="970971" cy="931784"/>
            </a:xfrm>
            <a:prstGeom prst="rect">
              <a:avLst/>
            </a:prstGeom>
          </p:spPr>
        </p:pic>
        <p:pic>
          <p:nvPicPr>
            <p:cNvPr id="54" name="Picture 5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549275"/>
              <a:ext cx="970971" cy="931784"/>
            </a:xfrm>
            <a:prstGeom prst="rect">
              <a:avLst/>
            </a:prstGeom>
          </p:spPr>
        </p:pic>
        <p:pic>
          <p:nvPicPr>
            <p:cNvPr id="56" name="Picture 5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555625"/>
              <a:ext cx="970971" cy="931784"/>
            </a:xfrm>
            <a:prstGeom prst="rect">
              <a:avLst/>
            </a:prstGeom>
          </p:spPr>
        </p:pic>
        <p:pic>
          <p:nvPicPr>
            <p:cNvPr id="57" name="Picture 5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549275"/>
              <a:ext cx="970971" cy="931784"/>
            </a:xfrm>
            <a:prstGeom prst="rect">
              <a:avLst/>
            </a:prstGeom>
          </p:spPr>
        </p:pic>
        <p:pic>
          <p:nvPicPr>
            <p:cNvPr id="58" name="Picture 5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555625"/>
              <a:ext cx="970971" cy="931784"/>
            </a:xfrm>
            <a:prstGeom prst="rect">
              <a:avLst/>
            </a:prstGeom>
          </p:spPr>
        </p:pic>
        <p:pic>
          <p:nvPicPr>
            <p:cNvPr id="59" name="Picture 5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549275"/>
              <a:ext cx="970971" cy="931784"/>
            </a:xfrm>
            <a:prstGeom prst="rect">
              <a:avLst/>
            </a:prstGeom>
          </p:spPr>
        </p:pic>
        <p:pic>
          <p:nvPicPr>
            <p:cNvPr id="60" name="Picture 5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552450"/>
              <a:ext cx="970971" cy="931784"/>
            </a:xfrm>
            <a:prstGeom prst="rect">
              <a:avLst/>
            </a:prstGeom>
          </p:spPr>
        </p:pic>
      </p:grpSp>
      <p:pic>
        <p:nvPicPr>
          <p:cNvPr id="63" name="Picture 62" descr="Screen Shot 2013-10-16 at 5.1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2400"/>
            <a:ext cx="5664200" cy="5435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6764" y="3907784"/>
            <a:ext cx="211268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3901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58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59" name="Picture 58" descr="tea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19100" y="2730500"/>
            <a:ext cx="87249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The Dev Team is responsible for implementing the product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Recommended size is 5-9 people.  (Bigger projects will have multiple Dev Teams working in parallel with each other.)</a:t>
            </a:r>
            <a:endParaRPr lang="en-US" sz="2400" u="sng" dirty="0">
              <a:solidFill>
                <a:schemeClr val="bg1"/>
              </a:solidFill>
              <a:latin typeface="Tw Cen MT"/>
              <a:cs typeface="Tw Cen MT"/>
            </a:endParaRP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bg1"/>
                </a:solidFill>
                <a:latin typeface="Tw Cen MT"/>
                <a:cs typeface="Tw Cen MT"/>
              </a:rPr>
              <a:t>Self-organizing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– Dev Team works together to set a realistic target for the Sprint, and they do their best to hit that target.  They are responsible for delivering high-quality work at a sustainable pace.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bg1"/>
                </a:solidFill>
                <a:latin typeface="Tw Cen MT"/>
                <a:cs typeface="Tw Cen MT"/>
              </a:rPr>
              <a:t>Cross-functional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– Dev Team has all the diverse skills needed to produce working software in a Sprint.  Each person might have one (or more) of the following skills: architecture, coding, testing, documentation, etc.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We call all these people “Developers,” regardless of their expertise</a:t>
            </a:r>
          </a:p>
        </p:txBody>
      </p:sp>
      <p:grpSp>
        <p:nvGrpSpPr>
          <p:cNvPr id="3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75" name="TextBox 74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79" name="TextBox 7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6781798" y="1778000"/>
            <a:ext cx="2362202" cy="1413933"/>
            <a:chOff x="6781798" y="1917700"/>
            <a:chExt cx="2362202" cy="1413933"/>
          </a:xfrm>
        </p:grpSpPr>
        <p:sp>
          <p:nvSpPr>
            <p:cNvPr id="96" name="Rectangle 95"/>
            <p:cNvSpPr/>
            <p:nvPr/>
          </p:nvSpPr>
          <p:spPr>
            <a:xfrm>
              <a:off x="6781798" y="2971800"/>
              <a:ext cx="1003302" cy="35983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39000" y="19177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latin typeface="Tw Cen MT"/>
                  <a:cs typeface="Tw Cen MT"/>
                </a:rPr>
                <a:t>Whatever needs to be delivered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5400000">
              <a:off x="7607300" y="2628900"/>
              <a:ext cx="317500" cy="1905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2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42" name="Picture 41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43" name="Picture 42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45" name="Picture 44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48" name="Picture 47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49" name="Picture 48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51" name="Picture 50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48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64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3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79" name="Picture 178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80" name="TextBox 179"/>
          <p:cNvSpPr txBox="1"/>
          <p:nvPr/>
        </p:nvSpPr>
        <p:spPr>
          <a:xfrm>
            <a:off x="876300" y="2743200"/>
            <a:ext cx="826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The ScrumMaster is a "servant leader", helping the Dev Team and PO use Scrum to achieve the best possible results today, and improve their results in the future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The ScrumMaster owns the “3 P’s”: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rocess Coach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roblem Solver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rotector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ScrumMaster could be a Dev Team member or an </a:t>
            </a:r>
            <a:b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800" u="sng">
                <a:solidFill>
                  <a:schemeClr val="bg1"/>
                </a:solidFill>
                <a:latin typeface="Tw Cen MT"/>
                <a:cs typeface="Tw Cen MT"/>
              </a:rPr>
              <a:t>ex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-Project Manager – but not the Dev Team’s boss.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860550" y="457835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860550" y="500380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60550" y="544195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 flipH="1">
            <a:off x="3467100" y="1536700"/>
            <a:ext cx="2082800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5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97" name="TextBox 196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200" name="TextBox 199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42" name="Picture 41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3" name="Picture 42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00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allAtOnce"/>
      <p:bldP spid="184" grpId="0" animBg="1"/>
      <p:bldP spid="190" grpId="0" animBg="1"/>
      <p:bldP spid="191" grpId="0" animBg="1"/>
    </p:bldLst>
  </p:timing>
</p:sld>
</file>

<file path=ppt/theme/theme1.xml><?xml version="1.0" encoding="utf-8"?>
<a:theme xmlns:a="http://schemas.openxmlformats.org/drawingml/2006/main" name="csm standard 4.07 bangalor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csm standard 4.07 bangalore.thmx</Template>
  <TotalTime>92526</TotalTime>
  <Words>8565</Words>
  <Application>Microsoft Office PowerPoint</Application>
  <PresentationFormat>On-screen Show (4:3)</PresentationFormat>
  <Paragraphs>2773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ＭＳ ゴシック</vt:lpstr>
      <vt:lpstr>ＭＳ Ｐゴシック</vt:lpstr>
      <vt:lpstr>Arial</vt:lpstr>
      <vt:lpstr>Gill Sans</vt:lpstr>
      <vt:lpstr>Handwriting - Dakota</vt:lpstr>
      <vt:lpstr>Myriad Pro</vt:lpstr>
      <vt:lpstr>Myriad Pro Light</vt:lpstr>
      <vt:lpstr>Myriad Pro Semibold</vt:lpstr>
      <vt:lpstr>Tw Cen MT</vt:lpstr>
      <vt:lpstr>Wingdings</vt:lpstr>
      <vt:lpstr>Zapf Dingbats</vt:lpstr>
      <vt:lpstr>Zemke Hand ITC Std</vt:lpstr>
      <vt:lpstr>csm standard 4.07 bangalore</vt:lpstr>
      <vt:lpstr>Introduction to Agile</vt:lpstr>
      <vt:lpstr>Agile Software Development</vt:lpstr>
      <vt:lpstr>The Traditional Approach</vt:lpstr>
      <vt:lpstr>The Agile Manifesto</vt:lpstr>
      <vt:lpstr>PowerPoint Presentation</vt:lpstr>
      <vt:lpstr>The Essence of 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Planning Meeting</vt:lpstr>
      <vt:lpstr>PowerPoint Presentation</vt:lpstr>
      <vt:lpstr>PowerPoint Presentation</vt:lpstr>
      <vt:lpstr>PowerPoint Presentation</vt:lpstr>
      <vt:lpstr>PowerPoint Presentation</vt:lpstr>
      <vt:lpstr>Daily Scrum Meeting</vt:lpstr>
      <vt:lpstr>PowerPoint Presentation</vt:lpstr>
      <vt:lpstr>PowerPoint Presentation</vt:lpstr>
      <vt:lpstr>Product Backlog Refinement</vt:lpstr>
      <vt:lpstr>PowerPoint Presentation</vt:lpstr>
      <vt:lpstr>PowerPoint Presentation</vt:lpstr>
      <vt:lpstr>PowerPoint Presentation</vt:lpstr>
      <vt:lpstr>Sprint Review</vt:lpstr>
      <vt:lpstr>PowerPoint Presentation</vt:lpstr>
      <vt:lpstr>Sprint Retrospective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Dev Team just finished a short project...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RADHAKRISHNAN, HARI</dc:creator>
  <cp:lastModifiedBy>hp</cp:lastModifiedBy>
  <cp:revision>3714</cp:revision>
  <cp:lastPrinted>2010-10-26T04:31:47Z</cp:lastPrinted>
  <dcterms:created xsi:type="dcterms:W3CDTF">2014-02-17T05:17:35Z</dcterms:created>
  <dcterms:modified xsi:type="dcterms:W3CDTF">2020-04-26T03:38:38Z</dcterms:modified>
</cp:coreProperties>
</file>