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26"/>
  </p:normalViewPr>
  <p:slideViewPr>
    <p:cSldViewPr snapToGrid="0">
      <p:cViewPr varScale="1">
        <p:scale>
          <a:sx n="95" d="100"/>
          <a:sy n="95"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330C-8569-364D-276C-9358D4FA0D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641BCD-3060-C5A1-FB80-827302FDC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2C7D02-178F-CEAA-A64A-805084BC3CBA}"/>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5" name="Footer Placeholder 4">
            <a:extLst>
              <a:ext uri="{FF2B5EF4-FFF2-40B4-BE49-F238E27FC236}">
                <a16:creationId xmlns:a16="http://schemas.microsoft.com/office/drawing/2014/main" id="{007CF816-A91C-D6DC-4DA4-8BA4D8893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677EF-AABD-69BF-B998-D27F8BF2A021}"/>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105426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CC53-6521-7396-B086-FD6D679EC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09C87E-41A6-0763-EAA1-65152DCA1E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FC012-4DF1-3D68-568C-35B8125F5F01}"/>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5" name="Footer Placeholder 4">
            <a:extLst>
              <a:ext uri="{FF2B5EF4-FFF2-40B4-BE49-F238E27FC236}">
                <a16:creationId xmlns:a16="http://schemas.microsoft.com/office/drawing/2014/main" id="{52939717-225A-23AD-18CC-C590E2A5B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A2A69-FEBC-0634-5DFA-9185A6B02B16}"/>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21376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EDA5B-BC9D-3706-2DE7-8CCD8AE6B0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4BE245-A6B7-9BE4-5E9B-1A4DF76A8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90648-C033-8AF2-EB79-E3E4A179DAEF}"/>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5" name="Footer Placeholder 4">
            <a:extLst>
              <a:ext uri="{FF2B5EF4-FFF2-40B4-BE49-F238E27FC236}">
                <a16:creationId xmlns:a16="http://schemas.microsoft.com/office/drawing/2014/main" id="{BFB93535-B55A-0AC9-E820-07E467DC9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C323E-4FF4-7C5A-D2BA-40704726C697}"/>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70023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D1CB-5949-D101-1B22-62BF4E4C4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8FAD07-A79B-1072-506C-A114EE6F8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9C6F3-43F0-9CDF-645C-FD2D5CFDAA7D}"/>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5" name="Footer Placeholder 4">
            <a:extLst>
              <a:ext uri="{FF2B5EF4-FFF2-40B4-BE49-F238E27FC236}">
                <a16:creationId xmlns:a16="http://schemas.microsoft.com/office/drawing/2014/main" id="{62399098-3365-1630-5ECC-843E813CB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E1730-CACA-EA0F-E3BC-44DEBCB688D7}"/>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226803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A5CE-9DBF-605B-BDB2-FBB7B3BFAD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398672-2FA4-D5CF-B2B4-92D1CDFCB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ED34A8-50D2-79C3-2BC0-4B1ACAA85D6D}"/>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5" name="Footer Placeholder 4">
            <a:extLst>
              <a:ext uri="{FF2B5EF4-FFF2-40B4-BE49-F238E27FC236}">
                <a16:creationId xmlns:a16="http://schemas.microsoft.com/office/drawing/2014/main" id="{A30FD2C7-08EA-F0DA-7AAA-A4368E8E5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30A99-80C8-3FC6-AE6E-7C27F713242C}"/>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314038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7912-697A-CFCC-C68B-9A58822BFA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22B02-B92E-ABEB-4DF3-9B544C35B9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D6A3CD-907F-DF83-F69B-BAA038D26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2648F-FAA9-3EFE-3A87-C37178D1C136}"/>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6" name="Footer Placeholder 5">
            <a:extLst>
              <a:ext uri="{FF2B5EF4-FFF2-40B4-BE49-F238E27FC236}">
                <a16:creationId xmlns:a16="http://schemas.microsoft.com/office/drawing/2014/main" id="{6B8CBC62-AEFA-5FD5-28F0-882F6E5F86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3FCC7-E7D8-7A69-A909-7A1C4F112996}"/>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152903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6D60-5926-298A-8C4B-1E4246EC86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CC8C05-12FD-A568-1431-84CF15625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C688A9-929C-EA9F-9AF9-7C66DEF10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50BCAE-DB53-D58C-1B62-2E4454122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DFF09-6167-5272-AD79-31263ED60E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2A8362-3434-B7D4-D647-83498B3E5007}"/>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8" name="Footer Placeholder 7">
            <a:extLst>
              <a:ext uri="{FF2B5EF4-FFF2-40B4-BE49-F238E27FC236}">
                <a16:creationId xmlns:a16="http://schemas.microsoft.com/office/drawing/2014/main" id="{D901F4AD-775E-5F14-2924-98CC1064F1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896CA6-39BB-7380-E489-3A6BAF50E490}"/>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292168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E78A-E9C5-C0BF-E362-3973279302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CA2A4E-F43D-8BC3-4D80-8BF8CF0CE182}"/>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4" name="Footer Placeholder 3">
            <a:extLst>
              <a:ext uri="{FF2B5EF4-FFF2-40B4-BE49-F238E27FC236}">
                <a16:creationId xmlns:a16="http://schemas.microsoft.com/office/drawing/2014/main" id="{9BA60327-2E90-E6DE-CFC5-84B0C3F2F4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30E684-C413-9499-8B88-93BEF664AD96}"/>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251224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D26147-6E6E-E46F-A490-8F48C7BBC4B4}"/>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3" name="Footer Placeholder 2">
            <a:extLst>
              <a:ext uri="{FF2B5EF4-FFF2-40B4-BE49-F238E27FC236}">
                <a16:creationId xmlns:a16="http://schemas.microsoft.com/office/drawing/2014/main" id="{759C11A8-F068-FB0D-0074-59E850CF90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AC8202-21B8-03C2-83B8-B31E9600EE04}"/>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284060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6707-8C3C-7738-B7D3-BDE04E0F2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5EC6CE-033C-8322-8B3F-97C88D140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985B6F-59C7-40D5-C921-1CA5E33E7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BDF06-30F0-8184-86FF-170607671CCF}"/>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6" name="Footer Placeholder 5">
            <a:extLst>
              <a:ext uri="{FF2B5EF4-FFF2-40B4-BE49-F238E27FC236}">
                <a16:creationId xmlns:a16="http://schemas.microsoft.com/office/drawing/2014/main" id="{5EA73FB5-88BE-72FF-8F6B-F2B6A15C7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A884D0-F8F9-AB31-2DF7-DBEA92329F7A}"/>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3723823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CFD8-C5B7-175A-B91B-093364987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073B3C-F97B-EFCB-CCC8-9C251A7940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A60704-D84A-DCD7-FD6C-0A532C1E6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BBE5E-00C9-768D-126F-E9B5606722B3}"/>
              </a:ext>
            </a:extLst>
          </p:cNvPr>
          <p:cNvSpPr>
            <a:spLocks noGrp="1"/>
          </p:cNvSpPr>
          <p:nvPr>
            <p:ph type="dt" sz="half" idx="10"/>
          </p:nvPr>
        </p:nvSpPr>
        <p:spPr/>
        <p:txBody>
          <a:bodyPr/>
          <a:lstStyle/>
          <a:p>
            <a:fld id="{C064A5F3-A028-394D-AEBC-6587FB1F51A1}" type="datetimeFigureOut">
              <a:rPr lang="en-US" smtClean="0"/>
              <a:t>10/8/23</a:t>
            </a:fld>
            <a:endParaRPr lang="en-US"/>
          </a:p>
        </p:txBody>
      </p:sp>
      <p:sp>
        <p:nvSpPr>
          <p:cNvPr id="6" name="Footer Placeholder 5">
            <a:extLst>
              <a:ext uri="{FF2B5EF4-FFF2-40B4-BE49-F238E27FC236}">
                <a16:creationId xmlns:a16="http://schemas.microsoft.com/office/drawing/2014/main" id="{A25C0A15-22C3-91B9-1AD8-9132DAE00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F4220-7656-84E5-3EA3-9E140BD8B481}"/>
              </a:ext>
            </a:extLst>
          </p:cNvPr>
          <p:cNvSpPr>
            <a:spLocks noGrp="1"/>
          </p:cNvSpPr>
          <p:nvPr>
            <p:ph type="sldNum" sz="quarter" idx="12"/>
          </p:nvPr>
        </p:nvSpPr>
        <p:spPr/>
        <p:txBody>
          <a:bodyPr/>
          <a:lstStyle/>
          <a:p>
            <a:fld id="{3B161EE9-B9E9-D941-99E6-A4BC218A3A02}" type="slidenum">
              <a:rPr lang="en-US" smtClean="0"/>
              <a:t>‹#›</a:t>
            </a:fld>
            <a:endParaRPr lang="en-US"/>
          </a:p>
        </p:txBody>
      </p:sp>
    </p:spTree>
    <p:extLst>
      <p:ext uri="{BB962C8B-B14F-4D97-AF65-F5344CB8AC3E}">
        <p14:creationId xmlns:p14="http://schemas.microsoft.com/office/powerpoint/2010/main" val="295833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2CB20-EEC8-08F2-A1B6-9C3ADAF46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1609C9-1445-1C5A-167A-3CA0002E9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36583-7653-E186-85E7-43F9E5811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4A5F3-A028-394D-AEBC-6587FB1F51A1}" type="datetimeFigureOut">
              <a:rPr lang="en-US" smtClean="0"/>
              <a:t>10/8/23</a:t>
            </a:fld>
            <a:endParaRPr lang="en-US"/>
          </a:p>
        </p:txBody>
      </p:sp>
      <p:sp>
        <p:nvSpPr>
          <p:cNvPr id="5" name="Footer Placeholder 4">
            <a:extLst>
              <a:ext uri="{FF2B5EF4-FFF2-40B4-BE49-F238E27FC236}">
                <a16:creationId xmlns:a16="http://schemas.microsoft.com/office/drawing/2014/main" id="{AB67DDBF-150C-12F2-9530-172A95D4A2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DECFA6-12D4-8EC0-71DE-3BA91CF1A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61EE9-B9E9-D941-99E6-A4BC218A3A02}" type="slidenum">
              <a:rPr lang="en-US" smtClean="0"/>
              <a:t>‹#›</a:t>
            </a:fld>
            <a:endParaRPr lang="en-US"/>
          </a:p>
        </p:txBody>
      </p:sp>
    </p:spTree>
    <p:extLst>
      <p:ext uri="{BB962C8B-B14F-4D97-AF65-F5344CB8AC3E}">
        <p14:creationId xmlns:p14="http://schemas.microsoft.com/office/powerpoint/2010/main" val="145451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3DE0-8F9A-9F6E-643B-2C00EA2C91B7}"/>
              </a:ext>
            </a:extLst>
          </p:cNvPr>
          <p:cNvSpPr>
            <a:spLocks noGrp="1"/>
          </p:cNvSpPr>
          <p:nvPr>
            <p:ph type="ctrTitle"/>
          </p:nvPr>
        </p:nvSpPr>
        <p:spPr/>
        <p:txBody>
          <a:bodyPr/>
          <a:lstStyle/>
          <a:p>
            <a:r>
              <a:rPr lang="en-US" dirty="0">
                <a:solidFill>
                  <a:srgbClr val="FF0000"/>
                </a:solidFill>
              </a:rPr>
              <a:t>Morphology of Culture</a:t>
            </a:r>
          </a:p>
        </p:txBody>
      </p:sp>
      <p:sp>
        <p:nvSpPr>
          <p:cNvPr id="3" name="Subtitle 2">
            <a:extLst>
              <a:ext uri="{FF2B5EF4-FFF2-40B4-BE49-F238E27FC236}">
                <a16:creationId xmlns:a16="http://schemas.microsoft.com/office/drawing/2014/main" id="{1FF1B8CB-3048-4C09-A16C-98BC0981B836}"/>
              </a:ext>
            </a:extLst>
          </p:cNvPr>
          <p:cNvSpPr>
            <a:spLocks noGrp="1"/>
          </p:cNvSpPr>
          <p:nvPr>
            <p:ph type="subTitle" idx="1"/>
          </p:nvPr>
        </p:nvSpPr>
        <p:spPr/>
        <p:txBody>
          <a:bodyPr>
            <a:normAutofit/>
          </a:bodyPr>
          <a:lstStyle/>
          <a:p>
            <a:r>
              <a:rPr lang="en-US" sz="4000" dirty="0">
                <a:solidFill>
                  <a:srgbClr val="FF0000"/>
                </a:solidFill>
              </a:rPr>
              <a:t>Lecture # 1</a:t>
            </a:r>
          </a:p>
        </p:txBody>
      </p:sp>
    </p:spTree>
    <p:extLst>
      <p:ext uri="{BB962C8B-B14F-4D97-AF65-F5344CB8AC3E}">
        <p14:creationId xmlns:p14="http://schemas.microsoft.com/office/powerpoint/2010/main" val="53040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D6D1-4A57-A201-AD63-5DE3FC1440E7}"/>
              </a:ext>
            </a:extLst>
          </p:cNvPr>
          <p:cNvSpPr>
            <a:spLocks noGrp="1"/>
          </p:cNvSpPr>
          <p:nvPr>
            <p:ph type="title"/>
          </p:nvPr>
        </p:nvSpPr>
        <p:spPr/>
        <p:txBody>
          <a:bodyPr/>
          <a:lstStyle/>
          <a:p>
            <a:r>
              <a:rPr lang="en-US" dirty="0">
                <a:solidFill>
                  <a:srgbClr val="00B050"/>
                </a:solidFill>
              </a:rPr>
              <a:t>What is Cultural Studies</a:t>
            </a:r>
          </a:p>
        </p:txBody>
      </p:sp>
      <p:sp>
        <p:nvSpPr>
          <p:cNvPr id="3" name="Content Placeholder 2">
            <a:extLst>
              <a:ext uri="{FF2B5EF4-FFF2-40B4-BE49-F238E27FC236}">
                <a16:creationId xmlns:a16="http://schemas.microsoft.com/office/drawing/2014/main" id="{DCD8FA5E-BA5D-9D18-01EE-D74533B95DCD}"/>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Cultural studies is a tendency across disciplines, rather than a discipline itself. This is evident in practitioners' simultaneously expressed desires to refuse definition and insist on differentiation.   Cultural studies is animated by subjectivity and power human subjects are formed and how they experience cultural and social space. It takes its agenda and mode of analysis from economics, politics, media and communication studies, sociology, literature, education, the law, science and technology studies, anthropology, and history, with a particular focus on gender, race, class, and sexuality in everyday life.</a:t>
            </a:r>
          </a:p>
          <a:p>
            <a:endParaRPr lang="en-US" dirty="0"/>
          </a:p>
        </p:txBody>
      </p:sp>
    </p:spTree>
    <p:extLst>
      <p:ext uri="{BB962C8B-B14F-4D97-AF65-F5344CB8AC3E}">
        <p14:creationId xmlns:p14="http://schemas.microsoft.com/office/powerpoint/2010/main" val="115274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D1BA-F421-062F-0004-1C0B6BAA981D}"/>
              </a:ext>
            </a:extLst>
          </p:cNvPr>
          <p:cNvSpPr>
            <a:spLocks noGrp="1"/>
          </p:cNvSpPr>
          <p:nvPr>
            <p:ph type="title"/>
          </p:nvPr>
        </p:nvSpPr>
        <p:spPr/>
        <p:txBody>
          <a:bodyPr/>
          <a:lstStyle/>
          <a:p>
            <a:r>
              <a:rPr lang="en-US" dirty="0">
                <a:solidFill>
                  <a:srgbClr val="0070C0"/>
                </a:solidFill>
              </a:rPr>
              <a:t>Definition of Cultural Studies</a:t>
            </a:r>
          </a:p>
        </p:txBody>
      </p:sp>
      <p:sp>
        <p:nvSpPr>
          <p:cNvPr id="3" name="Content Placeholder 2">
            <a:extLst>
              <a:ext uri="{FF2B5EF4-FFF2-40B4-BE49-F238E27FC236}">
                <a16:creationId xmlns:a16="http://schemas.microsoft.com/office/drawing/2014/main" id="{803ECBAD-2B54-BD14-76D1-9285E84E3EC1}"/>
              </a:ext>
            </a:extLst>
          </p:cNvPr>
          <p:cNvSpPr>
            <a:spLocks noGrp="1"/>
          </p:cNvSpPr>
          <p:nvPr>
            <p:ph idx="1"/>
          </p:nvPr>
        </p:nvSpPr>
        <p:spPr/>
        <p:txBody>
          <a:bodyPr/>
          <a:lstStyle/>
          <a:p>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Cultural Studies is a constant engagement with contemporary culture by studying, analyzing and interacting with the institutions of culture and their functions in the society. It can be specific as an objective analysis of a particular element like a work of art such as a short story, or broad as critical observations on large forms of thinking such as religion. As the 'contemporaneity' of a culture is always altering, the study continuously shifts its disciplinary boundaries, both interests and methods, in accord with its geo-historical context.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4869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F09F-7E7F-9C5A-125E-F13D489C026F}"/>
              </a:ext>
            </a:extLst>
          </p:cNvPr>
          <p:cNvSpPr>
            <a:spLocks noGrp="1"/>
          </p:cNvSpPr>
          <p:nvPr>
            <p:ph type="title"/>
          </p:nvPr>
        </p:nvSpPr>
        <p:spPr/>
        <p:txBody>
          <a:bodyPr/>
          <a:lstStyle/>
          <a:p>
            <a:r>
              <a:rPr lang="en-US" dirty="0">
                <a:solidFill>
                  <a:srgbClr val="7030A0"/>
                </a:solidFill>
              </a:rPr>
              <a:t>Definitions of Culture in History</a:t>
            </a:r>
          </a:p>
        </p:txBody>
      </p:sp>
      <p:sp>
        <p:nvSpPr>
          <p:cNvPr id="3" name="Content Placeholder 2">
            <a:extLst>
              <a:ext uri="{FF2B5EF4-FFF2-40B4-BE49-F238E27FC236}">
                <a16:creationId xmlns:a16="http://schemas.microsoft.com/office/drawing/2014/main" id="{871EDD98-F298-2A68-7D48-FC5EAA903352}"/>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lpha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Initial meaning: farming/ cultivation of land rooted in Christianity, the Book of Genesis – God created Adam and Eve and provided them with land to work and sustain themselves.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Antiquity, Renaissance, and post-Renaissance era:  arts, music and literature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 Marx/A Gramsci (19</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-20</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centuries): class culture of privileged (‘cultured people’) and underprivileged (‘uncultured’) groups of society, including subcultures within these cultures.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lphaL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 Adorno and M. Horkheimer (20</a:t>
            </a:r>
            <a:r>
              <a:rPr lang="en-US"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century) – mass culture or ‘culture industry’: television, newspapers, magazines, advertisement, film, including other forms of mass media used by governments and its agencies as well as other powerful institutions (Facebook) and groups as a powerful tool to promote their agendas, including manipulating and controlling people’s minds, behavior, tastes, and their everyday lives.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6804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377</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Morphology of Culture</vt:lpstr>
      <vt:lpstr>What is Cultural Studies</vt:lpstr>
      <vt:lpstr>Definition of Cultural Studies</vt:lpstr>
      <vt:lpstr>Definitions of Culture in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Morphology of Culture</dc:title>
  <dc:creator>77789062599</dc:creator>
  <cp:lastModifiedBy>77789062599</cp:lastModifiedBy>
  <cp:revision>3</cp:revision>
  <dcterms:created xsi:type="dcterms:W3CDTF">2023-10-09T00:48:00Z</dcterms:created>
  <dcterms:modified xsi:type="dcterms:W3CDTF">2023-10-09T01:28:01Z</dcterms:modified>
</cp:coreProperties>
</file>