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3" r:id="rId3"/>
    <p:sldId id="274" r:id="rId4"/>
    <p:sldId id="258" r:id="rId5"/>
    <p:sldId id="259" r:id="rId6"/>
    <p:sldId id="270" r:id="rId7"/>
    <p:sldId id="261" r:id="rId8"/>
    <p:sldId id="263" r:id="rId9"/>
    <p:sldId id="265" r:id="rId10"/>
    <p:sldId id="267" r:id="rId11"/>
    <p:sldId id="262" r:id="rId12"/>
    <p:sldId id="257" r:id="rId13"/>
    <p:sldId id="271" r:id="rId14"/>
    <p:sldId id="272" r:id="rId15"/>
    <p:sldId id="266" r:id="rId16"/>
    <p:sldId id="268"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5"/>
  </p:normalViewPr>
  <p:slideViewPr>
    <p:cSldViewPr snapToGrid="0">
      <p:cViewPr varScale="1">
        <p:scale>
          <a:sx n="89" d="100"/>
          <a:sy n="89" d="100"/>
        </p:scale>
        <p:origin x="8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1681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04915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253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50778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9324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09476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4407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33443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8346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01511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11/13/23</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575600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11/13/23</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847931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599224A-F219-4DF9-8183-F7C098A5C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ncient palace gate">
            <a:extLst>
              <a:ext uri="{FF2B5EF4-FFF2-40B4-BE49-F238E27FC236}">
                <a16:creationId xmlns:a16="http://schemas.microsoft.com/office/drawing/2014/main" id="{A98434F7-E808-0DA3-3492-9BF3022A1A14}"/>
              </a:ext>
            </a:extLst>
          </p:cNvPr>
          <p:cNvPicPr>
            <a:picLocks noChangeAspect="1"/>
          </p:cNvPicPr>
          <p:nvPr/>
        </p:nvPicPr>
        <p:blipFill rotWithShape="1">
          <a:blip r:embed="rId2"/>
          <a:srcRect t="37024" b="22436"/>
          <a:stretch/>
        </p:blipFill>
        <p:spPr>
          <a:xfrm>
            <a:off x="20" y="139494"/>
            <a:ext cx="12191980" cy="6857990"/>
          </a:xfrm>
          <a:prstGeom prst="rect">
            <a:avLst/>
          </a:prstGeom>
        </p:spPr>
      </p:pic>
      <p:sp>
        <p:nvSpPr>
          <p:cNvPr id="15" name="Oval 14">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993" y="1165193"/>
            <a:ext cx="4527613" cy="4527613"/>
          </a:xfrm>
          <a:prstGeom prst="ellipse">
            <a:avLst/>
          </a:prstGeom>
          <a:solidFill>
            <a:schemeClr val="accent1">
              <a:lumMod val="20000"/>
              <a:lumOff val="80000"/>
            </a:schemeClr>
          </a:solidFill>
          <a:ln>
            <a:noFill/>
          </a:ln>
          <a:effectLst>
            <a:outerShdw dist="165100" dir="810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0E09B-825F-BFBE-8FF7-3643BEAD9ED1}"/>
              </a:ext>
            </a:extLst>
          </p:cNvPr>
          <p:cNvSpPr>
            <a:spLocks noGrp="1"/>
          </p:cNvSpPr>
          <p:nvPr>
            <p:ph type="ctrTitle"/>
          </p:nvPr>
        </p:nvSpPr>
        <p:spPr>
          <a:xfrm>
            <a:off x="1238626" y="1981199"/>
            <a:ext cx="4192348" cy="2006601"/>
          </a:xfrm>
        </p:spPr>
        <p:txBody>
          <a:bodyPr>
            <a:normAutofit fontScale="90000"/>
          </a:bodyPr>
          <a:lstStyle/>
          <a:p>
            <a:pPr algn="ctr"/>
            <a:r>
              <a:rPr lang="en-US" sz="4400" b="1" dirty="0">
                <a:solidFill>
                  <a:srgbClr val="0070C0"/>
                </a:solidFill>
              </a:rPr>
              <a:t>Kazakh Culture</a:t>
            </a:r>
            <a:br>
              <a:rPr lang="en-US" sz="4400" b="1" dirty="0">
                <a:solidFill>
                  <a:srgbClr val="0070C0"/>
                </a:solidFill>
              </a:rPr>
            </a:br>
            <a:r>
              <a:rPr lang="en-US" sz="4400" b="1" dirty="0">
                <a:solidFill>
                  <a:srgbClr val="0070C0"/>
                </a:solidFill>
              </a:rPr>
              <a:t>Part One </a:t>
            </a:r>
          </a:p>
        </p:txBody>
      </p:sp>
      <p:sp>
        <p:nvSpPr>
          <p:cNvPr id="3" name="Subtitle 2">
            <a:extLst>
              <a:ext uri="{FF2B5EF4-FFF2-40B4-BE49-F238E27FC236}">
                <a16:creationId xmlns:a16="http://schemas.microsoft.com/office/drawing/2014/main" id="{3E4A6B04-831E-9972-F811-49F6D39CB64F}"/>
              </a:ext>
            </a:extLst>
          </p:cNvPr>
          <p:cNvSpPr>
            <a:spLocks noGrp="1"/>
          </p:cNvSpPr>
          <p:nvPr>
            <p:ph type="subTitle" idx="1"/>
          </p:nvPr>
        </p:nvSpPr>
        <p:spPr>
          <a:xfrm>
            <a:off x="1704512" y="4262120"/>
            <a:ext cx="3231472" cy="907895"/>
          </a:xfrm>
        </p:spPr>
        <p:txBody>
          <a:bodyPr>
            <a:noAutofit/>
          </a:bodyPr>
          <a:lstStyle/>
          <a:p>
            <a:pPr algn="ctr"/>
            <a:r>
              <a:rPr lang="en-US" sz="2800" dirty="0">
                <a:solidFill>
                  <a:srgbClr val="0070C0"/>
                </a:solidFill>
              </a:rPr>
              <a:t>Lecture #10</a:t>
            </a:r>
          </a:p>
        </p:txBody>
      </p:sp>
    </p:spTree>
    <p:extLst>
      <p:ext uri="{BB962C8B-B14F-4D97-AF65-F5344CB8AC3E}">
        <p14:creationId xmlns:p14="http://schemas.microsoft.com/office/powerpoint/2010/main" val="3872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0E2E-F911-3BCA-724D-71579E662665}"/>
              </a:ext>
            </a:extLst>
          </p:cNvPr>
          <p:cNvSpPr>
            <a:spLocks noGrp="1"/>
          </p:cNvSpPr>
          <p:nvPr>
            <p:ph type="title"/>
          </p:nvPr>
        </p:nvSpPr>
        <p:spPr/>
        <p:txBody>
          <a:bodyPr/>
          <a:lstStyle/>
          <a:p>
            <a:pPr algn="ctr"/>
            <a:r>
              <a:rPr lang="en-US" b="1" dirty="0">
                <a:solidFill>
                  <a:srgbClr val="7030A0"/>
                </a:solidFill>
              </a:rPr>
              <a:t>The Kazakh Traditional Crafts</a:t>
            </a:r>
          </a:p>
        </p:txBody>
      </p:sp>
      <p:sp>
        <p:nvSpPr>
          <p:cNvPr id="3" name="Content Placeholder 2">
            <a:extLst>
              <a:ext uri="{FF2B5EF4-FFF2-40B4-BE49-F238E27FC236}">
                <a16:creationId xmlns:a16="http://schemas.microsoft.com/office/drawing/2014/main" id="{9A3A08D6-E78A-BBCA-46C1-F2DFA4B975EC}"/>
              </a:ext>
            </a:extLst>
          </p:cNvPr>
          <p:cNvSpPr>
            <a:spLocks noGrp="1"/>
          </p:cNvSpPr>
          <p:nvPr>
            <p:ph idx="1"/>
          </p:nvPr>
        </p:nvSpPr>
        <p:spPr/>
        <p:txBody>
          <a:bodyPr/>
          <a:lstStyle/>
          <a:p>
            <a:pPr marL="0" indent="0">
              <a:buNone/>
            </a:pPr>
            <a:endParaRPr lang="en-US" dirty="0"/>
          </a:p>
          <a:p>
            <a:r>
              <a:rPr lang="en-US" sz="3200" b="1" dirty="0">
                <a:solidFill>
                  <a:srgbClr val="7030A0"/>
                </a:solidFill>
              </a:rPr>
              <a:t>Jewelry</a:t>
            </a:r>
          </a:p>
          <a:p>
            <a:r>
              <a:rPr lang="en-US" sz="3200" b="1" dirty="0">
                <a:solidFill>
                  <a:srgbClr val="7030A0"/>
                </a:solidFill>
              </a:rPr>
              <a:t>Embroidery</a:t>
            </a:r>
          </a:p>
          <a:p>
            <a:r>
              <a:rPr lang="en-US" sz="3200" b="1" dirty="0">
                <a:solidFill>
                  <a:srgbClr val="7030A0"/>
                </a:solidFill>
              </a:rPr>
              <a:t>Carpentry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69716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5DBE9361-422A-4096-A79E-12D85C33ECAE}"/>
              </a:ext>
            </a:extLst>
          </p:cNvPr>
          <p:cNvSpPr>
            <a:spLocks noGrp="1"/>
          </p:cNvSpPr>
          <p:nvPr>
            <p:ph type="title"/>
          </p:nvPr>
        </p:nvSpPr>
        <p:spPr>
          <a:xfrm>
            <a:off x="810705" y="791851"/>
            <a:ext cx="4091233" cy="1960775"/>
          </a:xfrm>
        </p:spPr>
        <p:txBody>
          <a:bodyPr/>
          <a:lstStyle/>
          <a:p>
            <a:pPr algn="ctr"/>
            <a:r>
              <a:rPr lang="en-US" b="1" dirty="0">
                <a:solidFill>
                  <a:srgbClr val="0070C0"/>
                </a:solidFill>
              </a:rPr>
              <a:t>Kazakh felt carpet</a:t>
            </a:r>
          </a:p>
        </p:txBody>
      </p:sp>
      <p:sp>
        <p:nvSpPr>
          <p:cNvPr id="12" name="Content Placeholder 12">
            <a:extLst>
              <a:ext uri="{FF2B5EF4-FFF2-40B4-BE49-F238E27FC236}">
                <a16:creationId xmlns:a16="http://schemas.microsoft.com/office/drawing/2014/main" id="{C6003C74-82B5-477A-A94C-1C0E7E4E5F35}"/>
              </a:ext>
            </a:extLst>
          </p:cNvPr>
          <p:cNvSpPr>
            <a:spLocks noGrp="1"/>
          </p:cNvSpPr>
          <p:nvPr>
            <p:ph idx="1"/>
          </p:nvPr>
        </p:nvSpPr>
        <p:spPr>
          <a:xfrm>
            <a:off x="810706" y="3091543"/>
            <a:ext cx="4091232" cy="3042557"/>
          </a:xfrm>
        </p:spPr>
        <p:txBody>
          <a:bodyPr>
            <a:normAutofit/>
          </a:bodyPr>
          <a:lstStyle/>
          <a:p>
            <a:pPr marL="0" indent="0" algn="ctr">
              <a:buNone/>
            </a:pPr>
            <a:r>
              <a:rPr lang="en-US" sz="3200" dirty="0">
                <a:solidFill>
                  <a:srgbClr val="0070C0"/>
                </a:solidFill>
              </a:rPr>
              <a:t>Ornament</a:t>
            </a:r>
          </a:p>
          <a:p>
            <a:pPr marL="0" indent="0" algn="ctr">
              <a:buNone/>
            </a:pPr>
            <a:r>
              <a:rPr lang="en-US" sz="3200" dirty="0" err="1">
                <a:solidFill>
                  <a:srgbClr val="0070C0"/>
                </a:solidFill>
              </a:rPr>
              <a:t>Qoshqar</a:t>
            </a:r>
            <a:r>
              <a:rPr lang="en-US" sz="3200" dirty="0">
                <a:solidFill>
                  <a:srgbClr val="0070C0"/>
                </a:solidFill>
              </a:rPr>
              <a:t> </a:t>
            </a:r>
            <a:r>
              <a:rPr lang="en-US" sz="3200" dirty="0" err="1">
                <a:solidFill>
                  <a:srgbClr val="0070C0"/>
                </a:solidFill>
              </a:rPr>
              <a:t>muiz</a:t>
            </a:r>
            <a:r>
              <a:rPr lang="en-US" sz="3200" dirty="0">
                <a:solidFill>
                  <a:srgbClr val="0070C0"/>
                </a:solidFill>
              </a:rPr>
              <a:t> (ram’s horns) </a:t>
            </a:r>
          </a:p>
        </p:txBody>
      </p:sp>
      <p:pic>
        <p:nvPicPr>
          <p:cNvPr id="5" name="Content Placeholder 4" descr="A blue and white heart design&#10;&#10;Description automatically generated">
            <a:extLst>
              <a:ext uri="{FF2B5EF4-FFF2-40B4-BE49-F238E27FC236}">
                <a16:creationId xmlns:a16="http://schemas.microsoft.com/office/drawing/2014/main" id="{3D9911E8-3D5E-46E1-2BB1-B6AF65814188}"/>
              </a:ext>
            </a:extLst>
          </p:cNvPr>
          <p:cNvPicPr>
            <a:picLocks noGrp="1" noChangeAspect="1"/>
          </p:cNvPicPr>
          <p:nvPr>
            <p:ph idx="1"/>
          </p:nvPr>
        </p:nvPicPr>
        <p:blipFill rotWithShape="1">
          <a:blip r:embed="rId2"/>
          <a:srcRect t="4240" r="-2" b="34436"/>
          <a:stretch/>
        </p:blipFill>
        <p:spPr>
          <a:xfrm>
            <a:off x="5642313" y="791852"/>
            <a:ext cx="5746238" cy="5279009"/>
          </a:xfrm>
          <a:noFill/>
        </p:spPr>
      </p:pic>
      <p:sp>
        <p:nvSpPr>
          <p:cNvPr id="14"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795014" y="6342042"/>
            <a:ext cx="2743200" cy="365125"/>
          </a:xfrm>
        </p:spPr>
        <p:txBody>
          <a:bodyPr/>
          <a:lstStyle/>
          <a:p>
            <a:pPr>
              <a:spcAft>
                <a:spcPts val="600"/>
              </a:spcAft>
            </a:pPr>
            <a:fld id="{CE8A7C12-D3DE-4C6C-8DE1-E106A9291375}" type="datetime1">
              <a:rPr lang="en-US" smtClean="0"/>
              <a:pPr>
                <a:spcAft>
                  <a:spcPts val="600"/>
                </a:spcAft>
              </a:pPr>
              <a:t>11/13/23</a:t>
            </a:fld>
            <a:endParaRPr lang="en-US"/>
          </a:p>
        </p:txBody>
      </p:sp>
      <p:sp>
        <p:nvSpPr>
          <p:cNvPr id="16"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696200" y="6342042"/>
            <a:ext cx="3470128" cy="365125"/>
          </a:xfrm>
        </p:spPr>
        <p:txBody>
          <a:bodyPr/>
          <a:lstStyle/>
          <a:p>
            <a:pPr>
              <a:spcAft>
                <a:spcPts val="600"/>
              </a:spcAft>
            </a:pPr>
            <a:r>
              <a:rPr lang="en-US" dirty="0">
                <a:solidFill>
                  <a:srgbClr val="000000"/>
                </a:solidFill>
              </a:rPr>
              <a:t>Sample Footer Text</a:t>
            </a:r>
          </a:p>
        </p:txBody>
      </p:sp>
      <p:sp>
        <p:nvSpPr>
          <p:cNvPr id="18"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11</a:t>
            </a:fld>
            <a:endParaRPr lang="en-US">
              <a:solidFill>
                <a:srgbClr val="000000"/>
              </a:solidFill>
            </a:endParaRPr>
          </a:p>
        </p:txBody>
      </p:sp>
    </p:spTree>
    <p:extLst>
      <p:ext uri="{BB962C8B-B14F-4D97-AF65-F5344CB8AC3E}">
        <p14:creationId xmlns:p14="http://schemas.microsoft.com/office/powerpoint/2010/main" val="53819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4764-A4F0-46C9-1546-C3553B463552}"/>
              </a:ext>
            </a:extLst>
          </p:cNvPr>
          <p:cNvSpPr>
            <a:spLocks noGrp="1"/>
          </p:cNvSpPr>
          <p:nvPr>
            <p:ph type="title"/>
          </p:nvPr>
        </p:nvSpPr>
        <p:spPr/>
        <p:txBody>
          <a:bodyPr/>
          <a:lstStyle/>
          <a:p>
            <a:endParaRPr lang="en-US" dirty="0"/>
          </a:p>
        </p:txBody>
      </p:sp>
      <p:pic>
        <p:nvPicPr>
          <p:cNvPr id="5" name="Content Placeholder 4" descr="A colorful fabric with a pattern&#10;&#10;Description automatically generated">
            <a:extLst>
              <a:ext uri="{FF2B5EF4-FFF2-40B4-BE49-F238E27FC236}">
                <a16:creationId xmlns:a16="http://schemas.microsoft.com/office/drawing/2014/main" id="{1E5C9CD3-CCE4-0EFF-202C-5A5565F5C82B}"/>
              </a:ext>
            </a:extLst>
          </p:cNvPr>
          <p:cNvPicPr>
            <a:picLocks noGrp="1" noChangeAspect="1"/>
          </p:cNvPicPr>
          <p:nvPr>
            <p:ph idx="1"/>
          </p:nvPr>
        </p:nvPicPr>
        <p:blipFill>
          <a:blip r:embed="rId2"/>
          <a:stretch>
            <a:fillRect/>
          </a:stretch>
        </p:blipFill>
        <p:spPr>
          <a:xfrm>
            <a:off x="623455" y="365125"/>
            <a:ext cx="8395854" cy="6127750"/>
          </a:xfrm>
        </p:spPr>
      </p:pic>
    </p:spTree>
    <p:extLst>
      <p:ext uri="{BB962C8B-B14F-4D97-AF65-F5344CB8AC3E}">
        <p14:creationId xmlns:p14="http://schemas.microsoft.com/office/powerpoint/2010/main" val="3912952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52E5-A523-B440-A5A7-0F266E27ED4E}"/>
              </a:ext>
            </a:extLst>
          </p:cNvPr>
          <p:cNvSpPr>
            <a:spLocks noGrp="1"/>
          </p:cNvSpPr>
          <p:nvPr>
            <p:ph type="title"/>
          </p:nvPr>
        </p:nvSpPr>
        <p:spPr/>
        <p:txBody>
          <a:bodyPr/>
          <a:lstStyle/>
          <a:p>
            <a:endParaRPr lang="en-US"/>
          </a:p>
        </p:txBody>
      </p:sp>
      <p:pic>
        <p:nvPicPr>
          <p:cNvPr id="5" name="Content Placeholder 4" descr="A red and blue pattern&#10;&#10;Description automatically generated">
            <a:extLst>
              <a:ext uri="{FF2B5EF4-FFF2-40B4-BE49-F238E27FC236}">
                <a16:creationId xmlns:a16="http://schemas.microsoft.com/office/drawing/2014/main" id="{4FC0FDE9-F759-AE5D-945A-64D0C477D568}"/>
              </a:ext>
            </a:extLst>
          </p:cNvPr>
          <p:cNvPicPr>
            <a:picLocks noGrp="1" noChangeAspect="1"/>
          </p:cNvPicPr>
          <p:nvPr>
            <p:ph idx="1"/>
          </p:nvPr>
        </p:nvPicPr>
        <p:blipFill>
          <a:blip r:embed="rId2"/>
          <a:stretch>
            <a:fillRect/>
          </a:stretch>
        </p:blipFill>
        <p:spPr>
          <a:xfrm>
            <a:off x="1233055" y="365125"/>
            <a:ext cx="7218218" cy="5481493"/>
          </a:xfrm>
        </p:spPr>
      </p:pic>
    </p:spTree>
    <p:extLst>
      <p:ext uri="{BB962C8B-B14F-4D97-AF65-F5344CB8AC3E}">
        <p14:creationId xmlns:p14="http://schemas.microsoft.com/office/powerpoint/2010/main" val="251778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94C8-8C31-DFF1-4D36-7797D0ABA133}"/>
              </a:ext>
            </a:extLst>
          </p:cNvPr>
          <p:cNvSpPr>
            <a:spLocks noGrp="1"/>
          </p:cNvSpPr>
          <p:nvPr>
            <p:ph type="title"/>
          </p:nvPr>
        </p:nvSpPr>
        <p:spPr/>
        <p:txBody>
          <a:bodyPr/>
          <a:lstStyle/>
          <a:p>
            <a:endParaRPr lang="en-US"/>
          </a:p>
        </p:txBody>
      </p:sp>
      <p:pic>
        <p:nvPicPr>
          <p:cNvPr id="5" name="Content Placeholder 4" descr="A close up of a rug&#10;&#10;Description automatically generated">
            <a:extLst>
              <a:ext uri="{FF2B5EF4-FFF2-40B4-BE49-F238E27FC236}">
                <a16:creationId xmlns:a16="http://schemas.microsoft.com/office/drawing/2014/main" id="{7012265F-ADE6-42DA-5D97-DA16CC54DECF}"/>
              </a:ext>
            </a:extLst>
          </p:cNvPr>
          <p:cNvPicPr>
            <a:picLocks noGrp="1" noChangeAspect="1"/>
          </p:cNvPicPr>
          <p:nvPr>
            <p:ph idx="1"/>
          </p:nvPr>
        </p:nvPicPr>
        <p:blipFill>
          <a:blip r:embed="rId2"/>
          <a:stretch>
            <a:fillRect/>
          </a:stretch>
        </p:blipFill>
        <p:spPr>
          <a:xfrm>
            <a:off x="914399" y="1052946"/>
            <a:ext cx="8063345" cy="4752109"/>
          </a:xfrm>
        </p:spPr>
      </p:pic>
    </p:spTree>
    <p:extLst>
      <p:ext uri="{BB962C8B-B14F-4D97-AF65-F5344CB8AC3E}">
        <p14:creationId xmlns:p14="http://schemas.microsoft.com/office/powerpoint/2010/main" val="369301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8C4E-AF6E-3297-7ADD-DE55724CBC0E}"/>
              </a:ext>
            </a:extLst>
          </p:cNvPr>
          <p:cNvSpPr>
            <a:spLocks noGrp="1"/>
          </p:cNvSpPr>
          <p:nvPr>
            <p:ph type="title"/>
          </p:nvPr>
        </p:nvSpPr>
        <p:spPr/>
        <p:txBody>
          <a:bodyPr/>
          <a:lstStyle/>
          <a:p>
            <a:pPr algn="ctr"/>
            <a:r>
              <a:rPr lang="en-US" dirty="0">
                <a:solidFill>
                  <a:srgbClr val="C00000"/>
                </a:solidFill>
              </a:rPr>
              <a:t>The Kazakh Oral Tradition</a:t>
            </a:r>
          </a:p>
        </p:txBody>
      </p:sp>
      <p:sp>
        <p:nvSpPr>
          <p:cNvPr id="3" name="Content Placeholder 2">
            <a:extLst>
              <a:ext uri="{FF2B5EF4-FFF2-40B4-BE49-F238E27FC236}">
                <a16:creationId xmlns:a16="http://schemas.microsoft.com/office/drawing/2014/main" id="{07192B10-ED23-A619-CB1E-750931AE45FF}"/>
              </a:ext>
            </a:extLst>
          </p:cNvPr>
          <p:cNvSpPr>
            <a:spLocks noGrp="1"/>
          </p:cNvSpPr>
          <p:nvPr>
            <p:ph idx="1"/>
          </p:nvPr>
        </p:nvSpPr>
        <p:spPr/>
        <p:txBody>
          <a:bodyPr/>
          <a:lstStyle/>
          <a:p>
            <a:r>
              <a:rPr lang="en-US" dirty="0"/>
              <a:t>The Kazakh poetic art: proverbs, poems, eulogies,  </a:t>
            </a:r>
          </a:p>
          <a:p>
            <a:r>
              <a:rPr lang="en-US" sz="1800" dirty="0">
                <a:effectLst/>
                <a:latin typeface="Times New Roman" panose="02020603050405020304" pitchFamily="18" charset="0"/>
                <a:ea typeface="Calibri" panose="020F0502020204030204" pitchFamily="34" charset="0"/>
              </a:rPr>
              <a:t>the Kazakh traditional music: folklore </a:t>
            </a:r>
            <a:endParaRPr lang="en-US" dirty="0"/>
          </a:p>
          <a:p>
            <a:r>
              <a:rPr lang="en-US" dirty="0"/>
              <a:t>The epic and song traditions: </a:t>
            </a:r>
            <a:r>
              <a:rPr lang="en-US" dirty="0" err="1"/>
              <a:t>zhyr</a:t>
            </a:r>
            <a:r>
              <a:rPr lang="en-US" dirty="0"/>
              <a:t>, </a:t>
            </a:r>
            <a:r>
              <a:rPr lang="en-US" dirty="0" err="1"/>
              <a:t>olen</a:t>
            </a:r>
            <a:r>
              <a:rPr lang="en-US" dirty="0"/>
              <a:t>, </a:t>
            </a:r>
            <a:r>
              <a:rPr lang="en-US" dirty="0" err="1"/>
              <a:t>aitys</a:t>
            </a:r>
            <a:r>
              <a:rPr lang="en-US" dirty="0"/>
              <a:t>, </a:t>
            </a:r>
            <a:r>
              <a:rPr lang="en-US" dirty="0" err="1"/>
              <a:t>baqsylyq</a:t>
            </a:r>
            <a:r>
              <a:rPr lang="en-US" dirty="0"/>
              <a:t>, zikr  </a:t>
            </a:r>
          </a:p>
          <a:p>
            <a:r>
              <a:rPr lang="en-US" dirty="0"/>
              <a:t>Instrumental tradition: </a:t>
            </a:r>
            <a:r>
              <a:rPr lang="en-US" dirty="0" err="1"/>
              <a:t>terme</a:t>
            </a:r>
            <a:r>
              <a:rPr lang="en-US" dirty="0"/>
              <a:t>, </a:t>
            </a:r>
            <a:r>
              <a:rPr lang="en-US" dirty="0" err="1"/>
              <a:t>kuy</a:t>
            </a:r>
            <a:r>
              <a:rPr lang="en-US" dirty="0"/>
              <a:t>, </a:t>
            </a:r>
          </a:p>
          <a:p>
            <a:r>
              <a:rPr lang="en-US" dirty="0"/>
              <a:t>Instruments: domra, </a:t>
            </a:r>
            <a:r>
              <a:rPr lang="en-US" dirty="0" err="1"/>
              <a:t>qobyz</a:t>
            </a:r>
            <a:r>
              <a:rPr lang="en-US" dirty="0"/>
              <a:t>, </a:t>
            </a:r>
            <a:r>
              <a:rPr lang="en-US" dirty="0" err="1"/>
              <a:t>sybyzgy</a:t>
            </a:r>
            <a:r>
              <a:rPr lang="en-US" dirty="0"/>
              <a:t>, </a:t>
            </a:r>
            <a:r>
              <a:rPr lang="en-US" dirty="0" err="1"/>
              <a:t>sherter</a:t>
            </a:r>
            <a:r>
              <a:rPr lang="en-US" dirty="0"/>
              <a:t>, </a:t>
            </a:r>
            <a:r>
              <a:rPr lang="en-US" dirty="0" err="1"/>
              <a:t>sazgen</a:t>
            </a:r>
            <a:r>
              <a:rPr lang="en-US" dirty="0"/>
              <a:t>, </a:t>
            </a:r>
            <a:r>
              <a:rPr lang="en-US" dirty="0" err="1"/>
              <a:t>saz</a:t>
            </a:r>
            <a:r>
              <a:rPr lang="en-US" dirty="0"/>
              <a:t> </a:t>
            </a:r>
            <a:r>
              <a:rPr lang="en-US" dirty="0" err="1"/>
              <a:t>syrnai</a:t>
            </a:r>
            <a:r>
              <a:rPr lang="en-US" dirty="0"/>
              <a:t>, </a:t>
            </a:r>
            <a:r>
              <a:rPr lang="en-US" dirty="0" err="1"/>
              <a:t>shan</a:t>
            </a:r>
            <a:r>
              <a:rPr lang="en-US" dirty="0"/>
              <a:t> </a:t>
            </a:r>
            <a:r>
              <a:rPr lang="en-US" dirty="0" err="1"/>
              <a:t>qobyz</a:t>
            </a:r>
            <a:endParaRPr lang="en-US" dirty="0"/>
          </a:p>
          <a:p>
            <a:pPr marL="0" indent="0">
              <a:buNone/>
            </a:pPr>
            <a:endParaRPr lang="en-US" dirty="0"/>
          </a:p>
          <a:p>
            <a:pPr marL="457200" indent="-457200">
              <a:buAutoNum type="alphaLcPeriod"/>
            </a:pPr>
            <a:endParaRPr lang="en-US" dirty="0"/>
          </a:p>
        </p:txBody>
      </p:sp>
    </p:spTree>
    <p:extLst>
      <p:ext uri="{BB962C8B-B14F-4D97-AF65-F5344CB8AC3E}">
        <p14:creationId xmlns:p14="http://schemas.microsoft.com/office/powerpoint/2010/main" val="99306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F0504D-46E3-4750-BF16-E3E709EFE08E}"/>
              </a:ext>
            </a:extLst>
          </p:cNvPr>
          <p:cNvSpPr>
            <a:spLocks noGrp="1"/>
          </p:cNvSpPr>
          <p:nvPr>
            <p:ph type="ctrTitle"/>
          </p:nvPr>
        </p:nvSpPr>
        <p:spPr>
          <a:xfrm>
            <a:off x="6642532" y="1975872"/>
            <a:ext cx="4192348" cy="2006601"/>
          </a:xfrm>
        </p:spPr>
        <p:txBody>
          <a:bodyPr>
            <a:normAutofit/>
          </a:bodyPr>
          <a:lstStyle/>
          <a:p>
            <a:pPr algn="ctr"/>
            <a:r>
              <a:rPr lang="en-US" sz="3200" dirty="0" err="1">
                <a:solidFill>
                  <a:srgbClr val="C00000"/>
                </a:solidFill>
              </a:rPr>
              <a:t>Sazgen</a:t>
            </a:r>
            <a:endParaRPr lang="en-US" sz="3200" dirty="0">
              <a:solidFill>
                <a:srgbClr val="C00000"/>
              </a:solidFill>
            </a:endParaRPr>
          </a:p>
        </p:txBody>
      </p:sp>
      <p:sp>
        <p:nvSpPr>
          <p:cNvPr id="12" name="Subtitle 2">
            <a:extLst>
              <a:ext uri="{FF2B5EF4-FFF2-40B4-BE49-F238E27FC236}">
                <a16:creationId xmlns:a16="http://schemas.microsoft.com/office/drawing/2014/main" id="{1E5D5682-6D62-4BA5-84F0-4899D2D3F3F1}"/>
              </a:ext>
            </a:extLst>
          </p:cNvPr>
          <p:cNvSpPr>
            <a:spLocks noGrp="1"/>
          </p:cNvSpPr>
          <p:nvPr>
            <p:ph type="subTitle" idx="1"/>
          </p:nvPr>
        </p:nvSpPr>
        <p:spPr>
          <a:xfrm>
            <a:off x="7122970" y="4256793"/>
            <a:ext cx="3231472" cy="907895"/>
          </a:xfrm>
        </p:spPr>
        <p:txBody>
          <a:bodyPr/>
          <a:lstStyle/>
          <a:p>
            <a:pPr algn="ctr"/>
            <a:endParaRPr lang="en-US" dirty="0">
              <a:solidFill>
                <a:srgbClr val="000000"/>
              </a:solidFill>
            </a:endParaRPr>
          </a:p>
        </p:txBody>
      </p:sp>
      <p:pic>
        <p:nvPicPr>
          <p:cNvPr id="5" name="Content Placeholder 4" descr="A close-up of a violin&#10;&#10;Description automatically generated">
            <a:extLst>
              <a:ext uri="{FF2B5EF4-FFF2-40B4-BE49-F238E27FC236}">
                <a16:creationId xmlns:a16="http://schemas.microsoft.com/office/drawing/2014/main" id="{710944D9-E782-9ACB-E601-A756C7CE2E16}"/>
              </a:ext>
            </a:extLst>
          </p:cNvPr>
          <p:cNvPicPr>
            <a:picLocks noGrp="1" noChangeAspect="1"/>
          </p:cNvPicPr>
          <p:nvPr>
            <p:ph idx="4294967295"/>
          </p:nvPr>
        </p:nvPicPr>
        <p:blipFill>
          <a:blip r:embed="rId2"/>
          <a:stretch>
            <a:fillRect/>
          </a:stretch>
        </p:blipFill>
        <p:spPr>
          <a:xfrm>
            <a:off x="1308663" y="781206"/>
            <a:ext cx="3541811" cy="5306085"/>
          </a:xfrm>
          <a:noFill/>
        </p:spPr>
      </p:pic>
      <p:sp>
        <p:nvSpPr>
          <p:cNvPr id="14" name="Date Placeholder 3">
            <a:extLst>
              <a:ext uri="{FF2B5EF4-FFF2-40B4-BE49-F238E27FC236}">
                <a16:creationId xmlns:a16="http://schemas.microsoft.com/office/drawing/2014/main" id="{B4D76AD4-46EF-41EC-95E4-3825DE408BF8}"/>
              </a:ext>
            </a:extLst>
          </p:cNvPr>
          <p:cNvSpPr>
            <a:spLocks noGrp="1"/>
          </p:cNvSpPr>
          <p:nvPr>
            <p:ph type="dt" sz="half" idx="10"/>
          </p:nvPr>
        </p:nvSpPr>
        <p:spPr>
          <a:xfrm>
            <a:off x="795014" y="6342042"/>
            <a:ext cx="2743200" cy="365125"/>
          </a:xfrm>
        </p:spPr>
        <p:txBody>
          <a:bodyPr/>
          <a:lstStyle/>
          <a:p>
            <a:pPr>
              <a:spcAft>
                <a:spcPts val="600"/>
              </a:spcAft>
            </a:pPr>
            <a:fld id="{CABAE48F-DA0B-4FDF-8333-D84A894F7FA1}" type="datetime1">
              <a:rPr lang="en-US" smtClean="0"/>
              <a:pPr>
                <a:spcAft>
                  <a:spcPts val="600"/>
                </a:spcAft>
              </a:pPr>
              <a:t>11/13/23</a:t>
            </a:fld>
            <a:endParaRPr lang="en-US" dirty="0"/>
          </a:p>
        </p:txBody>
      </p:sp>
      <p:sp>
        <p:nvSpPr>
          <p:cNvPr id="16" name="Footer Placeholder 4">
            <a:extLst>
              <a:ext uri="{FF2B5EF4-FFF2-40B4-BE49-F238E27FC236}">
                <a16:creationId xmlns:a16="http://schemas.microsoft.com/office/drawing/2014/main" id="{4C66C5CF-328D-484D-9FF5-E73D0F58EC26}"/>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8" name="Slide Number Placeholder 5">
            <a:extLst>
              <a:ext uri="{FF2B5EF4-FFF2-40B4-BE49-F238E27FC236}">
                <a16:creationId xmlns:a16="http://schemas.microsoft.com/office/drawing/2014/main" id="{C08C1309-81A7-4B31-9D5C-F1D2D0AD11E7}"/>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16</a:t>
            </a:fld>
            <a:endParaRPr lang="en-US" dirty="0"/>
          </a:p>
        </p:txBody>
      </p:sp>
    </p:spTree>
    <p:extLst>
      <p:ext uri="{BB962C8B-B14F-4D97-AF65-F5344CB8AC3E}">
        <p14:creationId xmlns:p14="http://schemas.microsoft.com/office/powerpoint/2010/main" val="166467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5DBE9361-422A-4096-A79E-12D85C33ECAE}"/>
              </a:ext>
            </a:extLst>
          </p:cNvPr>
          <p:cNvSpPr>
            <a:spLocks noGrp="1"/>
          </p:cNvSpPr>
          <p:nvPr>
            <p:ph type="title"/>
          </p:nvPr>
        </p:nvSpPr>
        <p:spPr>
          <a:xfrm>
            <a:off x="810705" y="791851"/>
            <a:ext cx="4091233" cy="1960775"/>
          </a:xfrm>
        </p:spPr>
        <p:txBody>
          <a:bodyPr/>
          <a:lstStyle/>
          <a:p>
            <a:r>
              <a:rPr lang="en-US" b="1" dirty="0">
                <a:solidFill>
                  <a:srgbClr val="C00000"/>
                </a:solidFill>
              </a:rPr>
              <a:t>Shan </a:t>
            </a:r>
            <a:r>
              <a:rPr lang="en-US" b="1" dirty="0" err="1">
                <a:solidFill>
                  <a:srgbClr val="C00000"/>
                </a:solidFill>
              </a:rPr>
              <a:t>qobyz</a:t>
            </a:r>
            <a:endParaRPr lang="en-US" b="1" dirty="0">
              <a:solidFill>
                <a:srgbClr val="C00000"/>
              </a:solidFill>
            </a:endParaRPr>
          </a:p>
        </p:txBody>
      </p:sp>
      <p:sp>
        <p:nvSpPr>
          <p:cNvPr id="12" name="Content Placeholder 12">
            <a:extLst>
              <a:ext uri="{FF2B5EF4-FFF2-40B4-BE49-F238E27FC236}">
                <a16:creationId xmlns:a16="http://schemas.microsoft.com/office/drawing/2014/main" id="{C6003C74-82B5-477A-A94C-1C0E7E4E5F35}"/>
              </a:ext>
            </a:extLst>
          </p:cNvPr>
          <p:cNvSpPr>
            <a:spLocks noGrp="1"/>
          </p:cNvSpPr>
          <p:nvPr>
            <p:ph idx="1"/>
          </p:nvPr>
        </p:nvSpPr>
        <p:spPr>
          <a:xfrm>
            <a:off x="810706" y="3091543"/>
            <a:ext cx="4091232" cy="3042557"/>
          </a:xfrm>
        </p:spPr>
        <p:txBody>
          <a:bodyPr>
            <a:normAutofit/>
          </a:bodyPr>
          <a:lstStyle/>
          <a:p>
            <a:pPr marL="0" indent="0">
              <a:buNone/>
            </a:pPr>
            <a:endParaRPr lang="en-US" dirty="0"/>
          </a:p>
        </p:txBody>
      </p:sp>
      <p:pic>
        <p:nvPicPr>
          <p:cNvPr id="5" name="Content Placeholder 4" descr="A close-up of a metal instrument&#10;&#10;Description automatically generated">
            <a:extLst>
              <a:ext uri="{FF2B5EF4-FFF2-40B4-BE49-F238E27FC236}">
                <a16:creationId xmlns:a16="http://schemas.microsoft.com/office/drawing/2014/main" id="{DD4354AD-6009-FBAF-45FA-84ED27D0423D}"/>
              </a:ext>
            </a:extLst>
          </p:cNvPr>
          <p:cNvPicPr>
            <a:picLocks noGrp="1" noChangeAspect="1"/>
          </p:cNvPicPr>
          <p:nvPr>
            <p:ph idx="1"/>
          </p:nvPr>
        </p:nvPicPr>
        <p:blipFill rotWithShape="1">
          <a:blip r:embed="rId2"/>
          <a:srcRect l="9937" r="17407" b="2"/>
          <a:stretch/>
        </p:blipFill>
        <p:spPr>
          <a:xfrm>
            <a:off x="5642313" y="791852"/>
            <a:ext cx="5746238" cy="5279009"/>
          </a:xfrm>
          <a:noFill/>
        </p:spPr>
      </p:pic>
      <p:sp>
        <p:nvSpPr>
          <p:cNvPr id="14"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795014" y="6342042"/>
            <a:ext cx="2743200" cy="365125"/>
          </a:xfrm>
        </p:spPr>
        <p:txBody>
          <a:bodyPr/>
          <a:lstStyle/>
          <a:p>
            <a:pPr>
              <a:spcAft>
                <a:spcPts val="600"/>
              </a:spcAft>
            </a:pPr>
            <a:fld id="{CE8A7C12-D3DE-4C6C-8DE1-E106A9291375}" type="datetime1">
              <a:rPr lang="en-US" smtClean="0"/>
              <a:pPr>
                <a:spcAft>
                  <a:spcPts val="600"/>
                </a:spcAft>
              </a:pPr>
              <a:t>11/13/23</a:t>
            </a:fld>
            <a:endParaRPr lang="en-US"/>
          </a:p>
        </p:txBody>
      </p:sp>
      <p:sp>
        <p:nvSpPr>
          <p:cNvPr id="16"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696200" y="6342042"/>
            <a:ext cx="3470128" cy="365125"/>
          </a:xfrm>
        </p:spPr>
        <p:txBody>
          <a:bodyPr/>
          <a:lstStyle/>
          <a:p>
            <a:pPr>
              <a:spcAft>
                <a:spcPts val="600"/>
              </a:spcAft>
            </a:pPr>
            <a:r>
              <a:rPr lang="en-US" dirty="0">
                <a:solidFill>
                  <a:srgbClr val="000000"/>
                </a:solidFill>
              </a:rPr>
              <a:t>Sample Footer Text</a:t>
            </a:r>
          </a:p>
        </p:txBody>
      </p:sp>
      <p:sp>
        <p:nvSpPr>
          <p:cNvPr id="18"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17</a:t>
            </a:fld>
            <a:endParaRPr lang="en-US">
              <a:solidFill>
                <a:srgbClr val="000000"/>
              </a:solidFill>
            </a:endParaRPr>
          </a:p>
        </p:txBody>
      </p:sp>
    </p:spTree>
    <p:extLst>
      <p:ext uri="{BB962C8B-B14F-4D97-AF65-F5344CB8AC3E}">
        <p14:creationId xmlns:p14="http://schemas.microsoft.com/office/powerpoint/2010/main" val="114776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BE68-D238-87A6-4A9A-9ED22C53E3C2}"/>
              </a:ext>
            </a:extLst>
          </p:cNvPr>
          <p:cNvSpPr>
            <a:spLocks noGrp="1"/>
          </p:cNvSpPr>
          <p:nvPr>
            <p:ph type="ctrTitle"/>
          </p:nvPr>
        </p:nvSpPr>
        <p:spPr>
          <a:xfrm>
            <a:off x="6875316" y="1436914"/>
            <a:ext cx="4516583" cy="4378099"/>
          </a:xfrm>
        </p:spPr>
        <p:txBody>
          <a:bodyPr anchor="t">
            <a:normAutofit/>
          </a:bodyPr>
          <a:lstStyle/>
          <a:p>
            <a:pPr algn="ctr"/>
            <a:r>
              <a:rPr lang="en-US" sz="3300" b="1" dirty="0">
                <a:solidFill>
                  <a:srgbClr val="0070C0"/>
                </a:solidFill>
              </a:rPr>
              <a:t>Successor States of the Golden Horde</a:t>
            </a:r>
          </a:p>
        </p:txBody>
      </p:sp>
      <p:sp>
        <p:nvSpPr>
          <p:cNvPr id="14" name="Subtitle 2">
            <a:extLst>
              <a:ext uri="{FF2B5EF4-FFF2-40B4-BE49-F238E27FC236}">
                <a16:creationId xmlns:a16="http://schemas.microsoft.com/office/drawing/2014/main" id="{67701CA5-D213-478D-A991-60F5A1CEEC24}"/>
              </a:ext>
            </a:extLst>
          </p:cNvPr>
          <p:cNvSpPr>
            <a:spLocks noGrp="1"/>
          </p:cNvSpPr>
          <p:nvPr>
            <p:ph type="subTitle" idx="1"/>
          </p:nvPr>
        </p:nvSpPr>
        <p:spPr>
          <a:xfrm>
            <a:off x="6870702" y="5165775"/>
            <a:ext cx="4521197" cy="890814"/>
          </a:xfrm>
        </p:spPr>
        <p:txBody>
          <a:bodyPr/>
          <a:lstStyle/>
          <a:p>
            <a:pPr algn="r"/>
            <a:endParaRPr lang="en-US" dirty="0"/>
          </a:p>
        </p:txBody>
      </p:sp>
      <p:pic>
        <p:nvPicPr>
          <p:cNvPr id="9" name="Content Placeholder 8">
            <a:extLst>
              <a:ext uri="{FF2B5EF4-FFF2-40B4-BE49-F238E27FC236}">
                <a16:creationId xmlns:a16="http://schemas.microsoft.com/office/drawing/2014/main" id="{BF15D90C-DCB1-FF48-1854-91B6D0E246AA}"/>
              </a:ext>
            </a:extLst>
          </p:cNvPr>
          <p:cNvPicPr>
            <a:picLocks noGrp="1" noChangeAspect="1"/>
          </p:cNvPicPr>
          <p:nvPr>
            <p:ph idx="4294967295"/>
          </p:nvPr>
        </p:nvPicPr>
        <p:blipFill>
          <a:blip r:embed="rId2"/>
          <a:stretch>
            <a:fillRect/>
          </a:stretch>
        </p:blipFill>
        <p:spPr>
          <a:xfrm>
            <a:off x="800100" y="406400"/>
            <a:ext cx="5295899" cy="6062133"/>
          </a:xfrm>
          <a:noFill/>
        </p:spPr>
      </p:pic>
      <p:sp>
        <p:nvSpPr>
          <p:cNvPr id="16" name="Date Placeholder 3">
            <a:extLst>
              <a:ext uri="{FF2B5EF4-FFF2-40B4-BE49-F238E27FC236}">
                <a16:creationId xmlns:a16="http://schemas.microsoft.com/office/drawing/2014/main" id="{F1E91818-4272-4B0B-8E52-8B2AC882ED31}"/>
              </a:ext>
            </a:extLst>
          </p:cNvPr>
          <p:cNvSpPr>
            <a:spLocks noGrp="1"/>
          </p:cNvSpPr>
          <p:nvPr>
            <p:ph type="dt" sz="half" idx="10"/>
          </p:nvPr>
        </p:nvSpPr>
        <p:spPr>
          <a:xfrm>
            <a:off x="795014" y="6342042"/>
            <a:ext cx="2743200" cy="365125"/>
          </a:xfrm>
        </p:spPr>
        <p:txBody>
          <a:bodyPr/>
          <a:lstStyle/>
          <a:p>
            <a:pPr>
              <a:spcAft>
                <a:spcPts val="600"/>
              </a:spcAft>
            </a:pPr>
            <a:fld id="{4DD6AC72-07AA-4132-973B-3DA2B07436D6}" type="datetime1">
              <a:rPr lang="en-US" smtClean="0">
                <a:solidFill>
                  <a:srgbClr val="000000"/>
                </a:solidFill>
              </a:rPr>
              <a:pPr>
                <a:spcAft>
                  <a:spcPts val="600"/>
                </a:spcAft>
              </a:pPr>
              <a:t>11/13/23</a:t>
            </a:fld>
            <a:endParaRPr lang="en-US" dirty="0">
              <a:solidFill>
                <a:srgbClr val="000000"/>
              </a:solidFill>
            </a:endParaRPr>
          </a:p>
        </p:txBody>
      </p:sp>
      <p:sp>
        <p:nvSpPr>
          <p:cNvPr id="18" name="Footer Placeholder 4">
            <a:extLst>
              <a:ext uri="{FF2B5EF4-FFF2-40B4-BE49-F238E27FC236}">
                <a16:creationId xmlns:a16="http://schemas.microsoft.com/office/drawing/2014/main" id="{87176533-99B2-4566-81CE-2A2D54FF1A55}"/>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20" name="Slide Number Placeholder 5">
            <a:extLst>
              <a:ext uri="{FF2B5EF4-FFF2-40B4-BE49-F238E27FC236}">
                <a16:creationId xmlns:a16="http://schemas.microsoft.com/office/drawing/2014/main" id="{5AECE3F6-DF59-45FF-9C05-00849569DF08}"/>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2</a:t>
            </a:fld>
            <a:endParaRPr lang="en-US"/>
          </a:p>
        </p:txBody>
      </p:sp>
    </p:spTree>
    <p:extLst>
      <p:ext uri="{BB962C8B-B14F-4D97-AF65-F5344CB8AC3E}">
        <p14:creationId xmlns:p14="http://schemas.microsoft.com/office/powerpoint/2010/main" val="157251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5DBE9361-422A-4096-A79E-12D85C33ECAE}"/>
              </a:ext>
            </a:extLst>
          </p:cNvPr>
          <p:cNvSpPr>
            <a:spLocks noGrp="1"/>
          </p:cNvSpPr>
          <p:nvPr>
            <p:ph type="title"/>
          </p:nvPr>
        </p:nvSpPr>
        <p:spPr>
          <a:xfrm>
            <a:off x="810705" y="791851"/>
            <a:ext cx="4091233" cy="2091750"/>
          </a:xfrm>
        </p:spPr>
        <p:txBody>
          <a:bodyPr>
            <a:noAutofit/>
          </a:bodyPr>
          <a:lstStyle/>
          <a:p>
            <a:pPr algn="ctr"/>
            <a:r>
              <a:rPr lang="en-US" sz="3600" b="1" dirty="0">
                <a:solidFill>
                  <a:schemeClr val="accent4"/>
                </a:solidFill>
              </a:rPr>
              <a:t>The Rise of Moscow, 1261-1533</a:t>
            </a:r>
          </a:p>
        </p:txBody>
      </p:sp>
      <p:sp>
        <p:nvSpPr>
          <p:cNvPr id="12" name="Content Placeholder 12">
            <a:extLst>
              <a:ext uri="{FF2B5EF4-FFF2-40B4-BE49-F238E27FC236}">
                <a16:creationId xmlns:a16="http://schemas.microsoft.com/office/drawing/2014/main" id="{C6003C74-82B5-477A-A94C-1C0E7E4E5F35}"/>
              </a:ext>
            </a:extLst>
          </p:cNvPr>
          <p:cNvSpPr>
            <a:spLocks noGrp="1"/>
          </p:cNvSpPr>
          <p:nvPr>
            <p:ph idx="1"/>
          </p:nvPr>
        </p:nvSpPr>
        <p:spPr>
          <a:xfrm>
            <a:off x="810706" y="3091543"/>
            <a:ext cx="4091232" cy="3042557"/>
          </a:xfrm>
        </p:spPr>
        <p:txBody>
          <a:bodyPr>
            <a:normAutofit/>
          </a:bodyPr>
          <a:lstStyle/>
          <a:p>
            <a:pPr marL="0" indent="0">
              <a:buNone/>
            </a:pPr>
            <a:endParaRPr lang="en-US" dirty="0"/>
          </a:p>
        </p:txBody>
      </p:sp>
      <p:pic>
        <p:nvPicPr>
          <p:cNvPr id="5" name="Content Placeholder 4">
            <a:extLst>
              <a:ext uri="{FF2B5EF4-FFF2-40B4-BE49-F238E27FC236}">
                <a16:creationId xmlns:a16="http://schemas.microsoft.com/office/drawing/2014/main" id="{D101ED93-AE65-BD98-39AE-45DAD9895F39}"/>
              </a:ext>
            </a:extLst>
          </p:cNvPr>
          <p:cNvPicPr>
            <a:picLocks noGrp="1" noChangeAspect="1"/>
          </p:cNvPicPr>
          <p:nvPr>
            <p:ph idx="1"/>
          </p:nvPr>
        </p:nvPicPr>
        <p:blipFill rotWithShape="1">
          <a:blip r:embed="rId2"/>
          <a:srcRect r="3" b="23534"/>
          <a:stretch/>
        </p:blipFill>
        <p:spPr>
          <a:xfrm rot="16200000">
            <a:off x="5875927" y="558237"/>
            <a:ext cx="5279009" cy="5746238"/>
          </a:xfrm>
          <a:noFill/>
        </p:spPr>
      </p:pic>
      <p:sp>
        <p:nvSpPr>
          <p:cNvPr id="14" name="Date Placeholder 3">
            <a:extLst>
              <a:ext uri="{FF2B5EF4-FFF2-40B4-BE49-F238E27FC236}">
                <a16:creationId xmlns:a16="http://schemas.microsoft.com/office/drawing/2014/main" id="{EFA8FDBA-EB48-42B6-9E70-A23B7F2335D9}"/>
              </a:ext>
            </a:extLst>
          </p:cNvPr>
          <p:cNvSpPr>
            <a:spLocks noGrp="1"/>
          </p:cNvSpPr>
          <p:nvPr>
            <p:ph type="dt" sz="half" idx="10"/>
          </p:nvPr>
        </p:nvSpPr>
        <p:spPr>
          <a:xfrm>
            <a:off x="795014" y="6342042"/>
            <a:ext cx="2743200" cy="365125"/>
          </a:xfrm>
        </p:spPr>
        <p:txBody>
          <a:bodyPr/>
          <a:lstStyle/>
          <a:p>
            <a:pPr>
              <a:spcAft>
                <a:spcPts val="600"/>
              </a:spcAft>
            </a:pPr>
            <a:fld id="{CE8A7C12-D3DE-4C6C-8DE1-E106A9291375}" type="datetime1">
              <a:rPr lang="en-US" smtClean="0"/>
              <a:pPr>
                <a:spcAft>
                  <a:spcPts val="600"/>
                </a:spcAft>
              </a:pPr>
              <a:t>11/13/23</a:t>
            </a:fld>
            <a:endParaRPr lang="en-US"/>
          </a:p>
        </p:txBody>
      </p:sp>
      <p:sp>
        <p:nvSpPr>
          <p:cNvPr id="16" name="Footer Placeholder 4">
            <a:extLst>
              <a:ext uri="{FF2B5EF4-FFF2-40B4-BE49-F238E27FC236}">
                <a16:creationId xmlns:a16="http://schemas.microsoft.com/office/drawing/2014/main" id="{E788F688-E30C-42FA-A62B-75B610046F9D}"/>
              </a:ext>
            </a:extLst>
          </p:cNvPr>
          <p:cNvSpPr>
            <a:spLocks noGrp="1"/>
          </p:cNvSpPr>
          <p:nvPr>
            <p:ph type="ftr" sz="quarter" idx="11"/>
          </p:nvPr>
        </p:nvSpPr>
        <p:spPr>
          <a:xfrm>
            <a:off x="7696200" y="6342042"/>
            <a:ext cx="3470128" cy="365125"/>
          </a:xfrm>
        </p:spPr>
        <p:txBody>
          <a:bodyPr/>
          <a:lstStyle/>
          <a:p>
            <a:pPr>
              <a:spcAft>
                <a:spcPts val="600"/>
              </a:spcAft>
            </a:pPr>
            <a:r>
              <a:rPr lang="en-US" dirty="0">
                <a:solidFill>
                  <a:srgbClr val="000000"/>
                </a:solidFill>
              </a:rPr>
              <a:t>Sample Footer Text</a:t>
            </a:r>
          </a:p>
        </p:txBody>
      </p:sp>
      <p:sp>
        <p:nvSpPr>
          <p:cNvPr id="18" name="Slide Number Placeholder 5">
            <a:extLst>
              <a:ext uri="{FF2B5EF4-FFF2-40B4-BE49-F238E27FC236}">
                <a16:creationId xmlns:a16="http://schemas.microsoft.com/office/drawing/2014/main" id="{B935317D-5CC6-40E6-B64A-28C858179631}"/>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solidFill>
                  <a:srgbClr val="000000"/>
                </a:solidFill>
              </a:rPr>
              <a:pPr>
                <a:spcAft>
                  <a:spcPts val="600"/>
                </a:spcAft>
              </a:pPr>
              <a:t>3</a:t>
            </a:fld>
            <a:endParaRPr lang="en-US">
              <a:solidFill>
                <a:srgbClr val="000000"/>
              </a:solidFill>
            </a:endParaRPr>
          </a:p>
        </p:txBody>
      </p:sp>
    </p:spTree>
    <p:extLst>
      <p:ext uri="{BB962C8B-B14F-4D97-AF65-F5344CB8AC3E}">
        <p14:creationId xmlns:p14="http://schemas.microsoft.com/office/powerpoint/2010/main" val="3557571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024A-4647-6462-F3EB-539EBF4F9AAA}"/>
              </a:ext>
            </a:extLst>
          </p:cNvPr>
          <p:cNvSpPr>
            <a:spLocks noGrp="1"/>
          </p:cNvSpPr>
          <p:nvPr>
            <p:ph type="title"/>
          </p:nvPr>
        </p:nvSpPr>
        <p:spPr/>
        <p:txBody>
          <a:bodyPr/>
          <a:lstStyle/>
          <a:p>
            <a:r>
              <a:rPr lang="en-US" dirty="0"/>
              <a:t>Mobility</a:t>
            </a:r>
          </a:p>
        </p:txBody>
      </p:sp>
      <p:sp>
        <p:nvSpPr>
          <p:cNvPr id="3" name="Content Placeholder 2">
            <a:extLst>
              <a:ext uri="{FF2B5EF4-FFF2-40B4-BE49-F238E27FC236}">
                <a16:creationId xmlns:a16="http://schemas.microsoft.com/office/drawing/2014/main" id="{E66A084B-39D5-0103-F854-117E8D0C7986}"/>
              </a:ext>
            </a:extLst>
          </p:cNvPr>
          <p:cNvSpPr>
            <a:spLocks noGrp="1"/>
          </p:cNvSpPr>
          <p:nvPr>
            <p:ph idx="1"/>
          </p:nvPr>
        </p:nvSpPr>
        <p:spPr/>
        <p:txBody>
          <a:bodyPr>
            <a:normAutofit/>
          </a:bodyPr>
          <a:lstStyle/>
          <a:p>
            <a:r>
              <a:rPr lang="en-US" sz="1800" dirty="0">
                <a:effectLst/>
                <a:latin typeface="TimesNewRomanPSMT"/>
              </a:rPr>
              <a:t>Nomad civilization has its own laws governing the organization of time and space, and nomads follow very sensitively the cycles of nature. In the words of one song, they are in continual pursuit of eternal spring. The primacy of movement serves as the basis of the nomads’ entire worldview. For them, everything that is alive is in movement, and everything that moves is alive: the sun and moon, water and wind, birds, and animals. </a:t>
            </a:r>
            <a:endParaRPr lang="en-US" dirty="0"/>
          </a:p>
          <a:p>
            <a:r>
              <a:rPr lang="en-US" sz="1800" dirty="0">
                <a:effectLst/>
                <a:latin typeface="TimesNewRomanPSMT"/>
              </a:rPr>
              <a:t>Migration with livestock is an unavoidable fact of survival, and during the process of natural and forced selection, sheep, goats, cattle, camels, and horses have been selected for their suitability for lengthy migrations. Indeed, the symbol of nomadism is the horse, whose praise is sung in songs, epic tales, and stories. The winged flying horse, called by various names, e.g., </a:t>
            </a:r>
            <a:r>
              <a:rPr lang="en-US" sz="1800" i="1" dirty="0" err="1">
                <a:effectLst/>
                <a:latin typeface="TimesNewRomanPS"/>
              </a:rPr>
              <a:t>Tulpar</a:t>
            </a:r>
            <a:r>
              <a:rPr lang="en-US" sz="1800" i="1" dirty="0">
                <a:effectLst/>
                <a:latin typeface="TimesNewRomanPS"/>
              </a:rPr>
              <a:t>, </a:t>
            </a:r>
            <a:r>
              <a:rPr lang="en-US" sz="1800" i="1" dirty="0" err="1">
                <a:effectLst/>
                <a:latin typeface="TimesNewRomanPS"/>
              </a:rPr>
              <a:t>Jonon</a:t>
            </a:r>
            <a:r>
              <a:rPr lang="en-US" sz="1800" i="1" dirty="0">
                <a:effectLst/>
                <a:latin typeface="TimesNewRomanPS"/>
              </a:rPr>
              <a:t> Khar</a:t>
            </a:r>
            <a:r>
              <a:rPr lang="en-US" sz="1800" dirty="0">
                <a:effectLst/>
                <a:latin typeface="TimesNewRomanPSMT"/>
              </a:rPr>
              <a:t>, like Pegasus of the ancient Greeks, is a beloved character of legends and a source of poetic inspiration. </a:t>
            </a:r>
            <a:endParaRPr lang="en-US" dirty="0"/>
          </a:p>
          <a:p>
            <a:endParaRPr lang="en-US" dirty="0"/>
          </a:p>
        </p:txBody>
      </p:sp>
    </p:spTree>
    <p:extLst>
      <p:ext uri="{BB962C8B-B14F-4D97-AF65-F5344CB8AC3E}">
        <p14:creationId xmlns:p14="http://schemas.microsoft.com/office/powerpoint/2010/main" val="93389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9469-8CBB-F4BC-840B-2B3AF0ABB262}"/>
              </a:ext>
            </a:extLst>
          </p:cNvPr>
          <p:cNvSpPr>
            <a:spLocks noGrp="1"/>
          </p:cNvSpPr>
          <p:nvPr>
            <p:ph type="title"/>
          </p:nvPr>
        </p:nvSpPr>
        <p:spPr/>
        <p:txBody>
          <a:bodyPr/>
          <a:lstStyle/>
          <a:p>
            <a:r>
              <a:rPr lang="en-US" dirty="0">
                <a:solidFill>
                  <a:srgbClr val="00B050"/>
                </a:solidFill>
                <a:highlight>
                  <a:srgbClr val="00FFFF"/>
                </a:highlight>
              </a:rPr>
              <a:t>The Yurt</a:t>
            </a:r>
            <a:endParaRPr lang="en-US" dirty="0"/>
          </a:p>
        </p:txBody>
      </p:sp>
      <p:sp>
        <p:nvSpPr>
          <p:cNvPr id="3" name="Content Placeholder 2">
            <a:extLst>
              <a:ext uri="{FF2B5EF4-FFF2-40B4-BE49-F238E27FC236}">
                <a16:creationId xmlns:a16="http://schemas.microsoft.com/office/drawing/2014/main" id="{0C6E2832-67EB-5240-3A6D-E9A24A7CF85A}"/>
              </a:ext>
            </a:extLst>
          </p:cNvPr>
          <p:cNvSpPr>
            <a:spLocks noGrp="1"/>
          </p:cNvSpPr>
          <p:nvPr>
            <p:ph idx="1"/>
          </p:nvPr>
        </p:nvSpPr>
        <p:spPr/>
        <p:txBody>
          <a:bodyPr/>
          <a:lstStyle/>
          <a:p>
            <a:r>
              <a:rPr lang="en-US" sz="1800" dirty="0">
                <a:effectLst/>
                <a:latin typeface="TimesNewRomanPSMT"/>
              </a:rPr>
              <a:t>Nomadism would be impossible without transportable dwellings, and among Eurasian nomads, evidence of such dwellings comes from ancient times. </a:t>
            </a:r>
          </a:p>
          <a:p>
            <a:r>
              <a:rPr lang="en-US" sz="1800" dirty="0">
                <a:effectLst/>
                <a:latin typeface="TimesNewRomanPSMT"/>
              </a:rPr>
              <a:t>The yurt is the universal dwelling of nomads in central Eurasia, and represents a unique achievement of human genius. As the name of a kind of dwelling, “yurt” entered general usage from Russian. In Central Asia itself “yurt” is a polysemous word that can mean “community,” “family,” “relatives,” “people,” “land,” or “countryside.” Turkic-speaking nomads call their dwellings </a:t>
            </a:r>
            <a:r>
              <a:rPr lang="en-US" sz="1800" i="1" dirty="0" err="1">
                <a:effectLst/>
                <a:latin typeface="TimesNewRomanPS"/>
              </a:rPr>
              <a:t>kiyiz</a:t>
            </a:r>
            <a:r>
              <a:rPr lang="en-US" sz="1800" i="1" dirty="0">
                <a:effectLst/>
                <a:latin typeface="TimesNewRomanPS"/>
              </a:rPr>
              <a:t> </a:t>
            </a:r>
            <a:r>
              <a:rPr lang="en-US" sz="1800" i="1" dirty="0" err="1">
                <a:effectLst/>
                <a:latin typeface="TimesNewRomanPS"/>
              </a:rPr>
              <a:t>üy</a:t>
            </a:r>
            <a:r>
              <a:rPr lang="en-US" sz="1800" i="1" dirty="0">
                <a:effectLst/>
                <a:latin typeface="TimesNewRomanPS"/>
              </a:rPr>
              <a:t>: </a:t>
            </a:r>
            <a:r>
              <a:rPr lang="en-US" sz="1800" dirty="0">
                <a:effectLst/>
                <a:latin typeface="TimesNewRomanPSMT"/>
              </a:rPr>
              <a:t>“felt home.” </a:t>
            </a:r>
            <a:endParaRPr lang="en-US" sz="1600" dirty="0"/>
          </a:p>
          <a:p>
            <a:r>
              <a:rPr lang="en-US" sz="1800" dirty="0">
                <a:effectLst/>
                <a:latin typeface="TimesNewRomanPSMT"/>
              </a:rPr>
              <a:t>William of </a:t>
            </a:r>
            <a:r>
              <a:rPr lang="en-US" sz="1800" dirty="0" err="1">
                <a:effectLst/>
                <a:latin typeface="TimesNewRomanPSMT"/>
              </a:rPr>
              <a:t>Rubruck</a:t>
            </a:r>
            <a:r>
              <a:rPr lang="en-US" sz="1800" dirty="0">
                <a:effectLst/>
                <a:latin typeface="TimesNewRomanPSMT"/>
              </a:rPr>
              <a:t>,</a:t>
            </a:r>
            <a:r>
              <a:rPr lang="en-US" sz="1800" dirty="0">
                <a:latin typeface="TimesNewRomanPSMT"/>
              </a:rPr>
              <a:t> </a:t>
            </a:r>
            <a:r>
              <a:rPr lang="en-US" sz="1800" dirty="0">
                <a:effectLst/>
                <a:latin typeface="TimesNewRomanPSMT"/>
              </a:rPr>
              <a:t>the envoy of Louis IX of France, who </a:t>
            </a:r>
            <a:r>
              <a:rPr lang="en-US" sz="1800" dirty="0">
                <a:latin typeface="TimesNewRomanPSMT"/>
              </a:rPr>
              <a:t>traveled to Karakorum, the capital of the Mongol Empire in 1252-1254,  wrote about the </a:t>
            </a:r>
            <a:r>
              <a:rPr lang="en-US" sz="1800" dirty="0">
                <a:effectLst/>
                <a:latin typeface="TimesNewRomanPSMT"/>
              </a:rPr>
              <a:t>carts that carried felt homes of 30 feet wide and were pulled by 33 pairs of oxen. </a:t>
            </a:r>
            <a:endParaRPr lang="en-US" dirty="0"/>
          </a:p>
          <a:p>
            <a:endParaRPr lang="en-US" dirty="0"/>
          </a:p>
        </p:txBody>
      </p:sp>
    </p:spTree>
    <p:extLst>
      <p:ext uri="{BB962C8B-B14F-4D97-AF65-F5344CB8AC3E}">
        <p14:creationId xmlns:p14="http://schemas.microsoft.com/office/powerpoint/2010/main" val="417071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F46FF4-56A1-53B6-8317-3844C0E6D4F8}"/>
              </a:ext>
            </a:extLst>
          </p:cNvPr>
          <p:cNvSpPr txBox="1"/>
          <p:nvPr/>
        </p:nvSpPr>
        <p:spPr>
          <a:xfrm>
            <a:off x="1607127" y="443345"/>
            <a:ext cx="7536873" cy="4524315"/>
          </a:xfrm>
          <a:prstGeom prst="rect">
            <a:avLst/>
          </a:prstGeom>
          <a:noFill/>
        </p:spPr>
        <p:txBody>
          <a:bodyPr wrap="square">
            <a:spAutoFit/>
          </a:bodyPr>
          <a:lstStyle/>
          <a:p>
            <a:pPr algn="ctr"/>
            <a:r>
              <a:rPr lang="en-US" sz="2400" dirty="0">
                <a:effectLst/>
                <a:latin typeface="TimesNewRomanPSMT"/>
              </a:rPr>
              <a:t>For nomads, the yurt is rich in symbolism that represents both the macrocosmic and microcosmic world. Under the endless hemisphere of the sky, called </a:t>
            </a:r>
            <a:r>
              <a:rPr lang="en-US" sz="2400" i="1" dirty="0">
                <a:effectLst/>
                <a:latin typeface="TimesNewRomanPS"/>
              </a:rPr>
              <a:t>Tengri, </a:t>
            </a:r>
            <a:r>
              <a:rPr lang="en-US" sz="2400" dirty="0">
                <a:effectLst/>
                <a:latin typeface="TimesNewRomanPSMT"/>
              </a:rPr>
              <a:t>which is also the name of God among nomadic animists, the yurt duplicates this hemisphere with the round opening of the smoke hole symbolizing the sun. Set on the emerald green grass of a mountains slope, covered with white felt and richly ornamented, the yurt suggests a bird alighting on the slope to rest. At first glance quite simple, the yurt is at the heart of the traditional nomadic world view. It provides a model and symbol of humanity and the universe, and is the key to understanding nomadic civilization.</a:t>
            </a:r>
            <a:endParaRPr lang="en-US" sz="2400" dirty="0"/>
          </a:p>
        </p:txBody>
      </p:sp>
    </p:spTree>
    <p:extLst>
      <p:ext uri="{BB962C8B-B14F-4D97-AF65-F5344CB8AC3E}">
        <p14:creationId xmlns:p14="http://schemas.microsoft.com/office/powerpoint/2010/main" val="1049998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4B673B4-3953-4602-A98C-48153D6040BA}"/>
              </a:ext>
            </a:extLst>
          </p:cNvPr>
          <p:cNvSpPr>
            <a:spLocks noGrp="1"/>
          </p:cNvSpPr>
          <p:nvPr>
            <p:ph type="ctrTitle"/>
          </p:nvPr>
        </p:nvSpPr>
        <p:spPr>
          <a:xfrm>
            <a:off x="6414655" y="1443134"/>
            <a:ext cx="4989953" cy="2908103"/>
          </a:xfrm>
        </p:spPr>
        <p:txBody>
          <a:bodyPr anchor="t">
            <a:noAutofit/>
          </a:bodyPr>
          <a:lstStyle/>
          <a:p>
            <a:pPr algn="ctr"/>
            <a:r>
              <a:rPr lang="en-US" b="1" dirty="0">
                <a:solidFill>
                  <a:srgbClr val="FF0000"/>
                </a:solidFill>
              </a:rPr>
              <a:t>The Kazakh Yurt</a:t>
            </a:r>
          </a:p>
        </p:txBody>
      </p:sp>
      <p:sp>
        <p:nvSpPr>
          <p:cNvPr id="12" name="Subtitle 2">
            <a:extLst>
              <a:ext uri="{FF2B5EF4-FFF2-40B4-BE49-F238E27FC236}">
                <a16:creationId xmlns:a16="http://schemas.microsoft.com/office/drawing/2014/main" id="{67701CA5-D213-478D-A991-60F5A1CEEC24}"/>
              </a:ext>
            </a:extLst>
          </p:cNvPr>
          <p:cNvSpPr>
            <a:spLocks noGrp="1"/>
          </p:cNvSpPr>
          <p:nvPr>
            <p:ph type="subTitle" idx="1"/>
          </p:nvPr>
        </p:nvSpPr>
        <p:spPr>
          <a:xfrm>
            <a:off x="6460562" y="4681728"/>
            <a:ext cx="4931338" cy="1295400"/>
          </a:xfrm>
        </p:spPr>
        <p:txBody>
          <a:bodyPr anchor="t">
            <a:normAutofit/>
          </a:bodyPr>
          <a:lstStyle/>
          <a:p>
            <a:endParaRPr lang="en-US" dirty="0"/>
          </a:p>
        </p:txBody>
      </p:sp>
      <p:pic>
        <p:nvPicPr>
          <p:cNvPr id="5" name="Content Placeholder 4" descr="A white tent with red designs&#10;&#10;Description automatically generated">
            <a:extLst>
              <a:ext uri="{FF2B5EF4-FFF2-40B4-BE49-F238E27FC236}">
                <a16:creationId xmlns:a16="http://schemas.microsoft.com/office/drawing/2014/main" id="{DF046250-5D58-7BB0-1E80-6526F29CADEE}"/>
              </a:ext>
            </a:extLst>
          </p:cNvPr>
          <p:cNvPicPr>
            <a:picLocks noGrp="1" noChangeAspect="1"/>
          </p:cNvPicPr>
          <p:nvPr>
            <p:ph idx="4294967295"/>
          </p:nvPr>
        </p:nvPicPr>
        <p:blipFill rotWithShape="1">
          <a:blip r:embed="rId2"/>
          <a:srcRect l="34017" r="1559" b="-1"/>
          <a:stretch/>
        </p:blipFill>
        <p:spPr>
          <a:xfrm>
            <a:off x="1098565" y="770114"/>
            <a:ext cx="4411787" cy="4847509"/>
          </a:xfrm>
          <a:noFill/>
        </p:spPr>
      </p:pic>
      <p:sp>
        <p:nvSpPr>
          <p:cNvPr id="14" name="Date Placeholder 6">
            <a:extLst>
              <a:ext uri="{FF2B5EF4-FFF2-40B4-BE49-F238E27FC236}">
                <a16:creationId xmlns:a16="http://schemas.microsoft.com/office/drawing/2014/main" id="{FB534102-B682-4B21-AE32-7A849FDC8776}"/>
              </a:ext>
            </a:extLst>
          </p:cNvPr>
          <p:cNvSpPr>
            <a:spLocks noGrp="1"/>
          </p:cNvSpPr>
          <p:nvPr>
            <p:ph type="dt" sz="half" idx="10"/>
          </p:nvPr>
        </p:nvSpPr>
        <p:spPr>
          <a:xfrm>
            <a:off x="795014" y="6342042"/>
            <a:ext cx="2743200" cy="365125"/>
          </a:xfrm>
        </p:spPr>
        <p:txBody>
          <a:bodyPr/>
          <a:lstStyle/>
          <a:p>
            <a:pPr>
              <a:spcAft>
                <a:spcPts val="600"/>
              </a:spcAft>
            </a:pPr>
            <a:fld id="{0C7F5783-8A3B-4D6A-A75F-1705639F9541}" type="datetime1">
              <a:rPr lang="en-US" smtClean="0"/>
              <a:pPr>
                <a:spcAft>
                  <a:spcPts val="600"/>
                </a:spcAft>
              </a:pPr>
              <a:t>11/13/23</a:t>
            </a:fld>
            <a:endParaRPr lang="en-US"/>
          </a:p>
        </p:txBody>
      </p:sp>
      <p:sp>
        <p:nvSpPr>
          <p:cNvPr id="16" name="Footer Placeholder 7">
            <a:extLst>
              <a:ext uri="{FF2B5EF4-FFF2-40B4-BE49-F238E27FC236}">
                <a16:creationId xmlns:a16="http://schemas.microsoft.com/office/drawing/2014/main" id="{44B7B83B-2011-4CE7-8056-016659805733}"/>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8" name="Slide Number Placeholder 5">
            <a:extLst>
              <a:ext uri="{FF2B5EF4-FFF2-40B4-BE49-F238E27FC236}">
                <a16:creationId xmlns:a16="http://schemas.microsoft.com/office/drawing/2014/main" id="{5AECE3F6-DF59-45FF-9C05-00849569DF08}"/>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7</a:t>
            </a:fld>
            <a:endParaRPr lang="en-US"/>
          </a:p>
        </p:txBody>
      </p:sp>
    </p:spTree>
    <p:extLst>
      <p:ext uri="{BB962C8B-B14F-4D97-AF65-F5344CB8AC3E}">
        <p14:creationId xmlns:p14="http://schemas.microsoft.com/office/powerpoint/2010/main" val="8728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385C359-6B36-4E84-BC8B-98DBD9229BC2}"/>
              </a:ext>
            </a:extLst>
          </p:cNvPr>
          <p:cNvSpPr>
            <a:spLocks noGrp="1"/>
          </p:cNvSpPr>
          <p:nvPr>
            <p:ph type="title"/>
          </p:nvPr>
        </p:nvSpPr>
        <p:spPr>
          <a:xfrm>
            <a:off x="956711" y="309967"/>
            <a:ext cx="10278577" cy="1763246"/>
          </a:xfrm>
        </p:spPr>
        <p:txBody>
          <a:bodyPr>
            <a:normAutofit fontScale="90000"/>
          </a:bodyPr>
          <a:lstStyle/>
          <a:p>
            <a:pPr algn="ctr"/>
            <a:r>
              <a:rPr lang="en-US" b="1" dirty="0">
                <a:solidFill>
                  <a:srgbClr val="FF0000"/>
                </a:solidFill>
              </a:rPr>
              <a:t>The Wooden Structure of the Kazakh Yurt</a:t>
            </a:r>
            <a:br>
              <a:rPr lang="en-US" dirty="0">
                <a:solidFill>
                  <a:srgbClr val="FF0000"/>
                </a:solidFill>
              </a:rPr>
            </a:br>
            <a:endParaRPr lang="en-US" dirty="0"/>
          </a:p>
        </p:txBody>
      </p:sp>
      <p:pic>
        <p:nvPicPr>
          <p:cNvPr id="5" name="Content Placeholder 4" descr="A yurt with a door&#10;&#10;Description automatically generated">
            <a:extLst>
              <a:ext uri="{FF2B5EF4-FFF2-40B4-BE49-F238E27FC236}">
                <a16:creationId xmlns:a16="http://schemas.microsoft.com/office/drawing/2014/main" id="{4D6E5BC9-E035-DC78-76E8-AC269DE511B3}"/>
              </a:ext>
            </a:extLst>
          </p:cNvPr>
          <p:cNvPicPr>
            <a:picLocks noGrp="1" noChangeAspect="1"/>
          </p:cNvPicPr>
          <p:nvPr>
            <p:ph idx="1"/>
          </p:nvPr>
        </p:nvPicPr>
        <p:blipFill rotWithShape="1">
          <a:blip r:embed="rId2"/>
          <a:srcRect l="11768" r="7252"/>
          <a:stretch/>
        </p:blipFill>
        <p:spPr>
          <a:xfrm>
            <a:off x="891972" y="2391373"/>
            <a:ext cx="4384276" cy="3619165"/>
          </a:xfrm>
          <a:noFill/>
        </p:spPr>
      </p:pic>
      <p:sp>
        <p:nvSpPr>
          <p:cNvPr id="12" name="Content Placeholder 2">
            <a:extLst>
              <a:ext uri="{FF2B5EF4-FFF2-40B4-BE49-F238E27FC236}">
                <a16:creationId xmlns:a16="http://schemas.microsoft.com/office/drawing/2014/main" id="{3489221B-1B83-4DAB-9E3C-A7603507FC8E}"/>
              </a:ext>
            </a:extLst>
          </p:cNvPr>
          <p:cNvSpPr>
            <a:spLocks noGrp="1"/>
          </p:cNvSpPr>
          <p:nvPr>
            <p:ph idx="1"/>
          </p:nvPr>
        </p:nvSpPr>
        <p:spPr>
          <a:xfrm>
            <a:off x="6096000" y="2186609"/>
            <a:ext cx="4988119" cy="3923742"/>
          </a:xfrm>
        </p:spPr>
        <p:txBody>
          <a:bodyPr>
            <a:normAutofit/>
          </a:bodyPr>
          <a:lstStyle/>
          <a:p>
            <a:r>
              <a:rPr lang="en-US" sz="2800" dirty="0" err="1">
                <a:solidFill>
                  <a:srgbClr val="FF0000"/>
                </a:solidFill>
              </a:rPr>
              <a:t>Kerege</a:t>
            </a:r>
            <a:endParaRPr lang="en-US" sz="2800" dirty="0">
              <a:solidFill>
                <a:srgbClr val="FF0000"/>
              </a:solidFill>
            </a:endParaRPr>
          </a:p>
          <a:p>
            <a:r>
              <a:rPr lang="en-US" sz="2800" dirty="0" err="1">
                <a:solidFill>
                  <a:srgbClr val="FF0000"/>
                </a:solidFill>
              </a:rPr>
              <a:t>Uyq</a:t>
            </a:r>
            <a:endParaRPr lang="en-US" sz="2800" dirty="0">
              <a:solidFill>
                <a:srgbClr val="FF0000"/>
              </a:solidFill>
            </a:endParaRPr>
          </a:p>
          <a:p>
            <a:r>
              <a:rPr lang="en-US" sz="2800" dirty="0" err="1">
                <a:solidFill>
                  <a:srgbClr val="FF0000"/>
                </a:solidFill>
              </a:rPr>
              <a:t>Shanyraq</a:t>
            </a:r>
            <a:endParaRPr lang="en-US" sz="2800" dirty="0">
              <a:solidFill>
                <a:srgbClr val="FF0000"/>
              </a:solidFill>
            </a:endParaRPr>
          </a:p>
        </p:txBody>
      </p:sp>
      <p:sp>
        <p:nvSpPr>
          <p:cNvPr id="14" name="Date Placeholder 3">
            <a:extLst>
              <a:ext uri="{FF2B5EF4-FFF2-40B4-BE49-F238E27FC236}">
                <a16:creationId xmlns:a16="http://schemas.microsoft.com/office/drawing/2014/main" id="{442FCCAC-F479-4C3B-9AF8-4F80CBC12C4B}"/>
              </a:ext>
            </a:extLst>
          </p:cNvPr>
          <p:cNvSpPr>
            <a:spLocks noGrp="1"/>
          </p:cNvSpPr>
          <p:nvPr>
            <p:ph type="dt" sz="half" idx="10"/>
          </p:nvPr>
        </p:nvSpPr>
        <p:spPr>
          <a:xfrm>
            <a:off x="795014" y="6342042"/>
            <a:ext cx="2743200" cy="365125"/>
          </a:xfrm>
        </p:spPr>
        <p:txBody>
          <a:bodyPr/>
          <a:lstStyle/>
          <a:p>
            <a:pPr>
              <a:spcAft>
                <a:spcPts val="600"/>
              </a:spcAft>
            </a:pPr>
            <a:fld id="{77D9A200-CC35-4609-8973-70AC57D7C400}" type="datetime1">
              <a:rPr lang="en-US" smtClean="0">
                <a:solidFill>
                  <a:srgbClr val="000000"/>
                </a:solidFill>
              </a:rPr>
              <a:pPr>
                <a:spcAft>
                  <a:spcPts val="600"/>
                </a:spcAft>
              </a:pPr>
              <a:t>11/13/23</a:t>
            </a:fld>
            <a:endParaRPr lang="en-US" dirty="0">
              <a:solidFill>
                <a:srgbClr val="000000"/>
              </a:solidFill>
            </a:endParaRPr>
          </a:p>
        </p:txBody>
      </p:sp>
      <p:sp>
        <p:nvSpPr>
          <p:cNvPr id="16" name="Footer Placeholder 4">
            <a:extLst>
              <a:ext uri="{FF2B5EF4-FFF2-40B4-BE49-F238E27FC236}">
                <a16:creationId xmlns:a16="http://schemas.microsoft.com/office/drawing/2014/main" id="{0427418D-D0A4-4210-8534-DDA111D18066}"/>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8" name="Slide Number Placeholder 5">
            <a:extLst>
              <a:ext uri="{FF2B5EF4-FFF2-40B4-BE49-F238E27FC236}">
                <a16:creationId xmlns:a16="http://schemas.microsoft.com/office/drawing/2014/main" id="{AC886AA8-2271-4049-978B-6911BFE36F37}"/>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8</a:t>
            </a:fld>
            <a:endParaRPr lang="en-US"/>
          </a:p>
        </p:txBody>
      </p:sp>
    </p:spTree>
    <p:extLst>
      <p:ext uri="{BB962C8B-B14F-4D97-AF65-F5344CB8AC3E}">
        <p14:creationId xmlns:p14="http://schemas.microsoft.com/office/powerpoint/2010/main" val="350757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5CFA-76EC-C8F2-0D69-2E61C2695204}"/>
              </a:ext>
            </a:extLst>
          </p:cNvPr>
          <p:cNvSpPr>
            <a:spLocks noGrp="1"/>
          </p:cNvSpPr>
          <p:nvPr>
            <p:ph type="title"/>
          </p:nvPr>
        </p:nvSpPr>
        <p:spPr>
          <a:xfrm>
            <a:off x="805542" y="365124"/>
            <a:ext cx="10278577" cy="1325563"/>
          </a:xfrm>
        </p:spPr>
        <p:txBody>
          <a:bodyPr>
            <a:normAutofit/>
          </a:bodyPr>
          <a:lstStyle/>
          <a:p>
            <a:pPr algn="ctr"/>
            <a:r>
              <a:rPr lang="en-US" b="1" dirty="0">
                <a:solidFill>
                  <a:srgbClr val="FF0000"/>
                </a:solidFill>
              </a:rPr>
              <a:t>The Kazakh Yurt’s Interior</a:t>
            </a:r>
          </a:p>
        </p:txBody>
      </p:sp>
      <p:pic>
        <p:nvPicPr>
          <p:cNvPr id="5" name="Content Placeholder 4" descr="A table with colorful cloths in a room&#10;&#10;Description automatically generated">
            <a:extLst>
              <a:ext uri="{FF2B5EF4-FFF2-40B4-BE49-F238E27FC236}">
                <a16:creationId xmlns:a16="http://schemas.microsoft.com/office/drawing/2014/main" id="{16779303-7C7A-64D8-F95A-6A055C0194FC}"/>
              </a:ext>
            </a:extLst>
          </p:cNvPr>
          <p:cNvPicPr>
            <a:picLocks noGrp="1" noChangeAspect="1"/>
          </p:cNvPicPr>
          <p:nvPr>
            <p:ph idx="1"/>
          </p:nvPr>
        </p:nvPicPr>
        <p:blipFill rotWithShape="1">
          <a:blip r:embed="rId2"/>
          <a:srcRect l="2937" r="16302" b="-1"/>
          <a:stretch/>
        </p:blipFill>
        <p:spPr>
          <a:xfrm>
            <a:off x="891971" y="2391373"/>
            <a:ext cx="7105153" cy="3619165"/>
          </a:xfrm>
          <a:noFill/>
        </p:spPr>
      </p:pic>
      <p:sp>
        <p:nvSpPr>
          <p:cNvPr id="10" name="Content Placeholder 2">
            <a:extLst>
              <a:ext uri="{FF2B5EF4-FFF2-40B4-BE49-F238E27FC236}">
                <a16:creationId xmlns:a16="http://schemas.microsoft.com/office/drawing/2014/main" id="{3489221B-1B83-4DAB-9E3C-A7603507FC8E}"/>
              </a:ext>
            </a:extLst>
          </p:cNvPr>
          <p:cNvSpPr>
            <a:spLocks noGrp="1"/>
          </p:cNvSpPr>
          <p:nvPr>
            <p:ph idx="1"/>
          </p:nvPr>
        </p:nvSpPr>
        <p:spPr>
          <a:xfrm>
            <a:off x="6096000" y="2186609"/>
            <a:ext cx="4988119" cy="3923742"/>
          </a:xfrm>
        </p:spPr>
        <p:txBody>
          <a:bodyPr>
            <a:normAutofit/>
          </a:bodyPr>
          <a:lstStyle/>
          <a:p>
            <a:endParaRPr lang="en-US" dirty="0"/>
          </a:p>
        </p:txBody>
      </p:sp>
      <p:sp>
        <p:nvSpPr>
          <p:cNvPr id="12" name="Date Placeholder 3">
            <a:extLst>
              <a:ext uri="{FF2B5EF4-FFF2-40B4-BE49-F238E27FC236}">
                <a16:creationId xmlns:a16="http://schemas.microsoft.com/office/drawing/2014/main" id="{442FCCAC-F479-4C3B-9AF8-4F80CBC12C4B}"/>
              </a:ext>
            </a:extLst>
          </p:cNvPr>
          <p:cNvSpPr>
            <a:spLocks noGrp="1"/>
          </p:cNvSpPr>
          <p:nvPr>
            <p:ph type="dt" sz="half" idx="10"/>
          </p:nvPr>
        </p:nvSpPr>
        <p:spPr>
          <a:xfrm>
            <a:off x="795014" y="6342042"/>
            <a:ext cx="2743200" cy="365125"/>
          </a:xfrm>
        </p:spPr>
        <p:txBody>
          <a:bodyPr/>
          <a:lstStyle/>
          <a:p>
            <a:pPr>
              <a:spcAft>
                <a:spcPts val="600"/>
              </a:spcAft>
            </a:pPr>
            <a:fld id="{77D9A200-CC35-4609-8973-70AC57D7C400}" type="datetime1">
              <a:rPr lang="en-US" smtClean="0">
                <a:solidFill>
                  <a:srgbClr val="000000"/>
                </a:solidFill>
              </a:rPr>
              <a:pPr>
                <a:spcAft>
                  <a:spcPts val="600"/>
                </a:spcAft>
              </a:pPr>
              <a:t>11/13/23</a:t>
            </a:fld>
            <a:endParaRPr lang="en-US" dirty="0">
              <a:solidFill>
                <a:srgbClr val="000000"/>
              </a:solidFill>
            </a:endParaRPr>
          </a:p>
        </p:txBody>
      </p:sp>
      <p:sp>
        <p:nvSpPr>
          <p:cNvPr id="14" name="Footer Placeholder 4">
            <a:extLst>
              <a:ext uri="{FF2B5EF4-FFF2-40B4-BE49-F238E27FC236}">
                <a16:creationId xmlns:a16="http://schemas.microsoft.com/office/drawing/2014/main" id="{0427418D-D0A4-4210-8534-DDA111D18066}"/>
              </a:ext>
            </a:extLst>
          </p:cNvPr>
          <p:cNvSpPr>
            <a:spLocks noGrp="1"/>
          </p:cNvSpPr>
          <p:nvPr>
            <p:ph type="ftr" sz="quarter" idx="11"/>
          </p:nvPr>
        </p:nvSpPr>
        <p:spPr>
          <a:xfrm>
            <a:off x="7696200" y="6342042"/>
            <a:ext cx="3470128" cy="365125"/>
          </a:xfrm>
        </p:spPr>
        <p:txBody>
          <a:bodyPr/>
          <a:lstStyle/>
          <a:p>
            <a:pPr>
              <a:spcAft>
                <a:spcPts val="600"/>
              </a:spcAft>
            </a:pPr>
            <a:r>
              <a:rPr lang="en-US"/>
              <a:t>Sample Footer Text</a:t>
            </a:r>
          </a:p>
        </p:txBody>
      </p:sp>
      <p:sp>
        <p:nvSpPr>
          <p:cNvPr id="16" name="Slide Number Placeholder 5">
            <a:extLst>
              <a:ext uri="{FF2B5EF4-FFF2-40B4-BE49-F238E27FC236}">
                <a16:creationId xmlns:a16="http://schemas.microsoft.com/office/drawing/2014/main" id="{AC886AA8-2271-4049-978B-6911BFE36F37}"/>
              </a:ext>
            </a:extLst>
          </p:cNvPr>
          <p:cNvSpPr>
            <a:spLocks noGrp="1"/>
          </p:cNvSpPr>
          <p:nvPr>
            <p:ph type="sldNum" sz="quarter" idx="12"/>
          </p:nvPr>
        </p:nvSpPr>
        <p:spPr>
          <a:xfrm>
            <a:off x="11166329" y="6342042"/>
            <a:ext cx="526228" cy="365125"/>
          </a:xfrm>
        </p:spPr>
        <p:txBody>
          <a:bodyPr/>
          <a:lstStyle/>
          <a:p>
            <a:pPr>
              <a:spcAft>
                <a:spcPts val="600"/>
              </a:spcAft>
            </a:pPr>
            <a:fld id="{1B0A0659-E443-491A-A36E-EC2EE49C5850}" type="slidenum">
              <a:rPr lang="en-US" smtClean="0"/>
              <a:pPr>
                <a:spcAft>
                  <a:spcPts val="600"/>
                </a:spcAft>
              </a:pPr>
              <a:t>9</a:t>
            </a:fld>
            <a:endParaRPr lang="en-US"/>
          </a:p>
        </p:txBody>
      </p:sp>
    </p:spTree>
    <p:extLst>
      <p:ext uri="{BB962C8B-B14F-4D97-AF65-F5344CB8AC3E}">
        <p14:creationId xmlns:p14="http://schemas.microsoft.com/office/powerpoint/2010/main" val="282412189"/>
      </p:ext>
    </p:extLst>
  </p:cSld>
  <p:clrMapOvr>
    <a:masterClrMapping/>
  </p:clrMapOvr>
</p:sld>
</file>

<file path=ppt/theme/theme1.xml><?xml version="1.0" encoding="utf-8"?>
<a:theme xmlns:a="http://schemas.openxmlformats.org/drawingml/2006/main" name="VeniceBeachVTI">
  <a:themeElements>
    <a:clrScheme name="AnalogousFromDarkSeedLeftStep">
      <a:dk1>
        <a:srgbClr val="000000"/>
      </a:dk1>
      <a:lt1>
        <a:srgbClr val="FFFFFF"/>
      </a:lt1>
      <a:dk2>
        <a:srgbClr val="30201B"/>
      </a:dk2>
      <a:lt2>
        <a:srgbClr val="F1F0F3"/>
      </a:lt2>
      <a:accent1>
        <a:srgbClr val="85AD2A"/>
      </a:accent1>
      <a:accent2>
        <a:srgbClr val="B1A11F"/>
      </a:accent2>
      <a:accent3>
        <a:srgbClr val="DB8435"/>
      </a:accent3>
      <a:accent4>
        <a:srgbClr val="C92D23"/>
      </a:accent4>
      <a:accent5>
        <a:srgbClr val="DB3570"/>
      </a:accent5>
      <a:accent6>
        <a:srgbClr val="C923A4"/>
      </a:accent6>
      <a:hlink>
        <a:srgbClr val="BF4159"/>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185</TotalTime>
  <Words>633</Words>
  <Application>Microsoft Macintosh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Avenir Next LT Pro Light</vt:lpstr>
      <vt:lpstr>Times New Roman</vt:lpstr>
      <vt:lpstr>TimesNewRomanPS</vt:lpstr>
      <vt:lpstr>TimesNewRomanPSMT</vt:lpstr>
      <vt:lpstr>VeniceBeachVTI</vt:lpstr>
      <vt:lpstr>Kazakh Culture Part One </vt:lpstr>
      <vt:lpstr>Successor States of the Golden Horde</vt:lpstr>
      <vt:lpstr>The Rise of Moscow, 1261-1533</vt:lpstr>
      <vt:lpstr>Mobility</vt:lpstr>
      <vt:lpstr>The Yurt</vt:lpstr>
      <vt:lpstr>PowerPoint Presentation</vt:lpstr>
      <vt:lpstr>The Kazakh Yurt</vt:lpstr>
      <vt:lpstr>The Wooden Structure of the Kazakh Yurt </vt:lpstr>
      <vt:lpstr>The Kazakh Yurt’s Interior</vt:lpstr>
      <vt:lpstr>The Kazakh Traditional Crafts</vt:lpstr>
      <vt:lpstr>Kazakh felt carpet</vt:lpstr>
      <vt:lpstr>PowerPoint Presentation</vt:lpstr>
      <vt:lpstr>PowerPoint Presentation</vt:lpstr>
      <vt:lpstr>PowerPoint Presentation</vt:lpstr>
      <vt:lpstr>The Kazakh Oral Tradition</vt:lpstr>
      <vt:lpstr>Sazgen</vt:lpstr>
      <vt:lpstr>Shan qobyz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Kazakh Culture Part One </dc:title>
  <dc:creator>77789062599</dc:creator>
  <cp:lastModifiedBy>77789062599</cp:lastModifiedBy>
  <cp:revision>20</cp:revision>
  <dcterms:created xsi:type="dcterms:W3CDTF">2023-11-12T22:58:33Z</dcterms:created>
  <dcterms:modified xsi:type="dcterms:W3CDTF">2023-11-13T11:25:21Z</dcterms:modified>
</cp:coreProperties>
</file>