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9" r:id="rId3"/>
    <p:sldId id="262" r:id="rId4"/>
    <p:sldId id="263" r:id="rId5"/>
    <p:sldId id="264" r:id="rId6"/>
    <p:sldId id="266" r:id="rId7"/>
    <p:sldId id="265"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75"/>
  </p:normalViewPr>
  <p:slideViewPr>
    <p:cSldViewPr snapToGrid="0">
      <p:cViewPr>
        <p:scale>
          <a:sx n="119" d="100"/>
          <a:sy n="119" d="100"/>
        </p:scale>
        <p:origin x="144" y="-10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11/26/23</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609028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11/26/23</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1996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11/26/23</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747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11/26/23</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4145504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11/26/23</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948193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11/26/23</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8486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11/26/23</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911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11/26/23</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3127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11/26/23</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3125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11/26/23</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8967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11/26/23</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289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11/26/23</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3658284261"/>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7C4672-ED1A-E13B-AA65-0ECD992468B0}"/>
              </a:ext>
            </a:extLst>
          </p:cNvPr>
          <p:cNvSpPr>
            <a:spLocks noGrp="1"/>
          </p:cNvSpPr>
          <p:nvPr>
            <p:ph type="ctrTitle"/>
          </p:nvPr>
        </p:nvSpPr>
        <p:spPr>
          <a:xfrm>
            <a:off x="6562614" y="1625608"/>
            <a:ext cx="4655719" cy="2722164"/>
          </a:xfrm>
        </p:spPr>
        <p:txBody>
          <a:bodyPr>
            <a:normAutofit/>
          </a:bodyPr>
          <a:lstStyle/>
          <a:p>
            <a:r>
              <a:rPr lang="en-US" dirty="0" err="1">
                <a:solidFill>
                  <a:srgbClr val="0070C0"/>
                </a:solidFill>
              </a:rPr>
              <a:t>Alash</a:t>
            </a:r>
            <a:r>
              <a:rPr lang="en-US" dirty="0">
                <a:solidFill>
                  <a:srgbClr val="0070C0"/>
                </a:solidFill>
              </a:rPr>
              <a:t> and </a:t>
            </a:r>
            <a:r>
              <a:rPr lang="en-US" dirty="0" err="1">
                <a:solidFill>
                  <a:srgbClr val="0070C0"/>
                </a:solidFill>
              </a:rPr>
              <a:t>Alash</a:t>
            </a:r>
            <a:r>
              <a:rPr lang="en-US" dirty="0">
                <a:solidFill>
                  <a:srgbClr val="0070C0"/>
                </a:solidFill>
              </a:rPr>
              <a:t> </a:t>
            </a:r>
            <a:r>
              <a:rPr lang="en-US" dirty="0" err="1">
                <a:solidFill>
                  <a:srgbClr val="0070C0"/>
                </a:solidFill>
              </a:rPr>
              <a:t>Orda</a:t>
            </a:r>
            <a:endParaRPr lang="en-US" dirty="0">
              <a:solidFill>
                <a:srgbClr val="0070C0"/>
              </a:solidFill>
            </a:endParaRPr>
          </a:p>
        </p:txBody>
      </p:sp>
      <p:sp>
        <p:nvSpPr>
          <p:cNvPr id="3" name="Subtitle 2">
            <a:extLst>
              <a:ext uri="{FF2B5EF4-FFF2-40B4-BE49-F238E27FC236}">
                <a16:creationId xmlns:a16="http://schemas.microsoft.com/office/drawing/2014/main" id="{712D5794-0C48-ADD2-1D6A-A7A18BA3F54A}"/>
              </a:ext>
            </a:extLst>
          </p:cNvPr>
          <p:cNvSpPr>
            <a:spLocks noGrp="1"/>
          </p:cNvSpPr>
          <p:nvPr>
            <p:ph type="subTitle" idx="1"/>
          </p:nvPr>
        </p:nvSpPr>
        <p:spPr>
          <a:xfrm>
            <a:off x="6562614" y="4466845"/>
            <a:ext cx="4655719" cy="882904"/>
          </a:xfrm>
        </p:spPr>
        <p:txBody>
          <a:bodyPr>
            <a:normAutofit/>
          </a:bodyPr>
          <a:lstStyle/>
          <a:p>
            <a:pPr algn="ctr"/>
            <a:r>
              <a:rPr lang="en-US" sz="3200" b="1" dirty="0">
                <a:solidFill>
                  <a:srgbClr val="0070C0"/>
                </a:solidFill>
              </a:rPr>
              <a:t>Lecture #12</a:t>
            </a:r>
          </a:p>
        </p:txBody>
      </p:sp>
      <p:pic>
        <p:nvPicPr>
          <p:cNvPr id="24" name="Picture 23" descr="An abstract genetic concept">
            <a:extLst>
              <a:ext uri="{FF2B5EF4-FFF2-40B4-BE49-F238E27FC236}">
                <a16:creationId xmlns:a16="http://schemas.microsoft.com/office/drawing/2014/main" id="{95DDF0F6-0295-10CB-9A41-A85A7C3FAA13}"/>
              </a:ext>
            </a:extLst>
          </p:cNvPr>
          <p:cNvPicPr>
            <a:picLocks noChangeAspect="1"/>
          </p:cNvPicPr>
          <p:nvPr/>
        </p:nvPicPr>
        <p:blipFill rotWithShape="1">
          <a:blip r:embed="rId2"/>
          <a:srcRect l="8475" r="3482"/>
          <a:stretch/>
        </p:blipFill>
        <p:spPr>
          <a:xfrm>
            <a:off x="20" y="10"/>
            <a:ext cx="6038037" cy="6857990"/>
          </a:xfrm>
          <a:prstGeom prst="rect">
            <a:avLst/>
          </a:prstGeom>
        </p:spPr>
      </p:pic>
      <p:sp>
        <p:nvSpPr>
          <p:cNvPr id="25" name="Cross 24">
            <a:extLst>
              <a:ext uri="{FF2B5EF4-FFF2-40B4-BE49-F238E27FC236}">
                <a16:creationId xmlns:a16="http://schemas.microsoft.com/office/drawing/2014/main" id="{12E8ED90-6D42-AE40-963A-3924EE2073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30625" y="562356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521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FB2416-D1B5-F56A-D18B-A9DFD2BA0B1C}"/>
              </a:ext>
            </a:extLst>
          </p:cNvPr>
          <p:cNvSpPr txBox="1"/>
          <p:nvPr/>
        </p:nvSpPr>
        <p:spPr>
          <a:xfrm>
            <a:off x="2514600" y="1685925"/>
            <a:ext cx="6722268" cy="4401205"/>
          </a:xfrm>
          <a:prstGeom prst="rect">
            <a:avLst/>
          </a:prstGeom>
          <a:noFill/>
        </p:spPr>
        <p:txBody>
          <a:bodyPr wrap="square">
            <a:spAutoFit/>
          </a:bodyPr>
          <a:lstStyle/>
          <a:p>
            <a:r>
              <a:rPr lang="en-US" sz="2800" dirty="0" err="1">
                <a:effectLst/>
                <a:latin typeface="RealpageTIM1"/>
              </a:rPr>
              <a:t>Alikhan</a:t>
            </a:r>
            <a:r>
              <a:rPr lang="en-US" sz="2800" dirty="0">
                <a:effectLst/>
                <a:latin typeface="RealpageTIM1"/>
              </a:rPr>
              <a:t> </a:t>
            </a:r>
            <a:r>
              <a:rPr lang="en-US" sz="2800" dirty="0" err="1">
                <a:effectLst/>
                <a:latin typeface="RealpageTIM1"/>
              </a:rPr>
              <a:t>Bokeikhanov</a:t>
            </a:r>
            <a:r>
              <a:rPr lang="en-US" sz="2800" dirty="0">
                <a:effectLst/>
                <a:latin typeface="RealpageTIM1"/>
              </a:rPr>
              <a:t> (1866-1937), </a:t>
            </a:r>
          </a:p>
          <a:p>
            <a:r>
              <a:rPr lang="en-US" sz="2800" dirty="0" err="1">
                <a:effectLst/>
                <a:latin typeface="RealpageTIM1"/>
              </a:rPr>
              <a:t>Akhmet</a:t>
            </a:r>
            <a:r>
              <a:rPr lang="en-US" sz="2800" dirty="0">
                <a:effectLst/>
                <a:latin typeface="RealpageTIM1"/>
              </a:rPr>
              <a:t> </a:t>
            </a:r>
            <a:r>
              <a:rPr lang="en-US" sz="2800" dirty="0" err="1">
                <a:effectLst/>
                <a:latin typeface="RealpageTIM1"/>
              </a:rPr>
              <a:t>Baitursynov</a:t>
            </a:r>
            <a:r>
              <a:rPr lang="en-US" sz="2800" dirty="0">
                <a:effectLst/>
                <a:latin typeface="RealpageTIM1"/>
              </a:rPr>
              <a:t> (1873-1937), </a:t>
            </a:r>
          </a:p>
          <a:p>
            <a:r>
              <a:rPr lang="en-US" sz="2800" dirty="0" err="1">
                <a:effectLst/>
                <a:latin typeface="RealpageTIM1"/>
              </a:rPr>
              <a:t>Myrzhaqyp</a:t>
            </a:r>
            <a:r>
              <a:rPr lang="en-US" sz="2800" dirty="0">
                <a:effectLst/>
                <a:latin typeface="RealpageTIM1"/>
              </a:rPr>
              <a:t> </a:t>
            </a:r>
            <a:r>
              <a:rPr lang="en-US" sz="2800" dirty="0" err="1">
                <a:effectLst/>
                <a:latin typeface="RealpageTIM1"/>
              </a:rPr>
              <a:t>Dulatov</a:t>
            </a:r>
            <a:r>
              <a:rPr lang="en-US" sz="2800" dirty="0">
                <a:effectLst/>
                <a:latin typeface="RealpageTIM1"/>
              </a:rPr>
              <a:t> (1885-1937), </a:t>
            </a:r>
          </a:p>
          <a:p>
            <a:r>
              <a:rPr lang="en-US" sz="2800" dirty="0">
                <a:effectLst/>
                <a:latin typeface="RealpageTIM1"/>
              </a:rPr>
              <a:t>Mustafa </a:t>
            </a:r>
            <a:r>
              <a:rPr lang="en-US" sz="2800" dirty="0" err="1">
                <a:effectLst/>
                <a:latin typeface="RealpageTIM1"/>
              </a:rPr>
              <a:t>Shoqaev</a:t>
            </a:r>
            <a:r>
              <a:rPr lang="en-US" sz="2800" dirty="0">
                <a:effectLst/>
                <a:latin typeface="RealpageTIM1"/>
              </a:rPr>
              <a:t> (1890-1941), </a:t>
            </a:r>
          </a:p>
          <a:p>
            <a:r>
              <a:rPr lang="en-US" sz="2800" dirty="0" err="1">
                <a:effectLst/>
                <a:latin typeface="RealpageTIM1"/>
              </a:rPr>
              <a:t>Mukhamedzhan</a:t>
            </a:r>
            <a:r>
              <a:rPr lang="en-US" sz="2800" dirty="0">
                <a:effectLst/>
                <a:latin typeface="RealpageTIM1"/>
              </a:rPr>
              <a:t> </a:t>
            </a:r>
            <a:r>
              <a:rPr lang="en-US" sz="2800" dirty="0" err="1">
                <a:effectLst/>
                <a:latin typeface="RealpageTIM1"/>
              </a:rPr>
              <a:t>Tynyshpaev</a:t>
            </a:r>
            <a:r>
              <a:rPr lang="en-US" sz="2800" dirty="0">
                <a:effectLst/>
                <a:latin typeface="RealpageTIM1"/>
              </a:rPr>
              <a:t> (1879-1937) </a:t>
            </a:r>
          </a:p>
          <a:p>
            <a:r>
              <a:rPr lang="en-US" sz="2800" dirty="0" err="1">
                <a:effectLst/>
                <a:latin typeface="RealpageTIM1"/>
              </a:rPr>
              <a:t>Zhansha</a:t>
            </a:r>
            <a:r>
              <a:rPr lang="en-US" sz="2800" dirty="0">
                <a:effectLst/>
                <a:latin typeface="RealpageTIM1"/>
              </a:rPr>
              <a:t> </a:t>
            </a:r>
            <a:r>
              <a:rPr lang="en-US" sz="2800" dirty="0" err="1">
                <a:effectLst/>
                <a:latin typeface="RealpageTIM1"/>
              </a:rPr>
              <a:t>Dosmukhamedov</a:t>
            </a:r>
            <a:r>
              <a:rPr lang="en-US" sz="2800" dirty="0">
                <a:effectLst/>
                <a:latin typeface="RealpageTIM1"/>
              </a:rPr>
              <a:t>, </a:t>
            </a:r>
          </a:p>
          <a:p>
            <a:r>
              <a:rPr lang="en-US" sz="2800" dirty="0" err="1">
                <a:effectLst/>
                <a:latin typeface="RealpageTIM1"/>
              </a:rPr>
              <a:t>Khalel</a:t>
            </a:r>
            <a:r>
              <a:rPr lang="en-US" sz="2800" dirty="0">
                <a:effectLst/>
                <a:latin typeface="RealpageTIM1"/>
              </a:rPr>
              <a:t> </a:t>
            </a:r>
            <a:r>
              <a:rPr lang="en-US" sz="2800" dirty="0" err="1">
                <a:effectLst/>
                <a:latin typeface="RealpageTIM1"/>
              </a:rPr>
              <a:t>Dosmukhamedov</a:t>
            </a:r>
            <a:r>
              <a:rPr lang="en-US" sz="2800" dirty="0">
                <a:effectLst/>
                <a:latin typeface="RealpageTIM1"/>
              </a:rPr>
              <a:t> (1883-1939), </a:t>
            </a:r>
          </a:p>
          <a:p>
            <a:r>
              <a:rPr lang="en-US" sz="2800" dirty="0" err="1">
                <a:effectLst/>
                <a:latin typeface="RealpageTIM1"/>
              </a:rPr>
              <a:t>Zhaqyp</a:t>
            </a:r>
            <a:r>
              <a:rPr lang="en-US" sz="2800" dirty="0">
                <a:effectLst/>
                <a:latin typeface="RealpageTIM1"/>
              </a:rPr>
              <a:t> </a:t>
            </a:r>
            <a:r>
              <a:rPr lang="en-US" sz="2800" dirty="0" err="1">
                <a:effectLst/>
                <a:latin typeface="RealpageTIM1"/>
              </a:rPr>
              <a:t>Aqbaev</a:t>
            </a:r>
            <a:r>
              <a:rPr lang="en-US" sz="2800" dirty="0">
                <a:effectLst/>
                <a:latin typeface="RealpageTIM1"/>
              </a:rPr>
              <a:t> (1876-1934), </a:t>
            </a:r>
          </a:p>
          <a:p>
            <a:r>
              <a:rPr lang="en-US" sz="2800" dirty="0" err="1">
                <a:effectLst/>
                <a:latin typeface="RealpageTIM1"/>
              </a:rPr>
              <a:t>Alikhan</a:t>
            </a:r>
            <a:r>
              <a:rPr lang="en-US" sz="2800" dirty="0">
                <a:effectLst/>
                <a:latin typeface="RealpageTIM1"/>
              </a:rPr>
              <a:t> </a:t>
            </a:r>
            <a:r>
              <a:rPr lang="en-US" sz="2800" dirty="0" err="1">
                <a:effectLst/>
                <a:latin typeface="RealpageTIM1"/>
              </a:rPr>
              <a:t>Ermekov</a:t>
            </a:r>
            <a:r>
              <a:rPr lang="en-US" sz="2800" dirty="0">
                <a:effectLst/>
                <a:latin typeface="RealpageTIM1"/>
              </a:rPr>
              <a:t> (1891-1970), </a:t>
            </a:r>
          </a:p>
          <a:p>
            <a:r>
              <a:rPr lang="en-US" sz="2800" dirty="0" err="1">
                <a:effectLst/>
                <a:latin typeface="RealpageTIM1"/>
              </a:rPr>
              <a:t>Magzhan</a:t>
            </a:r>
            <a:r>
              <a:rPr lang="en-US" sz="2800" dirty="0">
                <a:effectLst/>
                <a:latin typeface="RealpageTIM1"/>
              </a:rPr>
              <a:t> </a:t>
            </a:r>
            <a:r>
              <a:rPr lang="en-US" sz="2800" dirty="0" err="1">
                <a:effectLst/>
                <a:latin typeface="RealpageTIM1"/>
              </a:rPr>
              <a:t>Zhumabaev</a:t>
            </a:r>
            <a:r>
              <a:rPr lang="en-US" sz="2800" dirty="0">
                <a:effectLst/>
                <a:latin typeface="RealpageTIM1"/>
              </a:rPr>
              <a:t> (1893-1937) </a:t>
            </a:r>
            <a:endParaRPr lang="en-US" sz="2800" dirty="0"/>
          </a:p>
        </p:txBody>
      </p:sp>
    </p:spTree>
    <p:extLst>
      <p:ext uri="{BB962C8B-B14F-4D97-AF65-F5344CB8AC3E}">
        <p14:creationId xmlns:p14="http://schemas.microsoft.com/office/powerpoint/2010/main" val="1432667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498E0-C5CC-FE42-46E5-06A9E2F44313}"/>
              </a:ext>
            </a:extLst>
          </p:cNvPr>
          <p:cNvSpPr>
            <a:spLocks noGrp="1"/>
          </p:cNvSpPr>
          <p:nvPr>
            <p:ph type="title"/>
          </p:nvPr>
        </p:nvSpPr>
        <p:spPr/>
        <p:txBody>
          <a:bodyPr/>
          <a:lstStyle/>
          <a:p>
            <a:pPr algn="ctr"/>
            <a:r>
              <a:rPr lang="en-US" sz="4000" b="1" dirty="0">
                <a:solidFill>
                  <a:srgbClr val="00B050"/>
                </a:solidFill>
                <a:effectLst/>
                <a:latin typeface="RealpageTIM1"/>
              </a:rPr>
              <a:t>Nomadic or sedentary? </a:t>
            </a:r>
            <a:br>
              <a:rPr lang="en-US" dirty="0"/>
            </a:br>
            <a:endParaRPr lang="en-US" dirty="0"/>
          </a:p>
        </p:txBody>
      </p:sp>
      <p:sp>
        <p:nvSpPr>
          <p:cNvPr id="3" name="Content Placeholder 2">
            <a:extLst>
              <a:ext uri="{FF2B5EF4-FFF2-40B4-BE49-F238E27FC236}">
                <a16:creationId xmlns:a16="http://schemas.microsoft.com/office/drawing/2014/main" id="{DCA2E64D-4CC9-4D3E-4771-35343CFBB238}"/>
              </a:ext>
            </a:extLst>
          </p:cNvPr>
          <p:cNvSpPr>
            <a:spLocks noGrp="1"/>
          </p:cNvSpPr>
          <p:nvPr>
            <p:ph idx="1"/>
          </p:nvPr>
        </p:nvSpPr>
        <p:spPr/>
        <p:txBody>
          <a:bodyPr>
            <a:normAutofit lnSpcReduction="10000"/>
          </a:bodyPr>
          <a:lstStyle/>
          <a:p>
            <a:r>
              <a:rPr lang="en-US" dirty="0">
                <a:solidFill>
                  <a:srgbClr val="00B050"/>
                </a:solidFill>
              </a:rPr>
              <a:t>Magazine </a:t>
            </a:r>
            <a:r>
              <a:rPr lang="en-US" i="1" dirty="0" err="1">
                <a:solidFill>
                  <a:srgbClr val="00B050"/>
                </a:solidFill>
              </a:rPr>
              <a:t>Aiqap</a:t>
            </a:r>
            <a:r>
              <a:rPr lang="en-US" i="1" dirty="0">
                <a:solidFill>
                  <a:srgbClr val="00B050"/>
                </a:solidFill>
              </a:rPr>
              <a:t>, 1911-1916 </a:t>
            </a:r>
            <a:r>
              <a:rPr lang="en-US" dirty="0">
                <a:solidFill>
                  <a:srgbClr val="00B050"/>
                </a:solidFill>
              </a:rPr>
              <a:t>(</a:t>
            </a:r>
            <a:r>
              <a:rPr lang="en-US" dirty="0" err="1">
                <a:solidFill>
                  <a:srgbClr val="00B050"/>
                </a:solidFill>
              </a:rPr>
              <a:t>Baqytzhan</a:t>
            </a:r>
            <a:r>
              <a:rPr lang="en-US" dirty="0">
                <a:solidFill>
                  <a:srgbClr val="00B050"/>
                </a:solidFill>
              </a:rPr>
              <a:t> </a:t>
            </a:r>
            <a:r>
              <a:rPr lang="en-US" dirty="0" err="1">
                <a:solidFill>
                  <a:srgbClr val="00B050"/>
                </a:solidFill>
              </a:rPr>
              <a:t>Qarataev</a:t>
            </a:r>
            <a:r>
              <a:rPr lang="en-US" dirty="0">
                <a:solidFill>
                  <a:srgbClr val="00B050"/>
                </a:solidFill>
              </a:rPr>
              <a:t>, </a:t>
            </a:r>
            <a:r>
              <a:rPr lang="en-US" dirty="0" err="1">
                <a:solidFill>
                  <a:srgbClr val="00B050"/>
                </a:solidFill>
              </a:rPr>
              <a:t>Mukhametzhan</a:t>
            </a:r>
            <a:r>
              <a:rPr lang="en-US" dirty="0">
                <a:solidFill>
                  <a:srgbClr val="00B050"/>
                </a:solidFill>
              </a:rPr>
              <a:t> </a:t>
            </a:r>
            <a:r>
              <a:rPr lang="en-US" dirty="0" err="1">
                <a:solidFill>
                  <a:srgbClr val="00B050"/>
                </a:solidFill>
              </a:rPr>
              <a:t>Seralin</a:t>
            </a:r>
            <a:r>
              <a:rPr lang="en-US" dirty="0">
                <a:solidFill>
                  <a:srgbClr val="00B050"/>
                </a:solidFill>
              </a:rPr>
              <a:t>) - urged for the </a:t>
            </a:r>
            <a:r>
              <a:rPr lang="en-US" dirty="0" err="1">
                <a:solidFill>
                  <a:srgbClr val="00B050"/>
                </a:solidFill>
              </a:rPr>
              <a:t>sedentarization</a:t>
            </a:r>
            <a:r>
              <a:rPr lang="en-US" dirty="0">
                <a:solidFill>
                  <a:srgbClr val="00B050"/>
                </a:solidFill>
              </a:rPr>
              <a:t> of Kazakhs</a:t>
            </a:r>
          </a:p>
          <a:p>
            <a:endParaRPr lang="en-US" dirty="0">
              <a:solidFill>
                <a:srgbClr val="00B050"/>
              </a:solidFill>
            </a:endParaRPr>
          </a:p>
          <a:p>
            <a:r>
              <a:rPr lang="en-US" dirty="0">
                <a:solidFill>
                  <a:srgbClr val="00B050"/>
                </a:solidFill>
              </a:rPr>
              <a:t>Newspaper </a:t>
            </a:r>
            <a:r>
              <a:rPr lang="en-US" i="1" dirty="0">
                <a:solidFill>
                  <a:srgbClr val="00B050"/>
                </a:solidFill>
              </a:rPr>
              <a:t>Qazaq, 1913-1918</a:t>
            </a:r>
            <a:r>
              <a:rPr lang="en-US" dirty="0">
                <a:solidFill>
                  <a:srgbClr val="00B050"/>
                </a:solidFill>
              </a:rPr>
              <a:t> (</a:t>
            </a:r>
            <a:r>
              <a:rPr lang="en-US" dirty="0" err="1">
                <a:solidFill>
                  <a:srgbClr val="00B050"/>
                </a:solidFill>
              </a:rPr>
              <a:t>Alikhan</a:t>
            </a:r>
            <a:r>
              <a:rPr lang="en-US" dirty="0">
                <a:solidFill>
                  <a:srgbClr val="00B050"/>
                </a:solidFill>
              </a:rPr>
              <a:t> </a:t>
            </a:r>
            <a:r>
              <a:rPr lang="en-US" dirty="0" err="1">
                <a:solidFill>
                  <a:srgbClr val="00B050"/>
                </a:solidFill>
              </a:rPr>
              <a:t>Bokeikhan</a:t>
            </a:r>
            <a:r>
              <a:rPr lang="en-US" dirty="0">
                <a:solidFill>
                  <a:srgbClr val="00B050"/>
                </a:solidFill>
              </a:rPr>
              <a:t>, </a:t>
            </a:r>
            <a:r>
              <a:rPr lang="en-US" dirty="0" err="1">
                <a:solidFill>
                  <a:srgbClr val="00B050"/>
                </a:solidFill>
              </a:rPr>
              <a:t>Akhmet</a:t>
            </a:r>
            <a:r>
              <a:rPr lang="en-US" dirty="0">
                <a:solidFill>
                  <a:srgbClr val="00B050"/>
                </a:solidFill>
              </a:rPr>
              <a:t> </a:t>
            </a:r>
            <a:r>
              <a:rPr lang="en-US" dirty="0" err="1">
                <a:solidFill>
                  <a:srgbClr val="00B050"/>
                </a:solidFill>
              </a:rPr>
              <a:t>Baitursyn</a:t>
            </a:r>
            <a:r>
              <a:rPr lang="en-US" dirty="0">
                <a:solidFill>
                  <a:srgbClr val="00B050"/>
                </a:solidFill>
              </a:rPr>
              <a:t>, </a:t>
            </a:r>
            <a:r>
              <a:rPr lang="en-US" dirty="0" err="1">
                <a:solidFill>
                  <a:srgbClr val="00B050"/>
                </a:solidFill>
              </a:rPr>
              <a:t>Myzhaqyp</a:t>
            </a:r>
            <a:r>
              <a:rPr lang="en-US" dirty="0">
                <a:solidFill>
                  <a:srgbClr val="00B050"/>
                </a:solidFill>
              </a:rPr>
              <a:t> </a:t>
            </a:r>
            <a:r>
              <a:rPr lang="en-US" dirty="0" err="1">
                <a:solidFill>
                  <a:srgbClr val="00B050"/>
                </a:solidFill>
              </a:rPr>
              <a:t>Dulatuly</a:t>
            </a:r>
            <a:r>
              <a:rPr lang="en-US" dirty="0">
                <a:solidFill>
                  <a:srgbClr val="00B050"/>
                </a:solidFill>
              </a:rPr>
              <a:t>) – a gradual transition to a sedentary way of life while taking into account climatic and geographic conditions along with Kazakh agricultural skills  </a:t>
            </a:r>
          </a:p>
        </p:txBody>
      </p:sp>
    </p:spTree>
    <p:extLst>
      <p:ext uri="{BB962C8B-B14F-4D97-AF65-F5344CB8AC3E}">
        <p14:creationId xmlns:p14="http://schemas.microsoft.com/office/powerpoint/2010/main" val="686268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9BCB3-671E-B58E-5C29-145194B616A1}"/>
              </a:ext>
            </a:extLst>
          </p:cNvPr>
          <p:cNvSpPr>
            <a:spLocks noGrp="1"/>
          </p:cNvSpPr>
          <p:nvPr>
            <p:ph type="title"/>
          </p:nvPr>
        </p:nvSpPr>
        <p:spPr/>
        <p:txBody>
          <a:bodyPr>
            <a:normAutofit/>
          </a:bodyPr>
          <a:lstStyle/>
          <a:p>
            <a:pPr algn="ctr"/>
            <a:r>
              <a:rPr lang="en-US" sz="3600" b="1" dirty="0">
                <a:solidFill>
                  <a:srgbClr val="00B050"/>
                </a:solidFill>
                <a:effectLst/>
                <a:latin typeface="RealpageTIM1"/>
              </a:rPr>
              <a:t>Islam and Kazakh customary law </a:t>
            </a:r>
            <a:br>
              <a:rPr lang="en-US" sz="3600" dirty="0"/>
            </a:br>
            <a:endParaRPr lang="en-US" sz="3600" dirty="0"/>
          </a:p>
        </p:txBody>
      </p:sp>
      <p:sp>
        <p:nvSpPr>
          <p:cNvPr id="3" name="Content Placeholder 2">
            <a:extLst>
              <a:ext uri="{FF2B5EF4-FFF2-40B4-BE49-F238E27FC236}">
                <a16:creationId xmlns:a16="http://schemas.microsoft.com/office/drawing/2014/main" id="{B1BECFB5-AAC9-0A27-FD26-858B632447C4}"/>
              </a:ext>
            </a:extLst>
          </p:cNvPr>
          <p:cNvSpPr>
            <a:spLocks noGrp="1"/>
          </p:cNvSpPr>
          <p:nvPr>
            <p:ph idx="1"/>
          </p:nvPr>
        </p:nvSpPr>
        <p:spPr/>
        <p:txBody>
          <a:bodyPr>
            <a:normAutofit fontScale="92500" lnSpcReduction="10000"/>
          </a:bodyPr>
          <a:lstStyle/>
          <a:p>
            <a:r>
              <a:rPr lang="en-US" b="1" i="1" dirty="0" err="1">
                <a:solidFill>
                  <a:srgbClr val="00B050"/>
                </a:solidFill>
                <a:latin typeface="RealpageTIM1"/>
              </a:rPr>
              <a:t>Aiqap</a:t>
            </a:r>
            <a:r>
              <a:rPr lang="en-US" b="1" i="1" dirty="0">
                <a:solidFill>
                  <a:srgbClr val="00B050"/>
                </a:solidFill>
                <a:latin typeface="RealpageTIM1"/>
              </a:rPr>
              <a:t>: </a:t>
            </a:r>
            <a:r>
              <a:rPr lang="en-US" b="1" dirty="0">
                <a:solidFill>
                  <a:srgbClr val="00B050"/>
                </a:solidFill>
                <a:latin typeface="RealpageTIM1"/>
              </a:rPr>
              <a:t>the </a:t>
            </a:r>
            <a:r>
              <a:rPr lang="en-US" b="1" dirty="0">
                <a:solidFill>
                  <a:srgbClr val="00B050"/>
                </a:solidFill>
                <a:effectLst/>
                <a:latin typeface="RealpageTIM1"/>
              </a:rPr>
              <a:t>Kazakh deputies to the All-Muslim Congress (1914), </a:t>
            </a:r>
            <a:r>
              <a:rPr lang="en-US" b="1" dirty="0" err="1">
                <a:solidFill>
                  <a:srgbClr val="00B050"/>
                </a:solidFill>
                <a:effectLst/>
                <a:latin typeface="RealpageTIM1"/>
              </a:rPr>
              <a:t>Zhikhansha</a:t>
            </a:r>
            <a:r>
              <a:rPr lang="en-US" b="1" dirty="0">
                <a:solidFill>
                  <a:srgbClr val="00B050"/>
                </a:solidFill>
                <a:effectLst/>
                <a:latin typeface="RealpageTIM1"/>
              </a:rPr>
              <a:t> </a:t>
            </a:r>
            <a:r>
              <a:rPr lang="en-US" b="1" dirty="0" err="1">
                <a:solidFill>
                  <a:srgbClr val="00B050"/>
                </a:solidFill>
                <a:effectLst/>
                <a:latin typeface="RealpageTIM1"/>
              </a:rPr>
              <a:t>Seidalin</a:t>
            </a:r>
            <a:r>
              <a:rPr lang="en-US" b="1" dirty="0">
                <a:solidFill>
                  <a:srgbClr val="00B050"/>
                </a:solidFill>
                <a:effectLst/>
                <a:latin typeface="RealpageTIM1"/>
              </a:rPr>
              <a:t> and </a:t>
            </a:r>
            <a:r>
              <a:rPr lang="en-US" b="1" dirty="0" err="1">
                <a:solidFill>
                  <a:srgbClr val="00B050"/>
                </a:solidFill>
                <a:effectLst/>
                <a:latin typeface="RealpageTIM1"/>
              </a:rPr>
              <a:t>Bakhytzhan</a:t>
            </a:r>
            <a:r>
              <a:rPr lang="en-US" b="1" dirty="0">
                <a:solidFill>
                  <a:srgbClr val="00B050"/>
                </a:solidFill>
                <a:effectLst/>
                <a:latin typeface="RealpageTIM1"/>
              </a:rPr>
              <a:t> </a:t>
            </a:r>
            <a:r>
              <a:rPr lang="en-US" b="1" dirty="0" err="1">
                <a:solidFill>
                  <a:srgbClr val="00B050"/>
                </a:solidFill>
                <a:effectLst/>
                <a:latin typeface="RealpageTIM1"/>
              </a:rPr>
              <a:t>Qarataev</a:t>
            </a:r>
            <a:r>
              <a:rPr lang="en-US" b="1" dirty="0">
                <a:solidFill>
                  <a:srgbClr val="00B050"/>
                </a:solidFill>
                <a:effectLst/>
                <a:latin typeface="RealpageTIM1"/>
              </a:rPr>
              <a:t> believed that the introduction of the Sharia (Islamic law) could reduce abuse and violence in the Kazakh justice system</a:t>
            </a:r>
          </a:p>
          <a:p>
            <a:endParaRPr lang="en-US" b="1" dirty="0">
              <a:solidFill>
                <a:srgbClr val="00B050"/>
              </a:solidFill>
              <a:latin typeface="RealpageTIM1"/>
            </a:endParaRPr>
          </a:p>
          <a:p>
            <a:r>
              <a:rPr lang="en-US" b="1" dirty="0">
                <a:solidFill>
                  <a:srgbClr val="00B050"/>
                </a:solidFill>
                <a:effectLst/>
                <a:latin typeface="RealpageTIM1"/>
              </a:rPr>
              <a:t>Qazaq: </a:t>
            </a:r>
            <a:r>
              <a:rPr lang="en-US" b="1" dirty="0" err="1">
                <a:solidFill>
                  <a:srgbClr val="00B050"/>
                </a:solidFill>
                <a:effectLst/>
                <a:latin typeface="RealpageTIM1"/>
              </a:rPr>
              <a:t>Alikhan</a:t>
            </a:r>
            <a:r>
              <a:rPr lang="en-US" b="1" dirty="0">
                <a:solidFill>
                  <a:srgbClr val="00B050"/>
                </a:solidFill>
                <a:effectLst/>
                <a:latin typeface="RealpageTIM1"/>
              </a:rPr>
              <a:t> </a:t>
            </a:r>
            <a:r>
              <a:rPr lang="en-US" b="1" dirty="0" err="1">
                <a:solidFill>
                  <a:srgbClr val="00B050"/>
                </a:solidFill>
                <a:effectLst/>
                <a:latin typeface="RealpageTIM1"/>
              </a:rPr>
              <a:t>Bokeikhanov</a:t>
            </a:r>
            <a:r>
              <a:rPr lang="en-US" b="1" dirty="0">
                <a:solidFill>
                  <a:srgbClr val="00B050"/>
                </a:solidFill>
                <a:effectLst/>
                <a:latin typeface="RealpageTIM1"/>
              </a:rPr>
              <a:t> was definitely against the introduction of the Sharia into Kazakh life, emphasizing that among the Kazakhs the Sharia had never regulated such important legal matters as cattle suits, disputes about dowries and inheritance.  </a:t>
            </a:r>
            <a:endParaRPr lang="en-US" b="1" dirty="0">
              <a:solidFill>
                <a:srgbClr val="00B050"/>
              </a:solidFill>
            </a:endParaRPr>
          </a:p>
          <a:p>
            <a:endParaRPr lang="en-US" dirty="0"/>
          </a:p>
          <a:p>
            <a:endParaRPr lang="en-US" dirty="0"/>
          </a:p>
        </p:txBody>
      </p:sp>
    </p:spTree>
    <p:extLst>
      <p:ext uri="{BB962C8B-B14F-4D97-AF65-F5344CB8AC3E}">
        <p14:creationId xmlns:p14="http://schemas.microsoft.com/office/powerpoint/2010/main" val="2386332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35297-3AC9-B7E7-265F-FBF200739044}"/>
              </a:ext>
            </a:extLst>
          </p:cNvPr>
          <p:cNvSpPr>
            <a:spLocks noGrp="1"/>
          </p:cNvSpPr>
          <p:nvPr>
            <p:ph type="title"/>
          </p:nvPr>
        </p:nvSpPr>
        <p:spPr/>
        <p:txBody>
          <a:bodyPr/>
          <a:lstStyle/>
          <a:p>
            <a:pPr algn="ctr"/>
            <a:r>
              <a:rPr lang="en-US" sz="3600" b="1" dirty="0">
                <a:solidFill>
                  <a:srgbClr val="FF0000"/>
                </a:solidFill>
                <a:effectLst/>
                <a:latin typeface="RealpageTIM1"/>
              </a:rPr>
              <a:t>Language, literature and national identity </a:t>
            </a:r>
            <a:br>
              <a:rPr lang="en-US" dirty="0"/>
            </a:br>
            <a:endParaRPr lang="en-US" dirty="0"/>
          </a:p>
        </p:txBody>
      </p:sp>
      <p:sp>
        <p:nvSpPr>
          <p:cNvPr id="3" name="Content Placeholder 2">
            <a:extLst>
              <a:ext uri="{FF2B5EF4-FFF2-40B4-BE49-F238E27FC236}">
                <a16:creationId xmlns:a16="http://schemas.microsoft.com/office/drawing/2014/main" id="{4A2603FA-B120-22DB-07BA-7A4E34B462B4}"/>
              </a:ext>
            </a:extLst>
          </p:cNvPr>
          <p:cNvSpPr>
            <a:spLocks noGrp="1"/>
          </p:cNvSpPr>
          <p:nvPr>
            <p:ph idx="1"/>
          </p:nvPr>
        </p:nvSpPr>
        <p:spPr/>
        <p:txBody>
          <a:bodyPr>
            <a:normAutofit fontScale="92500" lnSpcReduction="20000"/>
          </a:bodyPr>
          <a:lstStyle/>
          <a:p>
            <a:r>
              <a:rPr lang="en-US" i="1" dirty="0" err="1">
                <a:solidFill>
                  <a:srgbClr val="FF0000"/>
                </a:solidFill>
                <a:effectLst/>
                <a:latin typeface="RealpageTIM1"/>
              </a:rPr>
              <a:t>Aiqap</a:t>
            </a:r>
            <a:r>
              <a:rPr lang="en-US" i="1" dirty="0">
                <a:solidFill>
                  <a:srgbClr val="FF0000"/>
                </a:solidFill>
                <a:latin typeface="RealpageTIM1"/>
              </a:rPr>
              <a:t>: </a:t>
            </a:r>
            <a:r>
              <a:rPr lang="en-US" dirty="0">
                <a:solidFill>
                  <a:srgbClr val="FF0000"/>
                </a:solidFill>
                <a:effectLst/>
                <a:latin typeface="RealpageTIM1"/>
              </a:rPr>
              <a:t>emphasized the importance of education and the Kazakh language. However, they stressed that only the immediate transition to a sedentary way of life would make it possible to preserve the language, promote education and join European culture. </a:t>
            </a:r>
          </a:p>
          <a:p>
            <a:r>
              <a:rPr lang="en-US" i="1" dirty="0">
                <a:solidFill>
                  <a:srgbClr val="FF0000"/>
                </a:solidFill>
                <a:latin typeface="RealpageTIM1"/>
              </a:rPr>
              <a:t>Qazaq</a:t>
            </a:r>
            <a:r>
              <a:rPr lang="en-US" dirty="0">
                <a:solidFill>
                  <a:srgbClr val="FF0000"/>
                </a:solidFill>
                <a:latin typeface="RealpageTIM1"/>
              </a:rPr>
              <a:t>, </a:t>
            </a:r>
            <a:r>
              <a:rPr lang="en-US" dirty="0" err="1">
                <a:solidFill>
                  <a:srgbClr val="FF0000"/>
                </a:solidFill>
                <a:latin typeface="RealpageTIM1"/>
              </a:rPr>
              <a:t>Akhmet</a:t>
            </a:r>
            <a:r>
              <a:rPr lang="en-US" dirty="0">
                <a:solidFill>
                  <a:srgbClr val="FF0000"/>
                </a:solidFill>
                <a:latin typeface="RealpageTIM1"/>
              </a:rPr>
              <a:t> </a:t>
            </a:r>
            <a:r>
              <a:rPr lang="en-US" dirty="0" err="1">
                <a:solidFill>
                  <a:srgbClr val="FF0000"/>
                </a:solidFill>
                <a:latin typeface="RealpageTIM1"/>
              </a:rPr>
              <a:t>Baitursynov</a:t>
            </a:r>
            <a:r>
              <a:rPr lang="en-US" dirty="0">
                <a:solidFill>
                  <a:srgbClr val="FF0000"/>
                </a:solidFill>
                <a:latin typeface="RealpageTIM1"/>
              </a:rPr>
              <a:t>: the reform </a:t>
            </a:r>
            <a:r>
              <a:rPr lang="en-US" dirty="0">
                <a:solidFill>
                  <a:srgbClr val="FF0000"/>
                </a:solidFill>
                <a:effectLst/>
                <a:latin typeface="RealpageTIM1"/>
              </a:rPr>
              <a:t>of the Kazakh language, Kazakh primary schools and the preparation of the necessary teaching materials (spelling primers and text-books). He was deeply concerned about the low level of the Kazakh language and education in Kazakh primary schools. In general he regarded the primary schools as the most important link in the educational sphere. </a:t>
            </a:r>
            <a:endParaRPr lang="en-US" dirty="0">
              <a:solidFill>
                <a:srgbClr val="FF0000"/>
              </a:solidFill>
            </a:endParaRPr>
          </a:p>
          <a:p>
            <a:endParaRPr lang="en-US" dirty="0">
              <a:solidFill>
                <a:srgbClr val="FF0000"/>
              </a:solidFill>
            </a:endParaRPr>
          </a:p>
          <a:p>
            <a:endParaRPr lang="en-US" dirty="0"/>
          </a:p>
        </p:txBody>
      </p:sp>
    </p:spTree>
    <p:extLst>
      <p:ext uri="{BB962C8B-B14F-4D97-AF65-F5344CB8AC3E}">
        <p14:creationId xmlns:p14="http://schemas.microsoft.com/office/powerpoint/2010/main" val="3071101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73A7E-3D91-DBDA-A129-7983F9A958D7}"/>
              </a:ext>
            </a:extLst>
          </p:cNvPr>
          <p:cNvSpPr>
            <a:spLocks noGrp="1"/>
          </p:cNvSpPr>
          <p:nvPr>
            <p:ph type="title"/>
          </p:nvPr>
        </p:nvSpPr>
        <p:spPr/>
        <p:txBody>
          <a:bodyPr/>
          <a:lstStyle/>
          <a:p>
            <a:pPr algn="ctr"/>
            <a:r>
              <a:rPr lang="en-US" b="1" dirty="0">
                <a:solidFill>
                  <a:srgbClr val="7030A0"/>
                </a:solidFill>
              </a:rPr>
              <a:t>The reform of Kazakh language by </a:t>
            </a:r>
            <a:r>
              <a:rPr lang="en-US" b="1" dirty="0" err="1">
                <a:solidFill>
                  <a:srgbClr val="7030A0"/>
                </a:solidFill>
              </a:rPr>
              <a:t>Akmet</a:t>
            </a:r>
            <a:r>
              <a:rPr lang="en-US" b="1" dirty="0">
                <a:solidFill>
                  <a:srgbClr val="7030A0"/>
                </a:solidFill>
              </a:rPr>
              <a:t> </a:t>
            </a:r>
            <a:r>
              <a:rPr lang="en-US" b="1" dirty="0" err="1">
                <a:solidFill>
                  <a:srgbClr val="7030A0"/>
                </a:solidFill>
              </a:rPr>
              <a:t>Baitursynov</a:t>
            </a:r>
            <a:endParaRPr lang="en-US" b="1" dirty="0">
              <a:solidFill>
                <a:srgbClr val="7030A0"/>
              </a:solidFill>
            </a:endParaRPr>
          </a:p>
        </p:txBody>
      </p:sp>
      <p:sp>
        <p:nvSpPr>
          <p:cNvPr id="3" name="Content Placeholder 2">
            <a:extLst>
              <a:ext uri="{FF2B5EF4-FFF2-40B4-BE49-F238E27FC236}">
                <a16:creationId xmlns:a16="http://schemas.microsoft.com/office/drawing/2014/main" id="{C8547CDA-6A63-B1AF-4169-90D384A725F5}"/>
              </a:ext>
            </a:extLst>
          </p:cNvPr>
          <p:cNvSpPr>
            <a:spLocks noGrp="1"/>
          </p:cNvSpPr>
          <p:nvPr>
            <p:ph idx="1"/>
          </p:nvPr>
        </p:nvSpPr>
        <p:spPr/>
        <p:txBody>
          <a:bodyPr>
            <a:noAutofit/>
          </a:bodyPr>
          <a:lstStyle/>
          <a:p>
            <a:r>
              <a:rPr lang="en-US" sz="1800" b="1" dirty="0">
                <a:solidFill>
                  <a:srgbClr val="7030A0"/>
                </a:solidFill>
                <a:effectLst/>
                <a:latin typeface="RealpageTIM1"/>
              </a:rPr>
              <a:t>introduced some new 20 marks to designate the vowels not represented in the former alphabet.  </a:t>
            </a:r>
          </a:p>
          <a:p>
            <a:r>
              <a:rPr lang="en-US" sz="1800" b="1" dirty="0">
                <a:solidFill>
                  <a:srgbClr val="7030A0"/>
                </a:solidFill>
                <a:effectLst/>
                <a:latin typeface="RealpageTIM1"/>
              </a:rPr>
              <a:t>removed some letters of the Arabic alphabet which did not reflect the phonetics of the Kazakh language </a:t>
            </a:r>
          </a:p>
          <a:p>
            <a:r>
              <a:rPr lang="en-US" sz="1800" b="1" dirty="0">
                <a:solidFill>
                  <a:srgbClr val="7030A0"/>
                </a:solidFill>
                <a:effectLst/>
                <a:latin typeface="RealpageTIM1"/>
              </a:rPr>
              <a:t>and used a special mark for the designation of `soft’ vowels (the so-called `</a:t>
            </a:r>
            <a:r>
              <a:rPr lang="en-US" sz="1800" b="1" dirty="0" err="1">
                <a:solidFill>
                  <a:srgbClr val="7030A0"/>
                </a:solidFill>
                <a:effectLst/>
                <a:latin typeface="RealpageTIM1"/>
              </a:rPr>
              <a:t>daÈiekshi</a:t>
            </a:r>
            <a:r>
              <a:rPr lang="en-US" sz="1800" b="1" dirty="0">
                <a:solidFill>
                  <a:srgbClr val="7030A0"/>
                </a:solidFill>
                <a:effectLst/>
                <a:latin typeface="RealpageTIM1"/>
              </a:rPr>
              <a:t>’). </a:t>
            </a:r>
          </a:p>
          <a:p>
            <a:r>
              <a:rPr lang="en-US" sz="1800" b="1" i="1" dirty="0" err="1">
                <a:solidFill>
                  <a:srgbClr val="7030A0"/>
                </a:solidFill>
                <a:effectLst/>
                <a:latin typeface="RealpageTIM1"/>
              </a:rPr>
              <a:t>Oqu</a:t>
            </a:r>
            <a:r>
              <a:rPr lang="en-US" sz="1800" b="1" i="1" dirty="0">
                <a:solidFill>
                  <a:srgbClr val="7030A0"/>
                </a:solidFill>
                <a:effectLst/>
                <a:latin typeface="RealpageTIM1"/>
              </a:rPr>
              <a:t> </a:t>
            </a:r>
            <a:r>
              <a:rPr lang="en-US" sz="1800" b="1" i="1" dirty="0" err="1">
                <a:solidFill>
                  <a:srgbClr val="7030A0"/>
                </a:solidFill>
                <a:effectLst/>
                <a:latin typeface="RealpageTIM1"/>
              </a:rPr>
              <a:t>qural</a:t>
            </a:r>
            <a:r>
              <a:rPr lang="en-US" sz="1800" b="1" i="1" dirty="0">
                <a:solidFill>
                  <a:srgbClr val="7030A0"/>
                </a:solidFill>
                <a:effectLst/>
                <a:latin typeface="RealpageTIM1"/>
              </a:rPr>
              <a:t> </a:t>
            </a:r>
            <a:r>
              <a:rPr lang="en-US" sz="1800" b="1" dirty="0">
                <a:solidFill>
                  <a:srgbClr val="7030A0"/>
                </a:solidFill>
                <a:effectLst/>
                <a:latin typeface="RealpageTIM1"/>
              </a:rPr>
              <a:t>[</a:t>
            </a:r>
            <a:r>
              <a:rPr lang="en-US" sz="1800" b="1" i="1" dirty="0">
                <a:solidFill>
                  <a:srgbClr val="7030A0"/>
                </a:solidFill>
                <a:effectLst/>
                <a:latin typeface="RealpageTIM1"/>
              </a:rPr>
              <a:t>Means of Teaching</a:t>
            </a:r>
            <a:r>
              <a:rPr lang="en-US" sz="1800" b="1" dirty="0">
                <a:solidFill>
                  <a:srgbClr val="7030A0"/>
                </a:solidFill>
                <a:effectLst/>
                <a:latin typeface="RealpageTIM1"/>
              </a:rPr>
              <a:t>] (1912, </a:t>
            </a:r>
            <a:r>
              <a:rPr lang="en-US" sz="1800" b="1" dirty="0" err="1">
                <a:solidFill>
                  <a:srgbClr val="7030A0"/>
                </a:solidFill>
                <a:effectLst/>
                <a:latin typeface="RealpageTIM1"/>
              </a:rPr>
              <a:t>Orynbor</a:t>
            </a:r>
            <a:r>
              <a:rPr lang="en-US" sz="1800" b="1" dirty="0">
                <a:solidFill>
                  <a:srgbClr val="7030A0"/>
                </a:solidFill>
                <a:effectLst/>
                <a:latin typeface="RealpageTIM1"/>
              </a:rPr>
              <a:t>) represented the Kazakh spelling primer based on the newly adopted Arabic alphabet. </a:t>
            </a:r>
          </a:p>
          <a:p>
            <a:r>
              <a:rPr lang="en-US" sz="1800" b="1" dirty="0">
                <a:solidFill>
                  <a:srgbClr val="7030A0"/>
                </a:solidFill>
                <a:effectLst/>
                <a:latin typeface="RealpageTIM1"/>
              </a:rPr>
              <a:t> </a:t>
            </a:r>
            <a:r>
              <a:rPr lang="en-US" sz="1800" b="1" i="1" dirty="0" err="1">
                <a:solidFill>
                  <a:srgbClr val="7030A0"/>
                </a:solidFill>
                <a:latin typeface="RealpageTIM1"/>
              </a:rPr>
              <a:t>Til</a:t>
            </a:r>
            <a:r>
              <a:rPr lang="en-US" sz="1800" b="1" i="1" dirty="0">
                <a:solidFill>
                  <a:srgbClr val="7030A0"/>
                </a:solidFill>
                <a:latin typeface="RealpageTIM1"/>
              </a:rPr>
              <a:t> </a:t>
            </a:r>
            <a:r>
              <a:rPr lang="en-US" sz="1800" b="1" i="1" dirty="0" err="1">
                <a:solidFill>
                  <a:srgbClr val="7030A0"/>
                </a:solidFill>
                <a:latin typeface="RealpageTIM1"/>
              </a:rPr>
              <a:t>qural</a:t>
            </a:r>
            <a:r>
              <a:rPr lang="en-US" sz="1800" b="1" i="1" dirty="0">
                <a:solidFill>
                  <a:srgbClr val="7030A0"/>
                </a:solidFill>
                <a:latin typeface="RealpageTIM1"/>
              </a:rPr>
              <a:t> </a:t>
            </a:r>
            <a:r>
              <a:rPr lang="en-US" sz="1800" b="1" dirty="0">
                <a:solidFill>
                  <a:srgbClr val="7030A0"/>
                </a:solidFill>
                <a:latin typeface="RealpageTIM1"/>
              </a:rPr>
              <a:t>[</a:t>
            </a:r>
            <a:r>
              <a:rPr lang="en-US" sz="1800" b="1" i="1" dirty="0">
                <a:solidFill>
                  <a:srgbClr val="7030A0"/>
                </a:solidFill>
                <a:latin typeface="RealpageTIM1"/>
              </a:rPr>
              <a:t>Means of Language</a:t>
            </a:r>
            <a:r>
              <a:rPr lang="en-US" sz="1800" b="1" dirty="0">
                <a:solidFill>
                  <a:srgbClr val="7030A0"/>
                </a:solidFill>
                <a:latin typeface="RealpageTIM1"/>
              </a:rPr>
              <a:t>] (</a:t>
            </a:r>
            <a:r>
              <a:rPr lang="en-US" sz="1800" b="1" dirty="0">
                <a:solidFill>
                  <a:srgbClr val="7030A0"/>
                </a:solidFill>
                <a:effectLst/>
                <a:latin typeface="RealpageTIM1"/>
              </a:rPr>
              <a:t>1915) the first text-book of Kazakh language</a:t>
            </a:r>
          </a:p>
          <a:p>
            <a:r>
              <a:rPr lang="en-US" sz="1800" b="1" i="1" dirty="0" err="1">
                <a:solidFill>
                  <a:srgbClr val="7030A0"/>
                </a:solidFill>
                <a:effectLst/>
                <a:latin typeface="RealpageTIM1"/>
              </a:rPr>
              <a:t>Til</a:t>
            </a:r>
            <a:r>
              <a:rPr lang="en-US" sz="1800" b="1" i="1" dirty="0">
                <a:solidFill>
                  <a:srgbClr val="7030A0"/>
                </a:solidFill>
                <a:effectLst/>
                <a:latin typeface="RealpageTIM1"/>
              </a:rPr>
              <a:t> </a:t>
            </a:r>
            <a:r>
              <a:rPr lang="en-US" sz="1800" b="1" i="1" dirty="0" err="1">
                <a:solidFill>
                  <a:srgbClr val="7030A0"/>
                </a:solidFill>
                <a:effectLst/>
                <a:latin typeface="RealpageTIM1"/>
              </a:rPr>
              <a:t>zhumsar</a:t>
            </a:r>
            <a:r>
              <a:rPr lang="en-US" sz="1800" b="1" i="1" dirty="0">
                <a:solidFill>
                  <a:srgbClr val="7030A0"/>
                </a:solidFill>
                <a:effectLst/>
                <a:latin typeface="RealpageTIM1"/>
              </a:rPr>
              <a:t> </a:t>
            </a:r>
            <a:r>
              <a:rPr lang="en-US" sz="1800" b="1" dirty="0">
                <a:solidFill>
                  <a:srgbClr val="7030A0"/>
                </a:solidFill>
                <a:effectLst/>
                <a:latin typeface="RealpageTIM1"/>
              </a:rPr>
              <a:t>[</a:t>
            </a:r>
            <a:r>
              <a:rPr lang="en-US" sz="1800" b="1" i="1" dirty="0">
                <a:solidFill>
                  <a:srgbClr val="7030A0"/>
                </a:solidFill>
                <a:effectLst/>
                <a:latin typeface="RealpageTIM1"/>
              </a:rPr>
              <a:t>Use of Language</a:t>
            </a:r>
            <a:r>
              <a:rPr lang="en-US" sz="1800" b="1" dirty="0">
                <a:solidFill>
                  <a:srgbClr val="7030A0"/>
                </a:solidFill>
                <a:effectLst/>
                <a:latin typeface="RealpageTIM1"/>
              </a:rPr>
              <a:t>], </a:t>
            </a:r>
            <a:r>
              <a:rPr lang="en-US" sz="1800" b="1" i="1" dirty="0" err="1">
                <a:solidFill>
                  <a:srgbClr val="7030A0"/>
                </a:solidFill>
                <a:latin typeface="RealpageTIM1"/>
              </a:rPr>
              <a:t>Adebiet</a:t>
            </a:r>
            <a:r>
              <a:rPr lang="en-US" sz="1800" b="1" i="1" dirty="0">
                <a:solidFill>
                  <a:srgbClr val="7030A0"/>
                </a:solidFill>
                <a:latin typeface="RealpageTIM1"/>
              </a:rPr>
              <a:t> </a:t>
            </a:r>
            <a:r>
              <a:rPr lang="en-US" sz="1800" b="1" i="1" dirty="0" err="1">
                <a:solidFill>
                  <a:srgbClr val="7030A0"/>
                </a:solidFill>
                <a:latin typeface="RealpageTIM1"/>
              </a:rPr>
              <a:t>tanytqysh</a:t>
            </a:r>
            <a:r>
              <a:rPr lang="en-US" sz="1800" b="1" i="1" dirty="0">
                <a:solidFill>
                  <a:srgbClr val="7030A0"/>
                </a:solidFill>
                <a:latin typeface="RealpageTIM1"/>
              </a:rPr>
              <a:t> </a:t>
            </a:r>
            <a:r>
              <a:rPr lang="en-US" sz="1800" b="1" dirty="0">
                <a:solidFill>
                  <a:srgbClr val="7030A0"/>
                </a:solidFill>
                <a:latin typeface="RealpageTIM1"/>
              </a:rPr>
              <a:t>[</a:t>
            </a:r>
            <a:r>
              <a:rPr lang="en-US" sz="1800" b="1" i="1" dirty="0">
                <a:solidFill>
                  <a:srgbClr val="7030A0"/>
                </a:solidFill>
                <a:latin typeface="RealpageTIM1"/>
              </a:rPr>
              <a:t>Guide to Literature</a:t>
            </a:r>
            <a:r>
              <a:rPr lang="en-US" sz="1800" b="1" dirty="0">
                <a:solidFill>
                  <a:srgbClr val="7030A0"/>
                </a:solidFill>
                <a:latin typeface="RealpageTIM1"/>
              </a:rPr>
              <a:t>] (1928) </a:t>
            </a:r>
            <a:r>
              <a:rPr lang="en-US" sz="1800" b="1" dirty="0">
                <a:solidFill>
                  <a:srgbClr val="7030A0"/>
                </a:solidFill>
                <a:effectLst/>
                <a:latin typeface="RealpageTIM1"/>
              </a:rPr>
              <a:t>the first guide to the use of Kazakh language and the first manual of Kazakh literature and literary criticism.</a:t>
            </a:r>
            <a:endParaRPr lang="en-US" sz="1800" b="1" dirty="0">
              <a:solidFill>
                <a:srgbClr val="7030A0"/>
              </a:solidFill>
            </a:endParaRPr>
          </a:p>
        </p:txBody>
      </p:sp>
    </p:spTree>
    <p:extLst>
      <p:ext uri="{BB962C8B-B14F-4D97-AF65-F5344CB8AC3E}">
        <p14:creationId xmlns:p14="http://schemas.microsoft.com/office/powerpoint/2010/main" val="3806652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303DC-C24F-79C8-A413-ACD1B721677D}"/>
              </a:ext>
            </a:extLst>
          </p:cNvPr>
          <p:cNvSpPr>
            <a:spLocks noGrp="1"/>
          </p:cNvSpPr>
          <p:nvPr>
            <p:ph type="title"/>
          </p:nvPr>
        </p:nvSpPr>
        <p:spPr/>
        <p:txBody>
          <a:bodyPr/>
          <a:lstStyle/>
          <a:p>
            <a:pPr algn="ctr"/>
            <a:r>
              <a:rPr lang="en-US" b="1" dirty="0">
                <a:solidFill>
                  <a:srgbClr val="FFC000"/>
                </a:solidFill>
              </a:rPr>
              <a:t>Development of the Kazakh literary tradition</a:t>
            </a:r>
          </a:p>
        </p:txBody>
      </p:sp>
      <p:sp>
        <p:nvSpPr>
          <p:cNvPr id="3" name="Content Placeholder 2">
            <a:extLst>
              <a:ext uri="{FF2B5EF4-FFF2-40B4-BE49-F238E27FC236}">
                <a16:creationId xmlns:a16="http://schemas.microsoft.com/office/drawing/2014/main" id="{3C5ACA0F-7CE4-D271-B498-7B6DFB4B62D6}"/>
              </a:ext>
            </a:extLst>
          </p:cNvPr>
          <p:cNvSpPr>
            <a:spLocks noGrp="1"/>
          </p:cNvSpPr>
          <p:nvPr>
            <p:ph idx="1"/>
          </p:nvPr>
        </p:nvSpPr>
        <p:spPr/>
        <p:txBody>
          <a:bodyPr>
            <a:normAutofit fontScale="25000" lnSpcReduction="20000"/>
          </a:bodyPr>
          <a:lstStyle/>
          <a:p>
            <a:r>
              <a:rPr lang="en-US" sz="9600" b="1" dirty="0" err="1">
                <a:solidFill>
                  <a:srgbClr val="FFC000"/>
                </a:solidFill>
              </a:rPr>
              <a:t>Myrzhaqyp</a:t>
            </a:r>
            <a:r>
              <a:rPr lang="en-US" sz="9600" b="1" dirty="0">
                <a:solidFill>
                  <a:srgbClr val="FFC000"/>
                </a:solidFill>
              </a:rPr>
              <a:t> </a:t>
            </a:r>
            <a:r>
              <a:rPr lang="en-US" sz="9600" b="1" dirty="0" err="1">
                <a:solidFill>
                  <a:srgbClr val="FFC000"/>
                </a:solidFill>
              </a:rPr>
              <a:t>Dulatuly</a:t>
            </a:r>
            <a:r>
              <a:rPr lang="en-US" sz="9600" b="1" dirty="0">
                <a:solidFill>
                  <a:srgbClr val="FFC000"/>
                </a:solidFill>
              </a:rPr>
              <a:t>:</a:t>
            </a:r>
          </a:p>
          <a:p>
            <a:r>
              <a:rPr lang="en-US" sz="9600" b="1" dirty="0">
                <a:solidFill>
                  <a:srgbClr val="FFC000"/>
                </a:solidFill>
              </a:rPr>
              <a:t>The first Kazakh novel </a:t>
            </a:r>
            <a:r>
              <a:rPr lang="en-US" sz="9600" b="1" i="1" dirty="0" err="1">
                <a:solidFill>
                  <a:srgbClr val="FFC000"/>
                </a:solidFill>
                <a:effectLst/>
                <a:latin typeface="RealpageTIM1"/>
              </a:rPr>
              <a:t>Baqytsyz</a:t>
            </a:r>
            <a:r>
              <a:rPr lang="en-US" sz="9600" b="1" i="1" dirty="0">
                <a:solidFill>
                  <a:srgbClr val="FFC000"/>
                </a:solidFill>
                <a:effectLst/>
                <a:latin typeface="RealpageTIM1"/>
              </a:rPr>
              <a:t> </a:t>
            </a:r>
            <a:r>
              <a:rPr lang="en-US" sz="9600" b="1" i="1" dirty="0" err="1">
                <a:solidFill>
                  <a:srgbClr val="FFC000"/>
                </a:solidFill>
                <a:effectLst/>
                <a:latin typeface="RealpageTIM1"/>
              </a:rPr>
              <a:t>Zhamal</a:t>
            </a:r>
            <a:r>
              <a:rPr lang="en-US" sz="9600" b="1" i="1" dirty="0">
                <a:solidFill>
                  <a:srgbClr val="FFC000"/>
                </a:solidFill>
                <a:effectLst/>
                <a:latin typeface="RealpageTIM1"/>
              </a:rPr>
              <a:t> </a:t>
            </a:r>
            <a:r>
              <a:rPr lang="en-US" sz="9600" b="1" dirty="0">
                <a:solidFill>
                  <a:srgbClr val="FFC000"/>
                </a:solidFill>
                <a:effectLst/>
                <a:latin typeface="RealpageTIM1"/>
              </a:rPr>
              <a:t>[</a:t>
            </a:r>
            <a:r>
              <a:rPr lang="en-US" sz="9600" b="1" i="1" dirty="0">
                <a:solidFill>
                  <a:srgbClr val="FFC000"/>
                </a:solidFill>
                <a:effectLst/>
                <a:latin typeface="RealpageTIM1"/>
              </a:rPr>
              <a:t>The Unhappy </a:t>
            </a:r>
            <a:r>
              <a:rPr lang="en-US" sz="9600" b="1" i="1" dirty="0" err="1">
                <a:solidFill>
                  <a:srgbClr val="FFC000"/>
                </a:solidFill>
                <a:effectLst/>
                <a:latin typeface="RealpageTIM1"/>
              </a:rPr>
              <a:t>Zhamal</a:t>
            </a:r>
            <a:r>
              <a:rPr lang="en-US" sz="9600" b="1" dirty="0">
                <a:solidFill>
                  <a:srgbClr val="FFC000"/>
                </a:solidFill>
                <a:effectLst/>
                <a:latin typeface="RealpageTIM1"/>
              </a:rPr>
              <a:t>] published in Kazan in 1910. The novel represented a love-tragedy, involving a young educated Kazakh girl, </a:t>
            </a:r>
            <a:r>
              <a:rPr lang="en-US" sz="9600" b="1" dirty="0" err="1">
                <a:solidFill>
                  <a:srgbClr val="FFC000"/>
                </a:solidFill>
                <a:effectLst/>
                <a:latin typeface="RealpageTIM1"/>
              </a:rPr>
              <a:t>Zhamal</a:t>
            </a:r>
            <a:r>
              <a:rPr lang="en-US" sz="9600" b="1" dirty="0">
                <a:solidFill>
                  <a:srgbClr val="FFC000"/>
                </a:solidFill>
                <a:effectLst/>
                <a:latin typeface="RealpageTIM1"/>
              </a:rPr>
              <a:t>, unable to withstand the traditional customs of society</a:t>
            </a:r>
            <a:endParaRPr lang="en-US" sz="9600" b="1" dirty="0">
              <a:solidFill>
                <a:srgbClr val="FFC000"/>
              </a:solidFill>
            </a:endParaRPr>
          </a:p>
          <a:p>
            <a:r>
              <a:rPr lang="en-US" sz="9600" b="1" i="1" dirty="0" err="1">
                <a:solidFill>
                  <a:srgbClr val="FFC000"/>
                </a:solidFill>
                <a:latin typeface="RealpageTIM1"/>
              </a:rPr>
              <a:t>Oiian</a:t>
            </a:r>
            <a:r>
              <a:rPr lang="en-US" sz="9600" b="1" i="1" dirty="0">
                <a:solidFill>
                  <a:srgbClr val="FFC000"/>
                </a:solidFill>
                <a:latin typeface="RealpageTIM1"/>
              </a:rPr>
              <a:t>, Qazaq! </a:t>
            </a:r>
            <a:r>
              <a:rPr lang="en-US" sz="9600" b="1" dirty="0">
                <a:solidFill>
                  <a:srgbClr val="FFC000"/>
                </a:solidFill>
                <a:latin typeface="RealpageTIM1"/>
              </a:rPr>
              <a:t>[</a:t>
            </a:r>
            <a:r>
              <a:rPr lang="en-US" sz="9600" b="1" i="1" dirty="0">
                <a:solidFill>
                  <a:srgbClr val="FFC000"/>
                </a:solidFill>
                <a:latin typeface="RealpageTIM1"/>
              </a:rPr>
              <a:t>Awake, Kazakh!</a:t>
            </a:r>
            <a:r>
              <a:rPr lang="en-US" sz="9600" b="1" dirty="0">
                <a:solidFill>
                  <a:srgbClr val="FFC000"/>
                </a:solidFill>
                <a:latin typeface="RealpageTIM1"/>
              </a:rPr>
              <a:t>] (1910)</a:t>
            </a:r>
          </a:p>
          <a:p>
            <a:r>
              <a:rPr lang="en-US" sz="9600" b="1" dirty="0">
                <a:solidFill>
                  <a:srgbClr val="FFC000"/>
                </a:solidFill>
                <a:latin typeface="RealpageTIM1"/>
              </a:rPr>
              <a:t>Azamat, the collected poems </a:t>
            </a:r>
            <a:r>
              <a:rPr lang="en-US" sz="9600" b="1" i="1" dirty="0">
                <a:solidFill>
                  <a:srgbClr val="FFC000"/>
                </a:solidFill>
                <a:latin typeface="RealpageTIM1"/>
              </a:rPr>
              <a:t>(1913)</a:t>
            </a:r>
          </a:p>
          <a:p>
            <a:r>
              <a:rPr lang="en-US" sz="9600" b="1" i="1" dirty="0">
                <a:solidFill>
                  <a:srgbClr val="FFC000"/>
                </a:solidFill>
                <a:latin typeface="RealpageTIM1"/>
              </a:rPr>
              <a:t>Terme, </a:t>
            </a:r>
            <a:r>
              <a:rPr lang="en-US" sz="9600" b="1" dirty="0">
                <a:solidFill>
                  <a:srgbClr val="FFC000"/>
                </a:solidFill>
                <a:latin typeface="RealpageTIM1"/>
              </a:rPr>
              <a:t>the poetic anthology (1915)</a:t>
            </a:r>
            <a:endParaRPr lang="en-US" sz="9600" b="1" dirty="0">
              <a:solidFill>
                <a:srgbClr val="FFC000"/>
              </a:solidFill>
            </a:endParaRPr>
          </a:p>
          <a:p>
            <a:pPr marL="0" indent="0">
              <a:buNone/>
            </a:pPr>
            <a:endParaRPr lang="en-US" b="1" dirty="0">
              <a:solidFill>
                <a:srgbClr val="FFC000"/>
              </a:solidFill>
            </a:endParaRPr>
          </a:p>
          <a:p>
            <a:pPr marL="0" indent="0">
              <a:buNone/>
            </a:pPr>
            <a:r>
              <a:rPr lang="en-US" dirty="0"/>
              <a:t> </a:t>
            </a:r>
          </a:p>
        </p:txBody>
      </p:sp>
    </p:spTree>
    <p:extLst>
      <p:ext uri="{BB962C8B-B14F-4D97-AF65-F5344CB8AC3E}">
        <p14:creationId xmlns:p14="http://schemas.microsoft.com/office/powerpoint/2010/main" val="2331754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33500-1FD1-7ADF-CCB4-B01CA5E1B840}"/>
              </a:ext>
            </a:extLst>
          </p:cNvPr>
          <p:cNvSpPr>
            <a:spLocks noGrp="1"/>
          </p:cNvSpPr>
          <p:nvPr>
            <p:ph type="title"/>
          </p:nvPr>
        </p:nvSpPr>
        <p:spPr/>
        <p:txBody>
          <a:bodyPr/>
          <a:lstStyle/>
          <a:p>
            <a:pPr algn="ctr"/>
            <a:r>
              <a:rPr lang="en-US" b="1" dirty="0" err="1">
                <a:solidFill>
                  <a:srgbClr val="C00000"/>
                </a:solidFill>
              </a:rPr>
              <a:t>Alikhan</a:t>
            </a:r>
            <a:r>
              <a:rPr lang="en-US" b="1" dirty="0">
                <a:solidFill>
                  <a:srgbClr val="C00000"/>
                </a:solidFill>
              </a:rPr>
              <a:t> </a:t>
            </a:r>
            <a:r>
              <a:rPr lang="en-US" b="1" dirty="0" err="1">
                <a:solidFill>
                  <a:srgbClr val="C00000"/>
                </a:solidFill>
              </a:rPr>
              <a:t>Bokeikhan</a:t>
            </a:r>
            <a:endParaRPr lang="en-US" b="1" dirty="0">
              <a:solidFill>
                <a:srgbClr val="C00000"/>
              </a:solidFill>
            </a:endParaRPr>
          </a:p>
        </p:txBody>
      </p:sp>
      <p:sp>
        <p:nvSpPr>
          <p:cNvPr id="3" name="Content Placeholder 2">
            <a:extLst>
              <a:ext uri="{FF2B5EF4-FFF2-40B4-BE49-F238E27FC236}">
                <a16:creationId xmlns:a16="http://schemas.microsoft.com/office/drawing/2014/main" id="{B40F61CF-C75A-97A9-E40A-5696338C49D4}"/>
              </a:ext>
            </a:extLst>
          </p:cNvPr>
          <p:cNvSpPr>
            <a:spLocks noGrp="1"/>
          </p:cNvSpPr>
          <p:nvPr>
            <p:ph idx="1"/>
          </p:nvPr>
        </p:nvSpPr>
        <p:spPr/>
        <p:txBody>
          <a:bodyPr>
            <a:normAutofit fontScale="92500"/>
          </a:bodyPr>
          <a:lstStyle/>
          <a:p>
            <a:r>
              <a:rPr lang="en-US" b="1" dirty="0">
                <a:solidFill>
                  <a:srgbClr val="C00000"/>
                </a:solidFill>
                <a:effectLst/>
                <a:latin typeface="RealpageTIM1"/>
              </a:rPr>
              <a:t>collection, analysis and publication of Kazakh folklore, literary criticism and the translation of Russian and European scienti</a:t>
            </a:r>
            <a:r>
              <a:rPr lang="en-US" b="1" dirty="0">
                <a:solidFill>
                  <a:srgbClr val="C00000"/>
                </a:solidFill>
                <a:latin typeface="RealpageTIM1"/>
              </a:rPr>
              <a:t>fi</a:t>
            </a:r>
            <a:r>
              <a:rPr lang="en-US" b="1" dirty="0">
                <a:solidFill>
                  <a:srgbClr val="C00000"/>
                </a:solidFill>
                <a:effectLst/>
                <a:latin typeface="RealpageTIM1"/>
              </a:rPr>
              <a:t>c, popular-scienti</a:t>
            </a:r>
            <a:r>
              <a:rPr lang="en-US" b="1" dirty="0">
                <a:solidFill>
                  <a:srgbClr val="C00000"/>
                </a:solidFill>
                <a:latin typeface="RealpageTIM1"/>
              </a:rPr>
              <a:t>fic </a:t>
            </a:r>
            <a:r>
              <a:rPr lang="en-US" b="1" dirty="0">
                <a:solidFill>
                  <a:srgbClr val="C00000"/>
                </a:solidFill>
                <a:effectLst/>
                <a:latin typeface="RealpageTIM1"/>
              </a:rPr>
              <a:t>and fiction into the Kazakh language. </a:t>
            </a:r>
          </a:p>
          <a:p>
            <a:r>
              <a:rPr lang="en-US" b="1" dirty="0" err="1">
                <a:solidFill>
                  <a:srgbClr val="C00000"/>
                </a:solidFill>
                <a:effectLst/>
                <a:latin typeface="RealpageTIM1"/>
              </a:rPr>
              <a:t>Akhmet</a:t>
            </a:r>
            <a:r>
              <a:rPr lang="en-US" b="1" dirty="0">
                <a:solidFill>
                  <a:srgbClr val="C00000"/>
                </a:solidFill>
                <a:effectLst/>
                <a:latin typeface="RealpageTIM1"/>
              </a:rPr>
              <a:t> </a:t>
            </a:r>
            <a:r>
              <a:rPr lang="en-US" b="1" dirty="0" err="1">
                <a:solidFill>
                  <a:srgbClr val="C00000"/>
                </a:solidFill>
                <a:effectLst/>
                <a:latin typeface="RealpageTIM1"/>
              </a:rPr>
              <a:t>Baitursynov</a:t>
            </a:r>
            <a:r>
              <a:rPr lang="en-US" b="1" dirty="0">
                <a:solidFill>
                  <a:srgbClr val="C00000"/>
                </a:solidFill>
                <a:effectLst/>
                <a:latin typeface="RealpageTIM1"/>
              </a:rPr>
              <a:t> and </a:t>
            </a:r>
            <a:r>
              <a:rPr lang="en-US" b="1" dirty="0" err="1">
                <a:solidFill>
                  <a:srgbClr val="C00000"/>
                </a:solidFill>
                <a:effectLst/>
                <a:latin typeface="RealpageTIM1"/>
              </a:rPr>
              <a:t>Alikhan</a:t>
            </a:r>
            <a:r>
              <a:rPr lang="en-US" b="1" dirty="0">
                <a:solidFill>
                  <a:srgbClr val="C00000"/>
                </a:solidFill>
                <a:effectLst/>
                <a:latin typeface="RealpageTIM1"/>
              </a:rPr>
              <a:t> </a:t>
            </a:r>
            <a:r>
              <a:rPr lang="en-US" b="1" dirty="0" err="1">
                <a:solidFill>
                  <a:srgbClr val="C00000"/>
                </a:solidFill>
                <a:effectLst/>
                <a:latin typeface="RealpageTIM1"/>
              </a:rPr>
              <a:t>Bokeikhan</a:t>
            </a:r>
            <a:r>
              <a:rPr lang="en-US" b="1" dirty="0">
                <a:solidFill>
                  <a:srgbClr val="C00000"/>
                </a:solidFill>
                <a:effectLst/>
                <a:latin typeface="RealpageTIM1"/>
              </a:rPr>
              <a:t> edited and published `23 </a:t>
            </a:r>
            <a:r>
              <a:rPr lang="en-US" b="1" dirty="0" err="1">
                <a:solidFill>
                  <a:srgbClr val="C00000"/>
                </a:solidFill>
                <a:effectLst/>
                <a:latin typeface="RealpageTIM1"/>
              </a:rPr>
              <a:t>zhoqtau</a:t>
            </a:r>
            <a:r>
              <a:rPr lang="en-US" b="1" dirty="0">
                <a:solidFill>
                  <a:srgbClr val="C00000"/>
                </a:solidFill>
                <a:effectLst/>
                <a:latin typeface="RealpageTIM1"/>
              </a:rPr>
              <a:t>’ [23 Mourning-Songs], which included songs of Kazakh folklore, some of them 400 years old. </a:t>
            </a:r>
          </a:p>
          <a:p>
            <a:r>
              <a:rPr lang="en-US" b="1" dirty="0">
                <a:solidFill>
                  <a:srgbClr val="C00000"/>
                </a:solidFill>
                <a:effectLst/>
                <a:latin typeface="RealpageTIM1"/>
              </a:rPr>
              <a:t>acquainted the readers of </a:t>
            </a:r>
            <a:r>
              <a:rPr lang="en-US" b="1" i="1" dirty="0">
                <a:solidFill>
                  <a:srgbClr val="C00000"/>
                </a:solidFill>
                <a:effectLst/>
                <a:latin typeface="RealpageTIM1"/>
              </a:rPr>
              <a:t>Qazaq </a:t>
            </a:r>
            <a:r>
              <a:rPr lang="en-US" b="1" dirty="0">
                <a:solidFill>
                  <a:srgbClr val="C00000"/>
                </a:solidFill>
                <a:effectLst/>
                <a:latin typeface="RealpageTIM1"/>
              </a:rPr>
              <a:t>with Russian and European culture, history and literature </a:t>
            </a:r>
            <a:endParaRPr lang="en-US" b="1" dirty="0">
              <a:solidFill>
                <a:srgbClr val="C00000"/>
              </a:solidFill>
            </a:endParaRPr>
          </a:p>
          <a:p>
            <a:endParaRPr lang="en-US" dirty="0"/>
          </a:p>
          <a:p>
            <a:endParaRPr lang="en-US" dirty="0"/>
          </a:p>
        </p:txBody>
      </p:sp>
    </p:spTree>
    <p:extLst>
      <p:ext uri="{BB962C8B-B14F-4D97-AF65-F5344CB8AC3E}">
        <p14:creationId xmlns:p14="http://schemas.microsoft.com/office/powerpoint/2010/main" val="3603775400"/>
      </p:ext>
    </p:extLst>
  </p:cSld>
  <p:clrMapOvr>
    <a:masterClrMapping/>
  </p:clrMapOvr>
</p:sld>
</file>

<file path=ppt/theme/theme1.xml><?xml version="1.0" encoding="utf-8"?>
<a:theme xmlns:a="http://schemas.openxmlformats.org/drawingml/2006/main" name="Madrid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otalTime>95</TotalTime>
  <Words>605</Words>
  <Application>Microsoft Macintosh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RealpageTIM1</vt:lpstr>
      <vt:lpstr>Seaford Display</vt:lpstr>
      <vt:lpstr>System Font Regular</vt:lpstr>
      <vt:lpstr>Tenorite</vt:lpstr>
      <vt:lpstr>MadridVTI</vt:lpstr>
      <vt:lpstr>Alash and Alash Orda</vt:lpstr>
      <vt:lpstr>PowerPoint Presentation</vt:lpstr>
      <vt:lpstr>Nomadic or sedentary?  </vt:lpstr>
      <vt:lpstr>Islam and Kazakh customary law  </vt:lpstr>
      <vt:lpstr>Language, literature and national identity  </vt:lpstr>
      <vt:lpstr>The reform of Kazakh language by Akmet Baitursynov</vt:lpstr>
      <vt:lpstr>Development of the Kazakh literary tradition</vt:lpstr>
      <vt:lpstr>Alikhan Bokeikhan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Alash and Alash Orda</dc:title>
  <dc:creator>77789062599</dc:creator>
  <cp:lastModifiedBy>77789062599</cp:lastModifiedBy>
  <cp:revision>13</cp:revision>
  <dcterms:created xsi:type="dcterms:W3CDTF">2023-11-26T23:02:53Z</dcterms:created>
  <dcterms:modified xsi:type="dcterms:W3CDTF">2023-11-27T00:38:28Z</dcterms:modified>
</cp:coreProperties>
</file>