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26"/>
  </p:normalViewPr>
  <p:slideViewPr>
    <p:cSldViewPr snapToGrid="0">
      <p:cViewPr>
        <p:scale>
          <a:sx n="108" d="100"/>
          <a:sy n="108" d="100"/>
        </p:scale>
        <p:origin x="20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743D-27AF-B515-6861-D24381C36C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527C76-1CB6-074F-61BF-863BC6088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9E28EB-6CC4-4964-4A27-F30DBB847247}"/>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C135EAA4-1281-7271-F8F0-AA2C8F246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05EF-4C83-53FC-63E0-C41BDD89F000}"/>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858943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B62C6-921A-9F70-4C64-9DFD6E53E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9AFB81-D99F-51E4-B6EB-5AF6864126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5916D-E49C-1F24-590F-E3446C802F42}"/>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C4F2E498-2335-3CFA-B1D2-FFCBD7CF3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B5695-AC52-7BB2-5599-3F129E17A11F}"/>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37434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646A3-22EE-27D8-F7F9-A777E56CB5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15D198-505D-A547-63D1-BFA38F5CC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7209F-AFF5-01AF-A0B8-0846B1624A32}"/>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FFE2CB23-E6A8-70F3-360B-488DF27F8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481AD-DB27-2585-FCC2-4ADA55B2F5C3}"/>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280747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6420-48FC-ECB2-EDD4-6D83B58CE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A8E5D-0D57-DA86-49AC-ADD507131F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09211A-DD39-3140-CAC3-318340A82CBE}"/>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FF8252ED-3A3E-F2D2-9A9F-A23EF5750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B6200-813B-4FD0-50CE-36377E012AF5}"/>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893955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D49-74B6-4FE9-A00F-16E2D3064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D7469D-AF3E-1A9E-E405-C3FBF028A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35DDB1-030F-1C14-E5A0-90761E7B3A40}"/>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A7998FF9-8462-C193-819F-B0C55F223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EA32A-498A-6083-2495-DDC4DB5D671A}"/>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343840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C46F-F21C-44A6-04D3-4979A0CE1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113ED-9184-886F-DD12-159E5FF5A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A38E27-0F37-1DDF-9AD1-CFA380D19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268443-2766-E5F2-4116-3FAA9F5D8CB8}"/>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6" name="Footer Placeholder 5">
            <a:extLst>
              <a:ext uri="{FF2B5EF4-FFF2-40B4-BE49-F238E27FC236}">
                <a16:creationId xmlns:a16="http://schemas.microsoft.com/office/drawing/2014/main" id="{CB85E102-8F69-3E18-E11E-000E576BC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25B3F-9215-AE55-2154-907E03286F8A}"/>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190456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EA94-AF98-49D6-84D6-4268BF034D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7B0F5C-22FE-FCE8-80A6-4E8CC5551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CB5C90-2F7D-542D-60E4-61703E5FF7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E743CD-3550-2303-0CCC-B4FDA93BF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7BA5C-C422-2C7A-FA21-C5094A27E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C77CDE-EC5F-F0BE-0FB4-4A004BF3DC22}"/>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8" name="Footer Placeholder 7">
            <a:extLst>
              <a:ext uri="{FF2B5EF4-FFF2-40B4-BE49-F238E27FC236}">
                <a16:creationId xmlns:a16="http://schemas.microsoft.com/office/drawing/2014/main" id="{2F2AFEFB-75B0-0F38-3438-B2AA28FDAC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DE5D4-0547-D523-CB1D-CFB8C72663ED}"/>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343472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889A-45F2-47EE-3C35-D14C377921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E7E055-97F9-7659-47ED-6FB357AD5968}"/>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4" name="Footer Placeholder 3">
            <a:extLst>
              <a:ext uri="{FF2B5EF4-FFF2-40B4-BE49-F238E27FC236}">
                <a16:creationId xmlns:a16="http://schemas.microsoft.com/office/drawing/2014/main" id="{AC8EA2F2-4FFB-F9D8-9A3A-A933376E9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6E339-BD8A-19BD-1DCA-E54DC497AF42}"/>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281742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DA4E4-79AF-9D84-126C-88E47F9A82F1}"/>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3" name="Footer Placeholder 2">
            <a:extLst>
              <a:ext uri="{FF2B5EF4-FFF2-40B4-BE49-F238E27FC236}">
                <a16:creationId xmlns:a16="http://schemas.microsoft.com/office/drawing/2014/main" id="{6E37D62F-A45B-7797-F470-04BC640E7D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41D946-0930-3563-8CE0-E527BC5BD1C7}"/>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2278051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7B03-DF85-E4DF-A956-02C6F290FE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91D299-7259-DFF0-A5A9-6D764BF49F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61A12E-3C14-ACEA-4B21-241344ED3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8BE4B-91D8-2B7F-3152-E4F4A68F189E}"/>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6" name="Footer Placeholder 5">
            <a:extLst>
              <a:ext uri="{FF2B5EF4-FFF2-40B4-BE49-F238E27FC236}">
                <a16:creationId xmlns:a16="http://schemas.microsoft.com/office/drawing/2014/main" id="{E66983E8-A953-F2CE-FCB1-36F8FD7ED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8E614B-3274-D2B5-ACC6-5A799361276E}"/>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313522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CEA1-CD21-7BCE-9ED4-BAAC05DE7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F9BDD0-F69A-422B-7281-35B841261A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CEF77E-9095-D4CF-9DCC-95ED38A0A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C27D37-034D-71B3-19D1-944996CF43BD}"/>
              </a:ext>
            </a:extLst>
          </p:cNvPr>
          <p:cNvSpPr>
            <a:spLocks noGrp="1"/>
          </p:cNvSpPr>
          <p:nvPr>
            <p:ph type="dt" sz="half" idx="10"/>
          </p:nvPr>
        </p:nvSpPr>
        <p:spPr/>
        <p:txBody>
          <a:bodyPr/>
          <a:lstStyle/>
          <a:p>
            <a:fld id="{70AFB7B1-C41D-F04A-9664-15FD383ABE0F}" type="datetimeFigureOut">
              <a:rPr lang="en-US" smtClean="0"/>
              <a:t>10/7/23</a:t>
            </a:fld>
            <a:endParaRPr lang="en-US"/>
          </a:p>
        </p:txBody>
      </p:sp>
      <p:sp>
        <p:nvSpPr>
          <p:cNvPr id="6" name="Footer Placeholder 5">
            <a:extLst>
              <a:ext uri="{FF2B5EF4-FFF2-40B4-BE49-F238E27FC236}">
                <a16:creationId xmlns:a16="http://schemas.microsoft.com/office/drawing/2014/main" id="{26308127-4444-3A5B-D798-CD154AF9C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48F352-7115-403A-2450-D25BE38C5831}"/>
              </a:ext>
            </a:extLst>
          </p:cNvPr>
          <p:cNvSpPr>
            <a:spLocks noGrp="1"/>
          </p:cNvSpPr>
          <p:nvPr>
            <p:ph type="sldNum" sz="quarter" idx="12"/>
          </p:nvPr>
        </p:nvSpPr>
        <p:spPr/>
        <p:txBody>
          <a:bodyPr/>
          <a:lstStyle/>
          <a:p>
            <a:fld id="{0577E16D-941C-6C4F-A4B8-0172A933FE55}" type="slidenum">
              <a:rPr lang="en-US" smtClean="0"/>
              <a:t>‹#›</a:t>
            </a:fld>
            <a:endParaRPr lang="en-US"/>
          </a:p>
        </p:txBody>
      </p:sp>
    </p:spTree>
    <p:extLst>
      <p:ext uri="{BB962C8B-B14F-4D97-AF65-F5344CB8AC3E}">
        <p14:creationId xmlns:p14="http://schemas.microsoft.com/office/powerpoint/2010/main" val="306622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8E9EA4-B575-DA6C-8558-17E8D1755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2F55C7-A24B-DC39-BEDC-A6CBB5E6C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0B29D-53A4-792D-81B4-7253F9231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AFB7B1-C41D-F04A-9664-15FD383ABE0F}" type="datetimeFigureOut">
              <a:rPr lang="en-US" smtClean="0"/>
              <a:t>10/7/23</a:t>
            </a:fld>
            <a:endParaRPr lang="en-US"/>
          </a:p>
        </p:txBody>
      </p:sp>
      <p:sp>
        <p:nvSpPr>
          <p:cNvPr id="5" name="Footer Placeholder 4">
            <a:extLst>
              <a:ext uri="{FF2B5EF4-FFF2-40B4-BE49-F238E27FC236}">
                <a16:creationId xmlns:a16="http://schemas.microsoft.com/office/drawing/2014/main" id="{0EFAD33C-6731-9DEF-0C83-C2B23A57A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21CC7B-246B-9393-2105-77584E26E9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E16D-941C-6C4F-A4B8-0172A933FE55}" type="slidenum">
              <a:rPr lang="en-US" smtClean="0"/>
              <a:t>‹#›</a:t>
            </a:fld>
            <a:endParaRPr lang="en-US"/>
          </a:p>
        </p:txBody>
      </p:sp>
    </p:spTree>
    <p:extLst>
      <p:ext uri="{BB962C8B-B14F-4D97-AF65-F5344CB8AC3E}">
        <p14:creationId xmlns:p14="http://schemas.microsoft.com/office/powerpoint/2010/main" val="2335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5673-6606-B7D9-7A0F-A42241D9F259}"/>
              </a:ext>
            </a:extLst>
          </p:cNvPr>
          <p:cNvSpPr>
            <a:spLocks noGrp="1"/>
          </p:cNvSpPr>
          <p:nvPr>
            <p:ph type="ctrTitle"/>
          </p:nvPr>
        </p:nvSpPr>
        <p:spPr/>
        <p:txBody>
          <a:bodyPr/>
          <a:lstStyle/>
          <a:p>
            <a:r>
              <a:rPr lang="en-US" dirty="0">
                <a:solidFill>
                  <a:srgbClr val="FF0000"/>
                </a:solidFill>
              </a:rPr>
              <a:t>Culture and Language</a:t>
            </a:r>
          </a:p>
        </p:txBody>
      </p:sp>
      <p:sp>
        <p:nvSpPr>
          <p:cNvPr id="3" name="Subtitle 2">
            <a:extLst>
              <a:ext uri="{FF2B5EF4-FFF2-40B4-BE49-F238E27FC236}">
                <a16:creationId xmlns:a16="http://schemas.microsoft.com/office/drawing/2014/main" id="{02679706-32D7-01EB-F672-76F150FB2E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2566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B5CA-D629-4C8B-0D55-4AE319C934B2}"/>
              </a:ext>
            </a:extLst>
          </p:cNvPr>
          <p:cNvSpPr>
            <a:spLocks noGrp="1"/>
          </p:cNvSpPr>
          <p:nvPr>
            <p:ph type="title"/>
          </p:nvPr>
        </p:nvSpPr>
        <p:spPr>
          <a:xfrm>
            <a:off x="838200" y="365125"/>
            <a:ext cx="10515600" cy="1325563"/>
          </a:xfrm>
        </p:spPr>
        <p:txBody>
          <a:bodyPr/>
          <a:lstStyle/>
          <a:p>
            <a:r>
              <a:rPr lang="en-US" dirty="0">
                <a:solidFill>
                  <a:schemeClr val="accent2"/>
                </a:solidFill>
              </a:rPr>
              <a:t>Connections between Culture and Language</a:t>
            </a:r>
          </a:p>
        </p:txBody>
      </p:sp>
      <p:sp>
        <p:nvSpPr>
          <p:cNvPr id="3" name="Content Placeholder 2">
            <a:extLst>
              <a:ext uri="{FF2B5EF4-FFF2-40B4-BE49-F238E27FC236}">
                <a16:creationId xmlns:a16="http://schemas.microsoft.com/office/drawing/2014/main" id="{CB290E83-D3C1-DD56-BDEE-B3F19AC59176}"/>
              </a:ext>
            </a:extLst>
          </p:cNvPr>
          <p:cNvSpPr>
            <a:spLocks noGrp="1"/>
          </p:cNvSpPr>
          <p:nvPr>
            <p:ph idx="1"/>
          </p:nvPr>
        </p:nvSpPr>
        <p:spPr>
          <a:xfrm>
            <a:off x="838200" y="2178424"/>
            <a:ext cx="10515600" cy="3998539"/>
          </a:xfrm>
        </p:spPr>
        <p:txBody>
          <a:bodyPr/>
          <a:lstStyle/>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Culture and language are connected in many ways and the interconnections can be studied from a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variety of different perspectives.  Recent cognitive science and cognitive linguistics provide us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with new ideas and methodological tools with which we can approach the issue of meaning making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cultures both in its universal aspects and in its infinite cross-cultural varieties</a:t>
            </a: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Culture and language are connected in a myriad ways. Proverbs, politeness, linguistic relativity,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cooperative principle, metaphor, metonymy, context, semantic change, discourse, ideology, print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culture, oral culture, literacy, sociolinguistics, speech acts, and so forth, are just some of the areas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the study of language that deal with some obvious connections between culture and language.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Several disciplines within the language sciences attempt to analyze, describe, and explain the </a:t>
            </a:r>
          </a:p>
          <a:p>
            <a:pPr marL="0" marR="0" algn="just">
              <a:lnSpc>
                <a:spcPts val="1240"/>
              </a:lnSpc>
              <a:spcBef>
                <a:spcPts val="0"/>
              </a:spcBef>
              <a:spcAft>
                <a:spcPts val="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complex interrelations between the two broad areas. </a:t>
            </a:r>
          </a:p>
          <a:p>
            <a:endParaRPr lang="en-US" dirty="0"/>
          </a:p>
        </p:txBody>
      </p:sp>
    </p:spTree>
    <p:extLst>
      <p:ext uri="{BB962C8B-B14F-4D97-AF65-F5344CB8AC3E}">
        <p14:creationId xmlns:p14="http://schemas.microsoft.com/office/powerpoint/2010/main" val="410834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53D5-A32B-50DA-BD22-9D641E3CAD97}"/>
              </a:ext>
            </a:extLst>
          </p:cNvPr>
          <p:cNvSpPr>
            <a:spLocks noGrp="1"/>
          </p:cNvSpPr>
          <p:nvPr>
            <p:ph type="title"/>
          </p:nvPr>
        </p:nvSpPr>
        <p:spPr/>
        <p:txBody>
          <a:bodyPr/>
          <a:lstStyle/>
          <a:p>
            <a:r>
              <a:rPr lang="en-US" dirty="0">
                <a:solidFill>
                  <a:srgbClr val="0070C0"/>
                </a:solidFill>
              </a:rPr>
              <a:t>Meaning-Making</a:t>
            </a:r>
          </a:p>
        </p:txBody>
      </p:sp>
      <p:sp>
        <p:nvSpPr>
          <p:cNvPr id="3" name="Content Placeholder 2">
            <a:extLst>
              <a:ext uri="{FF2B5EF4-FFF2-40B4-BE49-F238E27FC236}">
                <a16:creationId xmlns:a16="http://schemas.microsoft.com/office/drawing/2014/main" id="{CBAF2EAF-F182-68ED-47E3-E00728BCAC0F}"/>
              </a:ext>
            </a:extLst>
          </p:cNvPr>
          <p:cNvSpPr>
            <a:spLocks noGrp="1"/>
          </p:cNvSpPr>
          <p:nvPr>
            <p:ph idx="1"/>
          </p:nvPr>
        </p:nvSpPr>
        <p:spPr>
          <a:xfrm>
            <a:off x="838200" y="1690688"/>
            <a:ext cx="10515600" cy="4486275"/>
          </a:xfrm>
        </p:spPr>
        <p:txBody>
          <a:bodyPr>
            <a:normAutofit/>
          </a:bodyPr>
          <a:lstStyle/>
          <a:p>
            <a:pPr marL="0" marR="0"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relationship between culture and language can be dealt with if we assume that both culture and </a:t>
            </a:r>
          </a:p>
          <a:p>
            <a:pPr marL="0" marR="0"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language are about making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meaning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view of culture comes closest to that proposed by Geertz, who </a:t>
            </a:r>
          </a:p>
          <a:p>
            <a:pPr marL="0" marR="0"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wrote: “Man is an animal suspended in webs of significance he himself has spun. I take culture to be those </a:t>
            </a:r>
          </a:p>
          <a:p>
            <a:pPr marL="0" marR="0"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webs, and the analysis of it to be therefore not an experimental science in search of law but an </a:t>
            </a:r>
          </a:p>
          <a:p>
            <a:pPr marL="0" marR="0"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interpretative one in search of meaning” </a:t>
            </a:r>
          </a:p>
          <a:p>
            <a:pPr marL="0" marR="0" indent="269875" algn="just">
              <a:lnSpc>
                <a:spcPts val="124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have a culture when a group of people living in a social, historical, and physical environment make sense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of their experiences in a more or less unified manner. This means, for example, that they understand what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other people say, they identify objects and events in similar ways, they find or do not find behavior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appropriate in certain situations, they create objects, texts, and discourses that other members of the group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meaningful, and so forth. In all of these and innumerable other cases, we have meaning making in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some form: not only in the sense of producing and understanding language but also in the sense of correctly </a:t>
            </a:r>
          </a:p>
          <a:p>
            <a:pPr marL="0" marR="0" indent="269875" algn="just">
              <a:lnSpc>
                <a:spcPts val="1240"/>
              </a:lnSpc>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identifying things. Meaning-making is a cooperative enterprise (linguistic or otherwise) that always takes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place in a large set of contexts</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People who can successfully participate in this kind of meaning-making can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 said to belong to the same culture. Spectacular cases of unsuccessful participation in joint meaning  </a:t>
            </a: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making are called “culture shock.”</a:t>
            </a:r>
          </a:p>
          <a:p>
            <a:endParaRPr lang="en-US" dirty="0"/>
          </a:p>
        </p:txBody>
      </p:sp>
    </p:spTree>
    <p:extLst>
      <p:ext uri="{BB962C8B-B14F-4D97-AF65-F5344CB8AC3E}">
        <p14:creationId xmlns:p14="http://schemas.microsoft.com/office/powerpoint/2010/main" val="138451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6BD0-BC1C-AEFE-AC65-B8ECC01B05E3}"/>
              </a:ext>
            </a:extLst>
          </p:cNvPr>
          <p:cNvSpPr>
            <a:spLocks noGrp="1"/>
          </p:cNvSpPr>
          <p:nvPr>
            <p:ph type="title"/>
          </p:nvPr>
        </p:nvSpPr>
        <p:spPr>
          <a:xfrm>
            <a:off x="838200" y="270122"/>
            <a:ext cx="13306301" cy="1325563"/>
          </a:xfrm>
        </p:spPr>
        <p:txBody>
          <a:bodyPr/>
          <a:lstStyle/>
          <a:p>
            <a:br>
              <a:rPr lang="en-US" dirty="0"/>
            </a:br>
            <a:r>
              <a:rPr lang="en-US" dirty="0">
                <a:solidFill>
                  <a:srgbClr val="7030A0"/>
                </a:solidFill>
              </a:rPr>
              <a:t>What is Required for Meaning-Making?</a:t>
            </a:r>
          </a:p>
        </p:txBody>
      </p:sp>
      <p:sp>
        <p:nvSpPr>
          <p:cNvPr id="3" name="Content Placeholder 2">
            <a:extLst>
              <a:ext uri="{FF2B5EF4-FFF2-40B4-BE49-F238E27FC236}">
                <a16:creationId xmlns:a16="http://schemas.microsoft.com/office/drawing/2014/main" id="{97D7C8D6-0DB0-3DCA-DB65-A7A8EFCE9A92}"/>
              </a:ext>
            </a:extLst>
          </p:cNvPr>
          <p:cNvSpPr>
            <a:spLocks noGrp="1"/>
          </p:cNvSpPr>
          <p:nvPr>
            <p:ph idx="1"/>
          </p:nvPr>
        </p:nvSpPr>
        <p:spPr/>
        <p:txBody>
          <a:bodyPr/>
          <a:lstStyle/>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main meaning-making organ is the brain / mind. The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brain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the organ that performs the many cognitive operations that are needed for making sense of experience and that include categorization, figure-ground alignment, framing knowledge, metaphorical understanding, and several others. Cognitive linguists and cognitive scientists in general are in the business of describing these operations. Cognitive linguists believe that the same cognitive operations that human beings use for making sense of experience in general are used for making sense of language. On this view, language is structured by the same principles of operation as other modalities of the mind. However, these cognitive operations are not put to use in a universally similar manner, that is, there can be differences in which cognitive operations are used to make sense of some experience in preference to another and there can be differences in the degree to which particular operations are utilized in cultures. This leads to what is called “alternative construal” in cognitive linguistics. Moreover, the minds that evolve “on brains” in particular cultures are shaped by the various contexts (historical, physical, discourse, etc.) that in part constitute cultures. This leads to alternative conceptual systems.</a:t>
            </a:r>
          </a:p>
          <a:p>
            <a:endParaRPr lang="en-US" dirty="0"/>
          </a:p>
        </p:txBody>
      </p:sp>
    </p:spTree>
    <p:extLst>
      <p:ext uri="{BB962C8B-B14F-4D97-AF65-F5344CB8AC3E}">
        <p14:creationId xmlns:p14="http://schemas.microsoft.com/office/powerpoint/2010/main" val="223319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85E3-6D33-A20A-8598-13837B659026}"/>
              </a:ext>
            </a:extLst>
          </p:cNvPr>
          <p:cNvSpPr>
            <a:spLocks noGrp="1"/>
          </p:cNvSpPr>
          <p:nvPr>
            <p:ph type="title"/>
          </p:nvPr>
        </p:nvSpPr>
        <p:spPr/>
        <p:txBody>
          <a:bodyPr/>
          <a:lstStyle/>
          <a:p>
            <a:r>
              <a:rPr lang="en-US" dirty="0">
                <a:solidFill>
                  <a:srgbClr val="C00000"/>
                </a:solidFill>
              </a:rPr>
              <a:t>Three Examples of Meaning-Making</a:t>
            </a:r>
          </a:p>
        </p:txBody>
      </p:sp>
      <p:sp>
        <p:nvSpPr>
          <p:cNvPr id="3" name="Content Placeholder 2">
            <a:extLst>
              <a:ext uri="{FF2B5EF4-FFF2-40B4-BE49-F238E27FC236}">
                <a16:creationId xmlns:a16="http://schemas.microsoft.com/office/drawing/2014/main" id="{A3EBA1A6-E185-3761-84D9-D28CABEA7429}"/>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spatial orientation system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conceptualizes the spatial orientation of objects relative to their own bodies. This means that they operate with such orientations as “right” and “left” or “in front of” and “behind.” Both pairs of concepts make use of the human body in order to locate things in space. Thus, we can say that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the window is on my left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the church is in front of us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 we did not conceptualize the human body as having right and left sides and if we did not have a forward (-backward) orientation aligned with the direction of vision, such sentences would not make too much sense. But in our effort to understand the world we do rely on such conceptualization. This is called an “ego-centered”, or relativistic, spatial orientation system.</a:t>
            </a:r>
          </a:p>
          <a:p>
            <a:r>
              <a:rPr lang="en-US" sz="1800" kern="100" dirty="0">
                <a:latin typeface="Calibri" panose="020F0502020204030204" pitchFamily="34" charset="0"/>
                <a:ea typeface="Calibri" panose="020F0502020204030204" pitchFamily="34" charset="0"/>
                <a:cs typeface="Times New Roman" panose="02020603050405020304" pitchFamily="18" charset="0"/>
              </a:rPr>
              <a:t>#2: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second example deals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cognitive process of categorization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We can suggest that there is a close connection between the nature of our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categories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many important cultural and social issues. The classical view of categories is based on the idea of essential features. In that view, the members of the category must share certain essential features. In the new rival view, categories are defined not in terms of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necessary and sufficient conditions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(i.e., essential features), but with respect to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prototypes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various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family resemblance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relations to these prototypes.</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989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C3B7-EECE-872B-885B-54165916F716}"/>
              </a:ext>
            </a:extLst>
          </p:cNvPr>
          <p:cNvSpPr>
            <a:spLocks noGrp="1"/>
          </p:cNvSpPr>
          <p:nvPr>
            <p:ph type="title"/>
          </p:nvPr>
        </p:nvSpPr>
        <p:spPr/>
        <p:txBody>
          <a:bodyPr/>
          <a:lstStyle/>
          <a:p>
            <a:r>
              <a:rPr lang="en-US" dirty="0">
                <a:solidFill>
                  <a:srgbClr val="C00000"/>
                </a:solidFill>
              </a:rPr>
              <a:t>Three Examples of Meaning-Making</a:t>
            </a:r>
            <a:br>
              <a:rPr lang="en-US" dirty="0">
                <a:solidFill>
                  <a:srgbClr val="C00000"/>
                </a:solidFill>
              </a:rPr>
            </a:br>
            <a:r>
              <a:rPr lang="en-US" dirty="0">
                <a:solidFill>
                  <a:srgbClr val="C00000"/>
                </a:solidFill>
              </a:rPr>
              <a:t>(continuation)</a:t>
            </a:r>
          </a:p>
        </p:txBody>
      </p:sp>
      <p:sp>
        <p:nvSpPr>
          <p:cNvPr id="3" name="Content Placeholder 2">
            <a:extLst>
              <a:ext uri="{FF2B5EF4-FFF2-40B4-BE49-F238E27FC236}">
                <a16:creationId xmlns:a16="http://schemas.microsoft.com/office/drawing/2014/main" id="{A0E3D603-68CA-D99A-42BF-21D2765FDBD7}"/>
              </a:ext>
            </a:extLst>
          </p:cNvPr>
          <p:cNvSpPr>
            <a:spLocks noGrp="1"/>
          </p:cNvSpPr>
          <p:nvPr>
            <p:ph idx="1"/>
          </p:nvPr>
        </p:nvSpPr>
        <p:spPr/>
        <p:txBody>
          <a:bodyPr/>
          <a:lstStyle/>
          <a:p>
            <a:pPr marL="0" marR="0" indent="269875" algn="just">
              <a:lnSpc>
                <a:spcPts val="1240"/>
              </a:lnSpc>
              <a:spcBef>
                <a:spcPts val="0"/>
              </a:spcBef>
              <a:spcAft>
                <a:spcPts val="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Our third example has to do with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how we represent knowledge in the mind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Categories are mentally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represented as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frames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schemas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mental models</a:t>
            </a:r>
            <a:r>
              <a:rPr lang="en-US" sz="1800" i="1"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can use the following working definition of frames: </a:t>
            </a:r>
          </a:p>
          <a:p>
            <a:pPr marL="0" marR="0" indent="269875" algn="just">
              <a:lnSpc>
                <a:spcPts val="1240"/>
              </a:lnSpc>
              <a:spcBef>
                <a:spcPts val="0"/>
              </a:spcBef>
              <a:spcAft>
                <a:spcPts val="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marR="0" indent="269875" algn="just">
              <a:lnSpc>
                <a:spcPts val="124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frame is a structured mental representation of a coherent organization of human experience.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Frames are important in the study of almost any facet of life and culture – and not just language. The world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as we experience it is always the product of some prior categorization and framing by ourselves and others.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Clearly, many of our categories are based on similarity (especially of the family resemblance kind) among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members of a category. That is, many categories are held together by family resemblances among the items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that belong to a particular category. In this sense, most of our conventional categories for objects and events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are similarity-based ones</a:t>
            </a:r>
            <a:r>
              <a:rPr lang="en-US" sz="1200">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different </a:t>
            </a: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can interpret the “same” reality in different ways. </a:t>
            </a:r>
            <a:endParaRPr lang="en-US" dirty="0"/>
          </a:p>
        </p:txBody>
      </p:sp>
    </p:spTree>
    <p:extLst>
      <p:ext uri="{BB962C8B-B14F-4D97-AF65-F5344CB8AC3E}">
        <p14:creationId xmlns:p14="http://schemas.microsoft.com/office/powerpoint/2010/main" val="537812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1102</Words>
  <Application>Microsoft Macintosh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Culture and Language</vt:lpstr>
      <vt:lpstr>Connections between Culture and Language</vt:lpstr>
      <vt:lpstr>Meaning-Making</vt:lpstr>
      <vt:lpstr> What is Required for Meaning-Making?</vt:lpstr>
      <vt:lpstr>Three Examples of Meaning-Making</vt:lpstr>
      <vt:lpstr>Three Examples of Meaning-Making (continuation)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Culture and Language</dc:title>
  <dc:creator>77789062599</dc:creator>
  <cp:lastModifiedBy>77789062599</cp:lastModifiedBy>
  <cp:revision>7</cp:revision>
  <dcterms:created xsi:type="dcterms:W3CDTF">2023-10-08T01:18:47Z</dcterms:created>
  <dcterms:modified xsi:type="dcterms:W3CDTF">2023-10-08T01:50:28Z</dcterms:modified>
</cp:coreProperties>
</file>