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53"/>
  </p:normalViewPr>
  <p:slideViewPr>
    <p:cSldViewPr snapToGrid="0">
      <p:cViewPr varScale="1">
        <p:scale>
          <a:sx n="95" d="100"/>
          <a:sy n="95"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180B-05EC-555A-552A-807C6CD2AC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FF0200-DCEF-E0F1-2DD6-177357DA4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51B325-967F-8CC6-2617-8B7E15412102}"/>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5" name="Footer Placeholder 4">
            <a:extLst>
              <a:ext uri="{FF2B5EF4-FFF2-40B4-BE49-F238E27FC236}">
                <a16:creationId xmlns:a16="http://schemas.microsoft.com/office/drawing/2014/main" id="{5AED694B-1658-344F-9948-9F6406D5D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952A3-31BE-B475-4240-289B903543B7}"/>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2044101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BB92-9D7F-6404-5111-ECFC7A09A4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30C66-4F76-49B7-CF3A-F36AC7C7A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53AB4-67CA-EFEA-0992-6A2F793E7588}"/>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5" name="Footer Placeholder 4">
            <a:extLst>
              <a:ext uri="{FF2B5EF4-FFF2-40B4-BE49-F238E27FC236}">
                <a16:creationId xmlns:a16="http://schemas.microsoft.com/office/drawing/2014/main" id="{DFEE87F7-8AC9-DBFF-BC44-A594D3F53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F4B56-A1F0-CFFF-8A8E-216ABC0A25FA}"/>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89008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4F082-2DAE-B8F3-3ED0-5A053351A2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F54AA5-ED0E-5BEF-1BAC-B261C9AFF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145FF-60FB-A117-9AC0-9213381CA855}"/>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5" name="Footer Placeholder 4">
            <a:extLst>
              <a:ext uri="{FF2B5EF4-FFF2-40B4-BE49-F238E27FC236}">
                <a16:creationId xmlns:a16="http://schemas.microsoft.com/office/drawing/2014/main" id="{4BDA7E56-54C5-864C-7C84-2046F5360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803E84-4E1C-66AC-CED9-FE89FA38694F}"/>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371500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1097-6958-EDA4-A611-E3BE6F889C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825853-D87F-3869-3880-AFC0DBD1C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AF1D9-8EC1-CC97-657D-0A85FC46E23A}"/>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5" name="Footer Placeholder 4">
            <a:extLst>
              <a:ext uri="{FF2B5EF4-FFF2-40B4-BE49-F238E27FC236}">
                <a16:creationId xmlns:a16="http://schemas.microsoft.com/office/drawing/2014/main" id="{E7FBFD8F-3577-E589-C0C2-8B9FCB861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5A839-BCC2-715C-BE89-0A86728C13AB}"/>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407384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D01F-5357-B0BE-A9F8-E24B7A7DD3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7ADB25-221D-6CC8-A092-D235EF5255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FFEA-59B4-5CB5-36C0-8C477CBB7CA0}"/>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5" name="Footer Placeholder 4">
            <a:extLst>
              <a:ext uri="{FF2B5EF4-FFF2-40B4-BE49-F238E27FC236}">
                <a16:creationId xmlns:a16="http://schemas.microsoft.com/office/drawing/2014/main" id="{C3F7DF06-122F-70A8-C766-1DA183517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0F9A1-6600-2FCA-E789-19627FB2C145}"/>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424138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9120-691F-4CE6-7E39-C82F0587BB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5F696F-8787-FC99-E245-544ED29E7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119E9C-2292-E95F-A039-ED7B7DBE20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8CE23C-0185-1803-1819-21D5325E41E3}"/>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6" name="Footer Placeholder 5">
            <a:extLst>
              <a:ext uri="{FF2B5EF4-FFF2-40B4-BE49-F238E27FC236}">
                <a16:creationId xmlns:a16="http://schemas.microsoft.com/office/drawing/2014/main" id="{A9805574-C03A-34C5-33A7-962E6A2E0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2A441-643B-8838-4D71-24B13F2F6139}"/>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154038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CC5B-65FC-DD18-1071-1DD9A69811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6F811-F4C7-50F4-3E27-EAF1E81B8C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6A2B1-1AA7-F66C-9AC4-4B11F09F5A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5160AC-E41D-F0AA-35A5-81C06BC054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82F4BA-9D67-7543-6195-34871C0901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660BB2-F86B-AF32-F732-F0493EDF08C5}"/>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8" name="Footer Placeholder 7">
            <a:extLst>
              <a:ext uri="{FF2B5EF4-FFF2-40B4-BE49-F238E27FC236}">
                <a16:creationId xmlns:a16="http://schemas.microsoft.com/office/drawing/2014/main" id="{EE35BB1E-FE65-7AD0-5538-ADB04F8654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C1001-FCBF-E693-86A5-8570C608BB4C}"/>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220817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6A9DC-E29F-577A-953B-05A1B8BDC4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4D2048-A626-78AC-D3BB-2CFD775D0243}"/>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4" name="Footer Placeholder 3">
            <a:extLst>
              <a:ext uri="{FF2B5EF4-FFF2-40B4-BE49-F238E27FC236}">
                <a16:creationId xmlns:a16="http://schemas.microsoft.com/office/drawing/2014/main" id="{EBA27FE0-7E6F-2D5A-4283-FC0D51FAB7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39241-F5E3-7EE9-8EAB-9C204467BA19}"/>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207930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939779-8458-5A3B-7337-270FCDF26FDF}"/>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3" name="Footer Placeholder 2">
            <a:extLst>
              <a:ext uri="{FF2B5EF4-FFF2-40B4-BE49-F238E27FC236}">
                <a16:creationId xmlns:a16="http://schemas.microsoft.com/office/drawing/2014/main" id="{FF1A2AC1-5181-066E-D0A2-FF62D51F3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FA46D7-013C-670D-6209-985EBCC2D9F6}"/>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317155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1E773-254A-27E4-491F-CA8AC74B6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8919DF-6978-6AD2-1712-AA5B3E7170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FD7298-F466-AB68-C191-32705F030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AAFB2-5A69-FBC1-9816-FD4C2B3BA902}"/>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6" name="Footer Placeholder 5">
            <a:extLst>
              <a:ext uri="{FF2B5EF4-FFF2-40B4-BE49-F238E27FC236}">
                <a16:creationId xmlns:a16="http://schemas.microsoft.com/office/drawing/2014/main" id="{BF19CB00-4CB9-C805-0D76-7A616309D9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2BDA0-8998-BBEB-2EB9-83853BC9C31C}"/>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3043769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2EE4-50A1-9E57-98BF-4EAA402798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42762C-7E45-8DEF-5AC9-1FBDC94A0C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92569E-03F4-7329-D49F-297AF5D70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00AD9-C1F8-17C1-3E69-334DB1F999B6}"/>
              </a:ext>
            </a:extLst>
          </p:cNvPr>
          <p:cNvSpPr>
            <a:spLocks noGrp="1"/>
          </p:cNvSpPr>
          <p:nvPr>
            <p:ph type="dt" sz="half" idx="10"/>
          </p:nvPr>
        </p:nvSpPr>
        <p:spPr/>
        <p:txBody>
          <a:bodyPr/>
          <a:lstStyle/>
          <a:p>
            <a:fld id="{E8019C52-391E-034C-8F1E-12584C7D9AF9}" type="datetimeFigureOut">
              <a:rPr lang="en-US" smtClean="0"/>
              <a:t>10/8/23</a:t>
            </a:fld>
            <a:endParaRPr lang="en-US"/>
          </a:p>
        </p:txBody>
      </p:sp>
      <p:sp>
        <p:nvSpPr>
          <p:cNvPr id="6" name="Footer Placeholder 5">
            <a:extLst>
              <a:ext uri="{FF2B5EF4-FFF2-40B4-BE49-F238E27FC236}">
                <a16:creationId xmlns:a16="http://schemas.microsoft.com/office/drawing/2014/main" id="{72B77FF8-65D0-B27A-BDD7-F51C5671D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4256E-AADD-ABE0-C798-B47D1BD98CB6}"/>
              </a:ext>
            </a:extLst>
          </p:cNvPr>
          <p:cNvSpPr>
            <a:spLocks noGrp="1"/>
          </p:cNvSpPr>
          <p:nvPr>
            <p:ph type="sldNum" sz="quarter" idx="12"/>
          </p:nvPr>
        </p:nvSpPr>
        <p:spPr/>
        <p:txBody>
          <a:bodyPr/>
          <a:lstStyle/>
          <a:p>
            <a:fld id="{54578041-2F7A-7C4B-AFB8-29B93AE512B4}" type="slidenum">
              <a:rPr lang="en-US" smtClean="0"/>
              <a:t>‹#›</a:t>
            </a:fld>
            <a:endParaRPr lang="en-US"/>
          </a:p>
        </p:txBody>
      </p:sp>
    </p:spTree>
    <p:extLst>
      <p:ext uri="{BB962C8B-B14F-4D97-AF65-F5344CB8AC3E}">
        <p14:creationId xmlns:p14="http://schemas.microsoft.com/office/powerpoint/2010/main" val="167370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0DACC3-13DA-9E34-EFA1-DAF82C919C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BE8186-A38D-EC42-A22C-68D22C528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DE6D4C-80E0-FCC3-8CDB-EB186D31CF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19C52-391E-034C-8F1E-12584C7D9AF9}" type="datetimeFigureOut">
              <a:rPr lang="en-US" smtClean="0"/>
              <a:t>10/8/23</a:t>
            </a:fld>
            <a:endParaRPr lang="en-US"/>
          </a:p>
        </p:txBody>
      </p:sp>
      <p:sp>
        <p:nvSpPr>
          <p:cNvPr id="5" name="Footer Placeholder 4">
            <a:extLst>
              <a:ext uri="{FF2B5EF4-FFF2-40B4-BE49-F238E27FC236}">
                <a16:creationId xmlns:a16="http://schemas.microsoft.com/office/drawing/2014/main" id="{C58FDEE9-6B8A-0B28-3D4F-69A7C79B8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2D5BB9-8D06-39F7-F915-68BC05295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78041-2F7A-7C4B-AFB8-29B93AE512B4}" type="slidenum">
              <a:rPr lang="en-US" smtClean="0"/>
              <a:t>‹#›</a:t>
            </a:fld>
            <a:endParaRPr lang="en-US"/>
          </a:p>
        </p:txBody>
      </p:sp>
    </p:spTree>
    <p:extLst>
      <p:ext uri="{BB962C8B-B14F-4D97-AF65-F5344CB8AC3E}">
        <p14:creationId xmlns:p14="http://schemas.microsoft.com/office/powerpoint/2010/main" val="309682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E03A-D8B3-927A-0DA4-177BD91352EB}"/>
              </a:ext>
            </a:extLst>
          </p:cNvPr>
          <p:cNvSpPr>
            <a:spLocks noGrp="1"/>
          </p:cNvSpPr>
          <p:nvPr>
            <p:ph type="ctrTitle"/>
          </p:nvPr>
        </p:nvSpPr>
        <p:spPr/>
        <p:txBody>
          <a:bodyPr/>
          <a:lstStyle/>
          <a:p>
            <a:r>
              <a:rPr lang="en-US" dirty="0">
                <a:solidFill>
                  <a:srgbClr val="FF0000"/>
                </a:solidFill>
              </a:rPr>
              <a:t>Semiotics of Culture</a:t>
            </a:r>
          </a:p>
        </p:txBody>
      </p:sp>
      <p:sp>
        <p:nvSpPr>
          <p:cNvPr id="3" name="Subtitle 2">
            <a:extLst>
              <a:ext uri="{FF2B5EF4-FFF2-40B4-BE49-F238E27FC236}">
                <a16:creationId xmlns:a16="http://schemas.microsoft.com/office/drawing/2014/main" id="{A208EF0E-6C1C-5266-2A33-CA3095A5B6BF}"/>
              </a:ext>
            </a:extLst>
          </p:cNvPr>
          <p:cNvSpPr>
            <a:spLocks noGrp="1"/>
          </p:cNvSpPr>
          <p:nvPr>
            <p:ph type="subTitle" idx="1"/>
          </p:nvPr>
        </p:nvSpPr>
        <p:spPr/>
        <p:txBody>
          <a:bodyPr>
            <a:normAutofit/>
          </a:bodyPr>
          <a:lstStyle/>
          <a:p>
            <a:r>
              <a:rPr lang="en-US" sz="3200" dirty="0">
                <a:solidFill>
                  <a:srgbClr val="FF0000"/>
                </a:solidFill>
              </a:rPr>
              <a:t>Lecture #3</a:t>
            </a:r>
          </a:p>
        </p:txBody>
      </p:sp>
    </p:spTree>
    <p:extLst>
      <p:ext uri="{BB962C8B-B14F-4D97-AF65-F5344CB8AC3E}">
        <p14:creationId xmlns:p14="http://schemas.microsoft.com/office/powerpoint/2010/main" val="155898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A6F1-F8BD-96AA-A08A-921E47A3A5A0}"/>
              </a:ext>
            </a:extLst>
          </p:cNvPr>
          <p:cNvSpPr>
            <a:spLocks noGrp="1"/>
          </p:cNvSpPr>
          <p:nvPr>
            <p:ph type="title"/>
          </p:nvPr>
        </p:nvSpPr>
        <p:spPr/>
        <p:txBody>
          <a:bodyPr/>
          <a:lstStyle/>
          <a:p>
            <a:r>
              <a:rPr lang="en-US" dirty="0">
                <a:solidFill>
                  <a:srgbClr val="00B050"/>
                </a:solidFill>
              </a:rPr>
              <a:t>Cultural Semiotics</a:t>
            </a:r>
          </a:p>
        </p:txBody>
      </p:sp>
      <p:sp>
        <p:nvSpPr>
          <p:cNvPr id="3" name="Content Placeholder 2">
            <a:extLst>
              <a:ext uri="{FF2B5EF4-FFF2-40B4-BE49-F238E27FC236}">
                <a16:creationId xmlns:a16="http://schemas.microsoft.com/office/drawing/2014/main" id="{FD237CA5-BCC6-441D-CFFE-1C4AAE43A067}"/>
              </a:ext>
            </a:extLst>
          </p:cNvPr>
          <p:cNvSpPr>
            <a:spLocks noGrp="1"/>
          </p:cNvSpPr>
          <p:nvPr>
            <p:ph idx="1"/>
          </p:nvPr>
        </p:nvSpPr>
        <p:spPr/>
        <p:txBody>
          <a:bodyPr>
            <a:no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Tartu- Moscow School of Semiotics under leadership of the Russian cultural theoretician </a:t>
            </a:r>
          </a:p>
          <a:p>
            <a:r>
              <a:rPr lang="en-US" sz="2000" b="1" dirty="0">
                <a:effectLst/>
                <a:latin typeface="Calibri" panose="020F0502020204030204" pitchFamily="34" charset="0"/>
                <a:ea typeface="Calibri" panose="020F0502020204030204" pitchFamily="34" charset="0"/>
                <a:cs typeface="Times New Roman" panose="02020603050405020304" pitchFamily="18" charset="0"/>
              </a:rPr>
              <a:t>Yuri M.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Lotman</a:t>
            </a:r>
            <a:r>
              <a:rPr lang="en-US" sz="2000" b="1" dirty="0">
                <a:effectLst/>
                <a:latin typeface="Calibri" panose="020F0502020204030204" pitchFamily="34" charset="0"/>
                <a:ea typeface="Calibri" panose="020F0502020204030204" pitchFamily="34" charset="0"/>
                <a:cs typeface="Times New Roman" panose="02020603050405020304" pitchFamily="18" charset="0"/>
              </a:rPr>
              <a:t> (1922-1993) and B. </a:t>
            </a:r>
            <a:r>
              <a:rPr lang="en-US" sz="2000" b="1" dirty="0" err="1">
                <a:effectLst/>
                <a:latin typeface="Calibri" panose="020F0502020204030204" pitchFamily="34" charset="0"/>
                <a:ea typeface="Calibri" panose="020F0502020204030204" pitchFamily="34" charset="0"/>
                <a:cs typeface="Times New Roman" panose="02020603050405020304" pitchFamily="18" charset="0"/>
              </a:rPr>
              <a:t>Uspensky</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“the </a:t>
            </a:r>
            <a:r>
              <a:rPr lang="en-US" sz="2000" i="1" dirty="0">
                <a:effectLst/>
                <a:latin typeface="Times New Roman" panose="02020603050405020304" pitchFamily="18" charset="0"/>
                <a:ea typeface="Calibri" panose="020F0502020204030204" pitchFamily="34" charset="0"/>
              </a:rPr>
              <a:t>nonhereditary memory of the community</a:t>
            </a:r>
            <a:r>
              <a:rPr lang="en-US" sz="2000" dirty="0">
                <a:effectLst/>
                <a:latin typeface="Times New Roman" panose="02020603050405020304" pitchFamily="18" charset="0"/>
                <a:ea typeface="Calibri" panose="020F0502020204030204" pitchFamily="34" charset="0"/>
              </a:rPr>
              <a:t>, a memory expressing itself in a system of constraints and prescriptions”. Culture can be presented as an aggregate of texts; however, from the point of view of the researcher, it is more exact to consider culture </a:t>
            </a:r>
            <a:r>
              <a:rPr lang="en-US" sz="2000" i="1" dirty="0">
                <a:effectLst/>
                <a:latin typeface="Times New Roman" panose="02020603050405020304" pitchFamily="18" charset="0"/>
                <a:ea typeface="Calibri" panose="020F0502020204030204" pitchFamily="34" charset="0"/>
              </a:rPr>
              <a:t>as a mechanism</a:t>
            </a:r>
            <a:r>
              <a:rPr lang="en-US" sz="2000" dirty="0">
                <a:effectLst/>
                <a:latin typeface="Times New Roman" panose="02020603050405020304" pitchFamily="18" charset="0"/>
                <a:ea typeface="Calibri" panose="020F0502020204030204" pitchFamily="34" charset="0"/>
              </a:rPr>
              <a:t> creating an aggregate of texts and </a:t>
            </a:r>
            <a:r>
              <a:rPr lang="en-US" sz="2000" i="1" dirty="0">
                <a:effectLst/>
                <a:latin typeface="Times New Roman" panose="02020603050405020304" pitchFamily="18" charset="0"/>
                <a:ea typeface="Calibri" panose="020F0502020204030204" pitchFamily="34" charset="0"/>
              </a:rPr>
              <a:t>texts as the realization of culture</a:t>
            </a:r>
            <a:r>
              <a:rPr lang="en-US" sz="2000" dirty="0">
                <a:effectLst/>
                <a:latin typeface="Times New Roman" panose="02020603050405020304" pitchFamily="18" charset="0"/>
                <a:ea typeface="Calibri" panose="020F0502020204030204" pitchFamily="34" charset="0"/>
              </a:rPr>
              <a:t>. “The fundamental "task" of culture… is in </a:t>
            </a:r>
            <a:r>
              <a:rPr lang="en-US" sz="2000" i="1" dirty="0">
                <a:effectLst/>
                <a:latin typeface="Times New Roman" panose="02020603050405020304" pitchFamily="18" charset="0"/>
                <a:ea typeface="Calibri" panose="020F0502020204030204" pitchFamily="34" charset="0"/>
              </a:rPr>
              <a:t>structurally organizing the world around man</a:t>
            </a:r>
            <a:r>
              <a:rPr lang="en-US" sz="2000" dirty="0">
                <a:effectLst/>
                <a:latin typeface="Times New Roman" panose="02020603050405020304" pitchFamily="18" charset="0"/>
                <a:ea typeface="Calibri" panose="020F0502020204030204" pitchFamily="34" charset="0"/>
              </a:rPr>
              <a:t>. Culture is the generator of structuredness, and in this way it creates a social sphere around man which, like the biosphere, makes life possible; that is, not organic life, but social life. But in order for it to fulfill that role, culture must have within itself a structural "diecasting mechanism." It is this function that is performed by </a:t>
            </a:r>
            <a:r>
              <a:rPr lang="en-US" sz="2000" b="1" dirty="0">
                <a:effectLst/>
                <a:latin typeface="Times New Roman" panose="02020603050405020304" pitchFamily="18" charset="0"/>
                <a:ea typeface="Calibri" panose="020F0502020204030204" pitchFamily="34" charset="0"/>
              </a:rPr>
              <a:t>natural language.</a:t>
            </a:r>
            <a:r>
              <a:rPr lang="en-US" sz="2000" dirty="0">
                <a:effectLst/>
                <a:latin typeface="Times New Roman" panose="02020603050405020304" pitchFamily="18" charset="0"/>
                <a:ea typeface="Calibri" panose="020F0502020204030204" pitchFamily="34" charset="0"/>
              </a:rPr>
              <a:t>” Natural language is thus considered to be the </a:t>
            </a:r>
            <a:r>
              <a:rPr lang="en-US" sz="2000" b="1" dirty="0">
                <a:effectLst/>
                <a:latin typeface="Times New Roman" panose="02020603050405020304" pitchFamily="18" charset="0"/>
                <a:ea typeface="Calibri" panose="020F0502020204030204" pitchFamily="34" charset="0"/>
              </a:rPr>
              <a:t>‘primary modelling system’.</a:t>
            </a:r>
            <a:r>
              <a:rPr lang="en-US" sz="2000" dirty="0">
                <a:effectLst/>
                <a:latin typeface="Times New Roman" panose="02020603050405020304" pitchFamily="18" charset="0"/>
                <a:ea typeface="Calibri" panose="020F0502020204030204" pitchFamily="34" charset="0"/>
              </a:rPr>
              <a:t> </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208282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5753B-99B0-3991-A4A9-2AE55E8F5443}"/>
              </a:ext>
            </a:extLst>
          </p:cNvPr>
          <p:cNvSpPr>
            <a:spLocks noGrp="1"/>
          </p:cNvSpPr>
          <p:nvPr>
            <p:ph type="title"/>
          </p:nvPr>
        </p:nvSpPr>
        <p:spPr/>
        <p:txBody>
          <a:bodyPr/>
          <a:lstStyle/>
          <a:p>
            <a:r>
              <a:rPr lang="en-US" dirty="0">
                <a:solidFill>
                  <a:srgbClr val="00B0F0"/>
                </a:solidFill>
              </a:rPr>
              <a:t>Cultural Semiotics (continuation)</a:t>
            </a:r>
          </a:p>
        </p:txBody>
      </p:sp>
      <p:sp>
        <p:nvSpPr>
          <p:cNvPr id="3" name="Content Placeholder 2">
            <a:extLst>
              <a:ext uri="{FF2B5EF4-FFF2-40B4-BE49-F238E27FC236}">
                <a16:creationId xmlns:a16="http://schemas.microsoft.com/office/drawing/2014/main" id="{91FF85F3-065C-87CB-0201-AAC59FA3BBE5}"/>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rPr>
              <a:t>Literature belongs to what </a:t>
            </a:r>
            <a:r>
              <a:rPr lang="en-US" sz="2400" dirty="0" err="1">
                <a:effectLst/>
                <a:latin typeface="Times New Roman" panose="02020603050405020304" pitchFamily="18" charset="0"/>
                <a:ea typeface="Calibri" panose="020F0502020204030204" pitchFamily="34" charset="0"/>
              </a:rPr>
              <a:t>Lotman</a:t>
            </a:r>
            <a:r>
              <a:rPr lang="en-US" sz="2400" dirty="0">
                <a:effectLst/>
                <a:latin typeface="Times New Roman" panose="02020603050405020304" pitchFamily="18" charset="0"/>
                <a:ea typeface="Calibri" panose="020F0502020204030204" pitchFamily="34" charset="0"/>
              </a:rPr>
              <a:t> terms as </a:t>
            </a:r>
            <a:r>
              <a:rPr lang="en-US" sz="2400" b="1" dirty="0">
                <a:effectLst/>
                <a:latin typeface="Times New Roman" panose="02020603050405020304" pitchFamily="18" charset="0"/>
                <a:ea typeface="Calibri" panose="020F0502020204030204" pitchFamily="34" charset="0"/>
              </a:rPr>
              <a:t>‘secondary modelling systems’.</a:t>
            </a:r>
            <a:r>
              <a:rPr lang="en-US" sz="2400" dirty="0">
                <a:effectLst/>
                <a:latin typeface="Times New Roman" panose="02020603050405020304" pitchFamily="18" charset="0"/>
                <a:ea typeface="Calibri" panose="020F0502020204030204" pitchFamily="34" charset="0"/>
              </a:rPr>
              <a:t> The secondary modelling systems are the ones which are modeled upon the primary modelling system i.e. natural language and involve translation into natural language. Explaining these concepts, Umberto Eco notes, “Semiotic systems are models which explain the world in which we live (obviously, in explaining the world, they also construct it, and in this sense, even at this early stage, </a:t>
            </a:r>
            <a:r>
              <a:rPr lang="en-US" sz="2400" dirty="0" err="1">
                <a:effectLst/>
                <a:latin typeface="Times New Roman" panose="02020603050405020304" pitchFamily="18" charset="0"/>
                <a:ea typeface="Calibri" panose="020F0502020204030204" pitchFamily="34" charset="0"/>
              </a:rPr>
              <a:t>Lotman</a:t>
            </a:r>
            <a:r>
              <a:rPr lang="en-US" sz="2400" dirty="0">
                <a:effectLst/>
                <a:latin typeface="Times New Roman" panose="02020603050405020304" pitchFamily="18" charset="0"/>
                <a:ea typeface="Calibri" panose="020F0502020204030204" pitchFamily="34" charset="0"/>
              </a:rPr>
              <a:t> saw semiotics as a cognitive science). Among all these systems, language is the primary modelling system and we apprehend the world by means of the model which language offers. Myth, cultural rules, religion, the language of art and of science are secondary modelling systems. We must therefore also study these semiotic systems which, since they lead us to understand the world in a certain way, allow us to speak about it.”</a:t>
            </a:r>
          </a:p>
          <a:p>
            <a:endParaRPr lang="en-US" dirty="0"/>
          </a:p>
        </p:txBody>
      </p:sp>
    </p:spTree>
    <p:extLst>
      <p:ext uri="{BB962C8B-B14F-4D97-AF65-F5344CB8AC3E}">
        <p14:creationId xmlns:p14="http://schemas.microsoft.com/office/powerpoint/2010/main" val="2302963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371</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Semiotics of Culture</vt:lpstr>
      <vt:lpstr>Cultural Semiotics</vt:lpstr>
      <vt:lpstr>Cultural Semiotics (continuation)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Semiotics of Culture</dc:title>
  <dc:creator>77789062599</dc:creator>
  <cp:lastModifiedBy>77789062599</cp:lastModifiedBy>
  <cp:revision>1</cp:revision>
  <dcterms:created xsi:type="dcterms:W3CDTF">2023-10-09T01:30:01Z</dcterms:created>
  <dcterms:modified xsi:type="dcterms:W3CDTF">2023-10-09T01:37:34Z</dcterms:modified>
</cp:coreProperties>
</file>