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4"/>
  </p:normalViewPr>
  <p:slideViewPr>
    <p:cSldViewPr snapToGrid="0">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044F-7650-D3EB-4B90-AE9CEE0E7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BD5961-7E45-4A90-7A61-731C6A6D7E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85DA1-C999-D77C-1C0F-5154D88665C1}"/>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AE52BA32-B87A-A8F8-4728-6F92DE0B5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C9880-FD9F-423C-3B88-951340D18E3F}"/>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375343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1BAE-11DC-EA12-BD50-FB1479342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C9B386-A251-3B66-3E9E-A7B86A5E10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168E6-23D4-FFC3-387A-8DDA11B3C511}"/>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0DF7CA40-4A2E-07E4-5EE9-F44025001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872CD-60A0-74BB-8379-0A1A8DE7BD90}"/>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134306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A2AB9-03B9-71B0-A473-0732402EE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82B83-C700-4B08-84EA-F2B52D0FE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1277D-C168-4344-A9C5-6B3BDB7FA245}"/>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ACB5BFA7-CECA-BDA1-7C9B-88EFD97EB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7A142-5866-E44F-34A7-B5D86B218E2C}"/>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380195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77ED-FA38-E216-CF6D-EEA24EF8B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B8B1D-4001-BA75-09AD-BD5BD5C69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C08CA-98DA-90ED-35EF-5C03CCB850A5}"/>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AA3ED638-AA64-8125-CD2E-D1C13BD68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854B0-F27F-E644-7F3C-9CBB685EF466}"/>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10063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2B07-BB71-2CB8-09BA-45104432F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63DD1-A7B6-D336-E1D5-11AD6F0BF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1E916-C293-32BA-5882-0F1AE7A741B6}"/>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87EAABFF-2929-EDFB-DEE6-9BF61C7AD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A4239-7630-9B8A-5919-A9C93CB7183B}"/>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197390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EFBC-DBAB-B1EE-66F1-825F58A71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479A4-52B9-FC25-34C9-E01688F2C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BC19D-4746-4BC2-DF99-26D7E4FFC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1079DB-2143-6F49-9D1C-F393320C6D00}"/>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6" name="Footer Placeholder 5">
            <a:extLst>
              <a:ext uri="{FF2B5EF4-FFF2-40B4-BE49-F238E27FC236}">
                <a16:creationId xmlns:a16="http://schemas.microsoft.com/office/drawing/2014/main" id="{44ADA011-0A33-4001-D53C-C7D5A413A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2DF0A-C95D-DDD5-C00D-00A5C44C67CF}"/>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73203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65FD-938E-02E6-BEC1-EA5B824B96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5E6BA-E57A-6827-E55B-63D9E92BC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03A84-A2C3-AA2D-9BF0-EE078569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CAADF6-B5DB-8384-543E-64CC4B0FA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09AF0-5A53-52C9-22EA-8F35FA9EF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FFC11-546B-BC95-95BF-6D2B0B804145}"/>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8" name="Footer Placeholder 7">
            <a:extLst>
              <a:ext uri="{FF2B5EF4-FFF2-40B4-BE49-F238E27FC236}">
                <a16:creationId xmlns:a16="http://schemas.microsoft.com/office/drawing/2014/main" id="{966FE5AA-E3A7-11B2-DF52-45BF82CC2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8D869-34BD-8D3D-8105-41D35E726A16}"/>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6175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B9F9-0C04-DB09-34B0-B9193C41B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679B86-72FA-0745-2CA2-86A43C002673}"/>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4" name="Footer Placeholder 3">
            <a:extLst>
              <a:ext uri="{FF2B5EF4-FFF2-40B4-BE49-F238E27FC236}">
                <a16:creationId xmlns:a16="http://schemas.microsoft.com/office/drawing/2014/main" id="{C42D4FFA-B04C-1141-8EAB-BA0AD8D70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3D585-A96E-7028-BF5A-71A14D271FDD}"/>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230135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8EB1A-FA18-0647-AB14-00033972EBC7}"/>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3" name="Footer Placeholder 2">
            <a:extLst>
              <a:ext uri="{FF2B5EF4-FFF2-40B4-BE49-F238E27FC236}">
                <a16:creationId xmlns:a16="http://schemas.microsoft.com/office/drawing/2014/main" id="{3930D5C7-A207-324E-8B22-D5AB4025B9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EA2C3-0148-504D-253B-EB8DE889DBB9}"/>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264538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CECA-AD29-84B0-FF73-2424C43ED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F27BA-A5E9-FFC6-3793-2E391C84D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74023-B523-021F-7E73-E8B3603CD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6E3C2-0C09-1A70-F116-7943D7B290B4}"/>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6" name="Footer Placeholder 5">
            <a:extLst>
              <a:ext uri="{FF2B5EF4-FFF2-40B4-BE49-F238E27FC236}">
                <a16:creationId xmlns:a16="http://schemas.microsoft.com/office/drawing/2014/main" id="{D4AF0D6A-544A-8AB1-F645-BECEF40A0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F042D-1658-C7E2-AD49-105BB38B46A3}"/>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278766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2163-372E-48E1-7602-94F923EB5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7008B1-C4B0-B8BF-2718-2A0A5E106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B9B3A-2D52-60EF-143A-89F988B73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226EA-D6F4-1EBC-E59D-A77B8D371F6A}"/>
              </a:ext>
            </a:extLst>
          </p:cNvPr>
          <p:cNvSpPr>
            <a:spLocks noGrp="1"/>
          </p:cNvSpPr>
          <p:nvPr>
            <p:ph type="dt" sz="half" idx="10"/>
          </p:nvPr>
        </p:nvSpPr>
        <p:spPr/>
        <p:txBody>
          <a:bodyPr/>
          <a:lstStyle/>
          <a:p>
            <a:fld id="{39D5E3FF-C952-7D42-AD6C-848CAE08F903}" type="datetimeFigureOut">
              <a:rPr lang="en-US" smtClean="0"/>
              <a:t>10/8/23</a:t>
            </a:fld>
            <a:endParaRPr lang="en-US"/>
          </a:p>
        </p:txBody>
      </p:sp>
      <p:sp>
        <p:nvSpPr>
          <p:cNvPr id="6" name="Footer Placeholder 5">
            <a:extLst>
              <a:ext uri="{FF2B5EF4-FFF2-40B4-BE49-F238E27FC236}">
                <a16:creationId xmlns:a16="http://schemas.microsoft.com/office/drawing/2014/main" id="{AAFC7E70-2C8A-8753-FAB3-4E348868D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841ED-77CE-6295-6999-7FE4597D677A}"/>
              </a:ext>
            </a:extLst>
          </p:cNvPr>
          <p:cNvSpPr>
            <a:spLocks noGrp="1"/>
          </p:cNvSpPr>
          <p:nvPr>
            <p:ph type="sldNum" sz="quarter" idx="12"/>
          </p:nvPr>
        </p:nvSpPr>
        <p:spPr/>
        <p:txBody>
          <a:bodyPr/>
          <a:lstStyle/>
          <a:p>
            <a:fld id="{25044E65-1554-5E44-8689-8F48126FBE99}" type="slidenum">
              <a:rPr lang="en-US" smtClean="0"/>
              <a:t>‹#›</a:t>
            </a:fld>
            <a:endParaRPr lang="en-US"/>
          </a:p>
        </p:txBody>
      </p:sp>
    </p:spTree>
    <p:extLst>
      <p:ext uri="{BB962C8B-B14F-4D97-AF65-F5344CB8AC3E}">
        <p14:creationId xmlns:p14="http://schemas.microsoft.com/office/powerpoint/2010/main" val="165238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774C2-4854-80A1-6B2F-7E8751834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3BB92-D611-FBCA-6FA0-C375D744A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3398A-0680-711F-6DE9-B27B4C4E7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5E3FF-C952-7D42-AD6C-848CAE08F903}" type="datetimeFigureOut">
              <a:rPr lang="en-US" smtClean="0"/>
              <a:t>10/8/23</a:t>
            </a:fld>
            <a:endParaRPr lang="en-US"/>
          </a:p>
        </p:txBody>
      </p:sp>
      <p:sp>
        <p:nvSpPr>
          <p:cNvPr id="5" name="Footer Placeholder 4">
            <a:extLst>
              <a:ext uri="{FF2B5EF4-FFF2-40B4-BE49-F238E27FC236}">
                <a16:creationId xmlns:a16="http://schemas.microsoft.com/office/drawing/2014/main" id="{8331FA44-B9DE-92A8-C4FE-F7C4D4F76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816AC-E2A7-BE80-524D-F71A7AEF5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44E65-1554-5E44-8689-8F48126FBE99}" type="slidenum">
              <a:rPr lang="en-US" smtClean="0"/>
              <a:t>‹#›</a:t>
            </a:fld>
            <a:endParaRPr lang="en-US"/>
          </a:p>
        </p:txBody>
      </p:sp>
    </p:spTree>
    <p:extLst>
      <p:ext uri="{BB962C8B-B14F-4D97-AF65-F5344CB8AC3E}">
        <p14:creationId xmlns:p14="http://schemas.microsoft.com/office/powerpoint/2010/main" val="239014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125C-727A-996F-48DE-C72B2AEA6D48}"/>
              </a:ext>
            </a:extLst>
          </p:cNvPr>
          <p:cNvSpPr>
            <a:spLocks noGrp="1"/>
          </p:cNvSpPr>
          <p:nvPr>
            <p:ph type="ctrTitle"/>
          </p:nvPr>
        </p:nvSpPr>
        <p:spPr/>
        <p:txBody>
          <a:bodyPr/>
          <a:lstStyle/>
          <a:p>
            <a:r>
              <a:rPr lang="en-US" sz="6000" dirty="0">
                <a:solidFill>
                  <a:srgbClr val="FF0000"/>
                </a:solidFill>
              </a:rPr>
              <a:t>Anatomy of Culture</a:t>
            </a:r>
            <a:endParaRPr lang="en-US" dirty="0">
              <a:solidFill>
                <a:srgbClr val="FF0000"/>
              </a:solidFill>
            </a:endParaRPr>
          </a:p>
        </p:txBody>
      </p:sp>
      <p:sp>
        <p:nvSpPr>
          <p:cNvPr id="3" name="Subtitle 2">
            <a:extLst>
              <a:ext uri="{FF2B5EF4-FFF2-40B4-BE49-F238E27FC236}">
                <a16:creationId xmlns:a16="http://schemas.microsoft.com/office/drawing/2014/main" id="{E97933DD-C47B-F9D9-73BE-7280FB5E6709}"/>
              </a:ext>
            </a:extLst>
          </p:cNvPr>
          <p:cNvSpPr>
            <a:spLocks noGrp="1"/>
          </p:cNvSpPr>
          <p:nvPr>
            <p:ph type="subTitle" idx="1"/>
          </p:nvPr>
        </p:nvSpPr>
        <p:spPr/>
        <p:txBody>
          <a:bodyPr>
            <a:normAutofit/>
          </a:bodyPr>
          <a:lstStyle/>
          <a:p>
            <a:r>
              <a:rPr lang="en-US" sz="3200" dirty="0">
                <a:solidFill>
                  <a:srgbClr val="FF0000"/>
                </a:solidFill>
              </a:rPr>
              <a:t>Lecture #4</a:t>
            </a:r>
          </a:p>
        </p:txBody>
      </p:sp>
    </p:spTree>
    <p:extLst>
      <p:ext uri="{BB962C8B-B14F-4D97-AF65-F5344CB8AC3E}">
        <p14:creationId xmlns:p14="http://schemas.microsoft.com/office/powerpoint/2010/main" val="97077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BB9E-4A8E-288A-D16A-99428D7C31F5}"/>
              </a:ext>
            </a:extLst>
          </p:cNvPr>
          <p:cNvSpPr>
            <a:spLocks noGrp="1"/>
          </p:cNvSpPr>
          <p:nvPr>
            <p:ph type="ctrTitle"/>
          </p:nvPr>
        </p:nvSpPr>
        <p:spPr/>
        <p:txBody>
          <a:bodyPr/>
          <a:lstStyle/>
          <a:p>
            <a:br>
              <a:rPr lang="en-US" dirty="0"/>
            </a:br>
            <a:r>
              <a:rPr lang="en-US" dirty="0">
                <a:solidFill>
                  <a:srgbClr val="FF0000"/>
                </a:solidFill>
              </a:rPr>
              <a:t>Johannes Lubbe</a:t>
            </a:r>
          </a:p>
        </p:txBody>
      </p:sp>
      <p:sp>
        <p:nvSpPr>
          <p:cNvPr id="3" name="Subtitle 2">
            <a:extLst>
              <a:ext uri="{FF2B5EF4-FFF2-40B4-BE49-F238E27FC236}">
                <a16:creationId xmlns:a16="http://schemas.microsoft.com/office/drawing/2014/main" id="{50831B8D-8FEE-2914-62EB-30571C6454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1767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39C2-C703-1438-5619-48B20C9635EB}"/>
              </a:ext>
            </a:extLst>
          </p:cNvPr>
          <p:cNvSpPr>
            <a:spLocks noGrp="1"/>
          </p:cNvSpPr>
          <p:nvPr>
            <p:ph type="title"/>
          </p:nvPr>
        </p:nvSpPr>
        <p:spPr>
          <a:xfrm>
            <a:off x="838200" y="681037"/>
            <a:ext cx="10872788" cy="1325563"/>
          </a:xfrm>
        </p:spPr>
        <p:txBody>
          <a:bodyPr/>
          <a:lstStyle/>
          <a:p>
            <a:r>
              <a:rPr lang="en-US" b="1" dirty="0">
                <a:solidFill>
                  <a:srgbClr val="0070C0"/>
                </a:solidFill>
              </a:rPr>
              <a:t>1. Global culture</a:t>
            </a:r>
          </a:p>
        </p:txBody>
      </p:sp>
      <p:sp>
        <p:nvSpPr>
          <p:cNvPr id="3" name="Content Placeholder 2">
            <a:extLst>
              <a:ext uri="{FF2B5EF4-FFF2-40B4-BE49-F238E27FC236}">
                <a16:creationId xmlns:a16="http://schemas.microsoft.com/office/drawing/2014/main" id="{FF32535D-A551-F12A-84E8-7F8C9938B9C9}"/>
              </a:ext>
            </a:extLst>
          </p:cNvPr>
          <p:cNvSpPr>
            <a:spLocks noGrp="1"/>
          </p:cNvSpPr>
          <p:nvPr>
            <p:ph idx="1"/>
          </p:nvPr>
        </p:nvSpPr>
        <p:spPr/>
        <p:txBody>
          <a:bodyPr/>
          <a:lstStyle/>
          <a:p>
            <a:pPr marL="0" indent="0">
              <a:buNone/>
            </a:pPr>
            <a:endParaRPr lang="en-US" sz="4000" dirty="0">
              <a:solidFill>
                <a:srgbClr val="0070C0"/>
              </a:solidFill>
            </a:endParaRPr>
          </a:p>
          <a:p>
            <a:pPr marL="0" indent="0">
              <a:buNone/>
            </a:pPr>
            <a:r>
              <a:rPr lang="en-US" sz="4000" dirty="0">
                <a:solidFill>
                  <a:srgbClr val="0070C0"/>
                </a:solidFill>
              </a:rPr>
              <a:t>2. Effective Personal culture</a:t>
            </a:r>
          </a:p>
          <a:p>
            <a:pPr marL="0" indent="0">
              <a:buNone/>
            </a:pPr>
            <a:endParaRPr lang="en-US" sz="4000" dirty="0">
              <a:solidFill>
                <a:srgbClr val="0070C0"/>
              </a:solidFill>
            </a:endParaRPr>
          </a:p>
          <a:p>
            <a:pPr marL="0" indent="0">
              <a:buNone/>
            </a:pPr>
            <a:r>
              <a:rPr lang="en-US" sz="4000" dirty="0">
                <a:solidFill>
                  <a:srgbClr val="0070C0"/>
                </a:solidFill>
              </a:rPr>
              <a:t>3. Personal Theory of Culture</a:t>
            </a:r>
          </a:p>
          <a:p>
            <a:pPr marL="0" indent="0">
              <a:buNone/>
            </a:pPr>
            <a:endParaRPr lang="en-US" sz="4000" dirty="0">
              <a:solidFill>
                <a:srgbClr val="0070C0"/>
              </a:solidFill>
            </a:endParaRPr>
          </a:p>
          <a:p>
            <a:pPr marL="0" indent="0">
              <a:buNone/>
            </a:pPr>
            <a:r>
              <a:rPr lang="en-US" sz="4000" dirty="0">
                <a:solidFill>
                  <a:srgbClr val="0070C0"/>
                </a:solidFill>
              </a:rPr>
              <a:t>4. Group Cultures and Traditions</a:t>
            </a:r>
          </a:p>
          <a:p>
            <a:endParaRPr lang="en-US" dirty="0"/>
          </a:p>
        </p:txBody>
      </p:sp>
    </p:spTree>
    <p:extLst>
      <p:ext uri="{BB962C8B-B14F-4D97-AF65-F5344CB8AC3E}">
        <p14:creationId xmlns:p14="http://schemas.microsoft.com/office/powerpoint/2010/main" val="202509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2A40-BFFD-F794-0F4E-9507F4E57DA4}"/>
              </a:ext>
            </a:extLst>
          </p:cNvPr>
          <p:cNvSpPr>
            <a:spLocks noGrp="1"/>
          </p:cNvSpPr>
          <p:nvPr>
            <p:ph type="title"/>
          </p:nvPr>
        </p:nvSpPr>
        <p:spPr/>
        <p:txBody>
          <a:bodyPr/>
          <a:lstStyle/>
          <a:p>
            <a:r>
              <a:rPr lang="en-US" dirty="0">
                <a:solidFill>
                  <a:srgbClr val="00B050"/>
                </a:solidFill>
              </a:rPr>
              <a:t>Global Culture</a:t>
            </a:r>
          </a:p>
        </p:txBody>
      </p:sp>
      <p:sp>
        <p:nvSpPr>
          <p:cNvPr id="3" name="Content Placeholder 2">
            <a:extLst>
              <a:ext uri="{FF2B5EF4-FFF2-40B4-BE49-F238E27FC236}">
                <a16:creationId xmlns:a16="http://schemas.microsoft.com/office/drawing/2014/main" id="{55F5BCF6-0159-1A1A-9452-B37EDDEC7F45}"/>
              </a:ext>
            </a:extLst>
          </p:cNvPr>
          <p:cNvSpPr>
            <a:spLocks noGrp="1"/>
          </p:cNvSpPr>
          <p:nvPr>
            <p:ph idx="1"/>
          </p:nvPr>
        </p:nvSpPr>
        <p:spPr>
          <a:xfrm>
            <a:off x="838200" y="1500188"/>
            <a:ext cx="10763250" cy="4992687"/>
          </a:xfrm>
        </p:spPr>
        <p:txBody>
          <a:bodyPr>
            <a:noAutofit/>
          </a:bodyPr>
          <a:lstStyle/>
          <a:p>
            <a:pPr marL="342900" marR="0" lvl="0" indent="-342900">
              <a:spcBef>
                <a:spcPts val="0"/>
              </a:spcBef>
              <a:spcAft>
                <a:spcPts val="0"/>
              </a:spcAft>
              <a:tabLst>
                <a:tab pos="457200" algn="l"/>
              </a:tabLst>
            </a:pP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all that is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publicly</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displayed and articulated by all living humans across the globe, </a:t>
            </a:r>
            <a:r>
              <a:rPr lang="en-US" sz="1600" i="1" kern="0" dirty="0" err="1">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en</a:t>
            </a:r>
            <a:r>
              <a:rPr lang="en-US" sz="1600" i="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mass</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or individually. In reality, it also includes all the diverse behaviors, good, bad or indifferent, and all products and possessions, including tools and technologies, of all presently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existing</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humans. Also includes, rules, habits, addictions, (mis)understandings, (mis)classifications, (</a:t>
            </a:r>
            <a:r>
              <a:rPr lang="en-US" sz="1600" kern="0" dirty="0" err="1">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im</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)moralities, trades, disciplines, </a:t>
            </a:r>
            <a:r>
              <a:rPr lang="en-US" sz="1600" kern="0" dirty="0" err="1">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etc</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1600" kern="0" dirty="0" err="1">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etc</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It also includes all the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currently</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accessed</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stores of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historical</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information about what has been believed, thought, taught, observed, produced and evinced by humanity as a whole: physical and electronic records, books, articles; historic, archeologic and fossil artifacts.  It also includes all the recognized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features of nature</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in the different localities where humans operate, now extending to the bottom of the ocean, miles underground, and to the outer limits of the solar system. Trillions of galaxies have very recently become ‘visible’ outside of our own. This intricate, indescribable whole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constantly changes</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from moment to moment, in ways and at a pace that far exceed our individual or collective faculties of apprehension and comprehension. (v) While people, their behaviors, statements, artifacts and environments are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real</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the corresponding vast body of information and knowledge that is physically transmitted is </a:t>
            </a:r>
            <a:r>
              <a:rPr lang="en-US" sz="1600" b="1"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virtual</a:t>
            </a:r>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 i.e., strictly speaking, transmitted signals do not constitute knowledge. If and when such signals are captured by the sense organs of a person, they are processed in the body of that person, mostly within the brain, recreating a real representation of knowledge and awareness in a mind, albeit as an indirect, unique, approximate representation. So, while culture, like language, is public, its meaning is private – a fundamental dualism that affects all our interactions. There are also many physical limitations to our ability to capture signals. The statement that neutrinos are passing through my body is an interesting shareable thought, a phenomenon, a publicly signaled statement, that we can discuss. Actual neutrinos that routinely pass through my body without any interaction, are undetectable signals, not phenomena.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US" sz="1600" dirty="0"/>
          </a:p>
        </p:txBody>
      </p:sp>
    </p:spTree>
    <p:extLst>
      <p:ext uri="{BB962C8B-B14F-4D97-AF65-F5344CB8AC3E}">
        <p14:creationId xmlns:p14="http://schemas.microsoft.com/office/powerpoint/2010/main" val="333522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B007-B9CB-EA37-E599-3B42430080E6}"/>
              </a:ext>
            </a:extLst>
          </p:cNvPr>
          <p:cNvSpPr>
            <a:spLocks noGrp="1"/>
          </p:cNvSpPr>
          <p:nvPr>
            <p:ph type="title"/>
          </p:nvPr>
        </p:nvSpPr>
        <p:spPr>
          <a:xfrm>
            <a:off x="1152525" y="365125"/>
            <a:ext cx="10515600" cy="1325563"/>
          </a:xfrm>
        </p:spPr>
        <p:txBody>
          <a:bodyPr/>
          <a:lstStyle/>
          <a:p>
            <a:r>
              <a:rPr lang="en-US" dirty="0">
                <a:solidFill>
                  <a:srgbClr val="00B050"/>
                </a:solidFill>
              </a:rPr>
              <a:t>Effective Personal Culture</a:t>
            </a:r>
          </a:p>
        </p:txBody>
      </p:sp>
      <p:sp>
        <p:nvSpPr>
          <p:cNvPr id="3" name="Content Placeholder 2">
            <a:extLst>
              <a:ext uri="{FF2B5EF4-FFF2-40B4-BE49-F238E27FC236}">
                <a16:creationId xmlns:a16="http://schemas.microsoft.com/office/drawing/2014/main" id="{CF41F1D1-11C0-CFBE-259B-E22015A89C3A}"/>
              </a:ext>
            </a:extLst>
          </p:cNvPr>
          <p:cNvSpPr>
            <a:spLocks noGrp="1"/>
          </p:cNvSpPr>
          <p:nvPr>
            <p:ph idx="1"/>
          </p:nvPr>
        </p:nvSpPr>
        <p:spPr/>
        <p:txBody>
          <a:bodyPr>
            <a:noAutofit/>
          </a:bodyPr>
          <a:lstStyle/>
          <a:p>
            <a:r>
              <a:rPr lang="en-US" sz="22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The set of all those specific phenomena of global culture that a person, due to their unique situation, has been exposed to and has interacted with, learned from, and responded to, up until the present moment of their life. This represents our small view of a vast panoramic whole, a small evolving slice of the totality of global culture. We directly learn from it and are continuously shaped by it in a seamless dynamic process that to varying degrees becomes somewhat more self-directed and selective with the passage of time (wisdom). Even just observing the routine activities of people passing by teaches us something about the community in which we happen to be. Most importantly, in terms of our personal development, each child starts learning from the moment of their first breath, directly from a completely new and strange sensory and phenomenal world composed mostly of family and its social circle, including teachers. This represents an extraordinary diverse and unpredictable source of information; a private source of diverse signals and stimuli.</a:t>
            </a:r>
            <a:r>
              <a:rPr lang="en-US" sz="2200" dirty="0">
                <a:effectLst/>
              </a:rPr>
              <a:t> </a:t>
            </a:r>
            <a:endParaRPr lang="en-US" sz="2200" dirty="0"/>
          </a:p>
        </p:txBody>
      </p:sp>
    </p:spTree>
    <p:extLst>
      <p:ext uri="{BB962C8B-B14F-4D97-AF65-F5344CB8AC3E}">
        <p14:creationId xmlns:p14="http://schemas.microsoft.com/office/powerpoint/2010/main" val="310070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880A-BD52-D5F5-7387-A148E9AD39A1}"/>
              </a:ext>
            </a:extLst>
          </p:cNvPr>
          <p:cNvSpPr>
            <a:spLocks noGrp="1"/>
          </p:cNvSpPr>
          <p:nvPr>
            <p:ph type="title"/>
          </p:nvPr>
        </p:nvSpPr>
        <p:spPr/>
        <p:txBody>
          <a:bodyPr/>
          <a:lstStyle/>
          <a:p>
            <a:r>
              <a:rPr lang="en-US" dirty="0">
                <a:solidFill>
                  <a:srgbClr val="00B050"/>
                </a:solidFill>
              </a:rPr>
              <a:t>Personal Theory of Culture</a:t>
            </a:r>
          </a:p>
        </p:txBody>
      </p:sp>
      <p:sp>
        <p:nvSpPr>
          <p:cNvPr id="3" name="Content Placeholder 2">
            <a:extLst>
              <a:ext uri="{FF2B5EF4-FFF2-40B4-BE49-F238E27FC236}">
                <a16:creationId xmlns:a16="http://schemas.microsoft.com/office/drawing/2014/main" id="{5617EB68-71CB-0A57-8F8C-FC8D257B3831}"/>
              </a:ext>
            </a:extLst>
          </p:cNvPr>
          <p:cNvSpPr>
            <a:spLocks noGrp="1"/>
          </p:cNvSpPr>
          <p:nvPr>
            <p:ph idx="1"/>
          </p:nvPr>
        </p:nvSpPr>
        <p:spPr/>
        <p:txBody>
          <a:bodyPr>
            <a:noAutofit/>
          </a:bodyPr>
          <a:lstStyle/>
          <a:p>
            <a:r>
              <a:rPr lang="en-US" sz="22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Each person has their own incomplete, mind-view, intuition or narrative ‘theory’ of what culture is, whether they call it that or not. (Prior to the 19th century it was usually called by another name.) This is often what is being referred to when one talks about ‘our culture’. It is an individual intuitive synthesis and understanding of the milieu in which they act out their biological and social imperatives. It is based on our personal effective culture (personal and social history) and shaped by our own unique biological features A theory/intuition/concept is automatically conjured up in our minds when confronting the thought of society, or related questions such as morals, duties, expectations, choices, actions, meanings, purposes, rewards, punishments, pleasures, and what individuals and groups are up to. This mental construct is a more or less coherent product of all personal experience and can therefore be expected to change with time or situation. It is always personal and subjective, and variably but incompletely corresponds with that held by others, most closely with family and friends.</a:t>
            </a:r>
            <a:r>
              <a:rPr lang="en-US" sz="2200" dirty="0">
                <a:effectLst/>
              </a:rPr>
              <a:t> </a:t>
            </a:r>
            <a:endParaRPr lang="en-US" sz="2200" dirty="0"/>
          </a:p>
        </p:txBody>
      </p:sp>
    </p:spTree>
    <p:extLst>
      <p:ext uri="{BB962C8B-B14F-4D97-AF65-F5344CB8AC3E}">
        <p14:creationId xmlns:p14="http://schemas.microsoft.com/office/powerpoint/2010/main" val="305548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EB59-3F58-7CC8-91DD-0BC305A81238}"/>
              </a:ext>
            </a:extLst>
          </p:cNvPr>
          <p:cNvSpPr>
            <a:spLocks noGrp="1"/>
          </p:cNvSpPr>
          <p:nvPr>
            <p:ph type="title"/>
          </p:nvPr>
        </p:nvSpPr>
        <p:spPr/>
        <p:txBody>
          <a:bodyPr/>
          <a:lstStyle/>
          <a:p>
            <a:r>
              <a:rPr lang="en-US" dirty="0">
                <a:solidFill>
                  <a:srgbClr val="00B050"/>
                </a:solidFill>
              </a:rPr>
              <a:t>Group Cultures and Traditions</a:t>
            </a:r>
          </a:p>
        </p:txBody>
      </p:sp>
      <p:sp>
        <p:nvSpPr>
          <p:cNvPr id="3" name="Content Placeholder 2">
            <a:extLst>
              <a:ext uri="{FF2B5EF4-FFF2-40B4-BE49-F238E27FC236}">
                <a16:creationId xmlns:a16="http://schemas.microsoft.com/office/drawing/2014/main" id="{C9FE9B71-4EEF-DC77-9170-7451B1FB7463}"/>
              </a:ext>
            </a:extLst>
          </p:cNvPr>
          <p:cNvSpPr>
            <a:spLocks noGrp="1"/>
          </p:cNvSpPr>
          <p:nvPr>
            <p:ph idx="1"/>
          </p:nvPr>
        </p:nvSpPr>
        <p:spPr/>
        <p:txBody>
          <a:bodyPr>
            <a:noAutofit/>
          </a:bodyPr>
          <a:lstStyle/>
          <a:p>
            <a:r>
              <a:rPr lang="en-US" sz="22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From a distance groups of people from various localities looked, dressed, spoke and behaved in a recognizably different way. This was referred to as ‘their culture’. But the world is changing rapidly and what once seemed to be stable communities are now seen to be rapidly transforming everywhere. They may still communicate in their own language and still have characteristic shared beliefs. Such ‘local culture’ leads to a certain predictability and confidence in interactions with members of such a traditional community or group: locality thus tends to homogenize the effective cultural experiences of local inhabitants, whose theories of culture would then also have more shared features, leading to similar behaviors. This is a powerful source of learning – enculturation</a:t>
            </a:r>
            <a:r>
              <a:rPr lang="en-US" sz="2200" kern="0" dirty="0">
                <a:solidFill>
                  <a:srgbClr val="444444"/>
                </a:solidFill>
                <a:latin typeface="Georgia" panose="02040502050405020303" pitchFamily="18" charset="0"/>
                <a:ea typeface="Times New Roman" panose="02020603050405020304" pitchFamily="18" charset="0"/>
                <a:cs typeface="Times New Roman" panose="02020603050405020304" pitchFamily="18" charset="0"/>
              </a:rPr>
              <a:t>. </a:t>
            </a:r>
            <a:r>
              <a:rPr lang="en-US" sz="2200" kern="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Even very isolated population groups learn from other communities with which they intermittently come into contact with, and so none are, nor were, ever completely isolated. Furthermore, individual biological and psychodynamic variation within such traditional communities may be wide and there would always be subgroups, exceptions and outliers.</a:t>
            </a:r>
            <a:r>
              <a:rPr lang="en-US" sz="2200" dirty="0">
                <a:effectLst/>
              </a:rPr>
              <a:t> </a:t>
            </a:r>
            <a:endParaRPr lang="en-US" sz="2200" dirty="0"/>
          </a:p>
        </p:txBody>
      </p:sp>
    </p:spTree>
    <p:extLst>
      <p:ext uri="{BB962C8B-B14F-4D97-AF65-F5344CB8AC3E}">
        <p14:creationId xmlns:p14="http://schemas.microsoft.com/office/powerpoint/2010/main" val="641469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1029</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Georgia</vt:lpstr>
      <vt:lpstr>Office Theme</vt:lpstr>
      <vt:lpstr>Anatomy of Culture</vt:lpstr>
      <vt:lpstr> Johannes Lubbe</vt:lpstr>
      <vt:lpstr>1. Global culture</vt:lpstr>
      <vt:lpstr>Global Culture</vt:lpstr>
      <vt:lpstr>Effective Personal Culture</vt:lpstr>
      <vt:lpstr>Personal Theory of Culture</vt:lpstr>
      <vt:lpstr>Group Cultures and Traditions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Culture</dc:title>
  <dc:creator>77789062599</dc:creator>
  <cp:lastModifiedBy>77789062599</cp:lastModifiedBy>
  <cp:revision>7</cp:revision>
  <dcterms:created xsi:type="dcterms:W3CDTF">2023-10-04T01:52:30Z</dcterms:created>
  <dcterms:modified xsi:type="dcterms:W3CDTF">2023-10-09T01:41:25Z</dcterms:modified>
</cp:coreProperties>
</file>