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1890-E53D-9064-1485-8AC6C7574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7FC5-7CE9-0748-AF91-65EC166B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9869-7174-647F-FF32-C708E767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3803-6D0E-FE2E-90ED-BF16C245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83A9-1919-6634-9784-52AEACE5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E70E-00C4-C3A7-52EB-5FEE3499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7FC-84B6-C483-EEF3-80625F94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4019-0EB0-BD0B-2AE8-F3E5751D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B659-5527-1BD7-9954-492B5A21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C810-B4BC-5DE5-67DB-9598C92A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1C784-1379-BE81-C14B-E7878B432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D4C1E-AE03-70F1-4C78-CC2DC602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49A8-E8B3-BBBE-57F7-25A96824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42D24-6658-2697-BDF4-DE11643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3711-B1E3-6AA8-25A3-0E033B7E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5C98-A111-F6BD-D3A3-7AE6CD08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B238-6639-7B44-BF7C-5D29D3A7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C1DE-8D6F-AEAB-9BCF-CBCED9D3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BFF7-AE95-C502-A30A-DDB3F877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419A-2CB5-09E8-9FD4-E02BAC08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AAE5-0B0E-AEBA-F8EA-57D1C3CB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B7BDF-61E9-EEA7-D235-A096AECC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51DD-0A8F-9088-7B0B-CD78A18C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6EDB4-43A3-1174-1718-307686FB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DDE-DFAF-11BA-8EA8-C04756BB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A7C9-CAD1-180B-BA39-CE9CBEC3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028F-3EEF-316A-1587-42C9DF4E4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A04B-35D1-0741-36F1-0D2A26EAC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57E78-0EE4-3161-F513-CE101FD1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4A7C-39E0-B1A6-AFB5-CD93734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C551-DA32-134A-0A05-A9B0828B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5DD-8136-9D8F-29AD-744699F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6423-C558-E660-3EF7-B183C090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90FF3-B23A-509B-8C57-74A6336C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754E-9893-DEA3-721E-67C3BFCE5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11D2B-AFBC-E2FB-E7B7-C6D1F5FC0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60692-FB28-FE56-74AF-2B3A40D1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4A0A0-5142-C26D-3838-BE2A653D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8C559-9ACB-17BA-F154-B015A1B3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9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C7AA-9774-5546-2C27-72C952B0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85011-F729-6319-E4F4-F95F816E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2CD61-3692-26CA-384C-7158471B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276B-148C-CD57-16A7-7361AF1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822BD-82ED-3A4B-8753-D4980AD4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747B2-2B96-4CAA-35C6-2442A9F4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FEF12-DF6A-EB24-0B26-F5F77AC0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3641-5A6B-53BB-5DE3-45BCC801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9906-9C0B-DA53-1737-C40ADE42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E23FA-9517-91F7-BF2E-844B9D15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7E8C-0E81-8927-AE2C-5E4EA2E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20F-30E7-3C1F-9140-F9290843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B725-1201-A0FF-6694-BAFC5DF6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F897-0F1D-B3C1-61FE-C9B3D401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40B3E-3475-61D6-4A95-00349DBFF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EDB5-1FF2-9169-B5BD-EEE62384B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D613-7BFE-7490-73D5-866E54AC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1BB1-AAE5-0201-EF21-D21DD912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ABD53-2ADB-296C-4E5F-49C01950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7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299D-0A36-693C-A4A7-E6DFA63D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356-59AF-88D7-9636-6DAAADC3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CDE8-6086-39FF-C6B6-557C8E3AC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167E-4E40-2747-9D21-9BB14E6E20F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12FB-03D4-FD95-6528-2451915DB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F1CF-9DE9-CAF2-24AF-4ABCCE491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D881-8C4D-8049-8A11-B70B725D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.com/display/title/5724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1F7A-084B-2283-4CDC-D27BE6800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Ancient Turks and Their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240DC-8EDF-D6B1-2B9C-3C938A7B5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Lecture #7</a:t>
            </a:r>
          </a:p>
        </p:txBody>
      </p:sp>
    </p:spTree>
    <p:extLst>
      <p:ext uri="{BB962C8B-B14F-4D97-AF65-F5344CB8AC3E}">
        <p14:creationId xmlns:p14="http://schemas.microsoft.com/office/powerpoint/2010/main" val="134716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black and white text&#10;&#10;Description automatically generated">
            <a:extLst>
              <a:ext uri="{FF2B5EF4-FFF2-40B4-BE49-F238E27FC236}">
                <a16:creationId xmlns:a16="http://schemas.microsoft.com/office/drawing/2014/main" id="{FDCB12D5-6B5E-2FDF-D827-AC1BEB3C0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48" y="918545"/>
            <a:ext cx="9301661" cy="50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7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tone with writing on it&#10;&#10;Description automatically generated">
            <a:extLst>
              <a:ext uri="{FF2B5EF4-FFF2-40B4-BE49-F238E27FC236}">
                <a16:creationId xmlns:a16="http://schemas.microsoft.com/office/drawing/2014/main" id="{58E246E0-B20C-EA49-27C2-C00567A3F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" r="-1" b="-1"/>
          <a:stretch/>
        </p:blipFill>
        <p:spPr>
          <a:xfrm>
            <a:off x="419725" y="569843"/>
            <a:ext cx="10403173" cy="61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Several stone carvings on a rock&#10;&#10;Description automatically generated with medium confidence">
            <a:extLst>
              <a:ext uri="{FF2B5EF4-FFF2-40B4-BE49-F238E27FC236}">
                <a16:creationId xmlns:a16="http://schemas.microsoft.com/office/drawing/2014/main" id="{EFD77D25-00FD-8598-FB00-10C604A56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" r="-1" b="-1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58F7-C458-D1B0-A875-60C37C44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Ancient Turkic Khaganates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A7A1-5483-EA5C-18B3-86C34A2A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The First Turkic Khaganate </a:t>
            </a:r>
            <a:r>
              <a:rPr lang="en-US" b="1" dirty="0">
                <a:solidFill>
                  <a:srgbClr val="444340"/>
                </a:solidFill>
                <a:effectLst/>
                <a:latin typeface="Yrsa"/>
              </a:rPr>
              <a:t>(552 CE –744 CE)</a:t>
            </a:r>
            <a:r>
              <a:rPr lang="en-US" dirty="0">
                <a:solidFill>
                  <a:srgbClr val="A8A6A1"/>
                </a:solidFill>
                <a:latin typeface="Yrsa"/>
              </a:rPr>
              <a:t> </a:t>
            </a:r>
            <a:r>
              <a:rPr lang="en-US" b="0" i="0" dirty="0">
                <a:solidFill>
                  <a:srgbClr val="444340"/>
                </a:solidFill>
                <a:effectLst/>
                <a:latin typeface="inherit"/>
              </a:rPr>
              <a:t>established by the </a:t>
            </a:r>
            <a:r>
              <a:rPr lang="en-US" b="0" i="0" dirty="0" err="1">
                <a:solidFill>
                  <a:srgbClr val="444340"/>
                </a:solidFill>
                <a:effectLst/>
                <a:latin typeface="inherit"/>
              </a:rPr>
              <a:t>Ashina</a:t>
            </a:r>
            <a:r>
              <a:rPr lang="en-US" b="0" i="0" dirty="0">
                <a:solidFill>
                  <a:srgbClr val="444340"/>
                </a:solidFill>
                <a:effectLst/>
                <a:latin typeface="inherit"/>
              </a:rPr>
              <a:t> clan of the </a:t>
            </a:r>
            <a:r>
              <a:rPr lang="en-US" b="0" i="0" dirty="0" err="1">
                <a:solidFill>
                  <a:srgbClr val="444340"/>
                </a:solidFill>
                <a:effectLst/>
                <a:latin typeface="inherit"/>
              </a:rPr>
              <a:t>Göktürks</a:t>
            </a:r>
            <a:r>
              <a:rPr lang="en-US" b="0" i="0" dirty="0">
                <a:solidFill>
                  <a:srgbClr val="444340"/>
                </a:solidFill>
                <a:effectLst/>
                <a:latin typeface="inherit"/>
              </a:rPr>
              <a:t> in medieval Inner Asia. Under the leadership of </a:t>
            </a:r>
            <a:r>
              <a:rPr lang="en-US" b="1" i="0" dirty="0" err="1">
                <a:solidFill>
                  <a:srgbClr val="444340"/>
                </a:solidFill>
                <a:effectLst/>
                <a:latin typeface="inherit"/>
              </a:rPr>
              <a:t>Bumin</a:t>
            </a:r>
            <a:r>
              <a:rPr lang="en-US" b="1" i="0" dirty="0">
                <a:solidFill>
                  <a:srgbClr val="444340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444340"/>
                </a:solidFill>
                <a:effectLst/>
                <a:latin typeface="inherit"/>
              </a:rPr>
              <a:t>Qaghan</a:t>
            </a:r>
            <a:r>
              <a:rPr lang="en-US" b="0" i="0" dirty="0">
                <a:solidFill>
                  <a:srgbClr val="444340"/>
                </a:solidFill>
                <a:effectLst/>
                <a:latin typeface="inherit"/>
              </a:rPr>
              <a:t> (d. 552) and his sons, the </a:t>
            </a:r>
            <a:r>
              <a:rPr lang="en-US" b="0" i="0" dirty="0" err="1">
                <a:solidFill>
                  <a:srgbClr val="444340"/>
                </a:solidFill>
                <a:effectLst/>
                <a:latin typeface="inherit"/>
              </a:rPr>
              <a:t>Ashina</a:t>
            </a:r>
            <a:r>
              <a:rPr lang="en-US" b="0" i="0" dirty="0">
                <a:solidFill>
                  <a:srgbClr val="444340"/>
                </a:solidFill>
                <a:effectLst/>
                <a:latin typeface="inherit"/>
              </a:rPr>
              <a:t> ascended to the hegemonic power of the </a:t>
            </a:r>
            <a:r>
              <a:rPr lang="en-US" b="1" i="0" dirty="0">
                <a:solidFill>
                  <a:srgbClr val="444340"/>
                </a:solidFill>
                <a:effectLst/>
                <a:latin typeface="inherit"/>
              </a:rPr>
              <a:t>Mongolian Plateau</a:t>
            </a:r>
            <a:r>
              <a:rPr lang="en-US" b="0" i="0" dirty="0">
                <a:solidFill>
                  <a:srgbClr val="444340"/>
                </a:solidFill>
                <a:effectLst/>
                <a:latin typeface="inherit"/>
              </a:rPr>
              <a:t> </a:t>
            </a:r>
          </a:p>
          <a:p>
            <a:r>
              <a:rPr lang="en-US" b="0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The first Turkic Khaganate collapsed in 581, after which followed a series of conflicts and civil wars which separated the polity into the </a:t>
            </a:r>
            <a:r>
              <a:rPr lang="en-US" b="1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Eastern Turkic Khaganate </a:t>
            </a:r>
            <a:r>
              <a:rPr lang="en-US" b="0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and </a:t>
            </a:r>
            <a:r>
              <a:rPr lang="en-US" b="1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Western Turkic Khaganate</a:t>
            </a:r>
            <a:r>
              <a:rPr lang="en-US" b="0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The Eastern Turkic Khaganate was subjugated by the </a:t>
            </a:r>
            <a:r>
              <a:rPr lang="en-US" b="1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Tang dynasty</a:t>
            </a:r>
            <a:r>
              <a:rPr lang="en-US" b="0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 in 630 and the Western Turkic Khaganate disintegrated around the same time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976CA113-9015-BFA6-C8EA-D5C8B5BD3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333829"/>
            <a:ext cx="9742030" cy="57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09F-344F-466C-4ECE-DBC49710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the world with different countries/regions&#10;&#10;Description automatically generated">
            <a:extLst>
              <a:ext uri="{FF2B5EF4-FFF2-40B4-BE49-F238E27FC236}">
                <a16:creationId xmlns:a16="http://schemas.microsoft.com/office/drawing/2014/main" id="{C84C8BDD-49DC-8A3A-BBAD-FD79BF1C5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6471"/>
            <a:ext cx="10899098" cy="5956404"/>
          </a:xfrm>
        </p:spPr>
      </p:pic>
    </p:spTree>
    <p:extLst>
      <p:ext uri="{BB962C8B-B14F-4D97-AF65-F5344CB8AC3E}">
        <p14:creationId xmlns:p14="http://schemas.microsoft.com/office/powerpoint/2010/main" val="19871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67B-1CD1-EBF2-5AF3-184C5450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the western turkey&#10;&#10;Description automatically generated">
            <a:extLst>
              <a:ext uri="{FF2B5EF4-FFF2-40B4-BE49-F238E27FC236}">
                <a16:creationId xmlns:a16="http://schemas.microsoft.com/office/drawing/2014/main" id="{2F2DEB3C-5489-7DF3-5116-10F28811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71" y="566057"/>
            <a:ext cx="9593943" cy="5610906"/>
          </a:xfrm>
        </p:spPr>
      </p:pic>
    </p:spTree>
    <p:extLst>
      <p:ext uri="{BB962C8B-B14F-4D97-AF65-F5344CB8AC3E}">
        <p14:creationId xmlns:p14="http://schemas.microsoft.com/office/powerpoint/2010/main" val="118840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09C0-4D94-8A01-6B25-35FEBD45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strike="noStrike" dirty="0">
                <a:solidFill>
                  <a:srgbClr val="007F92"/>
                </a:solidFill>
                <a:effectLst/>
                <a:latin typeface="Brill"/>
                <a:hlinkClick r:id="rId2"/>
              </a:rPr>
              <a:t>Second Turkic Khaganate (ca. 682-745 AD)</a:t>
            </a:r>
            <a:br>
              <a:rPr lang="en-US" b="0" i="0" dirty="0">
                <a:solidFill>
                  <a:srgbClr val="000000"/>
                </a:solidFill>
                <a:effectLst/>
                <a:latin typeface="Bril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8276-C83F-881F-2B63-E8911DBC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243"/>
            <a:ext cx="10515600" cy="50227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centered on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Ötüken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in the upper reaches of the Orkhon River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b="0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overthrown by </a:t>
            </a:r>
            <a:endParaRPr lang="en-US" b="1" i="0" dirty="0">
              <a:solidFill>
                <a:srgbClr val="44434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1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Uyghur Khaganate (745-840)</a:t>
            </a:r>
            <a:r>
              <a:rPr lang="en-US" b="0" i="0" dirty="0">
                <a:solidFill>
                  <a:srgbClr val="444340"/>
                </a:solidFill>
                <a:effectLst/>
                <a:latin typeface="Source Sans Pro" panose="020B0503030403020204" pitchFamily="34" charset="0"/>
              </a:rPr>
              <a:t>, a different Turkic group.</a:t>
            </a:r>
            <a:endParaRPr lang="en-US" b="1" dirty="0">
              <a:solidFill>
                <a:srgbClr val="444340"/>
              </a:solidFill>
              <a:latin typeface="Source Sans Pro" panose="020B0503030403020204" pitchFamily="34" charset="0"/>
            </a:endParaRPr>
          </a:p>
          <a:p>
            <a:endParaRPr lang="en-US" b="1" dirty="0">
              <a:solidFill>
                <a:srgbClr val="444340"/>
              </a:solidFill>
              <a:latin typeface="Source Sans Pro" panose="020B0503030403020204" pitchFamily="34" charset="0"/>
            </a:endParaRPr>
          </a:p>
          <a:p>
            <a:r>
              <a:rPr lang="en-US" b="1" dirty="0" err="1">
                <a:solidFill>
                  <a:srgbClr val="444340"/>
                </a:solidFill>
                <a:latin typeface="Source Sans Pro" panose="020B0503030403020204" pitchFamily="34" charset="0"/>
              </a:rPr>
              <a:t>Enisei</a:t>
            </a:r>
            <a:r>
              <a:rPr lang="en-US" b="1" dirty="0">
                <a:solidFill>
                  <a:srgbClr val="444340"/>
                </a:solidFill>
                <a:latin typeface="Source Sans Pro" panose="020B0503030403020204" pitchFamily="34" charset="0"/>
              </a:rPr>
              <a:t> Kyrgyz Khaganate (840-924)</a:t>
            </a:r>
            <a:endParaRPr lang="en-US" b="1" dirty="0"/>
          </a:p>
          <a:p>
            <a:endParaRPr lang="en-US" b="1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Turgesh</a:t>
            </a:r>
            <a:r>
              <a:rPr lang="en-US" b="1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Khaganate (704-756)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Khazar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Khaganate (650–969)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03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B46FB605-7A88-0F99-83DD-3781E87A2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299597"/>
            <a:ext cx="9529974" cy="60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0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8EC0-3CA5-3566-B863-F56FDB9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The Old Turkic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9034-729C-D2FD-0AAB-7E65F12C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Known as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Orkhon script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Orkhon-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Yenisey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script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Turkic runic script.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Words were written from right to left.   </a:t>
            </a: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First discovered in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Orkhon Valley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Mongolia 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 1889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by Nikolai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Iadrintsev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first published by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Vasily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Radlov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deciphered by the Danish philologist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Vilhelm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Thomsen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1893.</a:t>
            </a: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Yenisei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variant is known from the 9th-century Kyrgyz inscriptions and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Talas variant from the Talas Valley in Turkestan.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6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474C8-475E-EC38-56DF-0BE7D315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Origin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table of writing with numbers&#10;&#10;Description automatically generated with medium confidence">
            <a:extLst>
              <a:ext uri="{FF2B5EF4-FFF2-40B4-BE49-F238E27FC236}">
                <a16:creationId xmlns:a16="http://schemas.microsoft.com/office/drawing/2014/main" id="{756944E6-BEA1-3A6B-5DCA-A4A19544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4" y="511293"/>
            <a:ext cx="418955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3B3B76-39F0-6EC9-4934-59224E3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ancient Semitic and non-Semitic languages</a:t>
            </a:r>
          </a:p>
        </p:txBody>
      </p:sp>
    </p:spTree>
    <p:extLst>
      <p:ext uri="{BB962C8B-B14F-4D97-AF65-F5344CB8AC3E}">
        <p14:creationId xmlns:p14="http://schemas.microsoft.com/office/powerpoint/2010/main" val="428504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247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Meiryo</vt:lpstr>
      <vt:lpstr>Arial</vt:lpstr>
      <vt:lpstr>Brill</vt:lpstr>
      <vt:lpstr>Calibri</vt:lpstr>
      <vt:lpstr>Calibri Light</vt:lpstr>
      <vt:lpstr>Google Sans</vt:lpstr>
      <vt:lpstr>inherit</vt:lpstr>
      <vt:lpstr>Roboto</vt:lpstr>
      <vt:lpstr>Source Sans Pro</vt:lpstr>
      <vt:lpstr>Yrsa</vt:lpstr>
      <vt:lpstr>Office Theme</vt:lpstr>
      <vt:lpstr>The Ancient Turks and Their  Culture</vt:lpstr>
      <vt:lpstr>Ancient Turkic Khaganates </vt:lpstr>
      <vt:lpstr>PowerPoint Presentation</vt:lpstr>
      <vt:lpstr>PowerPoint Presentation</vt:lpstr>
      <vt:lpstr>PowerPoint Presentation</vt:lpstr>
      <vt:lpstr>Second Turkic Khaganate (ca. 682-745 AD) </vt:lpstr>
      <vt:lpstr>PowerPoint Presentation</vt:lpstr>
      <vt:lpstr>The Old Turkic Script</vt:lpstr>
      <vt:lpstr>Origin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Ancient Turks and Their Beliefs </dc:title>
  <dc:creator>77789062599</dc:creator>
  <cp:lastModifiedBy>77789062599</cp:lastModifiedBy>
  <cp:revision>18</cp:revision>
  <dcterms:created xsi:type="dcterms:W3CDTF">2023-10-23T00:23:26Z</dcterms:created>
  <dcterms:modified xsi:type="dcterms:W3CDTF">2023-10-23T11:13:36Z</dcterms:modified>
</cp:coreProperties>
</file>