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5"/>
  </p:normalViewPr>
  <p:slideViewPr>
    <p:cSldViewPr snapToGrid="0">
      <p:cViewPr varScale="1">
        <p:scale>
          <a:sx n="89" d="100"/>
          <a:sy n="89"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October 30,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79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October 30,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5610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October 30,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8928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October 30,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5745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October 30,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4871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October 30,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18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October 30,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299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October 30,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5104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October 30,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2169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October 30,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3845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October 30,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2797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October 30,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5532686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ecret_History_of_the_Mongols" TargetMode="External"/><Relationship Id="rId2" Type="http://schemas.openxmlformats.org/officeDocument/2006/relationships/hyperlink" Target="https://en.wikipedia.org/wiki/Orkhon_inscriptions" TargetMode="External"/><Relationship Id="rId1" Type="http://schemas.openxmlformats.org/officeDocument/2006/relationships/slideLayout" Target="../slideLayouts/slideLayout2.xml"/><Relationship Id="rId4" Type="http://schemas.openxmlformats.org/officeDocument/2006/relationships/hyperlink" Target="https://en.wikipedia.org/wiki/Altan_Tobch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Nicolaes_Witse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search?sca_esv=577516629&amp;sxsrf=AM9HkKmh1GdfQmlANuhFT3K4VRbfY834xg:1698541455524&amp;q=monotheistic&amp;si=ALGXSlbsnhJrQT67VON4kgaynbBxPB_bMwtlQtBcNCahya1ArsxKaE6GGa5_i6wbonN2FIApJAdRR4MqARfKfYnb4soOzr5T2mXCyIlrVwGDuoNuOq5yOHk%3D&amp;expnd=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iquid art">
            <a:extLst>
              <a:ext uri="{FF2B5EF4-FFF2-40B4-BE49-F238E27FC236}">
                <a16:creationId xmlns:a16="http://schemas.microsoft.com/office/drawing/2014/main" id="{78BABD9D-2C60-9B62-5D9B-231F450FE492}"/>
              </a:ext>
            </a:extLst>
          </p:cNvPr>
          <p:cNvPicPr>
            <a:picLocks noChangeAspect="1"/>
          </p:cNvPicPr>
          <p:nvPr/>
        </p:nvPicPr>
        <p:blipFill rotWithShape="1">
          <a:blip r:embed="rId2"/>
          <a:srcRect l="24660" r="28511"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49960D-D79E-8D4D-1D58-68D6A458CEDC}"/>
              </a:ext>
            </a:extLst>
          </p:cNvPr>
          <p:cNvSpPr>
            <a:spLocks noGrp="1"/>
          </p:cNvSpPr>
          <p:nvPr>
            <p:ph type="ctrTitle"/>
          </p:nvPr>
        </p:nvSpPr>
        <p:spPr>
          <a:xfrm>
            <a:off x="5275425" y="768484"/>
            <a:ext cx="6133656" cy="3689215"/>
          </a:xfrm>
        </p:spPr>
        <p:txBody>
          <a:bodyPr>
            <a:normAutofit/>
          </a:bodyPr>
          <a:lstStyle/>
          <a:p>
            <a:r>
              <a:rPr lang="en-US" dirty="0">
                <a:solidFill>
                  <a:schemeClr val="bg1"/>
                </a:solidFill>
              </a:rPr>
              <a:t>Ancient Beliefs </a:t>
            </a:r>
            <a:r>
              <a:rPr lang="en-US">
                <a:solidFill>
                  <a:schemeClr val="bg1"/>
                </a:solidFill>
              </a:rPr>
              <a:t>and Languages </a:t>
            </a:r>
            <a:r>
              <a:rPr lang="en-US" dirty="0">
                <a:solidFill>
                  <a:schemeClr val="bg1"/>
                </a:solidFill>
              </a:rPr>
              <a:t>of Eurasian Nomads </a:t>
            </a:r>
          </a:p>
        </p:txBody>
      </p:sp>
      <p:sp>
        <p:nvSpPr>
          <p:cNvPr id="3" name="Subtitle 2">
            <a:extLst>
              <a:ext uri="{FF2B5EF4-FFF2-40B4-BE49-F238E27FC236}">
                <a16:creationId xmlns:a16="http://schemas.microsoft.com/office/drawing/2014/main" id="{C2795D7E-7C79-22F3-54DC-D0FA94BF198B}"/>
              </a:ext>
            </a:extLst>
          </p:cNvPr>
          <p:cNvSpPr>
            <a:spLocks noGrp="1"/>
          </p:cNvSpPr>
          <p:nvPr>
            <p:ph type="subTitle" idx="1"/>
          </p:nvPr>
        </p:nvSpPr>
        <p:spPr>
          <a:xfrm>
            <a:off x="5862918" y="4793128"/>
            <a:ext cx="5462494" cy="1141157"/>
          </a:xfrm>
        </p:spPr>
        <p:txBody>
          <a:bodyPr>
            <a:normAutofit/>
          </a:bodyPr>
          <a:lstStyle/>
          <a:p>
            <a:r>
              <a:rPr lang="en-US" sz="2400" dirty="0">
                <a:solidFill>
                  <a:schemeClr val="bg1"/>
                </a:solidFill>
              </a:rPr>
              <a:t>Lecture #8</a:t>
            </a:r>
          </a:p>
        </p:txBody>
      </p:sp>
    </p:spTree>
    <p:extLst>
      <p:ext uri="{BB962C8B-B14F-4D97-AF65-F5344CB8AC3E}">
        <p14:creationId xmlns:p14="http://schemas.microsoft.com/office/powerpoint/2010/main" val="51547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3647-B64E-2081-4BFF-47CCF914C024}"/>
              </a:ext>
            </a:extLst>
          </p:cNvPr>
          <p:cNvSpPr>
            <a:spLocks noGrp="1"/>
          </p:cNvSpPr>
          <p:nvPr>
            <p:ph type="title"/>
          </p:nvPr>
        </p:nvSpPr>
        <p:spPr/>
        <p:txBody>
          <a:bodyPr/>
          <a:lstStyle/>
          <a:p>
            <a:pPr algn="ctr"/>
            <a:r>
              <a:rPr lang="en-US" dirty="0">
                <a:solidFill>
                  <a:srgbClr val="00B0F0"/>
                </a:solidFill>
                <a:latin typeface="-apple-system"/>
              </a:rPr>
              <a:t>Mahmud al-</a:t>
            </a:r>
            <a:r>
              <a:rPr lang="en-US" dirty="0" err="1">
                <a:solidFill>
                  <a:srgbClr val="00B0F0"/>
                </a:solidFill>
                <a:latin typeface="-apple-system"/>
              </a:rPr>
              <a:t>Kashgari</a:t>
            </a:r>
            <a:r>
              <a:rPr lang="en-US" dirty="0">
                <a:solidFill>
                  <a:srgbClr val="00B0F0"/>
                </a:solidFill>
                <a:latin typeface="-apple-system"/>
              </a:rPr>
              <a:t> (1029/1038 – 1101) </a:t>
            </a:r>
            <a:r>
              <a:rPr lang="en-US" b="0" dirty="0">
                <a:solidFill>
                  <a:srgbClr val="00B0F0"/>
                </a:solidFill>
                <a:latin typeface="-apple-system"/>
              </a:rPr>
              <a:t>–</a:t>
            </a:r>
            <a:r>
              <a:rPr lang="en-US" b="0" dirty="0">
                <a:solidFill>
                  <a:srgbClr val="000000"/>
                </a:solidFill>
                <a:latin typeface="-apple-system"/>
              </a:rPr>
              <a:t> </a:t>
            </a:r>
            <a:endParaRPr lang="en-US" dirty="0"/>
          </a:p>
        </p:txBody>
      </p:sp>
      <p:sp>
        <p:nvSpPr>
          <p:cNvPr id="3" name="Content Placeholder 2">
            <a:extLst>
              <a:ext uri="{FF2B5EF4-FFF2-40B4-BE49-F238E27FC236}">
                <a16:creationId xmlns:a16="http://schemas.microsoft.com/office/drawing/2014/main" id="{B06943EF-9DAE-E1CE-EE05-8AEFE26C746B}"/>
              </a:ext>
            </a:extLst>
          </p:cNvPr>
          <p:cNvSpPr>
            <a:spLocks noGrp="1"/>
          </p:cNvSpPr>
          <p:nvPr>
            <p:ph idx="1"/>
          </p:nvPr>
        </p:nvSpPr>
        <p:spPr/>
        <p:txBody>
          <a:bodyPr>
            <a:noAutofit/>
          </a:bodyPr>
          <a:lstStyle/>
          <a:p>
            <a:pPr algn="l"/>
            <a:r>
              <a:rPr lang="en-US" sz="3200" b="0" i="0" dirty="0">
                <a:solidFill>
                  <a:srgbClr val="00B0F0"/>
                </a:solidFill>
                <a:effectLst/>
                <a:latin typeface="-apple-system"/>
              </a:rPr>
              <a:t>an outstanding scientist, a philosopher of the XI century, and the author of the first dictionary of Turkic dialects “The Divan </a:t>
            </a:r>
            <a:r>
              <a:rPr lang="en-US" sz="3200" b="0" i="0" dirty="0" err="1">
                <a:solidFill>
                  <a:srgbClr val="00B0F0"/>
                </a:solidFill>
                <a:effectLst/>
                <a:latin typeface="-apple-system"/>
              </a:rPr>
              <a:t>Lugat</a:t>
            </a:r>
            <a:r>
              <a:rPr lang="en-US" sz="3200" b="0" i="0" dirty="0">
                <a:solidFill>
                  <a:srgbClr val="00B0F0"/>
                </a:solidFill>
                <a:effectLst/>
                <a:latin typeface="-apple-system"/>
              </a:rPr>
              <a:t> at Turk” based on a comparative analysis of dialects spoken by the Turkic-speaking tribes that inhabited the territory of Turkestan, which mostly comprised the territories of modern Kazakhstan located </a:t>
            </a:r>
            <a:r>
              <a:rPr lang="en-US" sz="3200" dirty="0">
                <a:solidFill>
                  <a:srgbClr val="00B0F0"/>
                </a:solidFill>
                <a:latin typeface="-apple-system"/>
              </a:rPr>
              <a:t>between </a:t>
            </a:r>
            <a:r>
              <a:rPr lang="en-US" sz="3200" b="0" i="0" dirty="0">
                <a:solidFill>
                  <a:srgbClr val="00B0F0"/>
                </a:solidFill>
                <a:effectLst/>
                <a:latin typeface="-apple-system"/>
              </a:rPr>
              <a:t>the rivers of Irtysh and </a:t>
            </a:r>
            <a:r>
              <a:rPr lang="en-US" sz="3200" b="0" i="0" dirty="0" err="1">
                <a:solidFill>
                  <a:srgbClr val="00B0F0"/>
                </a:solidFill>
                <a:effectLst/>
                <a:latin typeface="-apple-system"/>
              </a:rPr>
              <a:t>Syr</a:t>
            </a:r>
            <a:r>
              <a:rPr lang="en-US" sz="3200" b="0" i="0" dirty="0">
                <a:solidFill>
                  <a:srgbClr val="00B0F0"/>
                </a:solidFill>
                <a:effectLst/>
                <a:latin typeface="-apple-system"/>
              </a:rPr>
              <a:t> Darya.</a:t>
            </a:r>
          </a:p>
          <a:p>
            <a:br>
              <a:rPr lang="en-US" sz="3200" dirty="0">
                <a:solidFill>
                  <a:srgbClr val="00B0F0"/>
                </a:solidFill>
              </a:rPr>
            </a:br>
            <a:endParaRPr lang="en-US" sz="3200" dirty="0">
              <a:solidFill>
                <a:srgbClr val="00B0F0"/>
              </a:solidFill>
            </a:endParaRPr>
          </a:p>
        </p:txBody>
      </p:sp>
    </p:spTree>
    <p:extLst>
      <p:ext uri="{BB962C8B-B14F-4D97-AF65-F5344CB8AC3E}">
        <p14:creationId xmlns:p14="http://schemas.microsoft.com/office/powerpoint/2010/main" val="89758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992A-65CA-6A24-6CC1-6809122EE4C2}"/>
              </a:ext>
            </a:extLst>
          </p:cNvPr>
          <p:cNvSpPr>
            <a:spLocks noGrp="1"/>
          </p:cNvSpPr>
          <p:nvPr>
            <p:ph type="title"/>
          </p:nvPr>
        </p:nvSpPr>
        <p:spPr>
          <a:xfrm>
            <a:off x="1393371" y="635871"/>
            <a:ext cx="10241280" cy="1234440"/>
          </a:xfrm>
        </p:spPr>
        <p:txBody>
          <a:bodyPr/>
          <a:lstStyle/>
          <a:p>
            <a:r>
              <a:rPr lang="en-US" b="0" dirty="0">
                <a:solidFill>
                  <a:srgbClr val="FF0000"/>
                </a:solidFill>
                <a:latin typeface="-apple-system"/>
              </a:rPr>
              <a:t>“Divan </a:t>
            </a:r>
            <a:r>
              <a:rPr lang="en-US" b="0" dirty="0" err="1">
                <a:solidFill>
                  <a:srgbClr val="FF0000"/>
                </a:solidFill>
                <a:latin typeface="-apple-system"/>
              </a:rPr>
              <a:t>Lugat</a:t>
            </a:r>
            <a:r>
              <a:rPr lang="en-US" b="0" dirty="0">
                <a:solidFill>
                  <a:srgbClr val="FF0000"/>
                </a:solidFill>
                <a:latin typeface="-apple-system"/>
              </a:rPr>
              <a:t> at Turk” (1072)</a:t>
            </a:r>
            <a:endParaRPr lang="en-US" dirty="0">
              <a:solidFill>
                <a:srgbClr val="FF0000"/>
              </a:solidFill>
            </a:endParaRPr>
          </a:p>
        </p:txBody>
      </p:sp>
      <p:sp>
        <p:nvSpPr>
          <p:cNvPr id="3" name="Content Placeholder 2">
            <a:extLst>
              <a:ext uri="{FF2B5EF4-FFF2-40B4-BE49-F238E27FC236}">
                <a16:creationId xmlns:a16="http://schemas.microsoft.com/office/drawing/2014/main" id="{D28824F5-A649-89D4-CF5B-DDEE0DFFB3B8}"/>
              </a:ext>
            </a:extLst>
          </p:cNvPr>
          <p:cNvSpPr>
            <a:spLocks noGrp="1"/>
          </p:cNvSpPr>
          <p:nvPr>
            <p:ph idx="1"/>
          </p:nvPr>
        </p:nvSpPr>
        <p:spPr/>
        <p:txBody>
          <a:bodyPr>
            <a:normAutofit fontScale="70000" lnSpcReduction="20000"/>
          </a:bodyPr>
          <a:lstStyle/>
          <a:p>
            <a:pPr algn="l"/>
            <a:r>
              <a:rPr lang="en-US" sz="3600" b="0" i="0" dirty="0">
                <a:solidFill>
                  <a:srgbClr val="FF0000"/>
                </a:solidFill>
                <a:effectLst/>
                <a:latin typeface="-apple-system"/>
              </a:rPr>
              <a:t>based on a comparative analysis of the materials used among the Turkic-speaking tribes that inhabited the territory of Turkestan, most of which was the territory of modern Kazakhstan from the Irtysh to the </a:t>
            </a:r>
            <a:r>
              <a:rPr lang="en-US" sz="3600" b="0" i="0" dirty="0" err="1">
                <a:solidFill>
                  <a:srgbClr val="FF0000"/>
                </a:solidFill>
                <a:effectLst/>
                <a:latin typeface="-apple-system"/>
              </a:rPr>
              <a:t>Syr</a:t>
            </a:r>
            <a:r>
              <a:rPr lang="en-US" sz="3600" b="0" i="0" dirty="0">
                <a:solidFill>
                  <a:srgbClr val="FF0000"/>
                </a:solidFill>
                <a:effectLst/>
                <a:latin typeface="-apple-system"/>
              </a:rPr>
              <a:t> Darya inclusive.  The only copy of the manuscript is stored in Istanbul and consists of 1 volume (319 p.). The dictionary reflects the vocabulary of 31 Turkic dialects that were commonly spoken in the XI in the areas indicated above. The dictionary allows us to trace the development of the written Kipchak documents </a:t>
            </a:r>
            <a:r>
              <a:rPr lang="en-US" sz="3600" dirty="0">
                <a:solidFill>
                  <a:srgbClr val="FF0000"/>
                </a:solidFill>
                <a:latin typeface="-apple-system"/>
              </a:rPr>
              <a:t>that accompanied the </a:t>
            </a:r>
            <a:r>
              <a:rPr lang="en-US" sz="3600" b="0" i="0" dirty="0">
                <a:solidFill>
                  <a:srgbClr val="FF0000"/>
                </a:solidFill>
                <a:effectLst/>
                <a:latin typeface="-apple-system"/>
              </a:rPr>
              <a:t>formation of the ethnic culture of the Turkic peoples.</a:t>
            </a:r>
          </a:p>
          <a:p>
            <a:br>
              <a:rPr lang="en-US" dirty="0"/>
            </a:br>
            <a:endParaRPr lang="en-US" dirty="0"/>
          </a:p>
        </p:txBody>
      </p:sp>
    </p:spTree>
    <p:extLst>
      <p:ext uri="{BB962C8B-B14F-4D97-AF65-F5344CB8AC3E}">
        <p14:creationId xmlns:p14="http://schemas.microsoft.com/office/powerpoint/2010/main" val="352019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9A84-B9CB-57FC-263B-752FAC16925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B6199E0-740A-73FC-CC32-BDCAC794EF7D}"/>
              </a:ext>
            </a:extLst>
          </p:cNvPr>
          <p:cNvSpPr>
            <a:spLocks noGrp="1"/>
          </p:cNvSpPr>
          <p:nvPr>
            <p:ph idx="1"/>
          </p:nvPr>
        </p:nvSpPr>
        <p:spPr>
          <a:xfrm>
            <a:off x="1171575" y="500634"/>
            <a:ext cx="10241280" cy="5471541"/>
          </a:xfrm>
        </p:spPr>
        <p:txBody>
          <a:bodyPr>
            <a:noAutofit/>
          </a:bodyPr>
          <a:lstStyle/>
          <a:p>
            <a:pPr marL="0" indent="0">
              <a:buNone/>
            </a:pPr>
            <a:endParaRPr lang="en-US" sz="3600" dirty="0"/>
          </a:p>
          <a:p>
            <a:r>
              <a:rPr lang="en-US" sz="3600" dirty="0">
                <a:solidFill>
                  <a:srgbClr val="0070C0"/>
                </a:solidFill>
              </a:rPr>
              <a:t>Animism </a:t>
            </a:r>
          </a:p>
          <a:p>
            <a:r>
              <a:rPr lang="en-US" sz="3600" dirty="0">
                <a:solidFill>
                  <a:srgbClr val="0070C0"/>
                </a:solidFill>
              </a:rPr>
              <a:t>Shamanism</a:t>
            </a:r>
          </a:p>
          <a:p>
            <a:r>
              <a:rPr lang="en-US" sz="3600" dirty="0">
                <a:solidFill>
                  <a:srgbClr val="0070C0"/>
                </a:solidFill>
              </a:rPr>
              <a:t>Manicheism</a:t>
            </a:r>
          </a:p>
          <a:p>
            <a:r>
              <a:rPr lang="en-US" sz="3600" dirty="0">
                <a:solidFill>
                  <a:srgbClr val="0070C0"/>
                </a:solidFill>
              </a:rPr>
              <a:t>Zoroastrianism</a:t>
            </a:r>
          </a:p>
          <a:p>
            <a:r>
              <a:rPr lang="en-US" sz="3600" dirty="0">
                <a:solidFill>
                  <a:srgbClr val="0070C0"/>
                </a:solidFill>
              </a:rPr>
              <a:t>Tengrianism</a:t>
            </a:r>
          </a:p>
          <a:p>
            <a:r>
              <a:rPr lang="en-US" sz="3600" dirty="0">
                <a:solidFill>
                  <a:srgbClr val="0070C0"/>
                </a:solidFill>
              </a:rPr>
              <a:t>Cult of Ancestors</a:t>
            </a:r>
          </a:p>
        </p:txBody>
      </p:sp>
    </p:spTree>
    <p:extLst>
      <p:ext uri="{BB962C8B-B14F-4D97-AF65-F5344CB8AC3E}">
        <p14:creationId xmlns:p14="http://schemas.microsoft.com/office/powerpoint/2010/main" val="211021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B6F7-C46E-7306-8A35-616C67285EE0}"/>
              </a:ext>
            </a:extLst>
          </p:cNvPr>
          <p:cNvSpPr>
            <a:spLocks noGrp="1"/>
          </p:cNvSpPr>
          <p:nvPr>
            <p:ph type="title"/>
          </p:nvPr>
        </p:nvSpPr>
        <p:spPr>
          <a:xfrm>
            <a:off x="1228725" y="786384"/>
            <a:ext cx="10241280" cy="1234440"/>
          </a:xfrm>
        </p:spPr>
        <p:txBody>
          <a:bodyPr/>
          <a:lstStyle/>
          <a:p>
            <a:r>
              <a:rPr lang="en-US" dirty="0">
                <a:solidFill>
                  <a:srgbClr val="0070C0"/>
                </a:solidFill>
              </a:rPr>
              <a:t>Tengrism/Tengrianism</a:t>
            </a:r>
          </a:p>
        </p:txBody>
      </p:sp>
      <p:sp>
        <p:nvSpPr>
          <p:cNvPr id="3" name="Content Placeholder 2">
            <a:extLst>
              <a:ext uri="{FF2B5EF4-FFF2-40B4-BE49-F238E27FC236}">
                <a16:creationId xmlns:a16="http://schemas.microsoft.com/office/drawing/2014/main" id="{7C95C0B7-135B-E386-467E-7F26DC363D3A}"/>
              </a:ext>
            </a:extLst>
          </p:cNvPr>
          <p:cNvSpPr>
            <a:spLocks noGrp="1"/>
          </p:cNvSpPr>
          <p:nvPr>
            <p:ph idx="1"/>
          </p:nvPr>
        </p:nvSpPr>
        <p:spPr/>
        <p:txBody>
          <a:bodyPr>
            <a:normAutofit fontScale="92500" lnSpcReduction="20000"/>
          </a:bodyPr>
          <a:lstStyle/>
          <a:p>
            <a:r>
              <a:rPr lang="en-US" b="0" i="0" dirty="0">
                <a:solidFill>
                  <a:srgbClr val="202122"/>
                </a:solidFill>
                <a:effectLst/>
                <a:latin typeface="Arial" panose="020B0604020202020204" pitchFamily="34" charset="0"/>
              </a:rPr>
              <a:t>Tengrism was the religion of  of pastoral, semi-</a:t>
            </a:r>
            <a:r>
              <a:rPr lang="en-US" b="0" i="0" dirty="0" err="1">
                <a:solidFill>
                  <a:srgbClr val="202122"/>
                </a:solidFill>
                <a:effectLst/>
                <a:latin typeface="Arial" panose="020B0604020202020204" pitchFamily="34" charset="0"/>
              </a:rPr>
              <a:t>sedentarized</a:t>
            </a:r>
            <a:r>
              <a:rPr lang="en-US" b="0" i="0" dirty="0">
                <a:solidFill>
                  <a:srgbClr val="202122"/>
                </a:solidFill>
                <a:effectLst/>
                <a:latin typeface="Arial" panose="020B0604020202020204" pitchFamily="34" charset="0"/>
              </a:rPr>
              <a:t> khanates and empires from the </a:t>
            </a:r>
            <a:r>
              <a:rPr lang="en-US" b="0" i="0" dirty="0" err="1">
                <a:solidFill>
                  <a:srgbClr val="202122"/>
                </a:solidFill>
                <a:effectLst/>
                <a:latin typeface="Arial" panose="020B0604020202020204" pitchFamily="34" charset="0"/>
              </a:rPr>
              <a:t>Xiongnu</a:t>
            </a:r>
            <a:r>
              <a:rPr lang="en-US" b="0" i="0" dirty="0">
                <a:solidFill>
                  <a:srgbClr val="202122"/>
                </a:solidFill>
                <a:effectLst/>
                <a:latin typeface="Arial" panose="020B0604020202020204" pitchFamily="34" charset="0"/>
              </a:rPr>
              <a:t> Empire (founded 209 BC) to the Mongol Empire (13th century). Unlike Siberian shamanism, which has no written tradition, Tengrism can be identified from Turkic and Mongolic historical texts like the </a:t>
            </a:r>
            <a:r>
              <a:rPr lang="en-US" b="0" i="0" u="none" strike="noStrike" dirty="0">
                <a:effectLst/>
                <a:latin typeface="Arial" panose="020B0604020202020204" pitchFamily="34" charset="0"/>
                <a:hlinkClick r:id="rId2" tooltip="Orkhon inscriptions">
                  <a:extLst>
                    <a:ext uri="{A12FA001-AC4F-418D-AE19-62706E023703}">
                      <ahyp:hlinkClr xmlns:ahyp="http://schemas.microsoft.com/office/drawing/2018/hyperlinkcolor" val="tx"/>
                    </a:ext>
                  </a:extLst>
                </a:hlinkClick>
              </a:rPr>
              <a:t>Orkhon inscriptions</a:t>
            </a:r>
            <a:r>
              <a:rPr lang="en-US" b="0" i="0" dirty="0">
                <a:effectLst/>
                <a:latin typeface="Arial" panose="020B0604020202020204" pitchFamily="34" charset="0"/>
              </a:rPr>
              <a:t>, </a:t>
            </a:r>
            <a:r>
              <a:rPr lang="en-US" b="0" i="1" u="none" strike="noStrike" dirty="0">
                <a:effectLst/>
                <a:latin typeface="Arial" panose="020B0604020202020204" pitchFamily="34" charset="0"/>
                <a:hlinkClick r:id="rId3" tooltip="Secret History of the Mongols">
                  <a:extLst>
                    <a:ext uri="{A12FA001-AC4F-418D-AE19-62706E023703}">
                      <ahyp:hlinkClr xmlns:ahyp="http://schemas.microsoft.com/office/drawing/2018/hyperlinkcolor" val="tx"/>
                    </a:ext>
                  </a:extLst>
                </a:hlinkClick>
              </a:rPr>
              <a:t>Secret History of the Mongols</a:t>
            </a:r>
            <a:r>
              <a:rPr lang="en-US" b="0" i="0" dirty="0">
                <a:effectLst/>
                <a:latin typeface="Arial" panose="020B0604020202020204" pitchFamily="34" charset="0"/>
              </a:rPr>
              <a:t>, and </a:t>
            </a:r>
            <a:r>
              <a:rPr lang="en-US" b="0" i="1" u="none" strike="noStrike" dirty="0">
                <a:effectLst/>
                <a:latin typeface="Arial" panose="020B0604020202020204" pitchFamily="34" charset="0"/>
                <a:hlinkClick r:id="rId4" tooltip="Altan Tobchi">
                  <a:extLst>
                    <a:ext uri="{A12FA001-AC4F-418D-AE19-62706E023703}">
                      <ahyp:hlinkClr xmlns:ahyp="http://schemas.microsoft.com/office/drawing/2018/hyperlinkcolor" val="tx"/>
                    </a:ext>
                  </a:extLst>
                </a:hlinkClick>
              </a:rPr>
              <a:t>Altan Tobchi</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However, these texts are more historically oriented and are not strictly religious texts like the scriptures and sutras of sedentary civilizations, which have elaborate doctrines and religious stories.</a:t>
            </a:r>
            <a:r>
              <a:rPr lang="en-US" b="0" i="0" dirty="0">
                <a:solidFill>
                  <a:srgbClr val="4D5156"/>
                </a:solidFill>
                <a:effectLst/>
                <a:latin typeface="Google Sans"/>
              </a:rPr>
              <a:t> </a:t>
            </a:r>
          </a:p>
          <a:p>
            <a:r>
              <a:rPr lang="en-US" b="0" i="0" dirty="0">
                <a:solidFill>
                  <a:srgbClr val="4D5156"/>
                </a:solidFill>
                <a:effectLst/>
                <a:latin typeface="Google Sans"/>
              </a:rPr>
              <a:t>There are 99 </a:t>
            </a:r>
            <a:r>
              <a:rPr lang="en-US" b="0" i="0" dirty="0" err="1">
                <a:solidFill>
                  <a:srgbClr val="4D5156"/>
                </a:solidFill>
                <a:effectLst/>
                <a:latin typeface="Google Sans"/>
              </a:rPr>
              <a:t>tengri</a:t>
            </a:r>
            <a:r>
              <a:rPr lang="en-US" b="0" i="0" dirty="0">
                <a:solidFill>
                  <a:srgbClr val="4D5156"/>
                </a:solidFill>
                <a:effectLst/>
                <a:latin typeface="Google Sans"/>
              </a:rPr>
              <a:t>, or sky spirits, and </a:t>
            </a:r>
            <a:r>
              <a:rPr lang="en-US" b="0" i="0" dirty="0">
                <a:solidFill>
                  <a:srgbClr val="040C28"/>
                </a:solidFill>
                <a:effectLst/>
                <a:latin typeface="Google Sans"/>
              </a:rPr>
              <a:t>33 gods</a:t>
            </a:r>
            <a:r>
              <a:rPr lang="en-US" b="0" i="0" dirty="0">
                <a:solidFill>
                  <a:srgbClr val="4D5156"/>
                </a:solidFill>
                <a:effectLst/>
                <a:latin typeface="Google Sans"/>
              </a:rPr>
              <a:t>, led by </a:t>
            </a:r>
            <a:r>
              <a:rPr lang="en-US" b="0" i="0" dirty="0" err="1">
                <a:solidFill>
                  <a:srgbClr val="4D5156"/>
                </a:solidFill>
                <a:effectLst/>
                <a:latin typeface="Google Sans"/>
              </a:rPr>
              <a:t>Qormusta</a:t>
            </a:r>
            <a:r>
              <a:rPr lang="en-US" b="0" i="0" dirty="0">
                <a:solidFill>
                  <a:srgbClr val="4D5156"/>
                </a:solidFill>
                <a:effectLst/>
                <a:latin typeface="Google Sans"/>
              </a:rPr>
              <a:t> Tengri, or the “King of the Gods” according Tengriism. He is the god of the sky, and uses the crow and fox as his agents. There are similar gods to </a:t>
            </a:r>
            <a:r>
              <a:rPr lang="en-US" b="0" i="0" dirty="0" err="1">
                <a:solidFill>
                  <a:srgbClr val="4D5156"/>
                </a:solidFill>
                <a:effectLst/>
                <a:latin typeface="Google Sans"/>
              </a:rPr>
              <a:t>Qormusta</a:t>
            </a:r>
            <a:r>
              <a:rPr lang="en-US" b="0" i="0" dirty="0">
                <a:solidFill>
                  <a:srgbClr val="4D5156"/>
                </a:solidFill>
                <a:effectLst/>
                <a:latin typeface="Google Sans"/>
              </a:rPr>
              <a:t> in Iranian folk religions and Indian religions.</a:t>
            </a:r>
            <a:endParaRPr lang="en-US" b="0" i="0" dirty="0">
              <a:solidFill>
                <a:srgbClr val="2021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7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11B0-D7DD-5156-CE90-85A1A4746DA1}"/>
              </a:ext>
            </a:extLst>
          </p:cNvPr>
          <p:cNvSpPr>
            <a:spLocks noGrp="1"/>
          </p:cNvSpPr>
          <p:nvPr>
            <p:ph type="title"/>
          </p:nvPr>
        </p:nvSpPr>
        <p:spPr/>
        <p:txBody>
          <a:bodyPr>
            <a:normAutofit fontScale="90000"/>
          </a:bodyPr>
          <a:lstStyle/>
          <a:p>
            <a:br>
              <a:rPr lang="en-US" dirty="0"/>
            </a:br>
            <a:r>
              <a:rPr lang="en-US" dirty="0">
                <a:solidFill>
                  <a:srgbClr val="FF0000"/>
                </a:solidFill>
              </a:rPr>
              <a:t>shamanism</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ADFBC7BE-4EFF-D556-4DC8-20DB69FBAAA6}"/>
              </a:ext>
            </a:extLst>
          </p:cNvPr>
          <p:cNvSpPr>
            <a:spLocks noGrp="1"/>
          </p:cNvSpPr>
          <p:nvPr>
            <p:ph idx="1"/>
          </p:nvPr>
        </p:nvSpPr>
        <p:spPr/>
        <p:txBody>
          <a:bodyPr/>
          <a:lstStyle/>
          <a:p>
            <a:r>
              <a:rPr lang="en-US" b="0" i="0" dirty="0">
                <a:solidFill>
                  <a:srgbClr val="202122"/>
                </a:solidFill>
                <a:effectLst/>
                <a:latin typeface="Arial" panose="020B0604020202020204" pitchFamily="34" charset="0"/>
              </a:rPr>
              <a:t>The term "shamanism" was first applied by Western anthropologists as outside observers of the ancient religion of the Turkic and Mongolic peoples, as well as those of the </a:t>
            </a:r>
            <a:r>
              <a:rPr lang="en-US" b="0" i="0" dirty="0" err="1">
                <a:solidFill>
                  <a:srgbClr val="202122"/>
                </a:solidFill>
                <a:effectLst/>
                <a:latin typeface="Arial" panose="020B0604020202020204" pitchFamily="34" charset="0"/>
              </a:rPr>
              <a:t>neighbouring</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Tungusic</a:t>
            </a:r>
            <a:r>
              <a:rPr lang="en-US" b="0" i="0" dirty="0">
                <a:solidFill>
                  <a:srgbClr val="202122"/>
                </a:solidFill>
                <a:effectLst/>
                <a:latin typeface="Arial" panose="020B0604020202020204" pitchFamily="34" charset="0"/>
              </a:rPr>
              <a:t> and Samoyedic-speaking peoples. Upon observing more religious traditions across the world, some Western anthropologists began to also use the term in a very broad sense. The term was used to describe unrelated magico-religious practices found within the ethnic religions of other parts of Asia, Africa, Australasia and even completely unrelated parts of the Americas, as they believed these practices to be similar to one another.</a:t>
            </a:r>
            <a:endParaRPr lang="en-US" dirty="0"/>
          </a:p>
        </p:txBody>
      </p:sp>
    </p:spTree>
    <p:extLst>
      <p:ext uri="{BB962C8B-B14F-4D97-AF65-F5344CB8AC3E}">
        <p14:creationId xmlns:p14="http://schemas.microsoft.com/office/powerpoint/2010/main" val="278186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playing drums in a village&#10;&#10;Description automatically generated">
            <a:extLst>
              <a:ext uri="{FF2B5EF4-FFF2-40B4-BE49-F238E27FC236}">
                <a16:creationId xmlns:a16="http://schemas.microsoft.com/office/drawing/2014/main" id="{EC50FA1E-608F-FE88-4D4A-E4FCE83F2A48}"/>
              </a:ext>
            </a:extLst>
          </p:cNvPr>
          <p:cNvPicPr>
            <a:picLocks noGrp="1" noChangeAspect="1"/>
          </p:cNvPicPr>
          <p:nvPr>
            <p:ph idx="1"/>
          </p:nvPr>
        </p:nvPicPr>
        <p:blipFill rotWithShape="1">
          <a:blip r:embed="rId2"/>
          <a:srcRect l="29285" r="35441" b="-1"/>
          <a:stretch/>
        </p:blipFill>
        <p:spPr>
          <a:xfrm>
            <a:off x="-1" y="10"/>
            <a:ext cx="4587901" cy="6857990"/>
          </a:xfrm>
          <a:prstGeom prst="rect">
            <a:avLst/>
          </a:prstGeom>
        </p:spPr>
      </p:pic>
      <p:sp>
        <p:nvSpPr>
          <p:cNvPr id="26" name="Rectangle 25">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59854-31C4-3CEF-2F8E-AFC7AA7DEB14}"/>
              </a:ext>
            </a:extLst>
          </p:cNvPr>
          <p:cNvSpPr>
            <a:spLocks noGrp="1"/>
          </p:cNvSpPr>
          <p:nvPr>
            <p:ph type="title"/>
          </p:nvPr>
        </p:nvSpPr>
        <p:spPr>
          <a:xfrm>
            <a:off x="5275425" y="768484"/>
            <a:ext cx="6368888" cy="4375015"/>
          </a:xfrm>
        </p:spPr>
        <p:txBody>
          <a:bodyPr vert="horz" lIns="0" tIns="0" rIns="0" bIns="0" rtlCol="0" anchor="b">
            <a:normAutofit/>
          </a:bodyPr>
          <a:lstStyle/>
          <a:p>
            <a:pPr algn="ctr"/>
            <a:r>
              <a:rPr lang="en-US" sz="2000" b="0" i="0" dirty="0">
                <a:solidFill>
                  <a:srgbClr val="202122"/>
                </a:solidFill>
                <a:effectLst/>
                <a:latin typeface="Arial" panose="020B0604020202020204" pitchFamily="34" charset="0"/>
              </a:rPr>
              <a:t>The earliest known depiction of a Siberian shaman, drawn by the Dutch explorer </a:t>
            </a:r>
            <a:r>
              <a:rPr lang="en-US" sz="2000" b="0" i="0" u="none" strike="noStrike" dirty="0">
                <a:effectLst/>
                <a:latin typeface="Arial" panose="020B0604020202020204" pitchFamily="34" charset="0"/>
                <a:hlinkClick r:id="rId3" tooltip="Nicolaes Witsen">
                  <a:extLst>
                    <a:ext uri="{A12FA001-AC4F-418D-AE19-62706E023703}">
                      <ahyp:hlinkClr xmlns:ahyp="http://schemas.microsoft.com/office/drawing/2018/hyperlinkcolor" val="tx"/>
                    </a:ext>
                  </a:extLst>
                </a:hlinkClick>
              </a:rPr>
              <a:t>Nicolaes Witsen</a:t>
            </a:r>
            <a:r>
              <a:rPr lang="en-US" sz="2000" b="0" i="0" dirty="0">
                <a:solidFill>
                  <a:srgbClr val="202122"/>
                </a:solidFill>
                <a:effectLst/>
                <a:latin typeface="Arial" panose="020B0604020202020204" pitchFamily="34" charset="0"/>
              </a:rPr>
              <a:t>, who wrote an account of his travels among Samoyedic- and </a:t>
            </a:r>
            <a:r>
              <a:rPr lang="en-US" sz="2000" b="0" i="0" dirty="0" err="1">
                <a:solidFill>
                  <a:srgbClr val="202122"/>
                </a:solidFill>
                <a:effectLst/>
                <a:latin typeface="Arial" panose="020B0604020202020204" pitchFamily="34" charset="0"/>
              </a:rPr>
              <a:t>Tungusic</a:t>
            </a:r>
            <a:r>
              <a:rPr lang="en-US" sz="2000" b="0" i="0" dirty="0">
                <a:solidFill>
                  <a:srgbClr val="202122"/>
                </a:solidFill>
                <a:effectLst/>
                <a:latin typeface="Arial" panose="020B0604020202020204" pitchFamily="34" charset="0"/>
              </a:rPr>
              <a:t>-speaking peoples in 1692. </a:t>
            </a:r>
            <a:r>
              <a:rPr lang="en-US" sz="2000" b="0" i="0" dirty="0" err="1">
                <a:solidFill>
                  <a:srgbClr val="202122"/>
                </a:solidFill>
                <a:effectLst/>
                <a:latin typeface="Arial" panose="020B0604020202020204" pitchFamily="34" charset="0"/>
              </a:rPr>
              <a:t>Witsen</a:t>
            </a:r>
            <a:r>
              <a:rPr lang="en-US" sz="2000" b="0" i="0" dirty="0">
                <a:solidFill>
                  <a:srgbClr val="202122"/>
                </a:solidFill>
                <a:effectLst/>
                <a:latin typeface="Arial" panose="020B0604020202020204" pitchFamily="34" charset="0"/>
              </a:rPr>
              <a:t> labeled the illustration as a "Priest of the Devil", giving this figure clawed feet to express what he thought were demonic qualities</a:t>
            </a:r>
            <a:endParaRPr lang="en-US" sz="4000" spc="750" dirty="0">
              <a:solidFill>
                <a:schemeClr val="bg1"/>
              </a:solidFill>
            </a:endParaRPr>
          </a:p>
        </p:txBody>
      </p:sp>
    </p:spTree>
    <p:extLst>
      <p:ext uri="{BB962C8B-B14F-4D97-AF65-F5344CB8AC3E}">
        <p14:creationId xmlns:p14="http://schemas.microsoft.com/office/powerpoint/2010/main" val="222740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F67A2B-E6BA-D6B8-C540-8CF9AB45181C}"/>
              </a:ext>
            </a:extLst>
          </p:cNvPr>
          <p:cNvPicPr>
            <a:picLocks noGrp="1" noChangeAspect="1"/>
          </p:cNvPicPr>
          <p:nvPr>
            <p:ph idx="1"/>
          </p:nvPr>
        </p:nvPicPr>
        <p:blipFill rotWithShape="1">
          <a:blip r:embed="rId2"/>
          <a:srcRect l="2786" r="10894"/>
          <a:stretch/>
        </p:blipFill>
        <p:spPr>
          <a:xfrm>
            <a:off x="-1" y="10"/>
            <a:ext cx="4587901" cy="6857990"/>
          </a:xfrm>
          <a:prstGeom prst="rect">
            <a:avLst/>
          </a:prstGeom>
        </p:spPr>
      </p:pic>
      <p:sp>
        <p:nvSpPr>
          <p:cNvPr id="16" name="Rectangle 15">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90A7A2-4FB7-8A05-E045-5AF3C30D2B05}"/>
              </a:ext>
            </a:extLst>
          </p:cNvPr>
          <p:cNvSpPr>
            <a:spLocks noGrp="1"/>
          </p:cNvSpPr>
          <p:nvPr>
            <p:ph type="title"/>
          </p:nvPr>
        </p:nvSpPr>
        <p:spPr>
          <a:xfrm>
            <a:off x="5275425" y="768485"/>
            <a:ext cx="6133656" cy="4646478"/>
          </a:xfrm>
        </p:spPr>
        <p:txBody>
          <a:bodyPr vert="horz" lIns="0" tIns="0" rIns="0" bIns="0" rtlCol="0" anchor="b">
            <a:normAutofit/>
          </a:bodyPr>
          <a:lstStyle/>
          <a:p>
            <a:pPr algn="ctr"/>
            <a:r>
              <a:rPr lang="en-US" sz="4000" spc="750" dirty="0">
                <a:solidFill>
                  <a:schemeClr val="bg1"/>
                </a:solidFill>
              </a:rPr>
              <a:t>Stone Statues  found on the Korean Island stemming from the era of Mongol Conquests  </a:t>
            </a:r>
          </a:p>
        </p:txBody>
      </p:sp>
    </p:spTree>
    <p:extLst>
      <p:ext uri="{BB962C8B-B14F-4D97-AF65-F5344CB8AC3E}">
        <p14:creationId xmlns:p14="http://schemas.microsoft.com/office/powerpoint/2010/main" val="287039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12D5-5AC5-33ED-E9B0-C583DACC5745}"/>
              </a:ext>
            </a:extLst>
          </p:cNvPr>
          <p:cNvSpPr>
            <a:spLocks noGrp="1"/>
          </p:cNvSpPr>
          <p:nvPr>
            <p:ph type="title"/>
          </p:nvPr>
        </p:nvSpPr>
        <p:spPr>
          <a:xfrm>
            <a:off x="1272448" y="786384"/>
            <a:ext cx="10241280" cy="795673"/>
          </a:xfrm>
        </p:spPr>
        <p:txBody>
          <a:bodyPr/>
          <a:lstStyle/>
          <a:p>
            <a:pPr algn="ctr"/>
            <a:r>
              <a:rPr lang="en-US" dirty="0">
                <a:solidFill>
                  <a:srgbClr val="00B050"/>
                </a:solidFill>
              </a:rPr>
              <a:t>Manichaeism</a:t>
            </a:r>
          </a:p>
        </p:txBody>
      </p:sp>
      <p:sp>
        <p:nvSpPr>
          <p:cNvPr id="3" name="Content Placeholder 2">
            <a:extLst>
              <a:ext uri="{FF2B5EF4-FFF2-40B4-BE49-F238E27FC236}">
                <a16:creationId xmlns:a16="http://schemas.microsoft.com/office/drawing/2014/main" id="{93F33E5A-88DA-7D8D-E491-A8F2790CFC35}"/>
              </a:ext>
            </a:extLst>
          </p:cNvPr>
          <p:cNvSpPr>
            <a:spLocks noGrp="1"/>
          </p:cNvSpPr>
          <p:nvPr>
            <p:ph idx="1"/>
          </p:nvPr>
        </p:nvSpPr>
        <p:spPr/>
        <p:txBody>
          <a:bodyPr>
            <a:noAutofit/>
          </a:bodyPr>
          <a:lstStyle/>
          <a:p>
            <a:r>
              <a:rPr lang="en-US" b="0" i="0" dirty="0">
                <a:solidFill>
                  <a:srgbClr val="00B050"/>
                </a:solidFill>
                <a:effectLst/>
                <a:latin typeface="Roboto" panose="02000000000000000000" pitchFamily="2" charset="0"/>
              </a:rPr>
              <a:t>Manichaeism is a formerly major world religion, founded in the 3rd century CE by the Parthian prophet Mani, in the Sasanian Empire. Manichaeism teaches an elaborate dualistic cosmology describing the struggle between a good, spiritual world of light, and an evil, material world of darkness.</a:t>
            </a:r>
          </a:p>
          <a:p>
            <a:r>
              <a:rPr lang="en-US" b="0" i="0" dirty="0">
                <a:solidFill>
                  <a:srgbClr val="00B050"/>
                </a:solidFill>
                <a:effectLst/>
                <a:latin typeface="Google Sans"/>
              </a:rPr>
              <a:t>According to Mani the First-Man now emanates sons as a man who puts on his armor for the combat. These five sons are the five elements opposed to the five </a:t>
            </a:r>
            <a:r>
              <a:rPr lang="en-US" b="0" i="0" dirty="0" err="1">
                <a:solidFill>
                  <a:srgbClr val="00B050"/>
                </a:solidFill>
                <a:effectLst/>
                <a:latin typeface="Google Sans"/>
              </a:rPr>
              <a:t>aeons</a:t>
            </a:r>
            <a:r>
              <a:rPr lang="en-US" b="0" i="0" dirty="0">
                <a:solidFill>
                  <a:srgbClr val="00B050"/>
                </a:solidFill>
                <a:effectLst/>
                <a:latin typeface="Google Sans"/>
              </a:rPr>
              <a:t> of darkness: Clear Air, Refreshing Wind, Bright Light, Life-Giving Waters, and Warming Fire.</a:t>
            </a:r>
            <a:endParaRPr lang="en-US" dirty="0">
              <a:solidFill>
                <a:srgbClr val="00B050"/>
              </a:solidFill>
            </a:endParaRPr>
          </a:p>
        </p:txBody>
      </p:sp>
    </p:spTree>
    <p:extLst>
      <p:ext uri="{BB962C8B-B14F-4D97-AF65-F5344CB8AC3E}">
        <p14:creationId xmlns:p14="http://schemas.microsoft.com/office/powerpoint/2010/main" val="200284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D185-3BD3-E94E-15DD-F62B88FE38B2}"/>
              </a:ext>
            </a:extLst>
          </p:cNvPr>
          <p:cNvSpPr>
            <a:spLocks noGrp="1"/>
          </p:cNvSpPr>
          <p:nvPr>
            <p:ph type="title"/>
          </p:nvPr>
        </p:nvSpPr>
        <p:spPr>
          <a:xfrm>
            <a:off x="1371600" y="531123"/>
            <a:ext cx="10241280" cy="1234440"/>
          </a:xfrm>
        </p:spPr>
        <p:txBody>
          <a:bodyPr/>
          <a:lstStyle/>
          <a:p>
            <a:pPr algn="ctr"/>
            <a:r>
              <a:rPr lang="en-US" dirty="0">
                <a:solidFill>
                  <a:srgbClr val="FFC000"/>
                </a:solidFill>
              </a:rPr>
              <a:t>Zoroastrianism</a:t>
            </a:r>
          </a:p>
        </p:txBody>
      </p:sp>
      <p:sp>
        <p:nvSpPr>
          <p:cNvPr id="3" name="Content Placeholder 2">
            <a:extLst>
              <a:ext uri="{FF2B5EF4-FFF2-40B4-BE49-F238E27FC236}">
                <a16:creationId xmlns:a16="http://schemas.microsoft.com/office/drawing/2014/main" id="{A2634659-A42D-6D8C-4CA6-6C91B3E54117}"/>
              </a:ext>
            </a:extLst>
          </p:cNvPr>
          <p:cNvSpPr>
            <a:spLocks noGrp="1"/>
          </p:cNvSpPr>
          <p:nvPr>
            <p:ph idx="1"/>
          </p:nvPr>
        </p:nvSpPr>
        <p:spPr/>
        <p:txBody>
          <a:bodyPr/>
          <a:lstStyle/>
          <a:p>
            <a:pPr marL="0" indent="0" algn="l">
              <a:buNone/>
            </a:pPr>
            <a:r>
              <a:rPr lang="en-US" dirty="0">
                <a:solidFill>
                  <a:srgbClr val="202124"/>
                </a:solidFill>
                <a:latin typeface="Roboto" panose="02000000000000000000" pitchFamily="2" charset="0"/>
              </a:rPr>
              <a:t>A</a:t>
            </a:r>
            <a:r>
              <a:rPr lang="en-US" b="0" i="0" dirty="0">
                <a:solidFill>
                  <a:srgbClr val="202124"/>
                </a:solidFill>
                <a:effectLst/>
                <a:latin typeface="Roboto" panose="02000000000000000000" pitchFamily="2" charset="0"/>
              </a:rPr>
              <a:t> </a:t>
            </a:r>
            <a:r>
              <a:rPr lang="en-US" b="0" i="0"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monotheistic</a:t>
            </a:r>
            <a:r>
              <a:rPr lang="en-US" b="0" i="0" dirty="0">
                <a:solidFill>
                  <a:srgbClr val="202124"/>
                </a:solidFill>
                <a:effectLst/>
                <a:latin typeface="Roboto" panose="02000000000000000000" pitchFamily="2" charset="0"/>
              </a:rPr>
              <a:t> pre-Islamic religion of ancient Persia founded by Zoroaster in the 6th century BC.</a:t>
            </a:r>
          </a:p>
          <a:p>
            <a:pPr marL="0" indent="0">
              <a:buNone/>
            </a:pPr>
            <a:r>
              <a:rPr lang="en-US" b="0" i="0" dirty="0">
                <a:solidFill>
                  <a:srgbClr val="4D5156"/>
                </a:solidFill>
                <a:effectLst/>
                <a:latin typeface="Roboto" panose="02000000000000000000" pitchFamily="2" charset="0"/>
              </a:rPr>
              <a:t>Zoroastrianism is one of the world's oldest organized faiths. It has a dualistic cosmology of good and evil within the framework of a monotheistic ontology and an eschatology which predicts the ultimate conquest of evil by good. </a:t>
            </a:r>
            <a:endParaRPr lang="en-US" dirty="0"/>
          </a:p>
        </p:txBody>
      </p:sp>
    </p:spTree>
    <p:extLst>
      <p:ext uri="{BB962C8B-B14F-4D97-AF65-F5344CB8AC3E}">
        <p14:creationId xmlns:p14="http://schemas.microsoft.com/office/powerpoint/2010/main" val="186582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9BB2-8B3E-A664-3666-A8CA6968FF0A}"/>
              </a:ext>
            </a:extLst>
          </p:cNvPr>
          <p:cNvSpPr>
            <a:spLocks noGrp="1"/>
          </p:cNvSpPr>
          <p:nvPr>
            <p:ph type="title"/>
          </p:nvPr>
        </p:nvSpPr>
        <p:spPr>
          <a:xfrm>
            <a:off x="1371600" y="795528"/>
            <a:ext cx="10241280" cy="757501"/>
          </a:xfrm>
        </p:spPr>
        <p:txBody>
          <a:bodyPr/>
          <a:lstStyle/>
          <a:p>
            <a:pPr algn="ctr"/>
            <a:r>
              <a:rPr lang="en-US" dirty="0">
                <a:solidFill>
                  <a:srgbClr val="C00000"/>
                </a:solidFill>
              </a:rPr>
              <a:t>Cult of Ancestors</a:t>
            </a:r>
          </a:p>
        </p:txBody>
      </p:sp>
      <p:sp>
        <p:nvSpPr>
          <p:cNvPr id="3" name="Content Placeholder 2">
            <a:extLst>
              <a:ext uri="{FF2B5EF4-FFF2-40B4-BE49-F238E27FC236}">
                <a16:creationId xmlns:a16="http://schemas.microsoft.com/office/drawing/2014/main" id="{A24431DB-EF38-2C43-67BA-3530CAB18C4A}"/>
              </a:ext>
            </a:extLst>
          </p:cNvPr>
          <p:cNvSpPr>
            <a:spLocks noGrp="1"/>
          </p:cNvSpPr>
          <p:nvPr>
            <p:ph idx="1"/>
          </p:nvPr>
        </p:nvSpPr>
        <p:spPr/>
        <p:txBody>
          <a:bodyPr/>
          <a:lstStyle/>
          <a:p>
            <a:r>
              <a:rPr lang="en-US" b="0" i="0" dirty="0">
                <a:solidFill>
                  <a:srgbClr val="C00000"/>
                </a:solidFill>
                <a:effectLst/>
                <a:latin typeface="Roboto" panose="02000000000000000000" pitchFamily="2" charset="0"/>
              </a:rPr>
              <a:t>The veneration of the dead, including one's ancestors, is based on love and respect for the deceased. In some cultures, it is related to beliefs that the dead have a continued existence, and may possess the ability to influence the fortune of the living. Some groups venerate their direct, familial ancestors.</a:t>
            </a:r>
            <a:endParaRPr lang="en-US" dirty="0">
              <a:solidFill>
                <a:srgbClr val="C00000"/>
              </a:solidFill>
            </a:endParaRPr>
          </a:p>
        </p:txBody>
      </p:sp>
    </p:spTree>
    <p:extLst>
      <p:ext uri="{BB962C8B-B14F-4D97-AF65-F5344CB8AC3E}">
        <p14:creationId xmlns:p14="http://schemas.microsoft.com/office/powerpoint/2010/main" val="2671396131"/>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80</TotalTime>
  <Words>768</Words>
  <Application>Microsoft Macintosh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Google Sans</vt:lpstr>
      <vt:lpstr>Roboto</vt:lpstr>
      <vt:lpstr>Tw Cen MT</vt:lpstr>
      <vt:lpstr>GradientRiseVTI</vt:lpstr>
      <vt:lpstr>Ancient Beliefs and Languages of Eurasian Nomads </vt:lpstr>
      <vt:lpstr> </vt:lpstr>
      <vt:lpstr>Tengrism/Tengrianism</vt:lpstr>
      <vt:lpstr> shamanism </vt:lpstr>
      <vt:lpstr>The earliest known depiction of a Siberian shaman, drawn by the Dutch explorer Nicolaes Witsen, who wrote an account of his travels among Samoyedic- and Tungusic-speaking peoples in 1692. Witsen labeled the illustration as a "Priest of the Devil", giving this figure clawed feet to express what he thought were demonic qualities</vt:lpstr>
      <vt:lpstr>Stone Statues  found on the Korean Island stemming from the era of Mongol Conquests  </vt:lpstr>
      <vt:lpstr>Manichaeism</vt:lpstr>
      <vt:lpstr>Zoroastrianism</vt:lpstr>
      <vt:lpstr>Cult of Ancestors</vt:lpstr>
      <vt:lpstr>Mahmud al-Kashgari (1029/1038 – 1101) – </vt:lpstr>
      <vt:lpstr>“Divan Lugat at Turk” (1072)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Ancient religions and Beliefs of Eurasian Nomads </dc:title>
  <dc:creator>77789062599</dc:creator>
  <cp:lastModifiedBy>77789062599</cp:lastModifiedBy>
  <cp:revision>15</cp:revision>
  <dcterms:created xsi:type="dcterms:W3CDTF">2023-10-29T00:28:36Z</dcterms:created>
  <dcterms:modified xsi:type="dcterms:W3CDTF">2023-10-30T14:29:12Z</dcterms:modified>
</cp:coreProperties>
</file>