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sldIdLst>
    <p:sldId id="256" r:id="rId5"/>
    <p:sldId id="471" r:id="rId6"/>
    <p:sldId id="430" r:id="rId7"/>
    <p:sldId id="506" r:id="rId8"/>
    <p:sldId id="507" r:id="rId9"/>
    <p:sldId id="508" r:id="rId10"/>
    <p:sldId id="473" r:id="rId11"/>
    <p:sldId id="260" r:id="rId12"/>
    <p:sldId id="273" r:id="rId13"/>
    <p:sldId id="274" r:id="rId14"/>
    <p:sldId id="275" r:id="rId15"/>
    <p:sldId id="276" r:id="rId16"/>
    <p:sldId id="277" r:id="rId17"/>
    <p:sldId id="278" r:id="rId18"/>
    <p:sldId id="285" r:id="rId19"/>
    <p:sldId id="286" r:id="rId20"/>
    <p:sldId id="312" r:id="rId21"/>
    <p:sldId id="309" r:id="rId22"/>
    <p:sldId id="289" r:id="rId23"/>
    <p:sldId id="292" r:id="rId24"/>
    <p:sldId id="290" r:id="rId25"/>
    <p:sldId id="296" r:id="rId26"/>
    <p:sldId id="298" r:id="rId27"/>
    <p:sldId id="299" r:id="rId28"/>
    <p:sldId id="300" r:id="rId29"/>
    <p:sldId id="475" r:id="rId30"/>
    <p:sldId id="308" r:id="rId31"/>
    <p:sldId id="518" r:id="rId32"/>
    <p:sldId id="434" r:id="rId33"/>
    <p:sldId id="512" r:id="rId34"/>
    <p:sldId id="519" r:id="rId35"/>
    <p:sldId id="513" r:id="rId36"/>
    <p:sldId id="514"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86D3F4-9DCD-EF9A-37BA-042B641C4769}" v="1" dt="2024-11-24T17:18:05.308"/>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ibars Kurmanbayev" userId="S::34371@iitu.edu.kz::2dc59370-60ec-487f-9706-039fa6c8970a" providerId="AD" clId="Web-{E886D3F4-9DCD-EF9A-37BA-042B641C4769}"/>
    <pc:docChg chg="modSld">
      <pc:chgData name="Beibars Kurmanbayev" userId="S::34371@iitu.edu.kz::2dc59370-60ec-487f-9706-039fa6c8970a" providerId="AD" clId="Web-{E886D3F4-9DCD-EF9A-37BA-042B641C4769}" dt="2024-11-24T17:18:05.308" v="0" actId="1076"/>
      <pc:docMkLst>
        <pc:docMk/>
      </pc:docMkLst>
      <pc:sldChg chg="modSp">
        <pc:chgData name="Beibars Kurmanbayev" userId="S::34371@iitu.edu.kz::2dc59370-60ec-487f-9706-039fa6c8970a" providerId="AD" clId="Web-{E886D3F4-9DCD-EF9A-37BA-042B641C4769}" dt="2024-11-24T17:18:05.308" v="0" actId="1076"/>
        <pc:sldMkLst>
          <pc:docMk/>
          <pc:sldMk cId="1921958157" sldId="473"/>
        </pc:sldMkLst>
        <pc:spChg chg="mod">
          <ac:chgData name="Beibars Kurmanbayev" userId="S::34371@iitu.edu.kz::2dc59370-60ec-487f-9706-039fa6c8970a" providerId="AD" clId="Web-{E886D3F4-9DCD-EF9A-37BA-042B641C4769}" dt="2024-11-24T17:18:05.308" v="0" actId="1076"/>
          <ac:spMkLst>
            <pc:docMk/>
            <pc:sldMk cId="1921958157" sldId="473"/>
            <ac:spMk id="4" creationId="{00000000-0000-0000-0000-000000000000}"/>
          </ac:spMkLst>
        </pc:spChg>
      </pc:sldChg>
    </pc:docChg>
  </pc:docChgLst>
  <pc:docChgLst>
    <pc:chgData name="Sara Strukova" userId="S::35583@iitu.edu.kz::ba8c77b4-47ba-4525-aabb-e2417762f085" providerId="AD" clId="Web-{5E385205-9E4C-1F05-E450-BF0BBEAA3B3E}"/>
    <pc:docChg chg="modSld">
      <pc:chgData name="Sara Strukova" userId="S::35583@iitu.edu.kz::ba8c77b4-47ba-4525-aabb-e2417762f085" providerId="AD" clId="Web-{5E385205-9E4C-1F05-E450-BF0BBEAA3B3E}" dt="2024-11-21T07:24:02.477" v="1" actId="14100"/>
      <pc:docMkLst>
        <pc:docMk/>
      </pc:docMkLst>
      <pc:sldChg chg="modSp">
        <pc:chgData name="Sara Strukova" userId="S::35583@iitu.edu.kz::ba8c77b4-47ba-4525-aabb-e2417762f085" providerId="AD" clId="Web-{5E385205-9E4C-1F05-E450-BF0BBEAA3B3E}" dt="2024-11-21T07:24:02.477" v="1" actId="14100"/>
        <pc:sldMkLst>
          <pc:docMk/>
          <pc:sldMk cId="4110046045" sldId="506"/>
        </pc:sldMkLst>
        <pc:spChg chg="mod">
          <ac:chgData name="Sara Strukova" userId="S::35583@iitu.edu.kz::ba8c77b4-47ba-4525-aabb-e2417762f085" providerId="AD" clId="Web-{5E385205-9E4C-1F05-E450-BF0BBEAA3B3E}" dt="2024-11-21T07:24:02.477" v="1" actId="14100"/>
          <ac:spMkLst>
            <pc:docMk/>
            <pc:sldMk cId="4110046045" sldId="506"/>
            <ac:spMk id="2" creationId="{FE5499D8-E4B8-E26F-88D8-1E0DA2AE962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AC29C5-FAD6-411B-B322-FC742240F823}" type="datetimeFigureOut">
              <a:rPr lang="ru-RU" smtClean="0"/>
              <a:t>24.11.2024</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9D3494-C6FA-473B-BC9B-A28474F7B0EC}" type="slidenum">
              <a:rPr lang="ru-RU" smtClean="0"/>
              <a:t>‹#›</a:t>
            </a:fld>
            <a:endParaRPr lang="ru-RU"/>
          </a:p>
        </p:txBody>
      </p:sp>
    </p:spTree>
    <p:extLst>
      <p:ext uri="{BB962C8B-B14F-4D97-AF65-F5344CB8AC3E}">
        <p14:creationId xmlns:p14="http://schemas.microsoft.com/office/powerpoint/2010/main" val="2121634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685800" y="2130423"/>
            <a:ext cx="7772400" cy="1470026"/>
          </a:xfrm>
        </p:spPr>
        <p:txBody>
          <a:bodyPr/>
          <a:lstStyle>
            <a:lvl1pPr>
              <a:defRPr/>
            </a:lvl1pPr>
          </a:lstStyle>
          <a:p>
            <a:pPr lvl="0"/>
            <a:r>
              <a:rPr lang="en-US"/>
              <a:t>Click to edit Master title style</a:t>
            </a:r>
          </a:p>
        </p:txBody>
      </p:sp>
      <p:sp>
        <p:nvSpPr>
          <p:cNvPr id="3" name="Subtitle 2"/>
          <p:cNvSpPr txBox="1">
            <a:spLocks noGrp="1"/>
          </p:cNvSpPr>
          <p:nvPr>
            <p:ph type="subTitle" idx="1"/>
          </p:nvPr>
        </p:nvSpPr>
        <p:spPr>
          <a:xfrm>
            <a:off x="1371600" y="3886200"/>
            <a:ext cx="6400800" cy="1752603"/>
          </a:xfrm>
        </p:spPr>
        <p:txBody>
          <a:bodyPr anchorCtr="1"/>
          <a:lstStyle>
            <a:lvl1pPr marL="0" indent="0" algn="ctr">
              <a:buNone/>
              <a:defRPr>
                <a:solidFill>
                  <a:srgbClr val="898989"/>
                </a:solidFill>
              </a:defRPr>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fld id="{FF598357-CFD7-42AE-A3D1-F0DA967EAFE0}" type="datetime1">
              <a:rPr lang="en-US"/>
              <a:pPr lvl="0"/>
              <a:t>11/24/2024</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F3CD7E7A-F724-4745-9EB7-FC3AC90DCCB8}" type="slidenum">
              <a:t>‹#›</a:t>
            </a:fld>
            <a:endParaRPr lang="en-US"/>
          </a:p>
        </p:txBody>
      </p:sp>
    </p:spTree>
    <p:extLst>
      <p:ext uri="{BB962C8B-B14F-4D97-AF65-F5344CB8AC3E}">
        <p14:creationId xmlns:p14="http://schemas.microsoft.com/office/powerpoint/2010/main" val="1897497674"/>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6688A73F-2296-4770-9D2C-D334634F3C44}" type="datetime1">
              <a:rPr lang="en-US"/>
              <a:pPr lvl="0"/>
              <a:t>11/24/2024</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C60E4737-8808-4B40-8EEC-03DEF215BF73}" type="slidenum">
              <a:t>‹#›</a:t>
            </a:fld>
            <a:endParaRPr lang="en-US"/>
          </a:p>
        </p:txBody>
      </p:sp>
    </p:spTree>
    <p:extLst>
      <p:ext uri="{BB962C8B-B14F-4D97-AF65-F5344CB8AC3E}">
        <p14:creationId xmlns:p14="http://schemas.microsoft.com/office/powerpoint/2010/main" val="1762609333"/>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629400" y="274640"/>
            <a:ext cx="2057400" cy="5851529"/>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457200" y="274640"/>
            <a:ext cx="6019796" cy="585152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35086000-C037-48C0-A8DD-99D43F2011EF}" type="datetime1">
              <a:rPr lang="en-US"/>
              <a:pPr lvl="0"/>
              <a:t>11/24/2024</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2D83E2B0-ADDE-4655-9E04-371E6E68AD68}" type="slidenum">
              <a:t>‹#›</a:t>
            </a:fld>
            <a:endParaRPr lang="en-US"/>
          </a:p>
        </p:txBody>
      </p:sp>
    </p:spTree>
    <p:extLst>
      <p:ext uri="{BB962C8B-B14F-4D97-AF65-F5344CB8AC3E}">
        <p14:creationId xmlns:p14="http://schemas.microsoft.com/office/powerpoint/2010/main" val="4071696591"/>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Заголовок, объект и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1139825"/>
          </a:xfrm>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307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648200" y="1600200"/>
            <a:ext cx="4038600" cy="45307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a:xfrm>
            <a:off x="457200" y="6243638"/>
            <a:ext cx="2133600" cy="457200"/>
          </a:xfrm>
        </p:spPr>
        <p:txBody>
          <a:bodyPr/>
          <a:lstStyle>
            <a:lvl1pPr>
              <a:defRPr/>
            </a:lvl1pPr>
          </a:lstStyle>
          <a:p>
            <a:endParaRPr lang="ru-RU" altLang="en-US"/>
          </a:p>
        </p:txBody>
      </p:sp>
      <p:sp>
        <p:nvSpPr>
          <p:cNvPr id="6" name="Нижний колонтитул 5"/>
          <p:cNvSpPr>
            <a:spLocks noGrp="1"/>
          </p:cNvSpPr>
          <p:nvPr>
            <p:ph type="ftr" sz="quarter" idx="11"/>
          </p:nvPr>
        </p:nvSpPr>
        <p:spPr>
          <a:xfrm>
            <a:off x="3124200" y="6248400"/>
            <a:ext cx="2895600" cy="457200"/>
          </a:xfrm>
        </p:spPr>
        <p:txBody>
          <a:bodyPr/>
          <a:lstStyle>
            <a:lvl1pPr>
              <a:defRPr/>
            </a:lvl1pPr>
          </a:lstStyle>
          <a:p>
            <a:r>
              <a:rPr lang="en-US" altLang="en-US"/>
              <a:t>annasuvorova.wordpress.com</a:t>
            </a:r>
            <a:endParaRPr lang="ru-RU" altLang="en-US"/>
          </a:p>
        </p:txBody>
      </p:sp>
      <p:sp>
        <p:nvSpPr>
          <p:cNvPr id="7" name="Номер слайда 6"/>
          <p:cNvSpPr>
            <a:spLocks noGrp="1"/>
          </p:cNvSpPr>
          <p:nvPr>
            <p:ph type="sldNum" sz="quarter" idx="12"/>
          </p:nvPr>
        </p:nvSpPr>
        <p:spPr>
          <a:xfrm>
            <a:off x="6553200" y="6243638"/>
            <a:ext cx="2133600" cy="457200"/>
          </a:xfrm>
        </p:spPr>
        <p:txBody>
          <a:bodyPr/>
          <a:lstStyle>
            <a:lvl1pPr>
              <a:defRPr/>
            </a:lvl1pPr>
          </a:lstStyle>
          <a:p>
            <a:fld id="{1AE718B1-6C39-45CB-A62F-D4ED33AD88E7}" type="slidenum">
              <a:rPr lang="ru-RU" altLang="en-US"/>
              <a:pPr/>
              <a:t>‹#›</a:t>
            </a:fld>
            <a:endParaRPr lang="ru-RU" altLang="en-US"/>
          </a:p>
        </p:txBody>
      </p:sp>
    </p:spTree>
    <p:extLst>
      <p:ext uri="{BB962C8B-B14F-4D97-AF65-F5344CB8AC3E}">
        <p14:creationId xmlns:p14="http://schemas.microsoft.com/office/powerpoint/2010/main" val="3308680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Obj">
  <p:cSld name="Заголовок, 2 маленьких объекта и 1 большой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1139825"/>
          </a:xfrm>
        </p:spPr>
        <p:txBody>
          <a:bodyPr/>
          <a:lstStyle/>
          <a:p>
            <a:r>
              <a:rPr lang="ru-RU"/>
              <a:t>Образец заголовка</a:t>
            </a:r>
          </a:p>
        </p:txBody>
      </p:sp>
      <p:sp>
        <p:nvSpPr>
          <p:cNvPr id="3" name="Содержимое 2"/>
          <p:cNvSpPr>
            <a:spLocks noGrp="1"/>
          </p:cNvSpPr>
          <p:nvPr>
            <p:ph sz="quarter" idx="1"/>
          </p:nvPr>
        </p:nvSpPr>
        <p:spPr>
          <a:xfrm>
            <a:off x="457200" y="1600200"/>
            <a:ext cx="4038600" cy="21891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quarter" idx="2"/>
          </p:nvPr>
        </p:nvSpPr>
        <p:spPr>
          <a:xfrm>
            <a:off x="457200" y="3941763"/>
            <a:ext cx="4038600" cy="218916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Содержимое 4"/>
          <p:cNvSpPr>
            <a:spLocks noGrp="1"/>
          </p:cNvSpPr>
          <p:nvPr>
            <p:ph sz="half" idx="3"/>
          </p:nvPr>
        </p:nvSpPr>
        <p:spPr>
          <a:xfrm>
            <a:off x="4648200" y="1600200"/>
            <a:ext cx="4038600" cy="45307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Дата 5"/>
          <p:cNvSpPr>
            <a:spLocks noGrp="1"/>
          </p:cNvSpPr>
          <p:nvPr>
            <p:ph type="dt" sz="half" idx="10"/>
          </p:nvPr>
        </p:nvSpPr>
        <p:spPr>
          <a:xfrm>
            <a:off x="457200" y="6243638"/>
            <a:ext cx="2133600" cy="457200"/>
          </a:xfrm>
        </p:spPr>
        <p:txBody>
          <a:bodyPr/>
          <a:lstStyle>
            <a:lvl1pPr>
              <a:defRPr/>
            </a:lvl1pPr>
          </a:lstStyle>
          <a:p>
            <a:endParaRPr lang="ru-RU" altLang="en-US"/>
          </a:p>
        </p:txBody>
      </p:sp>
      <p:sp>
        <p:nvSpPr>
          <p:cNvPr id="7" name="Нижний колонтитул 6"/>
          <p:cNvSpPr>
            <a:spLocks noGrp="1"/>
          </p:cNvSpPr>
          <p:nvPr>
            <p:ph type="ftr" sz="quarter" idx="11"/>
          </p:nvPr>
        </p:nvSpPr>
        <p:spPr>
          <a:xfrm>
            <a:off x="3124200" y="6248400"/>
            <a:ext cx="2895600" cy="457200"/>
          </a:xfrm>
        </p:spPr>
        <p:txBody>
          <a:bodyPr/>
          <a:lstStyle>
            <a:lvl1pPr>
              <a:defRPr/>
            </a:lvl1pPr>
          </a:lstStyle>
          <a:p>
            <a:r>
              <a:rPr lang="en-US" altLang="en-US"/>
              <a:t>annasuvorova.wordpress.com</a:t>
            </a:r>
            <a:endParaRPr lang="ru-RU" altLang="en-US"/>
          </a:p>
        </p:txBody>
      </p:sp>
      <p:sp>
        <p:nvSpPr>
          <p:cNvPr id="8" name="Номер слайда 7"/>
          <p:cNvSpPr>
            <a:spLocks noGrp="1"/>
          </p:cNvSpPr>
          <p:nvPr>
            <p:ph type="sldNum" sz="quarter" idx="12"/>
          </p:nvPr>
        </p:nvSpPr>
        <p:spPr>
          <a:xfrm>
            <a:off x="6553200" y="6243638"/>
            <a:ext cx="2133600" cy="457200"/>
          </a:xfrm>
        </p:spPr>
        <p:txBody>
          <a:bodyPr/>
          <a:lstStyle>
            <a:lvl1pPr>
              <a:defRPr/>
            </a:lvl1pPr>
          </a:lstStyle>
          <a:p>
            <a:fld id="{3F8A8809-C84B-410A-B429-82AD8A22D1D9}" type="slidenum">
              <a:rPr lang="ru-RU" altLang="en-US"/>
              <a:pPr/>
              <a:t>‹#›</a:t>
            </a:fld>
            <a:endParaRPr lang="ru-RU" altLang="en-US"/>
          </a:p>
        </p:txBody>
      </p:sp>
    </p:spTree>
    <p:extLst>
      <p:ext uri="{BB962C8B-B14F-4D97-AF65-F5344CB8AC3E}">
        <p14:creationId xmlns:p14="http://schemas.microsoft.com/office/powerpoint/2010/main" val="3126707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5618022E-52EE-4ECA-A912-D1E91FC6ADAC}" type="datetime1">
              <a:rPr lang="en-US"/>
              <a:pPr lvl="0"/>
              <a:t>11/24/2024</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DC20A59E-FAA3-4ACA-BB30-3D42F703FB10}" type="slidenum">
              <a:t>‹#›</a:t>
            </a:fld>
            <a:endParaRPr lang="en-US"/>
          </a:p>
        </p:txBody>
      </p:sp>
    </p:spTree>
    <p:extLst>
      <p:ext uri="{BB962C8B-B14F-4D97-AF65-F5344CB8AC3E}">
        <p14:creationId xmlns:p14="http://schemas.microsoft.com/office/powerpoint/2010/main" val="2240213734"/>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722311" y="4406895"/>
            <a:ext cx="7772400" cy="1362071"/>
          </a:xfrm>
        </p:spPr>
        <p:txBody>
          <a:bodyPr anchor="t" anchorCtr="0"/>
          <a:lstStyle>
            <a:lvl1pPr algn="l">
              <a:defRPr sz="4000" b="1" cap="all"/>
            </a:lvl1pPr>
          </a:lstStyle>
          <a:p>
            <a:pPr lvl="0"/>
            <a:r>
              <a:rPr lang="en-US"/>
              <a:t>Click to edit Master title style</a:t>
            </a:r>
          </a:p>
        </p:txBody>
      </p:sp>
      <p:sp>
        <p:nvSpPr>
          <p:cNvPr id="3" name="Text Placeholder 2"/>
          <p:cNvSpPr txBox="1">
            <a:spLocks noGrp="1"/>
          </p:cNvSpPr>
          <p:nvPr>
            <p:ph type="body" idx="1"/>
          </p:nvPr>
        </p:nvSpPr>
        <p:spPr>
          <a:xfrm>
            <a:off x="722311" y="2906713"/>
            <a:ext cx="7772400" cy="1500182"/>
          </a:xfrm>
        </p:spPr>
        <p:txBody>
          <a:bodyPr anchor="b"/>
          <a:lstStyle>
            <a:lvl1pPr marL="0" indent="0">
              <a:spcBef>
                <a:spcPts val="500"/>
              </a:spcBef>
              <a:buNone/>
              <a:defRPr sz="2000">
                <a:solidFill>
                  <a:srgbClr val="898989"/>
                </a:solidFill>
              </a:defRPr>
            </a:lvl1pPr>
          </a:lstStyle>
          <a:p>
            <a:pPr lvl="0"/>
            <a:r>
              <a:rPr lang="en-US"/>
              <a:t>Click to edit Master text styles</a:t>
            </a:r>
          </a:p>
        </p:txBody>
      </p:sp>
      <p:sp>
        <p:nvSpPr>
          <p:cNvPr id="4" name="Date Placeholder 3"/>
          <p:cNvSpPr txBox="1">
            <a:spLocks noGrp="1"/>
          </p:cNvSpPr>
          <p:nvPr>
            <p:ph type="dt" sz="half" idx="7"/>
          </p:nvPr>
        </p:nvSpPr>
        <p:spPr/>
        <p:txBody>
          <a:bodyPr/>
          <a:lstStyle>
            <a:lvl1pPr>
              <a:defRPr/>
            </a:lvl1pPr>
          </a:lstStyle>
          <a:p>
            <a:pPr lvl="0"/>
            <a:fld id="{8E4158E5-E15B-416F-A1C6-90DAAEB625DF}" type="datetime1">
              <a:rPr lang="en-US"/>
              <a:pPr lvl="0"/>
              <a:t>11/24/2024</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365A412B-7981-46CA-BA20-586333D315A5}" type="slidenum">
              <a:t>‹#›</a:t>
            </a:fld>
            <a:endParaRPr lang="en-US"/>
          </a:p>
        </p:txBody>
      </p:sp>
    </p:spTree>
    <p:extLst>
      <p:ext uri="{BB962C8B-B14F-4D97-AF65-F5344CB8AC3E}">
        <p14:creationId xmlns:p14="http://schemas.microsoft.com/office/powerpoint/2010/main" val="1050201056"/>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457200"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4648196"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7"/>
          </p:nvPr>
        </p:nvSpPr>
        <p:spPr/>
        <p:txBody>
          <a:bodyPr/>
          <a:lstStyle>
            <a:lvl1pPr>
              <a:defRPr/>
            </a:lvl1pPr>
          </a:lstStyle>
          <a:p>
            <a:pPr lvl="0"/>
            <a:fld id="{F7D6255E-7F5A-443C-AB33-9752DA9FE022}" type="datetime1">
              <a:rPr lang="en-US"/>
              <a:pPr lvl="0"/>
              <a:t>11/24/2024</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A0C7E3FD-709A-422D-8CD5-1EC4AFBD00EE}" type="slidenum">
              <a:t>‹#›</a:t>
            </a:fld>
            <a:endParaRPr lang="en-US"/>
          </a:p>
        </p:txBody>
      </p:sp>
    </p:spTree>
    <p:extLst>
      <p:ext uri="{BB962C8B-B14F-4D97-AF65-F5344CB8AC3E}">
        <p14:creationId xmlns:p14="http://schemas.microsoft.com/office/powerpoint/2010/main" val="1752851671"/>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457200" y="1535113"/>
            <a:ext cx="4040184" cy="639759"/>
          </a:xfrm>
        </p:spPr>
        <p:txBody>
          <a:bodyPr anchor="b"/>
          <a:lstStyle>
            <a:lvl1pPr marL="0" indent="0">
              <a:spcBef>
                <a:spcPts val="600"/>
              </a:spcBef>
              <a:buNone/>
              <a:defRPr sz="2400" b="1"/>
            </a:lvl1pPr>
          </a:lstStyle>
          <a:p>
            <a:pPr lvl="0"/>
            <a:r>
              <a:rPr lang="en-US"/>
              <a:t>Click to edit Master text styles</a:t>
            </a:r>
          </a:p>
        </p:txBody>
      </p:sp>
      <p:sp>
        <p:nvSpPr>
          <p:cNvPr id="4" name="Content Placeholder 3"/>
          <p:cNvSpPr txBox="1">
            <a:spLocks noGrp="1"/>
          </p:cNvSpPr>
          <p:nvPr>
            <p:ph idx="2"/>
          </p:nvPr>
        </p:nvSpPr>
        <p:spPr>
          <a:xfrm>
            <a:off x="457200" y="2174872"/>
            <a:ext cx="4040184"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4645023" y="1535113"/>
            <a:ext cx="4041776" cy="639759"/>
          </a:xfrm>
        </p:spPr>
        <p:txBody>
          <a:bodyPr anchor="b"/>
          <a:lstStyle>
            <a:lvl1pPr marL="0" indent="0">
              <a:spcBef>
                <a:spcPts val="600"/>
              </a:spcBef>
              <a:buNone/>
              <a:defRPr sz="2400" b="1"/>
            </a:lvl1pPr>
          </a:lstStyle>
          <a:p>
            <a:pPr lvl="0"/>
            <a:r>
              <a:rPr lang="en-US"/>
              <a:t>Click to edit Master text styles</a:t>
            </a:r>
          </a:p>
        </p:txBody>
      </p:sp>
      <p:sp>
        <p:nvSpPr>
          <p:cNvPr id="6" name="Content Placeholder 5"/>
          <p:cNvSpPr txBox="1">
            <a:spLocks noGrp="1"/>
          </p:cNvSpPr>
          <p:nvPr>
            <p:ph idx="4"/>
          </p:nvPr>
        </p:nvSpPr>
        <p:spPr>
          <a:xfrm>
            <a:off x="4645023" y="2174872"/>
            <a:ext cx="4041776"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txBox="1">
            <a:spLocks noGrp="1"/>
          </p:cNvSpPr>
          <p:nvPr>
            <p:ph type="dt" sz="half" idx="7"/>
          </p:nvPr>
        </p:nvSpPr>
        <p:spPr/>
        <p:txBody>
          <a:bodyPr/>
          <a:lstStyle>
            <a:lvl1pPr>
              <a:defRPr/>
            </a:lvl1pPr>
          </a:lstStyle>
          <a:p>
            <a:pPr lvl="0"/>
            <a:fld id="{26D8D6EF-FC97-40F1-BF16-C789FB141C53}" type="datetime1">
              <a:rPr lang="en-US"/>
              <a:pPr lvl="0"/>
              <a:t>11/24/2024</a:t>
            </a:fld>
            <a:endParaRPr lang="en-US"/>
          </a:p>
        </p:txBody>
      </p:sp>
      <p:sp>
        <p:nvSpPr>
          <p:cNvPr id="8" name="Footer Placeholder 7"/>
          <p:cNvSpPr txBox="1">
            <a:spLocks noGrp="1"/>
          </p:cNvSpPr>
          <p:nvPr>
            <p:ph type="ftr" sz="quarter" idx="9"/>
          </p:nvPr>
        </p:nvSpPr>
        <p:spPr/>
        <p:txBody>
          <a:bodyPr/>
          <a:lstStyle>
            <a:lvl1pPr>
              <a:defRPr/>
            </a:lvl1pPr>
          </a:lstStyle>
          <a:p>
            <a:pPr lvl="0"/>
            <a:endParaRPr lang="en-US"/>
          </a:p>
        </p:txBody>
      </p:sp>
      <p:sp>
        <p:nvSpPr>
          <p:cNvPr id="9" name="Slide Number Placeholder 8"/>
          <p:cNvSpPr txBox="1">
            <a:spLocks noGrp="1"/>
          </p:cNvSpPr>
          <p:nvPr>
            <p:ph type="sldNum" sz="quarter" idx="8"/>
          </p:nvPr>
        </p:nvSpPr>
        <p:spPr/>
        <p:txBody>
          <a:bodyPr/>
          <a:lstStyle>
            <a:lvl1pPr>
              <a:defRPr/>
            </a:lvl1pPr>
          </a:lstStyle>
          <a:p>
            <a:pPr lvl="0"/>
            <a:fld id="{9B214189-A2AF-4C8B-8378-BA741E603CEE}" type="slidenum">
              <a:t>‹#›</a:t>
            </a:fld>
            <a:endParaRPr lang="en-US"/>
          </a:p>
        </p:txBody>
      </p:sp>
    </p:spTree>
    <p:extLst>
      <p:ext uri="{BB962C8B-B14F-4D97-AF65-F5344CB8AC3E}">
        <p14:creationId xmlns:p14="http://schemas.microsoft.com/office/powerpoint/2010/main" val="4261600369"/>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fld id="{10D830F2-7057-42E6-BEA0-42A03512733E}" type="datetime1">
              <a:rPr lang="en-US"/>
              <a:pPr lvl="0"/>
              <a:t>11/24/2024</a:t>
            </a:fld>
            <a:endParaRPr lang="en-US"/>
          </a:p>
        </p:txBody>
      </p:sp>
      <p:sp>
        <p:nvSpPr>
          <p:cNvPr id="4" name="Footer Placeholder 3"/>
          <p:cNvSpPr txBox="1">
            <a:spLocks noGrp="1"/>
          </p:cNvSpPr>
          <p:nvPr>
            <p:ph type="ftr" sz="quarter" idx="9"/>
          </p:nvPr>
        </p:nvSpPr>
        <p:spPr/>
        <p:txBody>
          <a:bodyPr/>
          <a:lstStyle>
            <a:lvl1pPr>
              <a:defRPr/>
            </a:lvl1pPr>
          </a:lstStyle>
          <a:p>
            <a:pPr lvl="0"/>
            <a:endParaRPr lang="en-US"/>
          </a:p>
        </p:txBody>
      </p:sp>
      <p:sp>
        <p:nvSpPr>
          <p:cNvPr id="5" name="Slide Number Placeholder 4"/>
          <p:cNvSpPr txBox="1">
            <a:spLocks noGrp="1"/>
          </p:cNvSpPr>
          <p:nvPr>
            <p:ph type="sldNum" sz="quarter" idx="8"/>
          </p:nvPr>
        </p:nvSpPr>
        <p:spPr/>
        <p:txBody>
          <a:bodyPr/>
          <a:lstStyle>
            <a:lvl1pPr>
              <a:defRPr/>
            </a:lvl1pPr>
          </a:lstStyle>
          <a:p>
            <a:pPr lvl="0"/>
            <a:fld id="{332A310C-F778-4571-8A2A-ABD3C54CEE78}" type="slidenum">
              <a:t>‹#›</a:t>
            </a:fld>
            <a:endParaRPr lang="en-US"/>
          </a:p>
        </p:txBody>
      </p:sp>
    </p:spTree>
    <p:extLst>
      <p:ext uri="{BB962C8B-B14F-4D97-AF65-F5344CB8AC3E}">
        <p14:creationId xmlns:p14="http://schemas.microsoft.com/office/powerpoint/2010/main" val="2420435636"/>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fld id="{4B86EFE5-510B-4988-AB8E-CC20501EA83D}" type="datetime1">
              <a:rPr lang="en-US"/>
              <a:pPr lvl="0"/>
              <a:t>11/24/2024</a:t>
            </a:fld>
            <a:endParaRPr lang="en-US"/>
          </a:p>
        </p:txBody>
      </p:sp>
      <p:sp>
        <p:nvSpPr>
          <p:cNvPr id="3" name="Footer Placeholder 2"/>
          <p:cNvSpPr txBox="1">
            <a:spLocks noGrp="1"/>
          </p:cNvSpPr>
          <p:nvPr>
            <p:ph type="ftr" sz="quarter" idx="9"/>
          </p:nvPr>
        </p:nvSpPr>
        <p:spPr/>
        <p:txBody>
          <a:bodyPr/>
          <a:lstStyle>
            <a:lvl1pPr>
              <a:defRPr/>
            </a:lvl1pPr>
          </a:lstStyle>
          <a:p>
            <a:pPr lvl="0"/>
            <a:endParaRPr lang="en-US"/>
          </a:p>
        </p:txBody>
      </p:sp>
      <p:sp>
        <p:nvSpPr>
          <p:cNvPr id="4" name="Slide Number Placeholder 3"/>
          <p:cNvSpPr txBox="1">
            <a:spLocks noGrp="1"/>
          </p:cNvSpPr>
          <p:nvPr>
            <p:ph type="sldNum" sz="quarter" idx="8"/>
          </p:nvPr>
        </p:nvSpPr>
        <p:spPr/>
        <p:txBody>
          <a:bodyPr/>
          <a:lstStyle>
            <a:lvl1pPr>
              <a:defRPr/>
            </a:lvl1pPr>
          </a:lstStyle>
          <a:p>
            <a:pPr lvl="0"/>
            <a:fld id="{DFE6DFCE-50D6-49C2-A028-A6D33D6A7CD1}" type="slidenum">
              <a:t>‹#›</a:t>
            </a:fld>
            <a:endParaRPr lang="en-US"/>
          </a:p>
        </p:txBody>
      </p:sp>
    </p:spTree>
    <p:extLst>
      <p:ext uri="{BB962C8B-B14F-4D97-AF65-F5344CB8AC3E}">
        <p14:creationId xmlns:p14="http://schemas.microsoft.com/office/powerpoint/2010/main" val="462448545"/>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3048"/>
            <a:ext cx="3008311" cy="1162046"/>
          </a:xfrm>
        </p:spPr>
        <p:txBody>
          <a:bodyPr anchor="b" anchorCtr="0"/>
          <a:lstStyle>
            <a:lvl1pPr algn="l">
              <a:defRPr sz="2000" b="1"/>
            </a:lvl1pPr>
          </a:lstStyle>
          <a:p>
            <a:pPr lvl="0"/>
            <a:r>
              <a:rPr lang="en-US"/>
              <a:t>Click to edit Master title style</a:t>
            </a:r>
          </a:p>
        </p:txBody>
      </p:sp>
      <p:sp>
        <p:nvSpPr>
          <p:cNvPr id="3" name="Content Placeholder 2"/>
          <p:cNvSpPr txBox="1">
            <a:spLocks noGrp="1"/>
          </p:cNvSpPr>
          <p:nvPr>
            <p:ph idx="1"/>
          </p:nvPr>
        </p:nvSpPr>
        <p:spPr>
          <a:xfrm>
            <a:off x="3575047" y="273048"/>
            <a:ext cx="5111752" cy="585311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457200" y="1435095"/>
            <a:ext cx="3008311" cy="4691064"/>
          </a:xfrm>
        </p:spPr>
        <p:txBody>
          <a:bodyPr/>
          <a:lstStyle>
            <a:lvl1pPr marL="0" indent="0">
              <a:spcBef>
                <a:spcPts val="300"/>
              </a:spcBef>
              <a:buNone/>
              <a:defRPr sz="14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fld id="{492F0F47-51DE-49EF-BA9D-18AA9905D2B4}" type="datetime1">
              <a:rPr lang="en-US"/>
              <a:pPr lvl="0"/>
              <a:t>11/24/2024</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45D36DAC-0126-4ED6-82D7-F31C30E0A1B3}" type="slidenum">
              <a:t>‹#›</a:t>
            </a:fld>
            <a:endParaRPr lang="en-US"/>
          </a:p>
        </p:txBody>
      </p:sp>
    </p:spTree>
    <p:extLst>
      <p:ext uri="{BB962C8B-B14F-4D97-AF65-F5344CB8AC3E}">
        <p14:creationId xmlns:p14="http://schemas.microsoft.com/office/powerpoint/2010/main" val="3781588302"/>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792288" y="4800600"/>
            <a:ext cx="5486400" cy="566735"/>
          </a:xfrm>
        </p:spPr>
        <p:txBody>
          <a:bodyPr anchor="b" anchorCtr="0"/>
          <a:lstStyle>
            <a:lvl1pPr algn="l">
              <a:defRPr sz="2000" b="1"/>
            </a:lvl1pPr>
          </a:lstStyle>
          <a:p>
            <a:pPr lvl="0"/>
            <a:r>
              <a:rPr lang="en-US"/>
              <a:t>Click to edit Master title style</a:t>
            </a:r>
          </a:p>
        </p:txBody>
      </p:sp>
      <p:sp>
        <p:nvSpPr>
          <p:cNvPr id="3" name="Picture Placeholder 2"/>
          <p:cNvSpPr txBox="1">
            <a:spLocks noGrp="1"/>
          </p:cNvSpPr>
          <p:nvPr>
            <p:ph type="pic" idx="1"/>
          </p:nvPr>
        </p:nvSpPr>
        <p:spPr>
          <a:xfrm>
            <a:off x="1792288" y="612776"/>
            <a:ext cx="5486400" cy="4114800"/>
          </a:xfrm>
        </p:spPr>
        <p:txBody>
          <a:bodyPr/>
          <a:lstStyle>
            <a:lvl1pPr marL="0" indent="0">
              <a:buNone/>
              <a:defRPr/>
            </a:lvl1pPr>
          </a:lstStyle>
          <a:p>
            <a:pPr lvl="0"/>
            <a:endParaRPr lang="en-US"/>
          </a:p>
        </p:txBody>
      </p:sp>
      <p:sp>
        <p:nvSpPr>
          <p:cNvPr id="4" name="Text Placeholder 3"/>
          <p:cNvSpPr txBox="1">
            <a:spLocks noGrp="1"/>
          </p:cNvSpPr>
          <p:nvPr>
            <p:ph type="body" idx="2"/>
          </p:nvPr>
        </p:nvSpPr>
        <p:spPr>
          <a:xfrm>
            <a:off x="1792288" y="5367335"/>
            <a:ext cx="5486400" cy="804864"/>
          </a:xfrm>
        </p:spPr>
        <p:txBody>
          <a:bodyPr/>
          <a:lstStyle>
            <a:lvl1pPr marL="0" indent="0">
              <a:spcBef>
                <a:spcPts val="300"/>
              </a:spcBef>
              <a:buNone/>
              <a:defRPr sz="14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fld id="{A1B1E166-EF30-4DF9-B134-5321990D64C9}" type="datetime1">
              <a:rPr lang="en-US"/>
              <a:pPr lvl="0"/>
              <a:t>11/24/2024</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833947D1-84BB-4E39-A358-72E68F5561D3}" type="slidenum">
              <a:t>‹#›</a:t>
            </a:fld>
            <a:endParaRPr lang="en-US"/>
          </a:p>
        </p:txBody>
      </p:sp>
    </p:spTree>
    <p:extLst>
      <p:ext uri="{BB962C8B-B14F-4D97-AF65-F5344CB8AC3E}">
        <p14:creationId xmlns:p14="http://schemas.microsoft.com/office/powerpoint/2010/main" val="1928672311"/>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457200" y="274640"/>
            <a:ext cx="8229600" cy="1143000"/>
          </a:xfrm>
          <a:prstGeom prst="rect">
            <a:avLst/>
          </a:prstGeom>
          <a:noFill/>
          <a:ln>
            <a:noFill/>
          </a:ln>
        </p:spPr>
        <p:txBody>
          <a:bodyPr vert="horz" wrap="square" lIns="91440" tIns="45720" rIns="91440" bIns="45720" anchor="ctr" anchorCtr="1" compatLnSpc="1"/>
          <a:lstStyle/>
          <a:p>
            <a:pPr lvl="0"/>
            <a:r>
              <a:rPr lang="en-US"/>
              <a:t>Click to edit Master title style</a:t>
            </a:r>
          </a:p>
        </p:txBody>
      </p:sp>
      <p:sp>
        <p:nvSpPr>
          <p:cNvPr id="3" name="Text Placeholder 2"/>
          <p:cNvSpPr txBox="1">
            <a:spLocks noGrp="1"/>
          </p:cNvSpPr>
          <p:nvPr>
            <p:ph type="body" idx="1"/>
          </p:nvPr>
        </p:nvSpPr>
        <p:spPr>
          <a:xfrm>
            <a:off x="457200" y="1600200"/>
            <a:ext cx="8229600" cy="4525959"/>
          </a:xfrm>
          <a:prstGeom prst="rect">
            <a:avLst/>
          </a:prstGeom>
          <a:noFill/>
          <a:ln>
            <a:noFill/>
          </a:ln>
        </p:spPr>
        <p:txBody>
          <a:bodyPr vert="horz" wrap="square" lIns="91440" tIns="45720" rIns="91440" bIns="45720"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457200" y="6356351"/>
            <a:ext cx="2133596" cy="365129"/>
          </a:xfrm>
          <a:prstGeom prst="rect">
            <a:avLst/>
          </a:prstGeom>
          <a:noFill/>
          <a:ln>
            <a:noFill/>
          </a:ln>
        </p:spPr>
        <p:txBody>
          <a:bodyPr vert="horz" wrap="square" lIns="91440" tIns="45720" rIns="91440" bIns="45720" anchor="ctr"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ea typeface=""/>
                <a:cs typeface=""/>
              </a:defRPr>
            </a:lvl1pPr>
          </a:lstStyle>
          <a:p>
            <a:pPr lvl="0"/>
            <a:fld id="{73AB0170-0538-4DBC-9AC7-73EEA3A4CFCB}" type="datetime1">
              <a:rPr lang="en-US"/>
              <a:pPr lvl="0"/>
              <a:t>11/24/2024</a:t>
            </a:fld>
            <a:endParaRPr lang="en-US"/>
          </a:p>
        </p:txBody>
      </p:sp>
      <p:sp>
        <p:nvSpPr>
          <p:cNvPr id="5" name="Footer Placeholder 4"/>
          <p:cNvSpPr txBox="1">
            <a:spLocks noGrp="1"/>
          </p:cNvSpPr>
          <p:nvPr>
            <p:ph type="ftr" sz="quarter" idx="3"/>
          </p:nvPr>
        </p:nvSpPr>
        <p:spPr>
          <a:xfrm>
            <a:off x="3124203" y="6356351"/>
            <a:ext cx="2895603" cy="365129"/>
          </a:xfrm>
          <a:prstGeom prst="rect">
            <a:avLst/>
          </a:prstGeom>
          <a:noFill/>
          <a:ln>
            <a:noFill/>
          </a:ln>
        </p:spPr>
        <p:txBody>
          <a:bodyPr vert="horz" wrap="square" lIns="91440" tIns="45720" rIns="91440" bIns="45720" anchor="ctr" anchorCtr="1" compatLnSpc="1"/>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ea typeface=""/>
                <a:cs typeface=""/>
              </a:defRPr>
            </a:lvl1pPr>
          </a:lstStyle>
          <a:p>
            <a:pPr lvl="0"/>
            <a:endParaRPr lang="en-US"/>
          </a:p>
        </p:txBody>
      </p:sp>
      <p:sp>
        <p:nvSpPr>
          <p:cNvPr id="6" name="Slide Number Placeholder 5"/>
          <p:cNvSpPr txBox="1">
            <a:spLocks noGrp="1"/>
          </p:cNvSpPr>
          <p:nvPr>
            <p:ph type="sldNum" sz="quarter" idx="4"/>
          </p:nvPr>
        </p:nvSpPr>
        <p:spPr>
          <a:xfrm>
            <a:off x="6553203" y="6356351"/>
            <a:ext cx="2133596" cy="365129"/>
          </a:xfrm>
          <a:prstGeom prst="rect">
            <a:avLst/>
          </a:prstGeom>
          <a:noFill/>
          <a:ln>
            <a:noFill/>
          </a:ln>
        </p:spPr>
        <p:txBody>
          <a:bodyPr vert="horz" wrap="square" lIns="91440" tIns="45720" rIns="91440" bIns="45720" anchor="ctr"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ea typeface=""/>
                <a:cs typeface=""/>
              </a:defRPr>
            </a:lvl1pPr>
          </a:lstStyle>
          <a:p>
            <a:pPr lvl="0"/>
            <a:fld id="{BFEA570B-23DA-41DE-BD9E-4D53EF86CC16}"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slow" p14:dur="1750"/>
    </mc:Choice>
    <mc:Fallback xmlns="">
      <p:transition spd="slow"/>
    </mc:Fallback>
  </mc:AlternateContent>
  <p:txStyles>
    <p:titleStyle>
      <a:lvl1pPr marL="0" marR="0" lvl="0" indent="0" algn="ctr" defTabSz="914400" rtl="0" fontAlgn="auto" hangingPunct="1">
        <a:lnSpc>
          <a:spcPct val="100000"/>
        </a:lnSpc>
        <a:spcBef>
          <a:spcPts val="0"/>
        </a:spcBef>
        <a:spcAft>
          <a:spcPts val="0"/>
        </a:spcAft>
        <a:buNone/>
        <a:tabLst/>
        <a:defRPr lang="en-US" sz="4400" b="0" i="0" u="none" strike="noStrike" kern="1200" cap="none" spc="0" baseline="0">
          <a:solidFill>
            <a:srgbClr val="000000"/>
          </a:solidFill>
          <a:uFillTx/>
          <a:latin typeface="Calibri"/>
        </a:defRPr>
      </a:lvl1pPr>
    </p:titleStyle>
    <p:bodyStyle>
      <a:lvl1pPr marL="342900" marR="0" lvl="0" indent="-342900" algn="l" defTabSz="914400" rtl="0" fontAlgn="auto" hangingPunct="1">
        <a:lnSpc>
          <a:spcPct val="100000"/>
        </a:lnSpc>
        <a:spcBef>
          <a:spcPts val="800"/>
        </a:spcBef>
        <a:spcAft>
          <a:spcPts val="0"/>
        </a:spcAft>
        <a:buSzPct val="100000"/>
        <a:buFont typeface="Arial" pitchFamily="34"/>
        <a:buChar char="•"/>
        <a:tabLst/>
        <a:defRPr lang="en-US" sz="3200" b="0" i="0" u="none" strike="noStrike" kern="1200" cap="none" spc="0" baseline="0">
          <a:solidFill>
            <a:srgbClr val="000000"/>
          </a:solidFill>
          <a:uFillTx/>
          <a:latin typeface="Calibri"/>
        </a:defRPr>
      </a:lvl1pPr>
      <a:lvl2pPr marL="742950" marR="0" lvl="1" indent="-285750" algn="l" defTabSz="914400" rtl="0" fontAlgn="auto" hangingPunct="1">
        <a:lnSpc>
          <a:spcPct val="100000"/>
        </a:lnSpc>
        <a:spcBef>
          <a:spcPts val="7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2pPr>
      <a:lvl3pPr marL="1143000" marR="0" lvl="2" indent="-228600" algn="l" defTabSz="914400" rtl="0" fontAlgn="auto" hangingPunct="1">
        <a:lnSpc>
          <a:spcPct val="100000"/>
        </a:lnSpc>
        <a:spcBef>
          <a:spcPts val="6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3pPr>
      <a:lvl4pPr marL="1600200" marR="0" lvl="3" indent="-228600" algn="l" defTabSz="914400" rtl="0" fontAlgn="auto" hangingPunct="1">
        <a:lnSpc>
          <a:spcPct val="10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4pPr>
      <a:lvl5pPr marL="2057400" marR="0" lvl="4" indent="-228600" algn="l" defTabSz="914400" rtl="0" fontAlgn="auto" hangingPunct="1">
        <a:lnSpc>
          <a:spcPct val="10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5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Rectangle 1"/>
          <p:cNvSpPr/>
          <p:nvPr/>
        </p:nvSpPr>
        <p:spPr>
          <a:xfrm>
            <a:off x="685800" y="1295403"/>
            <a:ext cx="7848600" cy="2539157"/>
          </a:xfrm>
          <a:prstGeom prst="rect">
            <a:avLst/>
          </a:prstGeom>
          <a:noFill/>
          <a:ln>
            <a:noFill/>
            <a:prstDash val="solid"/>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kk-KZ" sz="3200" b="1" i="0" u="none" strike="noStrike" kern="1200" cap="none" spc="0" baseline="0">
              <a:solidFill>
                <a:srgbClr val="FF8D3E"/>
              </a:solidFill>
              <a:effectLst>
                <a:outerShdw dist="22860" dir="5400000">
                  <a:srgbClr val="000000"/>
                </a:outerShdw>
              </a:effectLst>
              <a:uFillTx/>
              <a:latin typeface="Verdana"/>
              <a:ea typeface=""/>
              <a:cs typeface=""/>
            </a:endParaRPr>
          </a:p>
          <a:p>
            <a:pPr lvl="0" algn="ctr">
              <a:defRPr sz="1800" b="0" i="0" u="none" strike="noStrike" kern="0" cap="none" spc="0" baseline="0">
                <a:solidFill>
                  <a:srgbClr val="000000"/>
                </a:solidFill>
                <a:uFillTx/>
              </a:defRPr>
            </a:pPr>
            <a:r>
              <a:rPr lang="en-US" sz="3200" b="1">
                <a:solidFill>
                  <a:srgbClr val="FF8D3E"/>
                </a:solidFill>
                <a:effectLst>
                  <a:outerShdw dist="22860" dir="5400000">
                    <a:srgbClr val="000000"/>
                  </a:outerShdw>
                </a:effectLst>
                <a:latin typeface="Verdana"/>
                <a:ea typeface=""/>
                <a:cs typeface=""/>
              </a:rPr>
              <a:t>Lecture N11
PHILOSOPHY OF ART</a:t>
            </a:r>
            <a:r>
              <a:rPr lang="en-US" sz="3200" b="1" i="0" u="none" strike="noStrike" kern="1200" cap="none" spc="0" baseline="0">
                <a:solidFill>
                  <a:srgbClr val="FF8D3E"/>
                </a:solidFill>
                <a:effectLst>
                  <a:outerShdw dist="22860" dir="5400000">
                    <a:srgbClr val="000000"/>
                  </a:outerShdw>
                </a:effectLst>
                <a:uFillTx/>
                <a:latin typeface="Verdana"/>
                <a:ea typeface=""/>
                <a:cs typeface=""/>
              </a:rPr>
              <a:t> </a:t>
            </a:r>
            <a:endParaRPr lang="en-US" sz="3200" b="1">
              <a:solidFill>
                <a:srgbClr val="FF8D3E"/>
              </a:solidFill>
              <a:effectLst>
                <a:outerShdw dist="22860" dir="5400000">
                  <a:srgbClr val="000000"/>
                </a:outerShdw>
              </a:effectLst>
              <a:latin typeface="Verdana"/>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br>
              <a:rPr lang="en-US" sz="1300" b="1" i="0" u="none" strike="noStrike" kern="1200" cap="none" spc="0" baseline="0">
                <a:solidFill>
                  <a:srgbClr val="FF8D3E"/>
                </a:solidFill>
                <a:effectLst>
                  <a:outerShdw dist="22860" dir="5400000">
                    <a:srgbClr val="000000"/>
                  </a:outerShdw>
                </a:effectLst>
                <a:uFillTx/>
                <a:latin typeface="Verdana"/>
                <a:ea typeface=""/>
                <a:cs typeface=""/>
              </a:rPr>
            </a:br>
            <a:endParaRPr lang="en-US" sz="1800" b="0" i="0" u="none" strike="noStrike" kern="1200" cap="none" spc="0" baseline="0">
              <a:solidFill>
                <a:srgbClr val="000000"/>
              </a:solidFill>
              <a:uFillTx/>
              <a:latin typeface="Calibri"/>
              <a:ea typeface=""/>
              <a:cs typeface=""/>
            </a:endParaRPr>
          </a:p>
        </p:txBody>
      </p:sp>
      <p:pic>
        <p:nvPicPr>
          <p:cNvPr id="3" name="Picture 2" descr="http://forum.designer.kz/uploads/1318435361/gallery_5642_23_7838.jpg"/>
          <p:cNvPicPr>
            <a:picLocks noChangeAspect="1"/>
          </p:cNvPicPr>
          <p:nvPr/>
        </p:nvPicPr>
        <p:blipFill>
          <a:blip r:embed="rId4"/>
          <a:srcRect l="20200" r="20543" b="24730"/>
          <a:stretch>
            <a:fillRect/>
          </a:stretch>
        </p:blipFill>
        <p:spPr>
          <a:xfrm>
            <a:off x="152403" y="5159483"/>
            <a:ext cx="1295403" cy="1468014"/>
          </a:xfrm>
          <a:prstGeom prst="rect">
            <a:avLst/>
          </a:prstGeom>
          <a:noFill/>
          <a:ln>
            <a:noFill/>
          </a:ln>
        </p:spPr>
      </p:pic>
      <p:pic>
        <p:nvPicPr>
          <p:cNvPr id="4" name="Picture 3" descr="http://forum.designer.kz/uploads/1318435361/gallery_5642_23_7838.jpg"/>
          <p:cNvPicPr>
            <a:picLocks noChangeAspect="1"/>
          </p:cNvPicPr>
          <p:nvPr/>
        </p:nvPicPr>
        <p:blipFill>
          <a:blip r:embed="rId4"/>
          <a:srcRect l="20200" r="20543" b="24730"/>
          <a:stretch>
            <a:fillRect/>
          </a:stretch>
        </p:blipFill>
        <p:spPr>
          <a:xfrm>
            <a:off x="7543800" y="5029200"/>
            <a:ext cx="1356997" cy="1598298"/>
          </a:xfrm>
          <a:prstGeom prst="rect">
            <a:avLst/>
          </a:prstGeom>
          <a:noFill/>
          <a:ln>
            <a:noFill/>
          </a:ln>
        </p:spPr>
      </p:pic>
      <p:pic>
        <p:nvPicPr>
          <p:cNvPr id="5" name="Picture 4" descr="http://forum.designer.kz/uploads/1318435361/gallery_5642_23_7838.jpg"/>
          <p:cNvPicPr>
            <a:picLocks noChangeAspect="1"/>
          </p:cNvPicPr>
          <p:nvPr/>
        </p:nvPicPr>
        <p:blipFill>
          <a:blip r:embed="rId4"/>
          <a:srcRect l="20200" r="20543" b="24730"/>
          <a:stretch>
            <a:fillRect/>
          </a:stretch>
        </p:blipFill>
        <p:spPr>
          <a:xfrm>
            <a:off x="190496" y="228600"/>
            <a:ext cx="1257300" cy="1219196"/>
          </a:xfrm>
          <a:prstGeom prst="rect">
            <a:avLst/>
          </a:prstGeom>
          <a:noFill/>
          <a:ln>
            <a:noFill/>
          </a:ln>
        </p:spPr>
      </p:pic>
      <p:pic>
        <p:nvPicPr>
          <p:cNvPr id="6" name="Picture 5" descr="http://forum.designer.kz/uploads/1318435361/gallery_5642_23_7838.jpg"/>
          <p:cNvPicPr>
            <a:picLocks noChangeAspect="1"/>
          </p:cNvPicPr>
          <p:nvPr/>
        </p:nvPicPr>
        <p:blipFill>
          <a:blip r:embed="rId4"/>
          <a:srcRect l="20200" r="20543" b="24730"/>
          <a:stretch>
            <a:fillRect/>
          </a:stretch>
        </p:blipFill>
        <p:spPr>
          <a:xfrm>
            <a:off x="7772400" y="253051"/>
            <a:ext cx="1082987" cy="1194755"/>
          </a:xfrm>
          <a:prstGeom prst="rect">
            <a:avLst/>
          </a:prstGeom>
          <a:noFill/>
          <a:ln>
            <a:noFill/>
          </a:ln>
        </p:spPr>
      </p:pic>
      <p:pic>
        <p:nvPicPr>
          <p:cNvPr id="7" name="Audio 7"/>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82003" y="6096003"/>
            <a:ext cx="609603" cy="60960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6548"/>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p:endCondLst>
                    <p:cond evt="onNext" delay="0">
                      <p:tgtEl>
                        <p:sldTgt/>
                      </p:tgtEl>
                    </p:cond>
                    <p:cond evt="onPrev" delay="0">
                      <p:tgtEl>
                        <p:sldTgt/>
                      </p:tgtEl>
                    </p:cond>
                  </p:endCondLst>
                </p:cTn>
                <p:tgtEl>
                  <p:spTgt spid="7"/>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b="1">
                <a:solidFill>
                  <a:srgbClr val="002060"/>
                </a:solidFill>
                <a:latin typeface="Times New Roman" pitchFamily="18" charset="0"/>
                <a:cs typeface="Times New Roman" pitchFamily="18" charset="0"/>
              </a:rPr>
              <a:t>Philosophy of art in ancient philosophy (Sophists, Socrates, Plato, Aristotle, etc.).</a:t>
            </a:r>
            <a:endParaRPr lang="ru-RU" sz="2800"/>
          </a:p>
        </p:txBody>
      </p:sp>
      <p:sp>
        <p:nvSpPr>
          <p:cNvPr id="3" name="Объект 2"/>
          <p:cNvSpPr>
            <a:spLocks noGrp="1"/>
          </p:cNvSpPr>
          <p:nvPr>
            <p:ph idx="1"/>
          </p:nvPr>
        </p:nvSpPr>
        <p:spPr/>
        <p:txBody>
          <a:bodyPr>
            <a:normAutofit/>
          </a:bodyPr>
          <a:lstStyle/>
          <a:p>
            <a:r>
              <a:rPr lang="en-US" b="1"/>
              <a:t>Socrates</a:t>
            </a:r>
            <a:r>
              <a:rPr lang="en-US"/>
              <a:t>. </a:t>
            </a:r>
            <a:endParaRPr lang="kk-KZ"/>
          </a:p>
          <a:p>
            <a:endParaRPr lang="kk-KZ"/>
          </a:p>
          <a:p>
            <a:pPr marL="0" indent="0">
              <a:buNone/>
            </a:pPr>
            <a:r>
              <a:rPr lang="en-US"/>
              <a:t>The same thing is beautiful and ugly, it all depends on how well it meets its purpose. Beauty is something useful, expedient</a:t>
            </a:r>
            <a:endParaRPr lang="ru-RU"/>
          </a:p>
        </p:txBody>
      </p:sp>
    </p:spTree>
    <p:extLst>
      <p:ext uri="{BB962C8B-B14F-4D97-AF65-F5344CB8AC3E}">
        <p14:creationId xmlns:p14="http://schemas.microsoft.com/office/powerpoint/2010/main" val="3019683916"/>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381000"/>
            <a:ext cx="8229600" cy="6248400"/>
          </a:xfrm>
        </p:spPr>
        <p:txBody>
          <a:bodyPr>
            <a:normAutofit/>
          </a:bodyPr>
          <a:lstStyle/>
          <a:p>
            <a:r>
              <a:rPr lang="en-US" b="1">
                <a:solidFill>
                  <a:srgbClr val="002060"/>
                </a:solidFill>
              </a:rPr>
              <a:t>Plato</a:t>
            </a:r>
            <a:r>
              <a:rPr lang="en-US">
                <a:solidFill>
                  <a:srgbClr val="002060"/>
                </a:solidFill>
              </a:rPr>
              <a:t>. 
Beauty is an eternal, unchanging, irrelevant idea of beauty
Art as mimesis, i.e. "imitation of nature", set the artist the task of reproducing perfect beauty.
Art should be highly moral and spiritual, it should teach good and virtue, educate the human soul and temper its mind.</a:t>
            </a:r>
            <a:endParaRPr lang="ru-RU">
              <a:solidFill>
                <a:srgbClr val="002060"/>
              </a:solidFill>
            </a:endParaRPr>
          </a:p>
        </p:txBody>
      </p:sp>
    </p:spTree>
    <p:extLst>
      <p:ext uri="{BB962C8B-B14F-4D97-AF65-F5344CB8AC3E}">
        <p14:creationId xmlns:p14="http://schemas.microsoft.com/office/powerpoint/2010/main" val="168586867"/>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381000"/>
            <a:ext cx="8229600" cy="5745159"/>
          </a:xfrm>
        </p:spPr>
        <p:txBody>
          <a:bodyPr>
            <a:normAutofit/>
          </a:bodyPr>
          <a:lstStyle/>
          <a:p>
            <a:r>
              <a:rPr lang="en-US">
                <a:solidFill>
                  <a:srgbClr val="002060"/>
                </a:solidFill>
              </a:rPr>
              <a:t>Aristotle. </a:t>
            </a:r>
            <a:endParaRPr lang="kk-KZ">
              <a:solidFill>
                <a:srgbClr val="002060"/>
              </a:solidFill>
            </a:endParaRPr>
          </a:p>
          <a:p>
            <a:pPr marL="0" indent="0">
              <a:buNone/>
            </a:pPr>
            <a:r>
              <a:rPr lang="en-US">
                <a:solidFill>
                  <a:srgbClr val="002060"/>
                </a:solidFill>
              </a:rPr>
              <a:t>Art as catharsis pursued the goal of "purification from the passions" of the human soul as a result of the impact of a work of art on it.</a:t>
            </a:r>
            <a:endParaRPr lang="ru-RU">
              <a:solidFill>
                <a:srgbClr val="002060"/>
              </a:solidFill>
            </a:endParaRPr>
          </a:p>
        </p:txBody>
      </p:sp>
      <p:sp>
        <p:nvSpPr>
          <p:cNvPr id="4" name="Скругленный прямоугольник 3"/>
          <p:cNvSpPr/>
          <p:nvPr/>
        </p:nvSpPr>
        <p:spPr>
          <a:xfrm>
            <a:off x="381000" y="3393620"/>
            <a:ext cx="8610600" cy="308337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5760" lvl="0" indent="-256032">
              <a:spcBef>
                <a:spcPts val="300"/>
              </a:spcBef>
              <a:buClr>
                <a:srgbClr val="A04DA3"/>
              </a:buClr>
              <a:buFont typeface="Georgia"/>
              <a:buChar char="•"/>
            </a:pPr>
            <a:r>
              <a:rPr lang="en-US" sz="2800">
                <a:solidFill>
                  <a:srgbClr val="002060"/>
                </a:solidFill>
              </a:rPr>
              <a:t>The tragedy presented to the viewer arouses horror and sympathy, which contributes to the release of passions and purifies the soul, heals it.</a:t>
            </a:r>
            <a:endParaRPr lang="ru-RU" sz="2800">
              <a:solidFill>
                <a:srgbClr val="002060"/>
              </a:solidFill>
            </a:endParaRPr>
          </a:p>
        </p:txBody>
      </p:sp>
    </p:spTree>
    <p:extLst>
      <p:ext uri="{BB962C8B-B14F-4D97-AF65-F5344CB8AC3E}">
        <p14:creationId xmlns:p14="http://schemas.microsoft.com/office/powerpoint/2010/main" val="3815090102"/>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latin typeface="Times New Roman" pitchFamily="18" charset="0"/>
                <a:cs typeface="Times New Roman" pitchFamily="18" charset="0"/>
              </a:rPr>
              <a:t>Aesthetics of the Middle Ages</a:t>
            </a:r>
            <a:endParaRPr lang="ru-RU">
              <a:latin typeface="Times New Roman" pitchFamily="18" charset="0"/>
              <a:cs typeface="Times New Roman" pitchFamily="18" charset="0"/>
            </a:endParaRPr>
          </a:p>
        </p:txBody>
      </p:sp>
      <p:sp>
        <p:nvSpPr>
          <p:cNvPr id="3" name="Объект 2"/>
          <p:cNvSpPr>
            <a:spLocks noGrp="1"/>
          </p:cNvSpPr>
          <p:nvPr>
            <p:ph idx="1"/>
          </p:nvPr>
        </p:nvSpPr>
        <p:spPr>
          <a:xfrm>
            <a:off x="457200" y="1600200"/>
            <a:ext cx="8229600" cy="4495800"/>
          </a:xfrm>
        </p:spPr>
        <p:txBody>
          <a:bodyPr>
            <a:normAutofit fontScale="92500" lnSpcReduction="10000"/>
          </a:bodyPr>
          <a:lstStyle/>
          <a:p>
            <a:r>
              <a:rPr lang="en-US">
                <a:solidFill>
                  <a:srgbClr val="002060"/>
                </a:solidFill>
              </a:rPr>
              <a:t>The main value of this era was seen as God, and beauty was evaluated on the basis of this, in comparison and in connection with the divine, with the path to God or deviation from it.
Beauty was reduced to the concepts of "perfection", "proportionality", brilliance and radiance (clarity).
Of the types of art, architecture together with sculpture and icon painting and literature were especially actively developing.</a:t>
            </a:r>
            <a:endParaRPr lang="ru-RU">
              <a:solidFill>
                <a:srgbClr val="002060"/>
              </a:solidFill>
            </a:endParaRPr>
          </a:p>
        </p:txBody>
      </p:sp>
    </p:spTree>
    <p:extLst>
      <p:ext uri="{BB962C8B-B14F-4D97-AF65-F5344CB8AC3E}">
        <p14:creationId xmlns:p14="http://schemas.microsoft.com/office/powerpoint/2010/main" val="2295884121"/>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latin typeface="Times New Roman" pitchFamily="18" charset="0"/>
                <a:cs typeface="Times New Roman" pitchFamily="18" charset="0"/>
              </a:rPr>
              <a:t>Aesthetics Renaissance</a:t>
            </a:r>
            <a:endParaRPr lang="ru-RU">
              <a:latin typeface="Times New Roman" pitchFamily="18" charset="0"/>
              <a:cs typeface="Times New Roman" pitchFamily="18" charset="0"/>
            </a:endParaRPr>
          </a:p>
        </p:txBody>
      </p:sp>
      <p:sp>
        <p:nvSpPr>
          <p:cNvPr id="3" name="Объект 2"/>
          <p:cNvSpPr>
            <a:spLocks noGrp="1"/>
          </p:cNvSpPr>
          <p:nvPr>
            <p:ph idx="1"/>
          </p:nvPr>
        </p:nvSpPr>
        <p:spPr/>
        <p:txBody>
          <a:bodyPr>
            <a:normAutofit fontScale="85000" lnSpcReduction="10000"/>
          </a:bodyPr>
          <a:lstStyle/>
          <a:p>
            <a:r>
              <a:rPr lang="en-US">
                <a:solidFill>
                  <a:srgbClr val="002060"/>
                </a:solidFill>
                <a:latin typeface="Times New Roman" pitchFamily="18" charset="0"/>
                <a:ea typeface="Calibri"/>
                <a:cs typeface="Times New Roman" pitchFamily="18" charset="0"/>
              </a:rPr>
              <a:t>The art of the Renaissance was characterized by a stormy affirmation of life and man, the affirmation of the activity and value of human existence.
Renaissance art was also aware of the limitations and sometimes helplessness of the individual. Therefore, along with a real life-affirming worldview, it was characterized by sadness, drama, and even tragedy.
The most important thing in Renaissance art was the craving for harmony instead of the dissonances of the Middle Ages.</a:t>
            </a:r>
            <a:endParaRPr lang="ru-RU" b="1">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3387278581"/>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marL="342900" lvl="0" indent="-342900">
              <a:spcBef>
                <a:spcPct val="20000"/>
              </a:spcBef>
            </a:pPr>
            <a:r>
              <a:rPr lang="en-US" sz="3200" b="1">
                <a:solidFill>
                  <a:srgbClr val="FF0000"/>
                </a:solidFill>
                <a:latin typeface="Times New Roman"/>
                <a:ea typeface="Times New Roman"/>
                <a:cs typeface="+mn-cs"/>
              </a:rPr>
              <a:t>Fundamentals of Classical Aesthetics (I. Kant, G. Hegel)</a:t>
            </a:r>
            <a:endParaRPr lang="ru-RU" sz="3200" b="1">
              <a:solidFill>
                <a:srgbClr val="FF0000"/>
              </a:solidFill>
              <a:latin typeface="Times New Roman"/>
              <a:ea typeface="Times New Roman"/>
              <a:cs typeface="+mn-cs"/>
            </a:endParaRPr>
          </a:p>
        </p:txBody>
      </p:sp>
      <p:sp>
        <p:nvSpPr>
          <p:cNvPr id="3" name="Объект 2"/>
          <p:cNvSpPr>
            <a:spLocks noGrp="1"/>
          </p:cNvSpPr>
          <p:nvPr>
            <p:ph idx="1"/>
          </p:nvPr>
        </p:nvSpPr>
        <p:spPr>
          <a:xfrm>
            <a:off x="457200" y="1600200"/>
            <a:ext cx="8229600" cy="5181600"/>
          </a:xfrm>
        </p:spPr>
        <p:txBody>
          <a:bodyPr>
            <a:normAutofit fontScale="92500" lnSpcReduction="10000"/>
          </a:bodyPr>
          <a:lstStyle/>
          <a:p>
            <a:r>
              <a:rPr lang="en-US">
                <a:solidFill>
                  <a:srgbClr val="002060"/>
                </a:solidFill>
                <a:latin typeface="Times New Roman" pitchFamily="18" charset="0"/>
                <a:cs typeface="Times New Roman" pitchFamily="18" charset="0"/>
              </a:rPr>
              <a:t>Kant</a:t>
            </a:r>
            <a:r>
              <a:rPr lang="ru-RU">
                <a:solidFill>
                  <a:srgbClr val="002060"/>
                </a:solidFill>
                <a:latin typeface="Times New Roman" pitchFamily="18" charset="0"/>
                <a:cs typeface="Times New Roman" pitchFamily="18" charset="0"/>
              </a:rPr>
              <a:t> </a:t>
            </a:r>
          </a:p>
          <a:p>
            <a:r>
              <a:rPr lang="en-US">
                <a:solidFill>
                  <a:srgbClr val="002060"/>
                </a:solidFill>
                <a:latin typeface="Times New Roman" pitchFamily="18" charset="0"/>
                <a:cs typeface="Times New Roman" pitchFamily="18" charset="0"/>
              </a:rPr>
              <a:t>He associates beauty with "disinterested", unselfish, pure contemplation: the sense of beauty is free from the thirst for possession, from any thoughts of desire, and therefore it is above all other feelings.
Kant was one of the first to classify the types of art: 
verbal (the art of eloquence and poetry), visual (sculpture, architecture, painting) 
the art of graceful play of sensations (music).</a:t>
            </a:r>
            <a:endParaRPr lang="ru-RU">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2733183695"/>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381000"/>
            <a:ext cx="8229600" cy="6400800"/>
          </a:xfrm>
        </p:spPr>
        <p:txBody>
          <a:bodyPr>
            <a:normAutofit/>
          </a:bodyPr>
          <a:lstStyle/>
          <a:p>
            <a:endParaRPr lang="en-US">
              <a:solidFill>
                <a:srgbClr val="002060"/>
              </a:solidFill>
              <a:latin typeface="Arial"/>
            </a:endParaRPr>
          </a:p>
          <a:p>
            <a:r>
              <a:rPr lang="en-US">
                <a:solidFill>
                  <a:srgbClr val="002060"/>
                </a:solidFill>
                <a:latin typeface="Arial"/>
              </a:rPr>
              <a:t>G. Hegel: Aesthetics is the "theory of art", "philosophy of art".
Art is a manifestation of an ideal that is to be sought in art, not in nature. 
Beauty is the thing in which the absolute idea is most fully reflected, where idea and matter, that is, what we feel, are in harmony</a:t>
            </a:r>
            <a:endParaRPr lang="ru-RU">
              <a:solidFill>
                <a:srgbClr val="002060"/>
              </a:solidFill>
            </a:endParaRPr>
          </a:p>
        </p:txBody>
      </p:sp>
    </p:spTree>
    <p:extLst>
      <p:ext uri="{BB962C8B-B14F-4D97-AF65-F5344CB8AC3E}">
        <p14:creationId xmlns:p14="http://schemas.microsoft.com/office/powerpoint/2010/main" val="4215666006"/>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D132BF-2DED-41C3-AFDF-6A4605ADE5B5}"/>
              </a:ext>
            </a:extLst>
          </p:cNvPr>
          <p:cNvSpPr>
            <a:spLocks noGrp="1"/>
          </p:cNvSpPr>
          <p:nvPr>
            <p:ph type="title"/>
          </p:nvPr>
        </p:nvSpPr>
        <p:spPr/>
        <p:txBody>
          <a:bodyPr/>
          <a:lstStyle/>
          <a:p>
            <a:r>
              <a:rPr lang="en-US" sz="4000">
                <a:solidFill>
                  <a:srgbClr val="424456"/>
                </a:solidFill>
                <a:latin typeface="Trebuchet MS"/>
                <a:ea typeface="+mj-ea"/>
                <a:cs typeface="+mj-cs"/>
              </a:rPr>
              <a:t>Classic aesthetics</a:t>
            </a:r>
            <a:endParaRPr lang="ru-RU"/>
          </a:p>
        </p:txBody>
      </p:sp>
      <p:sp>
        <p:nvSpPr>
          <p:cNvPr id="3" name="Объект 2">
            <a:extLst>
              <a:ext uri="{FF2B5EF4-FFF2-40B4-BE49-F238E27FC236}">
                <a16:creationId xmlns:a16="http://schemas.microsoft.com/office/drawing/2014/main" id="{1DD857FA-3329-45A8-8721-EB2A7BA2DCDB}"/>
              </a:ext>
            </a:extLst>
          </p:cNvPr>
          <p:cNvSpPr>
            <a:spLocks noGrp="1"/>
          </p:cNvSpPr>
          <p:nvPr>
            <p:ph sz="half" idx="1"/>
          </p:nvPr>
        </p:nvSpPr>
        <p:spPr/>
        <p:txBody>
          <a:bodyPr/>
          <a:lstStyle/>
          <a:p>
            <a:r>
              <a:rPr lang="en-US" sz="2800"/>
              <a:t>Aesthetic
Perfect
Hideous
Sublime
Tragic
Comic</a:t>
            </a:r>
            <a:endParaRPr lang="ru-RU"/>
          </a:p>
        </p:txBody>
      </p:sp>
      <p:pic>
        <p:nvPicPr>
          <p:cNvPr id="5" name="Рисунок 4">
            <a:extLst>
              <a:ext uri="{FF2B5EF4-FFF2-40B4-BE49-F238E27FC236}">
                <a16:creationId xmlns:a16="http://schemas.microsoft.com/office/drawing/2014/main" id="{963A834E-2FE6-4C37-80E4-F2C32BC308D9}"/>
              </a:ext>
            </a:extLst>
          </p:cNvPr>
          <p:cNvPicPr>
            <a:picLocks noChangeAspect="1"/>
          </p:cNvPicPr>
          <p:nvPr/>
        </p:nvPicPr>
        <p:blipFill>
          <a:blip r:embed="rId2"/>
          <a:stretch>
            <a:fillRect/>
          </a:stretch>
        </p:blipFill>
        <p:spPr>
          <a:xfrm>
            <a:off x="4680848" y="1609616"/>
            <a:ext cx="3779584" cy="4411672"/>
          </a:xfrm>
          <a:prstGeom prst="rect">
            <a:avLst/>
          </a:prstGeom>
        </p:spPr>
      </p:pic>
      <p:sp>
        <p:nvSpPr>
          <p:cNvPr id="4" name="Текст 3">
            <a:extLst>
              <a:ext uri="{FF2B5EF4-FFF2-40B4-BE49-F238E27FC236}">
                <a16:creationId xmlns:a16="http://schemas.microsoft.com/office/drawing/2014/main" id="{B2421E93-D42D-409E-B35D-751A464CE727}"/>
              </a:ext>
            </a:extLst>
          </p:cNvPr>
          <p:cNvSpPr>
            <a:spLocks noGrp="1"/>
          </p:cNvSpPr>
          <p:nvPr>
            <p:ph type="body" sz="half" idx="2"/>
          </p:nvPr>
        </p:nvSpPr>
        <p:spPr/>
        <p:txBody>
          <a:bodyPr/>
          <a:lstStyle/>
          <a:p>
            <a:endParaRPr lang="ru-RU"/>
          </a:p>
        </p:txBody>
      </p:sp>
    </p:spTree>
    <p:extLst>
      <p:ext uri="{BB962C8B-B14F-4D97-AF65-F5344CB8AC3E}">
        <p14:creationId xmlns:p14="http://schemas.microsoft.com/office/powerpoint/2010/main" val="4043670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a:xfrm>
            <a:off x="457200" y="152401"/>
            <a:ext cx="8229600" cy="739552"/>
          </a:xfrm>
        </p:spPr>
        <p:txBody>
          <a:bodyPr/>
          <a:lstStyle/>
          <a:p>
            <a:r>
              <a:rPr lang="en-US"/>
              <a:t>Non-classical aesthetics</a:t>
            </a:r>
            <a:endParaRPr lang="ru-RU"/>
          </a:p>
        </p:txBody>
      </p:sp>
      <p:pic>
        <p:nvPicPr>
          <p:cNvPr id="16397" name="Picture 13" descr="ыкр"/>
          <p:cNvPicPr>
            <a:picLocks noGrp="1" noChangeAspect="1" noChangeArrowheads="1"/>
          </p:cNvPicPr>
          <p:nvPr>
            <p:ph sz="half" idx="3"/>
          </p:nvPr>
        </p:nvPicPr>
        <p:blipFill>
          <a:blip r:embed="rId2"/>
          <a:srcRect/>
          <a:stretch>
            <a:fillRect/>
          </a:stretch>
        </p:blipFill>
        <p:spPr>
          <a:xfrm>
            <a:off x="4648202" y="1196752"/>
            <a:ext cx="3428998" cy="3052936"/>
          </a:xfrm>
          <a:noFill/>
          <a:ln/>
        </p:spPr>
      </p:pic>
      <p:sp>
        <p:nvSpPr>
          <p:cNvPr id="8" name="Нижний колонтитул 7"/>
          <p:cNvSpPr>
            <a:spLocks noGrp="1"/>
          </p:cNvSpPr>
          <p:nvPr>
            <p:ph type="ftr" sz="quarter" idx="11"/>
          </p:nvPr>
        </p:nvSpPr>
        <p:spPr/>
        <p:txBody>
          <a:bodyPr/>
          <a:lstStyle/>
          <a:p>
            <a:r>
              <a:rPr lang="en-US" altLang="en-US"/>
              <a:t>annasuvorova.wordpress.com</a:t>
            </a:r>
            <a:endParaRPr lang="ru-RU" altLang="en-US"/>
          </a:p>
        </p:txBody>
      </p:sp>
      <p:sp>
        <p:nvSpPr>
          <p:cNvPr id="5" name="Объект 4">
            <a:extLst>
              <a:ext uri="{FF2B5EF4-FFF2-40B4-BE49-F238E27FC236}">
                <a16:creationId xmlns:a16="http://schemas.microsoft.com/office/drawing/2014/main" id="{A5423668-87F6-4002-9713-FDDEE6A84CFD}"/>
              </a:ext>
            </a:extLst>
          </p:cNvPr>
          <p:cNvSpPr>
            <a:spLocks noGrp="1"/>
          </p:cNvSpPr>
          <p:nvPr>
            <p:ph sz="quarter" idx="1"/>
          </p:nvPr>
        </p:nvSpPr>
        <p:spPr>
          <a:xfrm>
            <a:off x="457200" y="1600200"/>
            <a:ext cx="4038600" cy="5257800"/>
          </a:xfrm>
        </p:spPr>
        <p:txBody>
          <a:bodyPr>
            <a:normAutofit fontScale="70000" lnSpcReduction="20000"/>
          </a:bodyPr>
          <a:lstStyle/>
          <a:p>
            <a:r>
              <a:rPr lang="en-US"/>
              <a:t>Text
Intertext
Hypertext
Simulacrum
Deconstruction
Rhizome
Thing
instinct
Absurdity
Alogism
Paradoxicality
Relativism
Permissiveness
Physiology</a:t>
            </a:r>
            <a:r>
              <a:rPr lang="ru-RU"/>
              <a:t> </a:t>
            </a:r>
          </a:p>
          <a:p>
            <a:endParaRPr lang="ru-RU"/>
          </a:p>
          <a:p>
            <a:endParaRPr lang="ru-RU"/>
          </a:p>
        </p:txBody>
      </p:sp>
      <p:pic>
        <p:nvPicPr>
          <p:cNvPr id="7" name="Рисунок 6">
            <a:extLst>
              <a:ext uri="{FF2B5EF4-FFF2-40B4-BE49-F238E27FC236}">
                <a16:creationId xmlns:a16="http://schemas.microsoft.com/office/drawing/2014/main" id="{7E9E9414-681A-4D69-A20F-A02A24086E64}"/>
              </a:ext>
            </a:extLst>
          </p:cNvPr>
          <p:cNvPicPr>
            <a:picLocks noChangeAspect="1"/>
          </p:cNvPicPr>
          <p:nvPr/>
        </p:nvPicPr>
        <p:blipFill>
          <a:blip r:embed="rId3"/>
          <a:stretch>
            <a:fillRect/>
          </a:stretch>
        </p:blipFill>
        <p:spPr>
          <a:xfrm>
            <a:off x="4602872" y="4249688"/>
            <a:ext cx="3474328" cy="215111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6200" y="274640"/>
            <a:ext cx="8915400" cy="1143000"/>
          </a:xfrm>
        </p:spPr>
        <p:txBody>
          <a:bodyPr/>
          <a:lstStyle/>
          <a:p>
            <a:r>
              <a:rPr lang="en-US" sz="4000"/>
              <a:t>The Origins of Non-Classical Aesthetics</a:t>
            </a:r>
            <a:endParaRPr lang="ru-RU" sz="4000"/>
          </a:p>
        </p:txBody>
      </p:sp>
      <p:sp>
        <p:nvSpPr>
          <p:cNvPr id="21507" name="Rectangle 3"/>
          <p:cNvSpPr>
            <a:spLocks noGrp="1" noChangeArrowheads="1"/>
          </p:cNvSpPr>
          <p:nvPr>
            <p:ph idx="1"/>
          </p:nvPr>
        </p:nvSpPr>
        <p:spPr/>
        <p:txBody>
          <a:bodyPr/>
          <a:lstStyle/>
          <a:p>
            <a:r>
              <a:rPr lang="en-US"/>
              <a:t>Friedrich Nietzsche
Sigmund Freud
Existentialists (J.-P. Sartre, A. Camus, M. Heidegger, K. Jaspers)
Structuralists (R. Barthes, J. Kristeva)</a:t>
            </a:r>
            <a:endParaRPr lang="ru-RU"/>
          </a:p>
        </p:txBody>
      </p:sp>
    </p:spTree>
    <p:extLst>
      <p:ext uri="{BB962C8B-B14F-4D97-AF65-F5344CB8AC3E}">
        <p14:creationId xmlns:p14="http://schemas.microsoft.com/office/powerpoint/2010/main" val="3815011223"/>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wn Arrow Callout 2"/>
          <p:cNvSpPr/>
          <p:nvPr/>
        </p:nvSpPr>
        <p:spPr>
          <a:xfrm>
            <a:off x="152400" y="1828800"/>
            <a:ext cx="8839200" cy="2895603"/>
          </a:xfrm>
          <a:custGeom>
            <a:avLst/>
            <a:gdLst>
              <a:gd name="f0" fmla="val 10800000"/>
              <a:gd name="f1" fmla="val 5400000"/>
              <a:gd name="f2" fmla="val 180"/>
              <a:gd name="f3" fmla="val w"/>
              <a:gd name="f4" fmla="val h"/>
              <a:gd name="f5" fmla="val ss"/>
              <a:gd name="f6" fmla="val 0"/>
              <a:gd name="f7" fmla="val 25000"/>
              <a:gd name="f8" fmla="val 64977"/>
              <a:gd name="f9" fmla="+- 0 0 -270"/>
              <a:gd name="f10" fmla="+- 0 0 -90"/>
              <a:gd name="f11" fmla="abs f3"/>
              <a:gd name="f12" fmla="abs f4"/>
              <a:gd name="f13" fmla="abs f5"/>
              <a:gd name="f14" fmla="*/ f9 f0 1"/>
              <a:gd name="f15" fmla="*/ f10 f0 1"/>
              <a:gd name="f16" fmla="?: f11 f3 1"/>
              <a:gd name="f17" fmla="?: f12 f4 1"/>
              <a:gd name="f18" fmla="?: f13 f5 1"/>
              <a:gd name="f19" fmla="*/ f14 1 f2"/>
              <a:gd name="f20" fmla="*/ f15 1 f2"/>
              <a:gd name="f21" fmla="*/ f16 1 21600"/>
              <a:gd name="f22" fmla="*/ f17 1 21600"/>
              <a:gd name="f23" fmla="*/ 21600 f16 1"/>
              <a:gd name="f24" fmla="*/ 21600 f17 1"/>
              <a:gd name="f25" fmla="+- f19 0 f1"/>
              <a:gd name="f26" fmla="+- f20 0 f1"/>
              <a:gd name="f27" fmla="min f22 f21"/>
              <a:gd name="f28" fmla="*/ f23 1 f18"/>
              <a:gd name="f29" fmla="*/ f24 1 f18"/>
              <a:gd name="f30" fmla="val f28"/>
              <a:gd name="f31" fmla="val f29"/>
              <a:gd name="f32" fmla="*/ f6 f27 1"/>
              <a:gd name="f33" fmla="+- f31 0 f6"/>
              <a:gd name="f34" fmla="+- f30 0 f6"/>
              <a:gd name="f35" fmla="*/ f30 f27 1"/>
              <a:gd name="f36" fmla="*/ f31 f27 1"/>
              <a:gd name="f37" fmla="*/ f34 1 2"/>
              <a:gd name="f38" fmla="min f34 f33"/>
              <a:gd name="f39" fmla="*/ f33 f8 1"/>
              <a:gd name="f40" fmla="+- f6 f37 0"/>
              <a:gd name="f41" fmla="*/ f38 f7 1"/>
              <a:gd name="f42" fmla="*/ f39 1 100000"/>
              <a:gd name="f43" fmla="*/ f41 1 100000"/>
              <a:gd name="f44" fmla="*/ f41 1 200000"/>
              <a:gd name="f45" fmla="*/ f42 1 2"/>
              <a:gd name="f46" fmla="*/ f42 f27 1"/>
              <a:gd name="f47" fmla="*/ f40 f27 1"/>
              <a:gd name="f48" fmla="+- f40 0 f43"/>
              <a:gd name="f49" fmla="+- f40 0 f44"/>
              <a:gd name="f50" fmla="+- f40 f44 0"/>
              <a:gd name="f51" fmla="+- f40 f43 0"/>
              <a:gd name="f52" fmla="+- f31 0 f43"/>
              <a:gd name="f53" fmla="*/ f45 f27 1"/>
              <a:gd name="f54" fmla="*/ f50 f27 1"/>
              <a:gd name="f55" fmla="*/ f52 f27 1"/>
              <a:gd name="f56" fmla="*/ f51 f27 1"/>
              <a:gd name="f57" fmla="*/ f48 f27 1"/>
              <a:gd name="f58" fmla="*/ f49 f27 1"/>
            </a:gdLst>
            <a:ahLst/>
            <a:cxnLst>
              <a:cxn ang="3cd4">
                <a:pos x="hc" y="t"/>
              </a:cxn>
              <a:cxn ang="0">
                <a:pos x="r" y="vc"/>
              </a:cxn>
              <a:cxn ang="cd4">
                <a:pos x="hc" y="b"/>
              </a:cxn>
              <a:cxn ang="cd2">
                <a:pos x="l" y="vc"/>
              </a:cxn>
              <a:cxn ang="f25">
                <a:pos x="f32" y="f53"/>
              </a:cxn>
              <a:cxn ang="f26">
                <a:pos x="f35" y="f53"/>
              </a:cxn>
            </a:cxnLst>
            <a:rect l="f32" t="f32" r="f35" b="f46"/>
            <a:pathLst>
              <a:path>
                <a:moveTo>
                  <a:pt x="f32" y="f32"/>
                </a:moveTo>
                <a:lnTo>
                  <a:pt x="f35" y="f32"/>
                </a:lnTo>
                <a:lnTo>
                  <a:pt x="f35" y="f46"/>
                </a:lnTo>
                <a:lnTo>
                  <a:pt x="f54" y="f46"/>
                </a:lnTo>
                <a:lnTo>
                  <a:pt x="f54" y="f55"/>
                </a:lnTo>
                <a:lnTo>
                  <a:pt x="f56" y="f55"/>
                </a:lnTo>
                <a:lnTo>
                  <a:pt x="f47" y="f36"/>
                </a:lnTo>
                <a:lnTo>
                  <a:pt x="f57" y="f55"/>
                </a:lnTo>
                <a:lnTo>
                  <a:pt x="f58" y="f55"/>
                </a:lnTo>
                <a:lnTo>
                  <a:pt x="f58" y="f46"/>
                </a:lnTo>
                <a:lnTo>
                  <a:pt x="f32" y="f46"/>
                </a:lnTo>
                <a:close/>
              </a:path>
            </a:pathLst>
          </a:custGeom>
          <a:solidFill>
            <a:srgbClr val="4F81BD"/>
          </a:solidFill>
          <a:ln w="25402">
            <a:solidFill>
              <a:srgbClr val="385D8A"/>
            </a:solidFill>
            <a:prstDash val="solid"/>
          </a:ln>
        </p:spPr>
        <p:txBody>
          <a:bodyPr vert="horz" wrap="square" lIns="91440" tIns="45720" rIns="91440" bIns="45720" anchor="ctr" anchorCtr="1" compatLnSpc="1"/>
          <a:lstStyle/>
          <a:p>
            <a:pPr lvl="0" algn="ctr">
              <a:defRPr sz="1800" b="0" i="0" u="none" strike="noStrike" kern="0" cap="none" spc="0" baseline="0">
                <a:solidFill>
                  <a:srgbClr val="000000"/>
                </a:solidFill>
                <a:uFillTx/>
              </a:defRPr>
            </a:pPr>
            <a:r>
              <a:rPr lang="en-US" sz="4000" b="0" i="0" u="none" strike="noStrike" kern="1200" cap="none" spc="0" baseline="0">
                <a:solidFill>
                  <a:srgbClr val="FFFFFF"/>
                </a:solidFill>
                <a:uFillTx/>
                <a:latin typeface="Calibri"/>
                <a:ea typeface=""/>
                <a:cs typeface=""/>
              </a:rPr>
              <a:t>1.</a:t>
            </a:r>
            <a:r>
              <a:rPr lang="ru-RU" sz="4000" b="0" i="0" u="none" strike="noStrike" kern="1200" cap="none" spc="0" baseline="0">
                <a:solidFill>
                  <a:srgbClr val="FFFFFF"/>
                </a:solidFill>
                <a:uFillTx/>
                <a:latin typeface="Calibri"/>
                <a:ea typeface=""/>
                <a:cs typeface=""/>
              </a:rPr>
              <a:t> </a:t>
            </a:r>
            <a:r>
              <a:rPr lang="en-US" sz="4000">
                <a:solidFill>
                  <a:srgbClr val="FFFFFF"/>
                </a:solidFill>
                <a:ea typeface=""/>
                <a:cs typeface=""/>
              </a:rPr>
              <a:t>The Phenomenon and Concept of Art</a:t>
            </a:r>
            <a:r>
              <a:rPr lang="ru-RU" sz="4000" b="0" i="0" u="none" strike="noStrike" kern="1200" cap="none" spc="0" baseline="0">
                <a:solidFill>
                  <a:srgbClr val="FFFFFF"/>
                </a:solidFill>
                <a:uFillTx/>
                <a:latin typeface="Calibri"/>
                <a:ea typeface=""/>
                <a:cs typeface=""/>
              </a:rPr>
              <a:t>. </a:t>
            </a:r>
            <a:r>
              <a:rPr lang="kk-KZ" sz="4000" b="0" i="0" u="none" strike="noStrike" kern="1200" cap="none" spc="0" baseline="0">
                <a:solidFill>
                  <a:srgbClr val="FFFFFF"/>
                </a:solidFill>
                <a:uFillTx/>
                <a:latin typeface="Calibri"/>
                <a:ea typeface=""/>
                <a:cs typeface=""/>
              </a:rPr>
              <a:t> </a:t>
            </a:r>
            <a:endParaRPr lang="en-US" sz="4000" b="0" i="0" u="none" strike="noStrike" kern="1200" cap="none" spc="0" baseline="0">
              <a:solidFill>
                <a:srgbClr val="FFFFFF"/>
              </a:solidFill>
              <a:uFillTx/>
              <a:latin typeface="Calibri"/>
              <a:ea typeface=""/>
              <a:cs typeface=""/>
            </a:endParaRPr>
          </a:p>
        </p:txBody>
      </p:sp>
    </p:spTree>
    <p:extLst>
      <p:ext uri="{BB962C8B-B14F-4D97-AF65-F5344CB8AC3E}">
        <p14:creationId xmlns:p14="http://schemas.microsoft.com/office/powerpoint/2010/main" val="2250688070"/>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Friedrich Nietzsche</a:t>
            </a:r>
            <a:endParaRPr lang="ru-RU"/>
          </a:p>
        </p:txBody>
      </p:sp>
      <p:sp>
        <p:nvSpPr>
          <p:cNvPr id="25603" name="Rectangle 3"/>
          <p:cNvSpPr>
            <a:spLocks noGrp="1" noChangeArrowheads="1"/>
          </p:cNvSpPr>
          <p:nvPr>
            <p:ph idx="1"/>
          </p:nvPr>
        </p:nvSpPr>
        <p:spPr/>
        <p:txBody>
          <a:bodyPr/>
          <a:lstStyle/>
          <a:p>
            <a:r>
              <a:rPr lang="en-US"/>
              <a:t>The crisis of European culture occurred because of the domination of reason over instinct, the hypertrophied Apollonian principle over the Dionysian; in the cult of the mind, soul, spirit, spiritual; in the recognition of the priority of the spiritual over the physical 
In order to "cure" humanity, it is necessary to restore the Dionysian</a:t>
            </a:r>
            <a:endParaRPr lang="ru-RU"/>
          </a:p>
        </p:txBody>
      </p:sp>
      <p:sp>
        <p:nvSpPr>
          <p:cNvPr id="6" name="Нижний колонтитул 5"/>
          <p:cNvSpPr>
            <a:spLocks noGrp="1"/>
          </p:cNvSpPr>
          <p:nvPr>
            <p:ph type="ftr" sz="quarter" idx="11"/>
          </p:nvPr>
        </p:nvSpPr>
        <p:spPr>
          <a:xfrm>
            <a:off x="5257800" y="612648"/>
            <a:ext cx="1325880" cy="457200"/>
          </a:xfrm>
          <a:prstGeom prst="rect">
            <a:avLst/>
          </a:prstGeom>
        </p:spPr>
        <p:txBody>
          <a:bodyPr vert="horz"/>
          <a:lstStyle>
            <a:defPPr>
              <a:defRPr lang="ru-RU"/>
            </a:defPPr>
            <a:lvl1pPr marL="0" algn="r" defTabSz="914400" rtl="0" eaLnBrk="1" latinLnBrk="0" hangingPunct="1">
              <a:defRPr kumimoji="0" sz="8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solidFill>
                  <a:srgbClr val="FFFFFF"/>
                </a:solidFill>
              </a:rPr>
              <a:t>annasuvorova.wordpress.com</a:t>
            </a:r>
            <a:endParaRPr lang="ru-RU" altLang="en-US">
              <a:solidFill>
                <a:srgbClr val="FFFFFF"/>
              </a:solidFill>
            </a:endParaRPr>
          </a:p>
        </p:txBody>
      </p:sp>
    </p:spTree>
    <p:extLst>
      <p:ext uri="{BB962C8B-B14F-4D97-AF65-F5344CB8AC3E}">
        <p14:creationId xmlns:p14="http://schemas.microsoft.com/office/powerpoint/2010/main" val="2328822718"/>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18984" y="266908"/>
            <a:ext cx="8229600" cy="691480"/>
          </a:xfrm>
        </p:spPr>
        <p:txBody>
          <a:bodyPr>
            <a:normAutofit fontScale="90000"/>
          </a:bodyPr>
          <a:lstStyle/>
          <a:p>
            <a:r>
              <a:rPr lang="en-US"/>
              <a:t>Friedrich Nietzsche</a:t>
            </a:r>
            <a:endParaRPr lang="ru-RU"/>
          </a:p>
        </p:txBody>
      </p:sp>
      <p:sp>
        <p:nvSpPr>
          <p:cNvPr id="23555" name="Rectangle 3"/>
          <p:cNvSpPr>
            <a:spLocks noGrp="1" noChangeArrowheads="1"/>
          </p:cNvSpPr>
          <p:nvPr>
            <p:ph idx="1"/>
          </p:nvPr>
        </p:nvSpPr>
        <p:spPr>
          <a:xfrm>
            <a:off x="457200" y="1219200"/>
            <a:ext cx="8229600" cy="1656184"/>
          </a:xfrm>
        </p:spPr>
        <p:txBody>
          <a:bodyPr>
            <a:normAutofit fontScale="85000" lnSpcReduction="20000"/>
          </a:bodyPr>
          <a:lstStyle/>
          <a:p>
            <a:r>
              <a:rPr lang="en-US"/>
              <a:t>Culture is sick, humanity is sick, man is sick and degenerates 
"revaluation of all values" of traditional culture 
Apollonian and Dionysian</a:t>
            </a:r>
            <a:endParaRPr lang="ru-RU"/>
          </a:p>
        </p:txBody>
      </p:sp>
      <p:sp>
        <p:nvSpPr>
          <p:cNvPr id="6" name="Нижний колонтитул 5"/>
          <p:cNvSpPr>
            <a:spLocks noGrp="1"/>
          </p:cNvSpPr>
          <p:nvPr>
            <p:ph type="ftr" sz="quarter" idx="11"/>
          </p:nvPr>
        </p:nvSpPr>
        <p:spPr>
          <a:xfrm>
            <a:off x="5257800" y="612648"/>
            <a:ext cx="1325880" cy="457200"/>
          </a:xfrm>
          <a:prstGeom prst="rect">
            <a:avLst/>
          </a:prstGeom>
        </p:spPr>
        <p:txBody>
          <a:bodyPr vert="horz"/>
          <a:lstStyle>
            <a:defPPr>
              <a:defRPr lang="ru-RU"/>
            </a:defPPr>
            <a:lvl1pPr marL="0" algn="r" defTabSz="914400" rtl="0" eaLnBrk="1" latinLnBrk="0" hangingPunct="1">
              <a:defRPr kumimoji="0" sz="8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solidFill>
                  <a:srgbClr val="FFFFFF"/>
                </a:solidFill>
              </a:rPr>
              <a:t>annasuvorova.wordpress.com</a:t>
            </a:r>
            <a:endParaRPr lang="ru-RU" altLang="en-US">
              <a:solidFill>
                <a:srgbClr val="FFFFFF"/>
              </a:solidFill>
            </a:endParaRPr>
          </a:p>
        </p:txBody>
      </p:sp>
      <p:sp>
        <p:nvSpPr>
          <p:cNvPr id="2" name="Прямоугольник: скругленные углы 1">
            <a:extLst>
              <a:ext uri="{FF2B5EF4-FFF2-40B4-BE49-F238E27FC236}">
                <a16:creationId xmlns:a16="http://schemas.microsoft.com/office/drawing/2014/main" id="{4E818A75-F5C3-4D60-85B6-95B643777D69}"/>
              </a:ext>
            </a:extLst>
          </p:cNvPr>
          <p:cNvSpPr/>
          <p:nvPr/>
        </p:nvSpPr>
        <p:spPr>
          <a:xfrm>
            <a:off x="318984" y="3501009"/>
            <a:ext cx="8520216" cy="27443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rgbClr val="002060"/>
                </a:solidFill>
              </a:rPr>
              <a:t>Dionysian - spontaneous irrational natural principle (music, dance) 
Apollonian - orderly, harmonious, mimetic, illusory (plastic arts and poetry)</a:t>
            </a:r>
          </a:p>
          <a:p>
            <a:r>
              <a:rPr lang="en-US">
                <a:solidFill>
                  <a:srgbClr val="002060"/>
                </a:solidFill>
              </a:rPr>
              <a:t>
In modern European culture, there is a dangerous predominance of the Apollonian principle and a conscious displacement of the Dionysian principle</a:t>
            </a:r>
            <a:endParaRPr lang="ru-RU">
              <a:solidFill>
                <a:srgbClr val="002060"/>
              </a:solidFill>
            </a:endParaRPr>
          </a:p>
        </p:txBody>
      </p:sp>
    </p:spTree>
    <p:extLst>
      <p:ext uri="{BB962C8B-B14F-4D97-AF65-F5344CB8AC3E}">
        <p14:creationId xmlns:p14="http://schemas.microsoft.com/office/powerpoint/2010/main" val="3819148853"/>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en-US" sz="3200"/>
              <a:t>Sigmund Freud non-classical aesthetics</a:t>
            </a:r>
            <a:endParaRPr lang="ru-RU" sz="3200"/>
          </a:p>
        </p:txBody>
      </p:sp>
      <p:sp>
        <p:nvSpPr>
          <p:cNvPr id="33795" name="Rectangle 3"/>
          <p:cNvSpPr>
            <a:spLocks noGrp="1" noChangeArrowheads="1"/>
          </p:cNvSpPr>
          <p:nvPr>
            <p:ph idx="1"/>
          </p:nvPr>
        </p:nvSpPr>
        <p:spPr>
          <a:xfrm>
            <a:off x="457200" y="2060575"/>
            <a:ext cx="8229600" cy="4070350"/>
          </a:xfrm>
        </p:spPr>
        <p:txBody>
          <a:bodyPr/>
          <a:lstStyle/>
          <a:p>
            <a:r>
              <a:rPr lang="en-US"/>
              <a:t>Revealing the irrational nature of art
art as the most complete and adequate form of sublimation of the artist's repressed instincts</a:t>
            </a:r>
            <a:endParaRPr lang="ru-RU"/>
          </a:p>
        </p:txBody>
      </p:sp>
    </p:spTree>
    <p:extLst>
      <p:ext uri="{BB962C8B-B14F-4D97-AF65-F5344CB8AC3E}">
        <p14:creationId xmlns:p14="http://schemas.microsoft.com/office/powerpoint/2010/main" val="1079058919"/>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404664"/>
            <a:ext cx="8229600" cy="1066800"/>
          </a:xfrm>
        </p:spPr>
        <p:txBody>
          <a:bodyPr/>
          <a:lstStyle/>
          <a:p>
            <a:r>
              <a:rPr lang="ru-RU" sz="3200" b="1"/>
              <a:t>Экзистенциализм</a:t>
            </a:r>
          </a:p>
        </p:txBody>
      </p:sp>
      <p:sp>
        <p:nvSpPr>
          <p:cNvPr id="36867" name="Rectangle 3"/>
          <p:cNvSpPr>
            <a:spLocks noGrp="1" noChangeArrowheads="1"/>
          </p:cNvSpPr>
          <p:nvPr>
            <p:ph idx="1"/>
          </p:nvPr>
        </p:nvSpPr>
        <p:spPr>
          <a:xfrm>
            <a:off x="426720" y="1474148"/>
            <a:ext cx="8229600" cy="5184775"/>
          </a:xfrm>
        </p:spPr>
        <p:txBody>
          <a:bodyPr/>
          <a:lstStyle/>
          <a:p>
            <a:r>
              <a:rPr lang="en-US"/>
              <a:t>verbal expression of the deep crisis situation of a person in the modern world 
existence was felt and described as the utterly alienated, aimless, and meaningless existence of man in an absurd and cruel world 
the loneliness of man is associated with the disappearance of the Great Other</a:t>
            </a:r>
            <a:endParaRPr lang="ru-RU"/>
          </a:p>
        </p:txBody>
      </p:sp>
      <p:sp>
        <p:nvSpPr>
          <p:cNvPr id="6" name="Нижний колонтитул 5"/>
          <p:cNvSpPr>
            <a:spLocks noGrp="1"/>
          </p:cNvSpPr>
          <p:nvPr>
            <p:ph type="ftr" sz="quarter" idx="11"/>
          </p:nvPr>
        </p:nvSpPr>
        <p:spPr>
          <a:xfrm>
            <a:off x="5257800" y="612648"/>
            <a:ext cx="1325880" cy="457200"/>
          </a:xfrm>
          <a:prstGeom prst="rect">
            <a:avLst/>
          </a:prstGeom>
        </p:spPr>
        <p:txBody>
          <a:bodyPr vert="horz"/>
          <a:lstStyle>
            <a:defPPr>
              <a:defRPr lang="ru-RU"/>
            </a:defPPr>
            <a:lvl1pPr marL="0" algn="r" defTabSz="914400" rtl="0" eaLnBrk="1" latinLnBrk="0" hangingPunct="1">
              <a:defRPr kumimoji="0" sz="8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solidFill>
                  <a:srgbClr val="FFFFFF"/>
                </a:solidFill>
              </a:rPr>
              <a:t>annasuvorova.wordpress.com</a:t>
            </a:r>
            <a:endParaRPr lang="ru-RU" altLang="en-US">
              <a:solidFill>
                <a:srgbClr val="FFFFFF"/>
              </a:solidFill>
            </a:endParaRPr>
          </a:p>
        </p:txBody>
      </p:sp>
    </p:spTree>
    <p:extLst>
      <p:ext uri="{BB962C8B-B14F-4D97-AF65-F5344CB8AC3E}">
        <p14:creationId xmlns:p14="http://schemas.microsoft.com/office/powerpoint/2010/main" val="1878178431"/>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r>
              <a:rPr lang="en-US" sz="3200"/>
              <a:t>Existentialists Non-Classical Aesthetics</a:t>
            </a:r>
            <a:endParaRPr lang="ru-RU" sz="3200"/>
          </a:p>
        </p:txBody>
      </p:sp>
      <p:sp>
        <p:nvSpPr>
          <p:cNvPr id="37891" name="Rectangle 3"/>
          <p:cNvSpPr>
            <a:spLocks noGrp="1" noChangeArrowheads="1"/>
          </p:cNvSpPr>
          <p:nvPr>
            <p:ph idx="1"/>
          </p:nvPr>
        </p:nvSpPr>
        <p:spPr>
          <a:xfrm>
            <a:off x="457200" y="2060575"/>
            <a:ext cx="8229600" cy="4070350"/>
          </a:xfrm>
        </p:spPr>
        <p:txBody>
          <a:bodyPr/>
          <a:lstStyle/>
          <a:p>
            <a:r>
              <a:rPr lang="en-US"/>
              <a:t>the main result of artistic creativity is the creation of one's own Self
the salvation of man in the sublimation of a new aesthetic experience, in particular, in the aestheticization of terrible, negative components and phenomena of existence</a:t>
            </a:r>
            <a:endParaRPr lang="ru-RU"/>
          </a:p>
        </p:txBody>
      </p:sp>
    </p:spTree>
    <p:extLst>
      <p:ext uri="{BB962C8B-B14F-4D97-AF65-F5344CB8AC3E}">
        <p14:creationId xmlns:p14="http://schemas.microsoft.com/office/powerpoint/2010/main" val="2679034673"/>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r>
              <a:rPr lang="en-US" sz="3200"/>
              <a:t>Structuralists: Non-classical aesthetics</a:t>
            </a:r>
            <a:endParaRPr lang="ru-RU" sz="3200"/>
          </a:p>
        </p:txBody>
      </p:sp>
      <p:sp>
        <p:nvSpPr>
          <p:cNvPr id="40963" name="Rectangle 3"/>
          <p:cNvSpPr>
            <a:spLocks noGrp="1" noChangeArrowheads="1"/>
          </p:cNvSpPr>
          <p:nvPr>
            <p:ph idx="1"/>
          </p:nvPr>
        </p:nvSpPr>
        <p:spPr>
          <a:xfrm>
            <a:off x="457200" y="1600201"/>
            <a:ext cx="8229600" cy="4530724"/>
          </a:xfrm>
        </p:spPr>
        <p:txBody>
          <a:bodyPr/>
          <a:lstStyle/>
          <a:p>
            <a:r>
              <a:rPr lang="en-US"/>
              <a:t>the creation of a universal conventional methodological system in which the traditional aesthetic concepts of mimesis, expression, and display were replaced by a number of such categories as </a:t>
            </a:r>
            <a:r>
              <a:rPr lang="en-US" b="1" i="1"/>
              <a:t>text, structure, sign, writing, and connotation</a:t>
            </a:r>
            <a:endParaRPr lang="ru-RU" b="1" i="1"/>
          </a:p>
        </p:txBody>
      </p:sp>
      <p:sp>
        <p:nvSpPr>
          <p:cNvPr id="7" name="Нижний колонтитул 6"/>
          <p:cNvSpPr>
            <a:spLocks noGrp="1"/>
          </p:cNvSpPr>
          <p:nvPr>
            <p:ph type="ftr" sz="quarter" idx="11"/>
          </p:nvPr>
        </p:nvSpPr>
        <p:spPr>
          <a:xfrm>
            <a:off x="5257800" y="612648"/>
            <a:ext cx="1325880" cy="457200"/>
          </a:xfrm>
          <a:prstGeom prst="rect">
            <a:avLst/>
          </a:prstGeom>
        </p:spPr>
        <p:txBody>
          <a:bodyPr vert="horz"/>
          <a:lstStyle>
            <a:defPPr>
              <a:defRPr lang="ru-RU"/>
            </a:defPPr>
            <a:lvl1pPr marL="0" algn="r" defTabSz="914400" rtl="0" eaLnBrk="1" latinLnBrk="0" hangingPunct="1">
              <a:defRPr kumimoji="0" sz="8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solidFill>
                  <a:srgbClr val="FFFFFF"/>
                </a:solidFill>
              </a:rPr>
              <a:t>annasuvorova.wordpress.com</a:t>
            </a:r>
            <a:endParaRPr lang="ru-RU" altLang="en-US">
              <a:solidFill>
                <a:srgbClr val="FFFFFF"/>
              </a:solidFill>
            </a:endParaRPr>
          </a:p>
        </p:txBody>
      </p:sp>
    </p:spTree>
    <p:extLst>
      <p:ext uri="{BB962C8B-B14F-4D97-AF65-F5344CB8AC3E}">
        <p14:creationId xmlns:p14="http://schemas.microsoft.com/office/powerpoint/2010/main" val="1909352626"/>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wn Arrow Callout 2"/>
          <p:cNvSpPr/>
          <p:nvPr/>
        </p:nvSpPr>
        <p:spPr>
          <a:xfrm>
            <a:off x="304800" y="630622"/>
            <a:ext cx="8534400" cy="4703378"/>
          </a:xfrm>
          <a:custGeom>
            <a:avLst/>
            <a:gdLst>
              <a:gd name="f0" fmla="val 10800000"/>
              <a:gd name="f1" fmla="val 5400000"/>
              <a:gd name="f2" fmla="val 180"/>
              <a:gd name="f3" fmla="val w"/>
              <a:gd name="f4" fmla="val h"/>
              <a:gd name="f5" fmla="val ss"/>
              <a:gd name="f6" fmla="val 0"/>
              <a:gd name="f7" fmla="val 25000"/>
              <a:gd name="f8" fmla="val 64977"/>
              <a:gd name="f9" fmla="+- 0 0 -270"/>
              <a:gd name="f10" fmla="+- 0 0 -90"/>
              <a:gd name="f11" fmla="abs f3"/>
              <a:gd name="f12" fmla="abs f4"/>
              <a:gd name="f13" fmla="abs f5"/>
              <a:gd name="f14" fmla="*/ f9 f0 1"/>
              <a:gd name="f15" fmla="*/ f10 f0 1"/>
              <a:gd name="f16" fmla="?: f11 f3 1"/>
              <a:gd name="f17" fmla="?: f12 f4 1"/>
              <a:gd name="f18" fmla="?: f13 f5 1"/>
              <a:gd name="f19" fmla="*/ f14 1 f2"/>
              <a:gd name="f20" fmla="*/ f15 1 f2"/>
              <a:gd name="f21" fmla="*/ f16 1 21600"/>
              <a:gd name="f22" fmla="*/ f17 1 21600"/>
              <a:gd name="f23" fmla="*/ 21600 f16 1"/>
              <a:gd name="f24" fmla="*/ 21600 f17 1"/>
              <a:gd name="f25" fmla="+- f19 0 f1"/>
              <a:gd name="f26" fmla="+- f20 0 f1"/>
              <a:gd name="f27" fmla="min f22 f21"/>
              <a:gd name="f28" fmla="*/ f23 1 f18"/>
              <a:gd name="f29" fmla="*/ f24 1 f18"/>
              <a:gd name="f30" fmla="val f28"/>
              <a:gd name="f31" fmla="val f29"/>
              <a:gd name="f32" fmla="*/ f6 f27 1"/>
              <a:gd name="f33" fmla="+- f31 0 f6"/>
              <a:gd name="f34" fmla="+- f30 0 f6"/>
              <a:gd name="f35" fmla="*/ f30 f27 1"/>
              <a:gd name="f36" fmla="*/ f31 f27 1"/>
              <a:gd name="f37" fmla="*/ f34 1 2"/>
              <a:gd name="f38" fmla="min f34 f33"/>
              <a:gd name="f39" fmla="*/ f33 f8 1"/>
              <a:gd name="f40" fmla="+- f6 f37 0"/>
              <a:gd name="f41" fmla="*/ f38 f7 1"/>
              <a:gd name="f42" fmla="*/ f39 1 100000"/>
              <a:gd name="f43" fmla="*/ f41 1 100000"/>
              <a:gd name="f44" fmla="*/ f41 1 200000"/>
              <a:gd name="f45" fmla="*/ f42 1 2"/>
              <a:gd name="f46" fmla="*/ f42 f27 1"/>
              <a:gd name="f47" fmla="*/ f40 f27 1"/>
              <a:gd name="f48" fmla="+- f40 0 f43"/>
              <a:gd name="f49" fmla="+- f40 0 f44"/>
              <a:gd name="f50" fmla="+- f40 f44 0"/>
              <a:gd name="f51" fmla="+- f40 f43 0"/>
              <a:gd name="f52" fmla="+- f31 0 f43"/>
              <a:gd name="f53" fmla="*/ f45 f27 1"/>
              <a:gd name="f54" fmla="*/ f50 f27 1"/>
              <a:gd name="f55" fmla="*/ f52 f27 1"/>
              <a:gd name="f56" fmla="*/ f51 f27 1"/>
              <a:gd name="f57" fmla="*/ f48 f27 1"/>
              <a:gd name="f58" fmla="*/ f49 f27 1"/>
            </a:gdLst>
            <a:ahLst/>
            <a:cxnLst>
              <a:cxn ang="3cd4">
                <a:pos x="hc" y="t"/>
              </a:cxn>
              <a:cxn ang="0">
                <a:pos x="r" y="vc"/>
              </a:cxn>
              <a:cxn ang="cd4">
                <a:pos x="hc" y="b"/>
              </a:cxn>
              <a:cxn ang="cd2">
                <a:pos x="l" y="vc"/>
              </a:cxn>
              <a:cxn ang="f25">
                <a:pos x="f32" y="f53"/>
              </a:cxn>
              <a:cxn ang="f26">
                <a:pos x="f35" y="f53"/>
              </a:cxn>
            </a:cxnLst>
            <a:rect l="f32" t="f32" r="f35" b="f46"/>
            <a:pathLst>
              <a:path>
                <a:moveTo>
                  <a:pt x="f32" y="f32"/>
                </a:moveTo>
                <a:lnTo>
                  <a:pt x="f35" y="f32"/>
                </a:lnTo>
                <a:lnTo>
                  <a:pt x="f35" y="f46"/>
                </a:lnTo>
                <a:lnTo>
                  <a:pt x="f54" y="f46"/>
                </a:lnTo>
                <a:lnTo>
                  <a:pt x="f54" y="f55"/>
                </a:lnTo>
                <a:lnTo>
                  <a:pt x="f56" y="f55"/>
                </a:lnTo>
                <a:lnTo>
                  <a:pt x="f47" y="f36"/>
                </a:lnTo>
                <a:lnTo>
                  <a:pt x="f57" y="f55"/>
                </a:lnTo>
                <a:lnTo>
                  <a:pt x="f58" y="f55"/>
                </a:lnTo>
                <a:lnTo>
                  <a:pt x="f58" y="f46"/>
                </a:lnTo>
                <a:lnTo>
                  <a:pt x="f32" y="f46"/>
                </a:lnTo>
                <a:close/>
              </a:path>
            </a:pathLst>
          </a:custGeom>
          <a:solidFill>
            <a:srgbClr val="4F81BD"/>
          </a:solidFill>
          <a:ln w="25402">
            <a:solidFill>
              <a:srgbClr val="385D8A"/>
            </a:solidFill>
            <a:prstDash val="solid"/>
          </a:ln>
        </p:spPr>
        <p:txBody>
          <a:bodyPr vert="horz" wrap="square" lIns="91440" tIns="45720" rIns="91440" bIns="45720" anchor="ctr" anchorCtr="1" compatLnSpc="1"/>
          <a:lstStyle/>
          <a:p>
            <a:pPr lvl="0" algn="ctr">
              <a:defRPr sz="1800" b="0" i="0" u="none" strike="noStrike" kern="0" cap="none" spc="0" baseline="0">
                <a:solidFill>
                  <a:srgbClr val="000000"/>
                </a:solidFill>
                <a:uFillTx/>
              </a:defRPr>
            </a:pPr>
            <a:r>
              <a:rPr lang="kk-KZ" sz="4000">
                <a:solidFill>
                  <a:srgbClr val="FFFFFF"/>
                </a:solidFill>
                <a:latin typeface="Calibri"/>
                <a:ea typeface=""/>
                <a:cs typeface=""/>
              </a:rPr>
              <a:t>3. </a:t>
            </a:r>
            <a:r>
              <a:rPr lang="en-US" sz="4000">
                <a:solidFill>
                  <a:srgbClr val="FFFFFF"/>
                </a:solidFill>
                <a:ea typeface=""/>
                <a:cs typeface=""/>
              </a:rPr>
              <a:t>Main aesthetic categories</a:t>
            </a:r>
            <a:endParaRPr lang="en-US" sz="4000" b="0" i="0" u="none" strike="noStrike" kern="1200" cap="none" spc="0" baseline="0">
              <a:solidFill>
                <a:srgbClr val="FFFFFF"/>
              </a:solidFill>
              <a:uFillTx/>
              <a:latin typeface="Calibri"/>
              <a:ea typeface=""/>
              <a:cs typeface=""/>
            </a:endParaRPr>
          </a:p>
        </p:txBody>
      </p:sp>
    </p:spTree>
    <p:extLst>
      <p:ext uri="{BB962C8B-B14F-4D97-AF65-F5344CB8AC3E}">
        <p14:creationId xmlns:p14="http://schemas.microsoft.com/office/powerpoint/2010/main" val="1921958157"/>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F89F1A9-A225-418D-2449-794DCC170C9B}"/>
              </a:ext>
            </a:extLst>
          </p:cNvPr>
          <p:cNvSpPr>
            <a:spLocks noGrp="1" noChangeArrowheads="1"/>
          </p:cNvSpPr>
          <p:nvPr>
            <p:ph type="title"/>
          </p:nvPr>
        </p:nvSpPr>
        <p:spPr>
          <a:xfrm>
            <a:off x="457200" y="152400"/>
            <a:ext cx="8229600" cy="838200"/>
          </a:xfrm>
        </p:spPr>
        <p:txBody>
          <a:bodyPr/>
          <a:lstStyle/>
          <a:p>
            <a:r>
              <a:rPr lang="en-US" altLang="ru-RU" sz="3200">
                <a:solidFill>
                  <a:srgbClr val="0033CC"/>
                </a:solidFill>
              </a:rPr>
              <a:t>Aesthetics Categories:</a:t>
            </a:r>
            <a:endParaRPr lang="ru-RU" altLang="ru-RU" sz="3200">
              <a:solidFill>
                <a:srgbClr val="0033CC"/>
              </a:solidFill>
            </a:endParaRPr>
          </a:p>
        </p:txBody>
      </p:sp>
      <p:sp>
        <p:nvSpPr>
          <p:cNvPr id="6147" name="Rectangle 3">
            <a:extLst>
              <a:ext uri="{FF2B5EF4-FFF2-40B4-BE49-F238E27FC236}">
                <a16:creationId xmlns:a16="http://schemas.microsoft.com/office/drawing/2014/main" id="{DC8638C0-BBD1-0EBB-C336-F0082069DC63}"/>
              </a:ext>
            </a:extLst>
          </p:cNvPr>
          <p:cNvSpPr>
            <a:spLocks noGrp="1" noChangeArrowheads="1"/>
          </p:cNvSpPr>
          <p:nvPr>
            <p:ph type="body" sz="half" idx="1"/>
          </p:nvPr>
        </p:nvSpPr>
        <p:spPr>
          <a:xfrm>
            <a:off x="628650" y="1577340"/>
            <a:ext cx="3874770" cy="4526280"/>
          </a:xfrm>
          <a:ln>
            <a:solidFill>
              <a:srgbClr val="0033CC"/>
            </a:solidFill>
            <a:miter lim="800000"/>
            <a:headEnd/>
            <a:tailEnd/>
          </a:ln>
        </p:spPr>
        <p:txBody>
          <a:bodyPr/>
          <a:lstStyle/>
          <a:p>
            <a:r>
              <a:rPr lang="en-US" altLang="ru-RU" sz="4320"/>
              <a:t>Perfect
Sublime
Comic
Heroic</a:t>
            </a:r>
            <a:endParaRPr lang="ru-RU" altLang="ru-RU" sz="4320"/>
          </a:p>
        </p:txBody>
      </p:sp>
      <p:sp>
        <p:nvSpPr>
          <p:cNvPr id="6148" name="Rectangle 4">
            <a:extLst>
              <a:ext uri="{FF2B5EF4-FFF2-40B4-BE49-F238E27FC236}">
                <a16:creationId xmlns:a16="http://schemas.microsoft.com/office/drawing/2014/main" id="{FCE73F3F-C2BE-53C9-1F83-BD9A35D3F599}"/>
              </a:ext>
            </a:extLst>
          </p:cNvPr>
          <p:cNvSpPr>
            <a:spLocks noGrp="1" noChangeArrowheads="1"/>
          </p:cNvSpPr>
          <p:nvPr>
            <p:ph type="body" sz="half" idx="2"/>
          </p:nvPr>
        </p:nvSpPr>
        <p:spPr>
          <a:xfrm>
            <a:off x="4640580" y="1577340"/>
            <a:ext cx="4011930" cy="4519137"/>
          </a:xfrm>
          <a:ln>
            <a:solidFill>
              <a:srgbClr val="0033CC"/>
            </a:solidFill>
            <a:miter lim="800000"/>
            <a:headEnd/>
            <a:tailEnd/>
          </a:ln>
        </p:spPr>
        <p:txBody>
          <a:bodyPr/>
          <a:lstStyle/>
          <a:p>
            <a:r>
              <a:rPr lang="en-US" altLang="ru-RU" sz="4320"/>
              <a:t>Hideous
Inferior
Tragic
Common</a:t>
            </a:r>
            <a:endParaRPr lang="ru-RU" altLang="ru-RU" sz="4320"/>
          </a:p>
        </p:txBody>
      </p:sp>
    </p:spTree>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C2BAA77-25DF-0E42-F043-554267B69E38}"/>
              </a:ext>
            </a:extLst>
          </p:cNvPr>
          <p:cNvSpPr>
            <a:spLocks noGrp="1" noChangeArrowheads="1"/>
          </p:cNvSpPr>
          <p:nvPr>
            <p:ph type="title"/>
          </p:nvPr>
        </p:nvSpPr>
        <p:spPr>
          <a:xfrm>
            <a:off x="76200" y="228600"/>
            <a:ext cx="8782050" cy="914400"/>
          </a:xfrm>
        </p:spPr>
        <p:txBody>
          <a:bodyPr/>
          <a:lstStyle/>
          <a:p>
            <a:pPr algn="l"/>
            <a:r>
              <a:rPr lang="en-US" altLang="ru-RU" sz="3200">
                <a:solidFill>
                  <a:srgbClr val="FF0066"/>
                </a:solidFill>
              </a:rPr>
              <a:t>Particular varieties of Beauty:</a:t>
            </a:r>
            <a:endParaRPr lang="ru-RU" altLang="ru-RU" sz="3200">
              <a:solidFill>
                <a:srgbClr val="FF0066"/>
              </a:solidFill>
            </a:endParaRPr>
          </a:p>
        </p:txBody>
      </p:sp>
      <p:sp>
        <p:nvSpPr>
          <p:cNvPr id="8195" name="Rectangle 3">
            <a:extLst>
              <a:ext uri="{FF2B5EF4-FFF2-40B4-BE49-F238E27FC236}">
                <a16:creationId xmlns:a16="http://schemas.microsoft.com/office/drawing/2014/main" id="{875A2586-2D21-85F0-341B-4C66E147B527}"/>
              </a:ext>
            </a:extLst>
          </p:cNvPr>
          <p:cNvSpPr>
            <a:spLocks noGrp="1" noChangeArrowheads="1"/>
          </p:cNvSpPr>
          <p:nvPr>
            <p:ph type="body" idx="1"/>
          </p:nvPr>
        </p:nvSpPr>
        <p:spPr>
          <a:xfrm>
            <a:off x="560070" y="1577340"/>
            <a:ext cx="8298180" cy="4800600"/>
          </a:xfrm>
        </p:spPr>
        <p:txBody>
          <a:bodyPr/>
          <a:lstStyle/>
          <a:p>
            <a:pPr>
              <a:spcBef>
                <a:spcPct val="0"/>
              </a:spcBef>
              <a:buFontTx/>
              <a:buChar char="•"/>
            </a:pPr>
            <a:r>
              <a:rPr lang="en-US" altLang="ru-RU">
                <a:solidFill>
                  <a:srgbClr val="0033CC"/>
                </a:solidFill>
              </a:rPr>
              <a:t>elegant – refinement of form;</a:t>
            </a:r>
          </a:p>
          <a:p>
            <a:pPr>
              <a:spcBef>
                <a:spcPct val="0"/>
              </a:spcBef>
              <a:buFontTx/>
              <a:buChar char="•"/>
            </a:pPr>
            <a:r>
              <a:rPr lang="en-US" altLang="ru-RU">
                <a:solidFill>
                  <a:srgbClr val="0033CC"/>
                </a:solidFill>
              </a:rPr>
              <a:t>
graceful;</a:t>
            </a:r>
          </a:p>
          <a:p>
            <a:pPr>
              <a:spcBef>
                <a:spcPct val="0"/>
              </a:spcBef>
              <a:buFontTx/>
              <a:buChar char="•"/>
            </a:pPr>
            <a:r>
              <a:rPr lang="en-US" altLang="ru-RU">
                <a:solidFill>
                  <a:srgbClr val="0033CC"/>
                </a:solidFill>
              </a:rPr>
              <a:t>
fragile - beautiful, requiring protection;</a:t>
            </a:r>
            <a:endParaRPr lang="ru-RU" altLang="ru-RU" sz="3960"/>
          </a:p>
        </p:txBody>
      </p:sp>
    </p:spTree>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Callout 1"/>
          <p:cNvSpPr/>
          <p:nvPr/>
        </p:nvSpPr>
        <p:spPr>
          <a:xfrm>
            <a:off x="-76200" y="76200"/>
            <a:ext cx="9220200" cy="64770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marR="142875" algn="just" fontAlgn="base"/>
            <a:r>
              <a:rPr lang="en-US">
                <a:solidFill>
                  <a:srgbClr val="000000"/>
                </a:solidFill>
                <a:latin typeface="Times New Roman" panose="02020603050405020304" pitchFamily="18" charset="0"/>
                <a:ea typeface="Times New Roman" panose="02020603050405020304" pitchFamily="18" charset="0"/>
              </a:rPr>
              <a:t>Artistic style (from Latin </a:t>
            </a:r>
            <a:r>
              <a:rPr lang="en-US" err="1">
                <a:solidFill>
                  <a:srgbClr val="000000"/>
                </a:solidFill>
                <a:latin typeface="Times New Roman" panose="02020603050405020304" pitchFamily="18" charset="0"/>
                <a:ea typeface="Times New Roman" panose="02020603050405020304" pitchFamily="18" charset="0"/>
              </a:rPr>
              <a:t>stylys</a:t>
            </a:r>
            <a:r>
              <a:rPr lang="en-US">
                <a:solidFill>
                  <a:srgbClr val="000000"/>
                </a:solidFill>
                <a:latin typeface="Times New Roman" panose="02020603050405020304" pitchFamily="18" charset="0"/>
                <a:ea typeface="Times New Roman" panose="02020603050405020304" pitchFamily="18" charset="0"/>
              </a:rPr>
              <a:t>, Greek </a:t>
            </a:r>
            <a:r>
              <a:rPr lang="en-US" err="1">
                <a:solidFill>
                  <a:srgbClr val="000000"/>
                </a:solidFill>
                <a:latin typeface="Times New Roman" panose="02020603050405020304" pitchFamily="18" charset="0"/>
                <a:ea typeface="Times New Roman" panose="02020603050405020304" pitchFamily="18" charset="0"/>
              </a:rPr>
              <a:t>stylos</a:t>
            </a:r>
            <a:r>
              <a:rPr lang="en-US">
                <a:solidFill>
                  <a:srgbClr val="000000"/>
                </a:solidFill>
                <a:latin typeface="Times New Roman" panose="02020603050405020304" pitchFamily="18" charset="0"/>
                <a:ea typeface="Times New Roman" panose="02020603050405020304" pitchFamily="18" charset="0"/>
              </a:rPr>
              <a:t> - a stick for writing) is a category of aesthetics that denotes an integral system of artistic and aesthetic principles, ideas, visual means, formal and substantive features that characterize both a separate work and a certain set of works of art. </a:t>
            </a:r>
          </a:p>
          <a:p>
            <a:pPr marR="142875" algn="just" fontAlgn="base"/>
            <a:r>
              <a:rPr lang="en-US">
                <a:solidFill>
                  <a:srgbClr val="000000"/>
                </a:solidFill>
                <a:latin typeface="Times New Roman" panose="02020603050405020304" pitchFamily="18" charset="0"/>
                <a:ea typeface="Times New Roman" panose="02020603050405020304" pitchFamily="18" charset="0"/>
              </a:rPr>
              <a:t>
Styles arose, changed, passed into one another. At present, the following basic styles are distinguished in all types of artistic creativity:</a:t>
            </a:r>
            <a:endParaRPr lang="en-US"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19941885"/>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Callout 1"/>
          <p:cNvSpPr/>
          <p:nvPr/>
        </p:nvSpPr>
        <p:spPr>
          <a:xfrm>
            <a:off x="0" y="0"/>
            <a:ext cx="8991600" cy="63246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fontAlgn="base"/>
            <a:r>
              <a:rPr lang="en-US">
                <a:solidFill>
                  <a:srgbClr val="555555"/>
                </a:solidFill>
                <a:latin typeface="Times New Roman" panose="02020603050405020304" pitchFamily="18" charset="0"/>
                <a:ea typeface="Times New Roman" panose="02020603050405020304" pitchFamily="18" charset="0"/>
              </a:rPr>
              <a:t>Art is the central link of artistic culture and originates in the Late Paleolithic era of 35-10 thousand years B.C. The term "art" itself comes from the Latin ARS, ARTIS - craft, occupation. 
The definition of art is understood in three meanings:
a specific form of social consciousness and human activity, which is a reflection of reality in artistic images;
practical human activity aimed at the development and creation of aesthetic values;
a high degree of skill.
Theories of the origin of art: biologizing, game, magical, labor</a:t>
            </a:r>
            <a:endParaRPr lang="en-US"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91273679"/>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030C4-B83F-129C-51AF-F9BFE64FB499}"/>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C7F173AB-FE70-8597-044A-A8378EE4602E}"/>
              </a:ext>
            </a:extLst>
          </p:cNvPr>
          <p:cNvSpPr/>
          <p:nvPr/>
        </p:nvSpPr>
        <p:spPr>
          <a:xfrm>
            <a:off x="-76200" y="76200"/>
            <a:ext cx="9372600" cy="70104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marL="342900" marR="0" lvl="0" indent="-342900" algn="just">
              <a:buSzPts val="1000"/>
              <a:buFont typeface="Symbol" panose="05050102010706020507" pitchFamily="18" charset="2"/>
              <a:buChar char=""/>
              <a:tabLst>
                <a:tab pos="457200" algn="l"/>
              </a:tabLst>
            </a:pPr>
            <a:r>
              <a:rPr lang="en-US" sz="1600" b="1">
                <a:solidFill>
                  <a:srgbClr val="555555"/>
                </a:solidFill>
                <a:latin typeface="Times New Roman" panose="02020603050405020304" pitchFamily="18" charset="0"/>
                <a:ea typeface="Times New Roman" panose="02020603050405020304" pitchFamily="18" charset="0"/>
              </a:rPr>
              <a:t>The Romanesque style</a:t>
            </a:r>
            <a:r>
              <a:rPr lang="en-US" sz="1600">
                <a:solidFill>
                  <a:srgbClr val="555555"/>
                </a:solidFill>
                <a:latin typeface="Times New Roman" panose="02020603050405020304" pitchFamily="18" charset="0"/>
                <a:ea typeface="Times New Roman" panose="02020603050405020304" pitchFamily="18" charset="0"/>
              </a:rPr>
              <a:t> (from the Latin – ROMANUS – Roman) existed in Western European art of the X-XIII centuries, inheriting the features of Roman architecture - arches, vaults, monumentality of structures.</a:t>
            </a:r>
          </a:p>
          <a:p>
            <a:pPr marL="342900" marR="0" lvl="0" indent="-342900" algn="just">
              <a:buSzPts val="1000"/>
              <a:buFont typeface="Symbol" panose="05050102010706020507" pitchFamily="18" charset="2"/>
              <a:buChar char=""/>
              <a:tabLst>
                <a:tab pos="457200" algn="l"/>
              </a:tabLst>
            </a:pPr>
            <a:r>
              <a:rPr lang="en-US" sz="1600">
                <a:solidFill>
                  <a:srgbClr val="555555"/>
                </a:solidFill>
                <a:latin typeface="Times New Roman" panose="02020603050405020304" pitchFamily="18" charset="0"/>
                <a:ea typeface="Times New Roman" panose="02020603050405020304" pitchFamily="18" charset="0"/>
              </a:rPr>
              <a:t>
</a:t>
            </a:r>
            <a:r>
              <a:rPr lang="en-US" sz="1600" b="1">
                <a:solidFill>
                  <a:srgbClr val="555555"/>
                </a:solidFill>
                <a:latin typeface="Times New Roman" panose="02020603050405020304" pitchFamily="18" charset="0"/>
                <a:ea typeface="Times New Roman" panose="02020603050405020304" pitchFamily="18" charset="0"/>
              </a:rPr>
              <a:t>The Gothic style </a:t>
            </a:r>
            <a:r>
              <a:rPr lang="en-US" sz="1600">
                <a:solidFill>
                  <a:srgbClr val="555555"/>
                </a:solidFill>
                <a:latin typeface="Times New Roman" panose="02020603050405020304" pitchFamily="18" charset="0"/>
                <a:ea typeface="Times New Roman" panose="02020603050405020304" pitchFamily="18" charset="0"/>
              </a:rPr>
              <a:t>(from Italian. </a:t>
            </a:r>
            <a:r>
              <a:rPr lang="en-US" sz="1600" err="1">
                <a:solidFill>
                  <a:srgbClr val="555555"/>
                </a:solidFill>
                <a:latin typeface="Times New Roman" panose="02020603050405020304" pitchFamily="18" charset="0"/>
                <a:ea typeface="Times New Roman" panose="02020603050405020304" pitchFamily="18" charset="0"/>
              </a:rPr>
              <a:t>Gotico</a:t>
            </a:r>
            <a:r>
              <a:rPr lang="en-US" sz="1600">
                <a:solidFill>
                  <a:srgbClr val="555555"/>
                </a:solidFill>
                <a:latin typeface="Times New Roman" panose="02020603050405020304" pitchFamily="18" charset="0"/>
                <a:ea typeface="Times New Roman" panose="02020603050405020304" pitchFamily="18" charset="0"/>
              </a:rPr>
              <a:t> – Gothic, barbarian), originated in Europe in the XIII-XIV centuries, it is characterized by verticality of compositions, pointed arches, multi-</a:t>
            </a:r>
            <a:r>
              <a:rPr lang="en-US" sz="1600" err="1">
                <a:solidFill>
                  <a:srgbClr val="555555"/>
                </a:solidFill>
                <a:latin typeface="Times New Roman" panose="02020603050405020304" pitchFamily="18" charset="0"/>
                <a:ea typeface="Times New Roman" panose="02020603050405020304" pitchFamily="18" charset="0"/>
              </a:rPr>
              <a:t>tieredness</a:t>
            </a:r>
            <a:r>
              <a:rPr lang="en-US" sz="1600">
                <a:solidFill>
                  <a:srgbClr val="555555"/>
                </a:solidFill>
                <a:latin typeface="Times New Roman" panose="02020603050405020304" pitchFamily="18" charset="0"/>
                <a:ea typeface="Times New Roman" panose="02020603050405020304" pitchFamily="18" charset="0"/>
              </a:rPr>
              <a:t>.</a:t>
            </a:r>
          </a:p>
          <a:p>
            <a:pPr marL="342900" marR="0" lvl="0" indent="-342900" algn="just">
              <a:buSzPts val="1000"/>
              <a:buFont typeface="Symbol" panose="05050102010706020507" pitchFamily="18" charset="2"/>
              <a:buChar char=""/>
              <a:tabLst>
                <a:tab pos="457200" algn="l"/>
              </a:tabLst>
            </a:pPr>
            <a:r>
              <a:rPr lang="en-US" sz="1600">
                <a:solidFill>
                  <a:srgbClr val="555555"/>
                </a:solidFill>
                <a:latin typeface="Times New Roman" panose="02020603050405020304" pitchFamily="18" charset="0"/>
                <a:ea typeface="Times New Roman" panose="02020603050405020304" pitchFamily="18" charset="0"/>
              </a:rPr>
              <a:t>
</a:t>
            </a:r>
            <a:r>
              <a:rPr lang="en-US" sz="1600" b="1">
                <a:solidFill>
                  <a:srgbClr val="555555"/>
                </a:solidFill>
                <a:latin typeface="Times New Roman" panose="02020603050405020304" pitchFamily="18" charset="0"/>
                <a:ea typeface="Times New Roman" panose="02020603050405020304" pitchFamily="18" charset="0"/>
              </a:rPr>
              <a:t>Baroque</a:t>
            </a:r>
            <a:r>
              <a:rPr lang="en-US" sz="1600">
                <a:solidFill>
                  <a:srgbClr val="555555"/>
                </a:solidFill>
                <a:latin typeface="Times New Roman" panose="02020603050405020304" pitchFamily="18" charset="0"/>
                <a:ea typeface="Times New Roman" panose="02020603050405020304" pitchFamily="18" charset="0"/>
              </a:rPr>
              <a:t> (from Italian. </a:t>
            </a:r>
            <a:r>
              <a:rPr lang="en-US" sz="1600" err="1">
                <a:solidFill>
                  <a:srgbClr val="555555"/>
                </a:solidFill>
                <a:latin typeface="Times New Roman" panose="02020603050405020304" pitchFamily="18" charset="0"/>
                <a:ea typeface="Times New Roman" panose="02020603050405020304" pitchFamily="18" charset="0"/>
              </a:rPr>
              <a:t>Barocco</a:t>
            </a:r>
            <a:r>
              <a:rPr lang="en-US" sz="1600">
                <a:solidFill>
                  <a:srgbClr val="555555"/>
                </a:solidFill>
                <a:latin typeface="Times New Roman" panose="02020603050405020304" pitchFamily="18" charset="0"/>
                <a:ea typeface="Times New Roman" panose="02020603050405020304" pitchFamily="18" charset="0"/>
              </a:rPr>
              <a:t> – strange, bizarre), originated in Europe in the XVI-XVIII centuries, it is characterized by aesthetic affectation, striving for grandeur and </a:t>
            </a:r>
            <a:r>
              <a:rPr lang="en-US" sz="1600" err="1">
                <a:solidFill>
                  <a:srgbClr val="555555"/>
                </a:solidFill>
                <a:latin typeface="Times New Roman" panose="02020603050405020304" pitchFamily="18" charset="0"/>
                <a:ea typeface="Times New Roman" panose="02020603050405020304" pitchFamily="18" charset="0"/>
              </a:rPr>
              <a:t>splendour</a:t>
            </a:r>
            <a:r>
              <a:rPr lang="en-US" sz="1600">
                <a:solidFill>
                  <a:srgbClr val="555555"/>
                </a:solidFill>
                <a:latin typeface="Times New Roman" panose="02020603050405020304" pitchFamily="18" charset="0"/>
                <a:ea typeface="Times New Roman" panose="02020603050405020304" pitchFamily="18" charset="0"/>
              </a:rPr>
              <a:t>, curvilinearity of forms, excessive detailing.</a:t>
            </a:r>
          </a:p>
          <a:p>
            <a:pPr marL="342900" marR="0" lvl="0" indent="-342900" algn="just">
              <a:buSzPts val="1000"/>
              <a:buFont typeface="Symbol" panose="05050102010706020507" pitchFamily="18" charset="2"/>
              <a:buChar char=""/>
              <a:tabLst>
                <a:tab pos="457200" algn="l"/>
              </a:tabLst>
            </a:pPr>
            <a:r>
              <a:rPr lang="en-US" sz="1600">
                <a:solidFill>
                  <a:srgbClr val="555555"/>
                </a:solidFill>
                <a:latin typeface="Times New Roman" panose="02020603050405020304" pitchFamily="18" charset="0"/>
                <a:ea typeface="Times New Roman" panose="02020603050405020304" pitchFamily="18" charset="0"/>
              </a:rPr>
              <a:t>
</a:t>
            </a:r>
            <a:r>
              <a:rPr lang="en-US" sz="1600" b="1">
                <a:solidFill>
                  <a:srgbClr val="555555"/>
                </a:solidFill>
                <a:latin typeface="Times New Roman" panose="02020603050405020304" pitchFamily="18" charset="0"/>
                <a:ea typeface="Times New Roman" panose="02020603050405020304" pitchFamily="18" charset="0"/>
              </a:rPr>
              <a:t>Classicism</a:t>
            </a:r>
            <a:r>
              <a:rPr lang="en-US" sz="1600">
                <a:solidFill>
                  <a:srgbClr val="555555"/>
                </a:solidFill>
                <a:latin typeface="Times New Roman" panose="02020603050405020304" pitchFamily="18" charset="0"/>
                <a:ea typeface="Times New Roman" panose="02020603050405020304" pitchFamily="18" charset="0"/>
              </a:rPr>
              <a:t> (from the Latin Classicus - exemplary) is a style in literature and art of the XVII - early XIX century, returning to the ideal images of antiquity.</a:t>
            </a:r>
            <a:endParaRPr lang="en-US" sz="16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08250263"/>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9E497-1BA8-1E2C-ABCB-61230F8EF2A6}"/>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7958D5DC-8E4B-8524-8D27-C5A802B7B936}"/>
              </a:ext>
            </a:extLst>
          </p:cNvPr>
          <p:cNvSpPr/>
          <p:nvPr/>
        </p:nvSpPr>
        <p:spPr>
          <a:xfrm>
            <a:off x="0" y="76200"/>
            <a:ext cx="9144000" cy="70104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marL="342900" marR="0" lvl="0" indent="-342900" algn="just">
              <a:buSzPts val="1000"/>
              <a:buFont typeface="Symbol" panose="05050102010706020507" pitchFamily="18" charset="2"/>
              <a:buChar char=""/>
              <a:tabLst>
                <a:tab pos="457200" algn="l"/>
              </a:tabLst>
            </a:pPr>
            <a:r>
              <a:rPr lang="en-US" sz="1600" b="1">
                <a:solidFill>
                  <a:srgbClr val="555555"/>
                </a:solidFill>
                <a:latin typeface="Times New Roman" panose="02020603050405020304" pitchFamily="18" charset="0"/>
                <a:ea typeface="Times New Roman" panose="02020603050405020304" pitchFamily="18" charset="0"/>
              </a:rPr>
              <a:t>Rococo</a:t>
            </a:r>
            <a:r>
              <a:rPr lang="en-US" sz="1600">
                <a:solidFill>
                  <a:srgbClr val="555555"/>
                </a:solidFill>
                <a:latin typeface="Times New Roman" panose="02020603050405020304" pitchFamily="18" charset="0"/>
                <a:ea typeface="Times New Roman" panose="02020603050405020304" pitchFamily="18" charset="0"/>
              </a:rPr>
              <a:t> (from the French. Rocaille – shell), the style of the XVIII century in Western Europe, reflected the tastes of the noble elite – the desire for elegance, for sophistication.</a:t>
            </a:r>
          </a:p>
          <a:p>
            <a:pPr marL="342900" marR="0" lvl="0" indent="-342900" algn="just">
              <a:buSzPts val="1000"/>
              <a:buFont typeface="Symbol" panose="05050102010706020507" pitchFamily="18" charset="2"/>
              <a:buChar char=""/>
              <a:tabLst>
                <a:tab pos="457200" algn="l"/>
              </a:tabLst>
            </a:pPr>
            <a:r>
              <a:rPr lang="en-US" sz="1600">
                <a:solidFill>
                  <a:srgbClr val="555555"/>
                </a:solidFill>
                <a:latin typeface="Times New Roman" panose="02020603050405020304" pitchFamily="18" charset="0"/>
                <a:ea typeface="Times New Roman" panose="02020603050405020304" pitchFamily="18" charset="0"/>
              </a:rPr>
              <a:t>
</a:t>
            </a:r>
            <a:r>
              <a:rPr lang="en-US" sz="1600" b="1">
                <a:solidFill>
                  <a:srgbClr val="555555"/>
                </a:solidFill>
                <a:latin typeface="Times New Roman" panose="02020603050405020304" pitchFamily="18" charset="0"/>
                <a:ea typeface="Times New Roman" panose="02020603050405020304" pitchFamily="18" charset="0"/>
              </a:rPr>
              <a:t>Sentimentalism</a:t>
            </a:r>
            <a:r>
              <a:rPr lang="en-US" sz="1600">
                <a:solidFill>
                  <a:srgbClr val="555555"/>
                </a:solidFill>
                <a:latin typeface="Times New Roman" panose="02020603050405020304" pitchFamily="18" charset="0"/>
                <a:ea typeface="Times New Roman" panose="02020603050405020304" pitchFamily="18" charset="0"/>
              </a:rPr>
              <a:t> (from French. Sentiment – feeling), was formed in the XVIII century in Europe and America – as an opposition to the "kingdom of reason", expressed melancholy, dreaminess.</a:t>
            </a:r>
          </a:p>
          <a:p>
            <a:pPr marL="342900" marR="0" lvl="0" indent="-342900" algn="just">
              <a:buSzPts val="1000"/>
              <a:buFont typeface="Symbol" panose="05050102010706020507" pitchFamily="18" charset="2"/>
              <a:buChar char=""/>
              <a:tabLst>
                <a:tab pos="457200" algn="l"/>
              </a:tabLst>
            </a:pPr>
            <a:r>
              <a:rPr lang="en-US" sz="1600">
                <a:solidFill>
                  <a:srgbClr val="555555"/>
                </a:solidFill>
                <a:latin typeface="Times New Roman" panose="02020603050405020304" pitchFamily="18" charset="0"/>
                <a:ea typeface="Times New Roman" panose="02020603050405020304" pitchFamily="18" charset="0"/>
              </a:rPr>
              <a:t>
</a:t>
            </a:r>
            <a:r>
              <a:rPr lang="en-US" sz="1600" b="1">
                <a:solidFill>
                  <a:srgbClr val="555555"/>
                </a:solidFill>
                <a:latin typeface="Times New Roman" panose="02020603050405020304" pitchFamily="18" charset="0"/>
                <a:ea typeface="Times New Roman" panose="02020603050405020304" pitchFamily="18" charset="0"/>
              </a:rPr>
              <a:t>Romanticism</a:t>
            </a:r>
            <a:r>
              <a:rPr lang="en-US" sz="1600">
                <a:solidFill>
                  <a:srgbClr val="555555"/>
                </a:solidFill>
                <a:latin typeface="Times New Roman" panose="02020603050405020304" pitchFamily="18" charset="0"/>
                <a:ea typeface="Times New Roman" panose="02020603050405020304" pitchFamily="18" charset="0"/>
              </a:rPr>
              <a:t> arose in the 18th and early 20th centuries as a reaction to the Great French Revolution and to the rationalism of the Age of Enlightenment. The romantics strove for unlimited freedom and renewal, personal and civil independence, and were interested in folklore.</a:t>
            </a:r>
          </a:p>
          <a:p>
            <a:pPr marL="342900" marR="0" lvl="0" indent="-342900" algn="just">
              <a:buSzPts val="1000"/>
              <a:buFont typeface="Symbol" panose="05050102010706020507" pitchFamily="18" charset="2"/>
              <a:buChar char=""/>
              <a:tabLst>
                <a:tab pos="457200" algn="l"/>
              </a:tabLst>
            </a:pPr>
            <a:r>
              <a:rPr lang="en-US" sz="1600">
                <a:solidFill>
                  <a:srgbClr val="555555"/>
                </a:solidFill>
                <a:latin typeface="Times New Roman" panose="02020603050405020304" pitchFamily="18" charset="0"/>
                <a:ea typeface="Times New Roman" panose="02020603050405020304" pitchFamily="18" charset="0"/>
              </a:rPr>
              <a:t>
</a:t>
            </a:r>
            <a:r>
              <a:rPr lang="en-US" sz="1600" b="1">
                <a:solidFill>
                  <a:srgbClr val="555555"/>
                </a:solidFill>
                <a:latin typeface="Times New Roman" panose="02020603050405020304" pitchFamily="18" charset="0"/>
                <a:ea typeface="Times New Roman" panose="02020603050405020304" pitchFamily="18" charset="0"/>
              </a:rPr>
              <a:t>Realism</a:t>
            </a:r>
            <a:r>
              <a:rPr lang="en-US" sz="1600">
                <a:solidFill>
                  <a:srgbClr val="555555"/>
                </a:solidFill>
                <a:latin typeface="Times New Roman" panose="02020603050405020304" pitchFamily="18" charset="0"/>
                <a:ea typeface="Times New Roman" panose="02020603050405020304" pitchFamily="18" charset="0"/>
              </a:rPr>
              <a:t> (from the Latin Realis – material, real) manifested itself in literature and art. It arose in the Renaissance and reached its highest point of development in the XIX century. He depicted life as it was really seen by man; in its contradictions, in the typification of images, in moral searches.</a:t>
            </a:r>
            <a:endParaRPr lang="en-US" sz="16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55313608"/>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0A055-A22B-437C-F065-093729B8D888}"/>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4C601B1F-5860-9BA5-0E7A-5C032D76F761}"/>
              </a:ext>
            </a:extLst>
          </p:cNvPr>
          <p:cNvSpPr/>
          <p:nvPr/>
        </p:nvSpPr>
        <p:spPr>
          <a:xfrm>
            <a:off x="-76200" y="76200"/>
            <a:ext cx="9220200" cy="67818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r>
              <a:rPr lang="en-US">
                <a:solidFill>
                  <a:srgbClr val="555555"/>
                </a:solidFill>
                <a:latin typeface="Times New Roman" panose="02020603050405020304" pitchFamily="18" charset="0"/>
                <a:ea typeface="Times New Roman" panose="02020603050405020304" pitchFamily="18" charset="0"/>
              </a:rPr>
              <a:t>At the turn of the 19th and 20th centuries, there was a break with the traditions of previous artistic trends. A new art appeared, united by the broad term modernism. </a:t>
            </a:r>
          </a:p>
          <a:p>
            <a:pPr algn="just"/>
            <a:r>
              <a:rPr lang="en-US">
                <a:solidFill>
                  <a:srgbClr val="555555"/>
                </a:solidFill>
                <a:latin typeface="Times New Roman" panose="02020603050405020304" pitchFamily="18" charset="0"/>
                <a:ea typeface="Times New Roman" panose="02020603050405020304" pitchFamily="18" charset="0"/>
              </a:rPr>
              <a:t>
</a:t>
            </a:r>
            <a:r>
              <a:rPr lang="en-US" b="1">
                <a:solidFill>
                  <a:srgbClr val="555555"/>
                </a:solidFill>
                <a:latin typeface="Times New Roman" panose="02020603050405020304" pitchFamily="18" charset="0"/>
                <a:ea typeface="Times New Roman" panose="02020603050405020304" pitchFamily="18" charset="0"/>
              </a:rPr>
              <a:t>Modernism</a:t>
            </a:r>
            <a:r>
              <a:rPr lang="en-US">
                <a:solidFill>
                  <a:srgbClr val="555555"/>
                </a:solidFill>
                <a:latin typeface="Times New Roman" panose="02020603050405020304" pitchFamily="18" charset="0"/>
                <a:ea typeface="Times New Roman" panose="02020603050405020304" pitchFamily="18" charset="0"/>
              </a:rPr>
              <a:t> (from the French. Moderne – new, modern) represented the totality of aesthetic schools and trends of the late 19th – early 20th centuries and expressed the essence of the modern world, the instability of the position of the human personality in it.
It includes:</a:t>
            </a:r>
            <a:endParaRPr lang="ru-RU" sz="1400"/>
          </a:p>
        </p:txBody>
      </p:sp>
    </p:spTree>
    <p:extLst>
      <p:ext uri="{BB962C8B-B14F-4D97-AF65-F5344CB8AC3E}">
        <p14:creationId xmlns:p14="http://schemas.microsoft.com/office/powerpoint/2010/main" val="3513053292"/>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2809C-2F06-CCDA-CD42-192558E2DAB0}"/>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385689CE-C889-7D4A-887F-4E7D49F25899}"/>
              </a:ext>
            </a:extLst>
          </p:cNvPr>
          <p:cNvSpPr/>
          <p:nvPr/>
        </p:nvSpPr>
        <p:spPr>
          <a:xfrm>
            <a:off x="-76200" y="76200"/>
            <a:ext cx="9220200" cy="66294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marL="342900" marR="0" lvl="0" indent="-342900" algn="just">
              <a:buSzPts val="1000"/>
              <a:buFont typeface="Symbol" panose="05050102010706020507" pitchFamily="18" charset="2"/>
              <a:buChar char=""/>
              <a:tabLst>
                <a:tab pos="457200" algn="l"/>
              </a:tabLst>
            </a:pPr>
            <a:r>
              <a:rPr lang="en-US" b="1">
                <a:solidFill>
                  <a:srgbClr val="555555"/>
                </a:solidFill>
                <a:latin typeface="Times New Roman" panose="02020603050405020304" pitchFamily="18" charset="0"/>
                <a:ea typeface="Times New Roman" panose="02020603050405020304" pitchFamily="18" charset="0"/>
              </a:rPr>
              <a:t>symbolism</a:t>
            </a:r>
            <a:r>
              <a:rPr lang="en-US">
                <a:solidFill>
                  <a:srgbClr val="555555"/>
                </a:solidFill>
                <a:latin typeface="Times New Roman" panose="02020603050405020304" pitchFamily="18" charset="0"/>
                <a:ea typeface="Times New Roman" panose="02020603050405020304" pitchFamily="18" charset="0"/>
              </a:rPr>
              <a:t> – through symbols, he searched for hidden realities that are beyond the limits of sensory perception;</a:t>
            </a:r>
          </a:p>
          <a:p>
            <a:pPr marL="342900" marR="0" lvl="0" indent="-342900" algn="just">
              <a:buSzPts val="1000"/>
              <a:buFont typeface="Symbol" panose="05050102010706020507" pitchFamily="18" charset="2"/>
              <a:buChar char=""/>
              <a:tabLst>
                <a:tab pos="457200" algn="l"/>
              </a:tabLst>
            </a:pPr>
            <a:r>
              <a:rPr lang="en-US">
                <a:solidFill>
                  <a:srgbClr val="555555"/>
                </a:solidFill>
                <a:latin typeface="Times New Roman" panose="02020603050405020304" pitchFamily="18" charset="0"/>
                <a:ea typeface="Times New Roman" panose="02020603050405020304" pitchFamily="18" charset="0"/>
              </a:rPr>
              <a:t>
</a:t>
            </a:r>
            <a:r>
              <a:rPr lang="en-US" b="1">
                <a:solidFill>
                  <a:srgbClr val="555555"/>
                </a:solidFill>
                <a:latin typeface="Times New Roman" panose="02020603050405020304" pitchFamily="18" charset="0"/>
                <a:ea typeface="Times New Roman" panose="02020603050405020304" pitchFamily="18" charset="0"/>
              </a:rPr>
              <a:t>impressionism</a:t>
            </a:r>
            <a:r>
              <a:rPr lang="en-US">
                <a:solidFill>
                  <a:srgbClr val="555555"/>
                </a:solidFill>
                <a:latin typeface="Times New Roman" panose="02020603050405020304" pitchFamily="18" charset="0"/>
                <a:ea typeface="Times New Roman" panose="02020603050405020304" pitchFamily="18" charset="0"/>
              </a:rPr>
              <a:t> – the desire to convey fleeting impressions, mobility and variability of the surrounding world through art;</a:t>
            </a:r>
          </a:p>
          <a:p>
            <a:pPr marL="342900" marR="0" lvl="0" indent="-342900" algn="just">
              <a:buSzPts val="1000"/>
              <a:buFont typeface="Symbol" panose="05050102010706020507" pitchFamily="18" charset="2"/>
              <a:buChar char=""/>
              <a:tabLst>
                <a:tab pos="457200" algn="l"/>
              </a:tabLst>
            </a:pPr>
            <a:r>
              <a:rPr lang="en-US">
                <a:solidFill>
                  <a:srgbClr val="555555"/>
                </a:solidFill>
                <a:latin typeface="Times New Roman" panose="02020603050405020304" pitchFamily="18" charset="0"/>
                <a:ea typeface="Times New Roman" panose="02020603050405020304" pitchFamily="18" charset="0"/>
              </a:rPr>
              <a:t>
</a:t>
            </a:r>
            <a:r>
              <a:rPr lang="en-US" b="1">
                <a:solidFill>
                  <a:srgbClr val="555555"/>
                </a:solidFill>
                <a:latin typeface="Times New Roman" panose="02020603050405020304" pitchFamily="18" charset="0"/>
                <a:ea typeface="Times New Roman" panose="02020603050405020304" pitchFamily="18" charset="0"/>
              </a:rPr>
              <a:t>expressionism</a:t>
            </a:r>
            <a:r>
              <a:rPr lang="en-US">
                <a:solidFill>
                  <a:srgbClr val="555555"/>
                </a:solidFill>
                <a:latin typeface="Times New Roman" panose="02020603050405020304" pitchFamily="18" charset="0"/>
                <a:ea typeface="Times New Roman" panose="02020603050405020304" pitchFamily="18" charset="0"/>
              </a:rPr>
              <a:t> – passed through the personality of the artist the image of its tragic and chaotic, hostile to man essence;</a:t>
            </a:r>
          </a:p>
          <a:p>
            <a:pPr marL="342900" marR="0" lvl="0" indent="-342900" algn="just">
              <a:buSzPts val="1000"/>
              <a:buFont typeface="Symbol" panose="05050102010706020507" pitchFamily="18" charset="2"/>
              <a:buChar char=""/>
              <a:tabLst>
                <a:tab pos="457200" algn="l"/>
              </a:tabLst>
            </a:pPr>
            <a:r>
              <a:rPr lang="en-US">
                <a:solidFill>
                  <a:srgbClr val="555555"/>
                </a:solidFill>
                <a:latin typeface="Times New Roman" panose="02020603050405020304" pitchFamily="18" charset="0"/>
                <a:ea typeface="Times New Roman" panose="02020603050405020304" pitchFamily="18" charset="0"/>
              </a:rPr>
              <a:t>
</a:t>
            </a:r>
            <a:r>
              <a:rPr lang="en-US" b="1">
                <a:solidFill>
                  <a:srgbClr val="555555"/>
                </a:solidFill>
                <a:latin typeface="Times New Roman" panose="02020603050405020304" pitchFamily="18" charset="0"/>
                <a:ea typeface="Times New Roman" panose="02020603050405020304" pitchFamily="18" charset="0"/>
              </a:rPr>
              <a:t>surrealism </a:t>
            </a:r>
            <a:r>
              <a:rPr lang="en-US">
                <a:solidFill>
                  <a:srgbClr val="555555"/>
                </a:solidFill>
                <a:latin typeface="Times New Roman" panose="02020603050405020304" pitchFamily="18" charset="0"/>
                <a:ea typeface="Times New Roman" panose="02020603050405020304" pitchFamily="18" charset="0"/>
              </a:rPr>
              <a:t>– proclaimed the primary source of creativity to be the sphere of the subconscious, uncontrolled by the mind, the rupture of logical connections, replaced by subjective associations;</a:t>
            </a:r>
          </a:p>
          <a:p>
            <a:pPr marL="342900" marR="0" lvl="0" indent="-342900" algn="just">
              <a:buSzPts val="1000"/>
              <a:buFont typeface="Symbol" panose="05050102010706020507" pitchFamily="18" charset="2"/>
              <a:buChar char=""/>
              <a:tabLst>
                <a:tab pos="457200" algn="l"/>
              </a:tabLst>
            </a:pPr>
            <a:r>
              <a:rPr lang="en-US">
                <a:solidFill>
                  <a:srgbClr val="555555"/>
                </a:solidFill>
                <a:latin typeface="Times New Roman" panose="02020603050405020304" pitchFamily="18" charset="0"/>
                <a:ea typeface="Times New Roman" panose="02020603050405020304" pitchFamily="18" charset="0"/>
              </a:rPr>
              <a:t>
</a:t>
            </a:r>
            <a:r>
              <a:rPr lang="en-US" b="1">
                <a:solidFill>
                  <a:srgbClr val="555555"/>
                </a:solidFill>
                <a:latin typeface="Times New Roman" panose="02020603050405020304" pitchFamily="18" charset="0"/>
                <a:ea typeface="Times New Roman" panose="02020603050405020304" pitchFamily="18" charset="0"/>
              </a:rPr>
              <a:t>abstractionism</a:t>
            </a:r>
            <a:r>
              <a:rPr lang="en-US">
                <a:solidFill>
                  <a:srgbClr val="555555"/>
                </a:solidFill>
                <a:latin typeface="Times New Roman" panose="02020603050405020304" pitchFamily="18" charset="0"/>
                <a:ea typeface="Times New Roman" panose="02020603050405020304" pitchFamily="18" charset="0"/>
              </a:rPr>
              <a:t> – "non-objective" art, which proclaimed the rejection of the depiction of forms of real reality;</a:t>
            </a:r>
          </a:p>
          <a:p>
            <a:pPr marL="342900" marR="0" lvl="0" indent="-342900" algn="just">
              <a:buSzPts val="1000"/>
              <a:buFont typeface="Symbol" panose="05050102010706020507" pitchFamily="18" charset="2"/>
              <a:buChar char=""/>
              <a:tabLst>
                <a:tab pos="457200" algn="l"/>
              </a:tabLst>
            </a:pPr>
            <a:r>
              <a:rPr lang="en-US">
                <a:solidFill>
                  <a:srgbClr val="555555"/>
                </a:solidFill>
                <a:latin typeface="Times New Roman" panose="02020603050405020304" pitchFamily="18" charset="0"/>
                <a:ea typeface="Times New Roman" panose="02020603050405020304" pitchFamily="18" charset="0"/>
              </a:rPr>
              <a:t>
</a:t>
            </a:r>
            <a:r>
              <a:rPr lang="en-US" b="1">
                <a:solidFill>
                  <a:srgbClr val="555555"/>
                </a:solidFill>
                <a:latin typeface="Times New Roman" panose="02020603050405020304" pitchFamily="18" charset="0"/>
                <a:ea typeface="Times New Roman" panose="02020603050405020304" pitchFamily="18" charset="0"/>
              </a:rPr>
              <a:t>Futurism</a:t>
            </a:r>
            <a:r>
              <a:rPr lang="en-US">
                <a:solidFill>
                  <a:srgbClr val="555555"/>
                </a:solidFill>
                <a:latin typeface="Times New Roman" panose="02020603050405020304" pitchFamily="18" charset="0"/>
                <a:ea typeface="Times New Roman" panose="02020603050405020304" pitchFamily="18" charset="0"/>
              </a:rPr>
              <a:t> sought to reflect the dynamism of modern machine civilization, glorifying technical progress</a:t>
            </a:r>
            <a:r>
              <a:rPr lang="ru-RU" sz="1800">
                <a:solidFill>
                  <a:srgbClr val="555555"/>
                </a:solidFill>
                <a:effectLst/>
                <a:latin typeface="Times New Roman" panose="02020603050405020304" pitchFamily="18" charset="0"/>
                <a:ea typeface="Times New Roman" panose="02020603050405020304" pitchFamily="18" charset="0"/>
              </a:rPr>
              <a:t>.</a:t>
            </a:r>
            <a:endParaRPr lang="en-US" sz="1800">
              <a:effectLst/>
              <a:latin typeface="Times New Roman" panose="02020603050405020304" pitchFamily="18" charset="0"/>
              <a:ea typeface="Times New Roman" panose="02020603050405020304" pitchFamily="18" charset="0"/>
            </a:endParaRPr>
          </a:p>
          <a:p>
            <a:pPr marL="0" marR="0"/>
            <a:r>
              <a:rPr lang="ru-RU" sz="1800">
                <a:effectLst/>
                <a:latin typeface="Times New Roman" panose="02020603050405020304" pitchFamily="18" charset="0"/>
                <a:ea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59250762"/>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6E6026-DF11-EB89-BF52-C12E28A0CFBB}"/>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FE5499D8-E4B8-E26F-88D8-1E0DA2AE962C}"/>
              </a:ext>
            </a:extLst>
          </p:cNvPr>
          <p:cNvSpPr/>
          <p:nvPr/>
        </p:nvSpPr>
        <p:spPr>
          <a:xfrm>
            <a:off x="-846387" y="-1675140"/>
            <a:ext cx="10134600" cy="8526213"/>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marL="0" marR="0" algn="just" fontAlgn="base"/>
            <a:endParaRPr lang="ru-RU" sz="1400" b="1" i="1">
              <a:solidFill>
                <a:srgbClr val="333333"/>
              </a:solidFill>
              <a:effectLst/>
              <a:latin typeface="Times New Roman" panose="02020603050405020304" pitchFamily="18" charset="0"/>
              <a:ea typeface="Times New Roman" panose="02020603050405020304" pitchFamily="18" charset="0"/>
            </a:endParaRPr>
          </a:p>
          <a:p>
            <a:pPr marL="0" marR="0" algn="just" fontAlgn="base"/>
            <a:endParaRPr lang="ru-RU" sz="1400" b="1" i="1">
              <a:solidFill>
                <a:srgbClr val="333333"/>
              </a:solidFill>
              <a:latin typeface="Times New Roman" panose="02020603050405020304" pitchFamily="18" charset="0"/>
              <a:ea typeface="Times New Roman" panose="02020603050405020304" pitchFamily="18" charset="0"/>
            </a:endParaRPr>
          </a:p>
          <a:p>
            <a:pPr marL="0" marR="0" algn="just" fontAlgn="base"/>
            <a:endParaRPr lang="ru-RU" sz="1400" b="1" i="1">
              <a:solidFill>
                <a:srgbClr val="333333"/>
              </a:solidFill>
              <a:effectLst/>
              <a:latin typeface="Times New Roman" panose="02020603050405020304" pitchFamily="18" charset="0"/>
              <a:ea typeface="Times New Roman" panose="02020603050405020304" pitchFamily="18" charset="0"/>
            </a:endParaRPr>
          </a:p>
          <a:p>
            <a:pPr marL="0" marR="0" algn="just" fontAlgn="base"/>
            <a:endParaRPr lang="ru-RU" sz="1400" b="1" i="1">
              <a:solidFill>
                <a:srgbClr val="333333"/>
              </a:solidFill>
              <a:latin typeface="Times New Roman" panose="02020603050405020304" pitchFamily="18" charset="0"/>
              <a:ea typeface="Times New Roman" panose="02020603050405020304" pitchFamily="18" charset="0"/>
            </a:endParaRPr>
          </a:p>
          <a:p>
            <a:pPr marL="0" marR="0" algn="just" fontAlgn="base"/>
            <a:endParaRPr lang="ru-RU" sz="1400" b="1" i="1">
              <a:solidFill>
                <a:srgbClr val="333333"/>
              </a:solidFill>
              <a:effectLst/>
              <a:latin typeface="Times New Roman" panose="02020603050405020304" pitchFamily="18" charset="0"/>
              <a:ea typeface="Times New Roman" panose="02020603050405020304" pitchFamily="18" charset="0"/>
            </a:endParaRPr>
          </a:p>
          <a:p>
            <a:pPr marL="0" marR="0" algn="just" fontAlgn="base"/>
            <a:endParaRPr lang="ru-RU" sz="1400" b="1" i="1">
              <a:solidFill>
                <a:srgbClr val="333333"/>
              </a:solidFill>
              <a:latin typeface="Times New Roman" panose="02020603050405020304" pitchFamily="18" charset="0"/>
              <a:ea typeface="Times New Roman" panose="02020603050405020304" pitchFamily="18" charset="0"/>
            </a:endParaRPr>
          </a:p>
          <a:p>
            <a:pPr marL="0" marR="0" algn="just" fontAlgn="base"/>
            <a:endParaRPr lang="ru-RU" sz="1400" b="1" i="1">
              <a:solidFill>
                <a:srgbClr val="333333"/>
              </a:solidFill>
              <a:effectLst/>
              <a:latin typeface="Times New Roman" panose="02020603050405020304" pitchFamily="18" charset="0"/>
              <a:ea typeface="Times New Roman" panose="02020603050405020304" pitchFamily="18" charset="0"/>
            </a:endParaRPr>
          </a:p>
          <a:p>
            <a:pPr marL="0" marR="0" algn="just" fontAlgn="base"/>
            <a:endParaRPr lang="ru-RU" sz="1400" b="1" i="1">
              <a:solidFill>
                <a:srgbClr val="333333"/>
              </a:solidFill>
              <a:latin typeface="Times New Roman" panose="02020603050405020304" pitchFamily="18" charset="0"/>
              <a:ea typeface="Times New Roman" panose="02020603050405020304" pitchFamily="18" charset="0"/>
            </a:endParaRPr>
          </a:p>
          <a:p>
            <a:pPr marL="0" marR="0" algn="just" fontAlgn="base"/>
            <a:endParaRPr lang="ru-RU" sz="1400" b="1" i="1">
              <a:solidFill>
                <a:srgbClr val="333333"/>
              </a:solidFill>
              <a:effectLst/>
              <a:latin typeface="Times New Roman" panose="02020603050405020304" pitchFamily="18" charset="0"/>
              <a:ea typeface="Times New Roman" panose="02020603050405020304" pitchFamily="18" charset="0"/>
            </a:endParaRPr>
          </a:p>
          <a:p>
            <a:pPr marL="0" marR="0" algn="just" fontAlgn="base"/>
            <a:endParaRPr lang="ru-RU" sz="1400" b="1" i="1">
              <a:solidFill>
                <a:srgbClr val="333333"/>
              </a:solidFill>
              <a:latin typeface="Times New Roman" panose="02020603050405020304" pitchFamily="18" charset="0"/>
              <a:ea typeface="Times New Roman" panose="02020603050405020304" pitchFamily="18" charset="0"/>
            </a:endParaRPr>
          </a:p>
          <a:p>
            <a:pPr marL="0" marR="0" algn="just" fontAlgn="base"/>
            <a:endParaRPr lang="ru-RU" sz="1400" b="1" i="1">
              <a:solidFill>
                <a:srgbClr val="333333"/>
              </a:solidFill>
              <a:effectLst/>
              <a:latin typeface="Times New Roman" panose="02020603050405020304" pitchFamily="18" charset="0"/>
              <a:ea typeface="Times New Roman" panose="02020603050405020304" pitchFamily="18" charset="0"/>
            </a:endParaRPr>
          </a:p>
          <a:p>
            <a:pPr marL="0" marR="0" algn="just" fontAlgn="base"/>
            <a:endParaRPr lang="ru-RU" sz="1400" b="1" i="1">
              <a:solidFill>
                <a:srgbClr val="333333"/>
              </a:solidFill>
              <a:effectLst/>
              <a:latin typeface="Times New Roman" panose="02020603050405020304" pitchFamily="18" charset="0"/>
              <a:ea typeface="Times New Roman" panose="02020603050405020304" pitchFamily="18" charset="0"/>
            </a:endParaRPr>
          </a:p>
          <a:p>
            <a:pPr marL="0" marR="0" algn="just" fontAlgn="base"/>
            <a:endParaRPr lang="ru-RU" sz="1400" b="1" i="1">
              <a:solidFill>
                <a:srgbClr val="333333"/>
              </a:solidFill>
              <a:latin typeface="Times New Roman" panose="02020603050405020304" pitchFamily="18" charset="0"/>
              <a:ea typeface="Times New Roman" panose="02020603050405020304" pitchFamily="18" charset="0"/>
            </a:endParaRPr>
          </a:p>
          <a:p>
            <a:pPr marL="0" marR="0" algn="just" fontAlgn="base"/>
            <a:endParaRPr lang="ru-RU" sz="1400" b="1" i="1">
              <a:solidFill>
                <a:srgbClr val="333333"/>
              </a:solidFill>
              <a:effectLst/>
              <a:latin typeface="Times New Roman" panose="02020603050405020304" pitchFamily="18" charset="0"/>
              <a:ea typeface="Times New Roman" panose="02020603050405020304" pitchFamily="18" charset="0"/>
            </a:endParaRPr>
          </a:p>
          <a:p>
            <a:pPr marL="0" marR="0" algn="just" fontAlgn="base"/>
            <a:endParaRPr lang="ru-RU" sz="1400" b="1" i="1">
              <a:solidFill>
                <a:srgbClr val="333333"/>
              </a:solidFill>
              <a:latin typeface="Times New Roman" panose="02020603050405020304" pitchFamily="18" charset="0"/>
              <a:ea typeface="Times New Roman" panose="02020603050405020304" pitchFamily="18" charset="0"/>
            </a:endParaRPr>
          </a:p>
          <a:p>
            <a:pPr marL="0" marR="0" algn="just" fontAlgn="base"/>
            <a:endParaRPr lang="ru-RU" sz="1400" b="1" i="1">
              <a:solidFill>
                <a:srgbClr val="333333"/>
              </a:solidFill>
              <a:effectLst/>
              <a:latin typeface="Times New Roman" panose="02020603050405020304" pitchFamily="18" charset="0"/>
              <a:ea typeface="Times New Roman" panose="02020603050405020304" pitchFamily="18" charset="0"/>
            </a:endParaRPr>
          </a:p>
          <a:p>
            <a:pPr marL="0" marR="0" algn="just" fontAlgn="base"/>
            <a:endParaRPr lang="ru-RU" sz="1400" b="1" i="1">
              <a:solidFill>
                <a:srgbClr val="333333"/>
              </a:solidFill>
              <a:latin typeface="Times New Roman" panose="02020603050405020304" pitchFamily="18" charset="0"/>
              <a:ea typeface="Times New Roman" panose="02020603050405020304" pitchFamily="18" charset="0"/>
            </a:endParaRPr>
          </a:p>
          <a:p>
            <a:pPr algn="just" fontAlgn="base"/>
            <a:r>
              <a:rPr lang="en-US" sz="1400">
                <a:solidFill>
                  <a:srgbClr val="333333"/>
                </a:solidFill>
                <a:latin typeface="Times New Roman" panose="02020603050405020304" pitchFamily="18" charset="0"/>
                <a:ea typeface="Times New Roman" panose="02020603050405020304" pitchFamily="18" charset="0"/>
              </a:rPr>
              <a:t>The subject of art is a person, his relations with the world around him and other individuals, as well as the life of people in certain historical conditions. The form of existence of art is a work of art.</a:t>
            </a:r>
          </a:p>
          <a:p>
            <a:pPr algn="just" fontAlgn="base"/>
            <a:r>
              <a:rPr lang="en-US" sz="1400">
                <a:solidFill>
                  <a:srgbClr val="333333"/>
                </a:solidFill>
                <a:latin typeface="Times New Roman" panose="02020603050405020304" pitchFamily="18" charset="0"/>
                <a:ea typeface="Times New Roman" panose="02020603050405020304" pitchFamily="18" charset="0"/>
              </a:rPr>
              <a:t>
The specificity of art as a form of artistic cognition: figurative and visual, specific means with the help of which the creation of artistic images (word, sound, color, etc.) takes place, the great role of imagination and fantasy of the cognizing subject.</a:t>
            </a:r>
          </a:p>
          <a:p>
            <a:pPr algn="just" fontAlgn="base"/>
            <a:endParaRPr lang="ru-RU" sz="1800">
              <a:solidFill>
                <a:srgbClr val="333333"/>
              </a:solidFill>
              <a:effectLst/>
              <a:latin typeface="Times New Roman" panose="02020603050405020304" pitchFamily="18" charset="0"/>
              <a:ea typeface="Times New Roman" panose="02020603050405020304" pitchFamily="18" charset="0"/>
            </a:endParaRPr>
          </a:p>
          <a:p>
            <a:pPr algn="just"/>
            <a:r>
              <a:rPr lang="en-US" sz="1400">
                <a:solidFill>
                  <a:srgbClr val="555555"/>
                </a:solidFill>
                <a:latin typeface="Times New Roman" panose="02020603050405020304" pitchFamily="18" charset="0"/>
                <a:ea typeface="Times New Roman" panose="02020603050405020304" pitchFamily="18" charset="0"/>
              </a:rPr>
              <a:t>Analyzing the concept of art, it should be noted that art acts as a special human activity, expressed in artistic creativity, is associated with the experiences and emotions of a person in the perception of the surrounding world, society and awareness of his own character. Art is a subjective reproduction of reality, aimed at the emotional perception of a person who is able to experience the same feeling that the person who created the work of art experienced. The most important component of art is imagery, aesthetically expressed. Art usually manifests itself in the form of author's works created according to certain laws of aesthetics and having cognitive, aesthetic and moral value. Art as a type of human creative activity is closely related to its other manifestations, such as religion, morality, politics, technology, and the media.</a:t>
            </a:r>
            <a:r>
              <a:rPr lang="kk-KZ" sz="1800">
                <a:solidFill>
                  <a:srgbClr val="555555"/>
                </a:solidFill>
                <a:effectLst/>
                <a:latin typeface="Times New Roman" panose="02020603050405020304" pitchFamily="18" charset="0"/>
                <a:ea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endParaRPr>
          </a:p>
          <a:p>
            <a:pPr marL="0" marR="0" algn="just" fontAlgn="base"/>
            <a:endParaRPr lang="ru-RU" sz="1800">
              <a:solidFill>
                <a:srgbClr val="333333"/>
              </a:solidFill>
              <a:effectLst/>
              <a:latin typeface="Times New Roman" panose="02020603050405020304" pitchFamily="18" charset="0"/>
              <a:ea typeface="Times New Roman" panose="02020603050405020304" pitchFamily="18" charset="0"/>
            </a:endParaRPr>
          </a:p>
          <a:p>
            <a:pPr marL="0" marR="0" algn="just" fontAlgn="base"/>
            <a:endParaRPr lang="ru-RU">
              <a:solidFill>
                <a:srgbClr val="333333"/>
              </a:solidFill>
              <a:latin typeface="Times New Roman" panose="02020603050405020304" pitchFamily="18" charset="0"/>
              <a:ea typeface="Times New Roman" panose="02020603050405020304" pitchFamily="18" charset="0"/>
            </a:endParaRPr>
          </a:p>
          <a:p>
            <a:pPr marL="0" marR="0" algn="just" fontAlgn="base"/>
            <a:endParaRPr lang="ru-RU" sz="1800">
              <a:solidFill>
                <a:srgbClr val="333333"/>
              </a:solidFill>
              <a:effectLst/>
              <a:latin typeface="Times New Roman" panose="02020603050405020304" pitchFamily="18" charset="0"/>
              <a:ea typeface="Times New Roman" panose="02020603050405020304" pitchFamily="18" charset="0"/>
            </a:endParaRPr>
          </a:p>
          <a:p>
            <a:pPr marL="0" marR="0" algn="just" fontAlgn="base"/>
            <a:endParaRPr lang="ru-RU">
              <a:solidFill>
                <a:srgbClr val="333333"/>
              </a:solidFill>
              <a:latin typeface="Times New Roman" panose="02020603050405020304" pitchFamily="18" charset="0"/>
              <a:ea typeface="Times New Roman" panose="02020603050405020304" pitchFamily="18" charset="0"/>
            </a:endParaRPr>
          </a:p>
          <a:p>
            <a:pPr marL="0" marR="0" algn="just" fontAlgn="base"/>
            <a:endParaRPr lang="ru-RU" sz="1800">
              <a:solidFill>
                <a:srgbClr val="333333"/>
              </a:solidFill>
              <a:effectLst/>
              <a:latin typeface="Times New Roman" panose="02020603050405020304" pitchFamily="18" charset="0"/>
              <a:ea typeface="Times New Roman" panose="02020603050405020304" pitchFamily="18" charset="0"/>
            </a:endParaRPr>
          </a:p>
          <a:p>
            <a:pPr marL="0" marR="0" algn="just" fontAlgn="base"/>
            <a:endParaRPr lang="ru-RU">
              <a:solidFill>
                <a:srgbClr val="333333"/>
              </a:solidFill>
              <a:latin typeface="Times New Roman" panose="02020603050405020304" pitchFamily="18" charset="0"/>
              <a:ea typeface="Times New Roman" panose="02020603050405020304" pitchFamily="18" charset="0"/>
            </a:endParaRPr>
          </a:p>
          <a:p>
            <a:pPr marL="0" marR="0" algn="just" fontAlgn="base"/>
            <a:endParaRPr lang="ru-RU" sz="1800">
              <a:solidFill>
                <a:srgbClr val="333333"/>
              </a:solidFill>
              <a:effectLst/>
              <a:latin typeface="Times New Roman" panose="02020603050405020304" pitchFamily="18" charset="0"/>
              <a:ea typeface="Times New Roman" panose="02020603050405020304" pitchFamily="18" charset="0"/>
            </a:endParaRPr>
          </a:p>
          <a:p>
            <a:pPr marL="0" marR="0" algn="just" fontAlgn="base"/>
            <a:endParaRPr lang="ru-RU">
              <a:solidFill>
                <a:srgbClr val="333333"/>
              </a:solidFill>
              <a:latin typeface="Times New Roman" panose="02020603050405020304" pitchFamily="18" charset="0"/>
              <a:ea typeface="Times New Roman" panose="02020603050405020304" pitchFamily="18" charset="0"/>
            </a:endParaRPr>
          </a:p>
          <a:p>
            <a:pPr marL="0" marR="0" algn="just" fontAlgn="base"/>
            <a:endParaRPr lang="ru-RU" sz="1800">
              <a:solidFill>
                <a:srgbClr val="333333"/>
              </a:solidFill>
              <a:effectLst/>
              <a:latin typeface="Times New Roman" panose="02020603050405020304" pitchFamily="18" charset="0"/>
              <a:ea typeface="Times New Roman" panose="02020603050405020304" pitchFamily="18" charset="0"/>
            </a:endParaRPr>
          </a:p>
          <a:p>
            <a:pPr marL="0" marR="0" algn="just" fontAlgn="base"/>
            <a:endParaRPr lang="ru-RU">
              <a:solidFill>
                <a:srgbClr val="333333"/>
              </a:solidFill>
              <a:latin typeface="Times New Roman" panose="02020603050405020304" pitchFamily="18" charset="0"/>
              <a:ea typeface="Times New Roman" panose="02020603050405020304" pitchFamily="18" charset="0"/>
            </a:endParaRPr>
          </a:p>
          <a:p>
            <a:pPr marL="0" marR="0" algn="just" fontAlgn="base"/>
            <a:endParaRPr lang="en-US"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10046045"/>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C3E55-88BD-0C82-A8B5-2E3B715A1C2C}"/>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F5D60B48-3B6C-FB45-01DA-30495F72FFFB}"/>
              </a:ext>
            </a:extLst>
          </p:cNvPr>
          <p:cNvSpPr/>
          <p:nvPr/>
        </p:nvSpPr>
        <p:spPr>
          <a:xfrm>
            <a:off x="0" y="0"/>
            <a:ext cx="8991600" cy="69342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marL="0" marR="0" algn="ctr" fontAlgn="base">
              <a:lnSpc>
                <a:spcPct val="150000"/>
              </a:lnSpc>
            </a:pPr>
            <a:endParaRPr lang="ru-RU" sz="1400" b="1">
              <a:solidFill>
                <a:srgbClr val="333333"/>
              </a:solidFill>
              <a:effectLst/>
              <a:latin typeface="Times New Roman" panose="02020603050405020304" pitchFamily="18" charset="0"/>
              <a:ea typeface="Times New Roman" panose="02020603050405020304" pitchFamily="18" charset="0"/>
            </a:endParaRPr>
          </a:p>
          <a:p>
            <a:pPr marL="0" marR="0" algn="ctr" fontAlgn="base">
              <a:lnSpc>
                <a:spcPct val="150000"/>
              </a:lnSpc>
            </a:pPr>
            <a:endParaRPr lang="ru-RU" sz="1400" b="1">
              <a:solidFill>
                <a:srgbClr val="333333"/>
              </a:solidFill>
              <a:latin typeface="Times New Roman" panose="02020603050405020304" pitchFamily="18" charset="0"/>
              <a:ea typeface="Times New Roman" panose="02020603050405020304" pitchFamily="18" charset="0"/>
            </a:endParaRPr>
          </a:p>
          <a:p>
            <a:pPr algn="ctr" fontAlgn="base">
              <a:lnSpc>
                <a:spcPct val="150000"/>
              </a:lnSpc>
            </a:pPr>
            <a:r>
              <a:rPr lang="en-US" sz="1400">
                <a:solidFill>
                  <a:srgbClr val="333333"/>
                </a:solidFill>
                <a:latin typeface="Times New Roman" panose="02020603050405020304" pitchFamily="18" charset="0"/>
                <a:ea typeface="Times New Roman" panose="02020603050405020304" pitchFamily="18" charset="0"/>
              </a:rPr>
              <a:t>Functions of art:</a:t>
            </a:r>
          </a:p>
          <a:p>
            <a:pPr algn="ctr" fontAlgn="base">
              <a:lnSpc>
                <a:spcPct val="150000"/>
              </a:lnSpc>
            </a:pPr>
            <a:endParaRPr lang="en-US" sz="1400">
              <a:solidFill>
                <a:srgbClr val="333333"/>
              </a:solidFill>
              <a:latin typeface="Times New Roman" panose="02020603050405020304" pitchFamily="18" charset="0"/>
              <a:ea typeface="Times New Roman" panose="02020603050405020304" pitchFamily="18" charset="0"/>
            </a:endParaRPr>
          </a:p>
          <a:p>
            <a:pPr marL="342900" indent="-342900" fontAlgn="base">
              <a:lnSpc>
                <a:spcPct val="150000"/>
              </a:lnSpc>
              <a:buFont typeface="+mj-lt"/>
              <a:buAutoNum type="arabicPeriod"/>
            </a:pPr>
            <a:r>
              <a:rPr lang="en-US" sz="1400">
                <a:solidFill>
                  <a:srgbClr val="333333"/>
                </a:solidFill>
                <a:latin typeface="Times New Roman" panose="02020603050405020304" pitchFamily="18" charset="0"/>
                <a:ea typeface="Times New Roman" panose="02020603050405020304" pitchFamily="18" charset="0"/>
              </a:rPr>
              <a:t>socially transformative (exerting an ideological and aesthetic impact on people, includes them in directed activities to transform society);
artistic and conceptual (analyzes the state of the surrounding world);
educational (forms the personality, feelings and thoughts of people);
aesthetic (forms aesthetic tastes and needs of a person);
consolation-compensatory (restores harmony in the sphere of the spirit, lost by a person in reality, contributes to the preservation and restoration of the mental balance of the personality);
anticipation (anticipates the future);
suggestive (affects the subconscious of people, the human psyche);
hedonistic (gives people pleasure);
cognitive-heuristic (reflects and assimilates those aspects of life that are difficult for science to access).</a:t>
            </a:r>
            <a:r>
              <a:rPr lang="ru-RU" sz="1800">
                <a:solidFill>
                  <a:srgbClr val="333333"/>
                </a:solidFill>
                <a:effectLst/>
                <a:latin typeface="Times New Roman" panose="02020603050405020304" pitchFamily="18" charset="0"/>
                <a:ea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4327506"/>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5B7BCA-AFE0-2B45-DBA4-4D22F8A9BDED}"/>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563AFBFF-5763-4939-A51F-AAF8B99E8554}"/>
              </a:ext>
            </a:extLst>
          </p:cNvPr>
          <p:cNvSpPr/>
          <p:nvPr/>
        </p:nvSpPr>
        <p:spPr>
          <a:xfrm>
            <a:off x="-304800" y="0"/>
            <a:ext cx="9601200" cy="67056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r>
              <a:rPr lang="en-US" sz="1600">
                <a:solidFill>
                  <a:srgbClr val="333333"/>
                </a:solidFill>
                <a:latin typeface="Times New Roman" panose="02020603050405020304" pitchFamily="18" charset="0"/>
                <a:ea typeface="Times New Roman" panose="02020603050405020304" pitchFamily="18" charset="0"/>
              </a:rPr>
              <a:t>Types of art. Art manifests itself in a huge variety of specific types of artistic creativity, expressed in a certain classification. 
The traditional division of works of art is adopted on the basis of their relation to the categories of space and time: spatial, not revealing movement (architecture, sculpture, graphics, etc.) and temporal, subject to temporary existence in their dynamics (ballet, music, etc.). 
The following main types of art are distinguished: architecture (architecture), painting, sculpture, decorative and applied arts, literature, music, theater, circus, ballet, cinema, photography, and variety. 
In art, there is always a historically formed commonality of artistic features in one form or another (or simultaneously in several arts), characteristic of different epochs and peoples and conditioned by the unity of ideological and aesthetic aspirations of the creative minority. </a:t>
            </a:r>
          </a:p>
          <a:p>
            <a:pPr algn="just"/>
            <a:r>
              <a:rPr lang="en-US" sz="1600">
                <a:solidFill>
                  <a:srgbClr val="333333"/>
                </a:solidFill>
                <a:latin typeface="Times New Roman" panose="02020603050405020304" pitchFamily="18" charset="0"/>
                <a:ea typeface="Times New Roman" panose="02020603050405020304" pitchFamily="18" charset="0"/>
              </a:rPr>
              <a:t>
This commonality acts under the concept of direction, trend or style.</a:t>
            </a:r>
            <a:endParaRPr lang="en-US" sz="16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59832928"/>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wn Arrow Callout 2"/>
          <p:cNvSpPr/>
          <p:nvPr/>
        </p:nvSpPr>
        <p:spPr>
          <a:xfrm>
            <a:off x="152400" y="644999"/>
            <a:ext cx="8839200" cy="4703378"/>
          </a:xfrm>
          <a:custGeom>
            <a:avLst/>
            <a:gdLst>
              <a:gd name="f0" fmla="val 10800000"/>
              <a:gd name="f1" fmla="val 5400000"/>
              <a:gd name="f2" fmla="val 180"/>
              <a:gd name="f3" fmla="val w"/>
              <a:gd name="f4" fmla="val h"/>
              <a:gd name="f5" fmla="val ss"/>
              <a:gd name="f6" fmla="val 0"/>
              <a:gd name="f7" fmla="val 25000"/>
              <a:gd name="f8" fmla="val 64977"/>
              <a:gd name="f9" fmla="+- 0 0 -270"/>
              <a:gd name="f10" fmla="+- 0 0 -90"/>
              <a:gd name="f11" fmla="abs f3"/>
              <a:gd name="f12" fmla="abs f4"/>
              <a:gd name="f13" fmla="abs f5"/>
              <a:gd name="f14" fmla="*/ f9 f0 1"/>
              <a:gd name="f15" fmla="*/ f10 f0 1"/>
              <a:gd name="f16" fmla="?: f11 f3 1"/>
              <a:gd name="f17" fmla="?: f12 f4 1"/>
              <a:gd name="f18" fmla="?: f13 f5 1"/>
              <a:gd name="f19" fmla="*/ f14 1 f2"/>
              <a:gd name="f20" fmla="*/ f15 1 f2"/>
              <a:gd name="f21" fmla="*/ f16 1 21600"/>
              <a:gd name="f22" fmla="*/ f17 1 21600"/>
              <a:gd name="f23" fmla="*/ 21600 f16 1"/>
              <a:gd name="f24" fmla="*/ 21600 f17 1"/>
              <a:gd name="f25" fmla="+- f19 0 f1"/>
              <a:gd name="f26" fmla="+- f20 0 f1"/>
              <a:gd name="f27" fmla="min f22 f21"/>
              <a:gd name="f28" fmla="*/ f23 1 f18"/>
              <a:gd name="f29" fmla="*/ f24 1 f18"/>
              <a:gd name="f30" fmla="val f28"/>
              <a:gd name="f31" fmla="val f29"/>
              <a:gd name="f32" fmla="*/ f6 f27 1"/>
              <a:gd name="f33" fmla="+- f31 0 f6"/>
              <a:gd name="f34" fmla="+- f30 0 f6"/>
              <a:gd name="f35" fmla="*/ f30 f27 1"/>
              <a:gd name="f36" fmla="*/ f31 f27 1"/>
              <a:gd name="f37" fmla="*/ f34 1 2"/>
              <a:gd name="f38" fmla="min f34 f33"/>
              <a:gd name="f39" fmla="*/ f33 f8 1"/>
              <a:gd name="f40" fmla="+- f6 f37 0"/>
              <a:gd name="f41" fmla="*/ f38 f7 1"/>
              <a:gd name="f42" fmla="*/ f39 1 100000"/>
              <a:gd name="f43" fmla="*/ f41 1 100000"/>
              <a:gd name="f44" fmla="*/ f41 1 200000"/>
              <a:gd name="f45" fmla="*/ f42 1 2"/>
              <a:gd name="f46" fmla="*/ f42 f27 1"/>
              <a:gd name="f47" fmla="*/ f40 f27 1"/>
              <a:gd name="f48" fmla="+- f40 0 f43"/>
              <a:gd name="f49" fmla="+- f40 0 f44"/>
              <a:gd name="f50" fmla="+- f40 f44 0"/>
              <a:gd name="f51" fmla="+- f40 f43 0"/>
              <a:gd name="f52" fmla="+- f31 0 f43"/>
              <a:gd name="f53" fmla="*/ f45 f27 1"/>
              <a:gd name="f54" fmla="*/ f50 f27 1"/>
              <a:gd name="f55" fmla="*/ f52 f27 1"/>
              <a:gd name="f56" fmla="*/ f51 f27 1"/>
              <a:gd name="f57" fmla="*/ f48 f27 1"/>
              <a:gd name="f58" fmla="*/ f49 f27 1"/>
            </a:gdLst>
            <a:ahLst/>
            <a:cxnLst>
              <a:cxn ang="3cd4">
                <a:pos x="hc" y="t"/>
              </a:cxn>
              <a:cxn ang="0">
                <a:pos x="r" y="vc"/>
              </a:cxn>
              <a:cxn ang="cd4">
                <a:pos x="hc" y="b"/>
              </a:cxn>
              <a:cxn ang="cd2">
                <a:pos x="l" y="vc"/>
              </a:cxn>
              <a:cxn ang="f25">
                <a:pos x="f32" y="f53"/>
              </a:cxn>
              <a:cxn ang="f26">
                <a:pos x="f35" y="f53"/>
              </a:cxn>
            </a:cxnLst>
            <a:rect l="f32" t="f32" r="f35" b="f46"/>
            <a:pathLst>
              <a:path>
                <a:moveTo>
                  <a:pt x="f32" y="f32"/>
                </a:moveTo>
                <a:lnTo>
                  <a:pt x="f35" y="f32"/>
                </a:lnTo>
                <a:lnTo>
                  <a:pt x="f35" y="f46"/>
                </a:lnTo>
                <a:lnTo>
                  <a:pt x="f54" y="f46"/>
                </a:lnTo>
                <a:lnTo>
                  <a:pt x="f54" y="f55"/>
                </a:lnTo>
                <a:lnTo>
                  <a:pt x="f56" y="f55"/>
                </a:lnTo>
                <a:lnTo>
                  <a:pt x="f47" y="f36"/>
                </a:lnTo>
                <a:lnTo>
                  <a:pt x="f57" y="f55"/>
                </a:lnTo>
                <a:lnTo>
                  <a:pt x="f58" y="f55"/>
                </a:lnTo>
                <a:lnTo>
                  <a:pt x="f58" y="f46"/>
                </a:lnTo>
                <a:lnTo>
                  <a:pt x="f32" y="f46"/>
                </a:lnTo>
                <a:close/>
              </a:path>
            </a:pathLst>
          </a:custGeom>
          <a:solidFill>
            <a:srgbClr val="4F81BD"/>
          </a:solidFill>
          <a:ln w="25402">
            <a:solidFill>
              <a:srgbClr val="385D8A"/>
            </a:solidFill>
            <a:prstDash val="solid"/>
          </a:ln>
        </p:spPr>
        <p:txBody>
          <a:bodyPr vert="horz" wrap="square" lIns="91440" tIns="45720" rIns="91440" bIns="45720" anchor="ctr" anchorCtr="1" compatLnSpc="1"/>
          <a:lstStyle/>
          <a:p>
            <a:pPr lvl="0" algn="ctr">
              <a:defRPr sz="1800" b="0" i="0" u="none" strike="noStrike" kern="0" cap="none" spc="0" baseline="0">
                <a:solidFill>
                  <a:srgbClr val="000000"/>
                </a:solidFill>
                <a:uFillTx/>
              </a:defRPr>
            </a:pPr>
            <a:r>
              <a:rPr lang="en-US" sz="4000" b="0" i="0" u="none" strike="noStrike" kern="1200" cap="none" spc="0" baseline="0">
                <a:solidFill>
                  <a:srgbClr val="FFFFFF"/>
                </a:solidFill>
                <a:uFillTx/>
                <a:latin typeface="Calibri"/>
                <a:ea typeface=""/>
                <a:cs typeface=""/>
              </a:rPr>
              <a:t>2.</a:t>
            </a:r>
            <a:r>
              <a:rPr lang="ru-RU" sz="4000" b="0" i="0" u="none" strike="noStrike" kern="1200" cap="none" spc="0" baseline="0">
                <a:solidFill>
                  <a:srgbClr val="FFFFFF"/>
                </a:solidFill>
                <a:uFillTx/>
                <a:latin typeface="Calibri"/>
                <a:ea typeface=""/>
                <a:cs typeface=""/>
              </a:rPr>
              <a:t> </a:t>
            </a:r>
            <a:r>
              <a:rPr lang="en-US" sz="4000">
                <a:solidFill>
                  <a:srgbClr val="FFFFFF"/>
                </a:solidFill>
                <a:ea typeface=""/>
                <a:cs typeface=""/>
              </a:rPr>
              <a:t>Aesthetic Views in the History of Philosophy</a:t>
            </a:r>
            <a:endParaRPr lang="en-US" sz="4000" b="0" i="0" u="none" strike="noStrike" kern="1200" cap="none" spc="0" baseline="0">
              <a:solidFill>
                <a:srgbClr val="FFFFFF"/>
              </a:solidFill>
              <a:uFillTx/>
              <a:latin typeface="Calibri"/>
              <a:ea typeface=""/>
              <a:cs typeface=""/>
            </a:endParaRPr>
          </a:p>
        </p:txBody>
      </p:sp>
    </p:spTree>
    <p:extLst>
      <p:ext uri="{BB962C8B-B14F-4D97-AF65-F5344CB8AC3E}">
        <p14:creationId xmlns:p14="http://schemas.microsoft.com/office/powerpoint/2010/main" val="1921958157"/>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04800"/>
            <a:ext cx="8229600" cy="1066800"/>
          </a:xfrm>
        </p:spPr>
        <p:txBody>
          <a:bodyPr>
            <a:noAutofit/>
          </a:bodyPr>
          <a:lstStyle/>
          <a:p>
            <a:r>
              <a:rPr lang="en-US" sz="3600" b="1">
                <a:solidFill>
                  <a:srgbClr val="002060"/>
                </a:solidFill>
                <a:latin typeface="Times New Roman"/>
                <a:ea typeface="Calibri"/>
                <a:cs typeface="+mn-cs"/>
              </a:rPr>
              <a:t>Aesthetics </a:t>
            </a:r>
            <a:br>
              <a:rPr lang="en-US" sz="3600" b="1">
                <a:solidFill>
                  <a:srgbClr val="002060"/>
                </a:solidFill>
                <a:latin typeface="Times New Roman"/>
                <a:ea typeface="Calibri"/>
                <a:cs typeface="+mn-cs"/>
              </a:rPr>
            </a:br>
            <a:r>
              <a:rPr lang="en-US" sz="3600" b="1">
                <a:solidFill>
                  <a:srgbClr val="002060"/>
                </a:solidFill>
                <a:latin typeface="Times New Roman"/>
                <a:ea typeface="Calibri"/>
                <a:cs typeface="+mn-cs"/>
              </a:rPr>
              <a:t>(Greek </a:t>
            </a:r>
            <a:r>
              <a:rPr lang="en-US" sz="3600" b="1" err="1">
                <a:solidFill>
                  <a:srgbClr val="002060"/>
                </a:solidFill>
                <a:latin typeface="Times New Roman"/>
                <a:ea typeface="Calibri"/>
                <a:cs typeface="+mn-cs"/>
              </a:rPr>
              <a:t>aisthetikos</a:t>
            </a:r>
            <a:r>
              <a:rPr lang="en-US" sz="3600" b="1">
                <a:solidFill>
                  <a:srgbClr val="002060"/>
                </a:solidFill>
                <a:latin typeface="Times New Roman"/>
                <a:ea typeface="Calibri"/>
                <a:cs typeface="+mn-cs"/>
              </a:rPr>
              <a:t> – feeling, sensual)</a:t>
            </a:r>
            <a:endParaRPr lang="ru-RU" sz="3600">
              <a:solidFill>
                <a:srgbClr val="002060"/>
              </a:solidFill>
            </a:endParaRPr>
          </a:p>
        </p:txBody>
      </p:sp>
      <p:sp>
        <p:nvSpPr>
          <p:cNvPr id="3" name="Объект 2"/>
          <p:cNvSpPr>
            <a:spLocks noGrp="1"/>
          </p:cNvSpPr>
          <p:nvPr>
            <p:ph idx="1"/>
          </p:nvPr>
        </p:nvSpPr>
        <p:spPr>
          <a:xfrm>
            <a:off x="228600" y="1600200"/>
            <a:ext cx="8915400" cy="5334000"/>
          </a:xfrm>
        </p:spPr>
        <p:txBody>
          <a:bodyPr>
            <a:normAutofit/>
          </a:bodyPr>
          <a:lstStyle/>
          <a:p>
            <a:pPr marL="109728" indent="0" algn="just">
              <a:buNone/>
            </a:pPr>
            <a:r>
              <a:rPr lang="en-US" b="1">
                <a:solidFill>
                  <a:srgbClr val="002060"/>
                </a:solidFill>
                <a:latin typeface="Times New Roman"/>
                <a:ea typeface="Calibri"/>
              </a:rPr>
              <a:t>a philosophical science that studies the sphere of aesthetics as a specific manifestation of the value relationship between man and the world.</a:t>
            </a:r>
          </a:p>
        </p:txBody>
      </p:sp>
      <p:sp>
        <p:nvSpPr>
          <p:cNvPr id="4" name="Скругленный прямоугольник 3"/>
          <p:cNvSpPr/>
          <p:nvPr/>
        </p:nvSpPr>
        <p:spPr>
          <a:xfrm>
            <a:off x="228600" y="3429000"/>
            <a:ext cx="8686800" cy="29523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solidFill>
              </a:rPr>
              <a:t>At the end of the 18th century, A. Baumgarten  
singled out aesthetics as a special discipline and proposed the term "aesthetics" to designate 
"The Science of Sensory Knowledge</a:t>
            </a:r>
            <a:r>
              <a:rPr lang="ru-RU" sz="2800">
                <a:solidFill>
                  <a:schemeClr val="bg1"/>
                </a:solidFill>
              </a:rPr>
              <a:t>" </a:t>
            </a:r>
            <a:endParaRPr lang="ru-RU">
              <a:solidFill>
                <a:schemeClr val="bg1"/>
              </a:solidFill>
            </a:endParaRPr>
          </a:p>
        </p:txBody>
      </p:sp>
    </p:spTree>
    <p:extLst>
      <p:ext uri="{BB962C8B-B14F-4D97-AF65-F5344CB8AC3E}">
        <p14:creationId xmlns:p14="http://schemas.microsoft.com/office/powerpoint/2010/main" val="709656185"/>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b="1">
                <a:solidFill>
                  <a:srgbClr val="002060"/>
                </a:solidFill>
                <a:latin typeface="Times New Roman" pitchFamily="18" charset="0"/>
                <a:cs typeface="Times New Roman" pitchFamily="18" charset="0"/>
              </a:rPr>
              <a:t>Philosophy of art in ancient philosophy (Sophists, Socrates, Plato, Aristotle, etc.).</a:t>
            </a:r>
            <a:endParaRPr lang="ru-RU"/>
          </a:p>
        </p:txBody>
      </p:sp>
      <p:sp>
        <p:nvSpPr>
          <p:cNvPr id="3" name="Объект 2"/>
          <p:cNvSpPr>
            <a:spLocks noGrp="1"/>
          </p:cNvSpPr>
          <p:nvPr>
            <p:ph idx="1"/>
          </p:nvPr>
        </p:nvSpPr>
        <p:spPr/>
        <p:txBody>
          <a:bodyPr/>
          <a:lstStyle/>
          <a:p>
            <a:r>
              <a:rPr lang="en-US" b="1">
                <a:solidFill>
                  <a:srgbClr val="002060"/>
                </a:solidFill>
              </a:rPr>
              <a:t>Sophism. </a:t>
            </a:r>
            <a:endParaRPr lang="kk-KZ" b="1">
              <a:solidFill>
                <a:srgbClr val="002060"/>
              </a:solidFill>
            </a:endParaRPr>
          </a:p>
          <a:p>
            <a:pPr marL="0" indent="0">
              <a:buNone/>
            </a:pPr>
            <a:r>
              <a:rPr lang="en-US">
                <a:solidFill>
                  <a:srgbClr val="002060"/>
                </a:solidFill>
              </a:rPr>
              <a:t>The main idea is that beauty is subjective, not objective. Beauty exists only in connection with the conditions of place, time, and purpose. What is beautiful in one respect is ugly in another. Beauty is sensual pleasure</a:t>
            </a:r>
            <a:r>
              <a:rPr lang="ru-RU">
                <a:solidFill>
                  <a:srgbClr val="002060"/>
                </a:solidFill>
              </a:rPr>
              <a:t>.</a:t>
            </a:r>
          </a:p>
        </p:txBody>
      </p:sp>
    </p:spTree>
    <p:extLst>
      <p:ext uri="{BB962C8B-B14F-4D97-AF65-F5344CB8AC3E}">
        <p14:creationId xmlns:p14="http://schemas.microsoft.com/office/powerpoint/2010/main" val="4152097322"/>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0FE4B13E7E50E24294C41CF949F65079" ma:contentTypeVersion="4" ma:contentTypeDescription="Создание документа." ma:contentTypeScope="" ma:versionID="e21b933c3e81f96e5e4a3811d6615a9c">
  <xsd:schema xmlns:xsd="http://www.w3.org/2001/XMLSchema" xmlns:xs="http://www.w3.org/2001/XMLSchema" xmlns:p="http://schemas.microsoft.com/office/2006/metadata/properties" xmlns:ns2="88ac8625-ae69-4c32-bbbf-019c51047c38" targetNamespace="http://schemas.microsoft.com/office/2006/metadata/properties" ma:root="true" ma:fieldsID="ef241bddd601c8bdab3ab59bb8be4eee" ns2:_="">
    <xsd:import namespace="88ac8625-ae69-4c32-bbbf-019c51047c3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ac8625-ae69-4c32-bbbf-019c51047c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980F40-9B8F-4824-BCAD-812BCFA18646}">
  <ds:schemaRefs>
    <ds:schemaRef ds:uri="http://schemas.microsoft.com/sharepoint/v3/contenttype/forms"/>
  </ds:schemaRefs>
</ds:datastoreItem>
</file>

<file path=customXml/itemProps2.xml><?xml version="1.0" encoding="utf-8"?>
<ds:datastoreItem xmlns:ds="http://schemas.openxmlformats.org/officeDocument/2006/customXml" ds:itemID="{5ED60132-A880-484A-9175-D05A093C9CC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8963200-1F9B-4347-8D54-B44D626387F3}">
  <ds:schemaRefs>
    <ds:schemaRef ds:uri="88ac8625-ae69-4c32-bbbf-019c51047c3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Экран (4:3)</PresentationFormat>
  <Slides>33</Slides>
  <Notes>0</Notes>
  <HiddenSlides>0</HiddenSlides>
  <ScaleCrop>false</ScaleCrop>
  <HeadingPairs>
    <vt:vector size="4" baseType="variant">
      <vt:variant>
        <vt:lpstr>Тема</vt:lpstr>
      </vt:variant>
      <vt:variant>
        <vt:i4>1</vt:i4>
      </vt:variant>
      <vt:variant>
        <vt:lpstr>Заголовки слайдов</vt:lpstr>
      </vt:variant>
      <vt:variant>
        <vt:i4>33</vt:i4>
      </vt:variant>
    </vt:vector>
  </HeadingPairs>
  <TitlesOfParts>
    <vt:vector size="34" baseType="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Aesthetics  (Greek aisthetikos – feeling, sensual)</vt:lpstr>
      <vt:lpstr>Philosophy of art in ancient philosophy (Sophists, Socrates, Plato, Aristotle, etc.).</vt:lpstr>
      <vt:lpstr>Philosophy of art in ancient philosophy (Sophists, Socrates, Plato, Aristotle, etc.).</vt:lpstr>
      <vt:lpstr>Презентация PowerPoint</vt:lpstr>
      <vt:lpstr>Презентация PowerPoint</vt:lpstr>
      <vt:lpstr>Aesthetics of the Middle Ages</vt:lpstr>
      <vt:lpstr>Aesthetics Renaissance</vt:lpstr>
      <vt:lpstr>Fundamentals of Classical Aesthetics (I. Kant, G. Hegel)</vt:lpstr>
      <vt:lpstr>Презентация PowerPoint</vt:lpstr>
      <vt:lpstr>Classic aesthetics</vt:lpstr>
      <vt:lpstr>Non-classical aesthetics</vt:lpstr>
      <vt:lpstr>The Origins of Non-Classical Aesthetics</vt:lpstr>
      <vt:lpstr>Friedrich Nietzsche</vt:lpstr>
      <vt:lpstr>Friedrich Nietzsche</vt:lpstr>
      <vt:lpstr>Sigmund Freud non-classical aesthetics</vt:lpstr>
      <vt:lpstr>Экзистенциализм</vt:lpstr>
      <vt:lpstr>Existentialists Non-Classical Aesthetics</vt:lpstr>
      <vt:lpstr>Structuralists: Non-classical aesthetics</vt:lpstr>
      <vt:lpstr>Презентация PowerPoint</vt:lpstr>
      <vt:lpstr>Aesthetics Categories:</vt:lpstr>
      <vt:lpstr>Particular varieties of Beauty:</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Conrad.Zaure</dc:creator>
  <cp:revision>2</cp:revision>
  <dcterms:created xsi:type="dcterms:W3CDTF">2013-02-26T00:54:17Z</dcterms:created>
  <dcterms:modified xsi:type="dcterms:W3CDTF">2024-11-24T17:18:05Z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0x0101000FE4B13E7E50E24294C41CF949F65079</vt:lpwstr>
  </property>
</Properties>
</file>