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471" r:id="rId3"/>
    <p:sldId id="430" r:id="rId4"/>
    <p:sldId id="506" r:id="rId5"/>
    <p:sldId id="507" r:id="rId6"/>
    <p:sldId id="509" r:id="rId7"/>
    <p:sldId id="508" r:id="rId8"/>
    <p:sldId id="510" r:id="rId9"/>
    <p:sldId id="511" r:id="rId10"/>
    <p:sldId id="512" r:id="rId11"/>
    <p:sldId id="513" r:id="rId12"/>
    <p:sldId id="514" r:id="rId13"/>
    <p:sldId id="473" r:id="rId14"/>
    <p:sldId id="432" r:id="rId15"/>
    <p:sldId id="515" r:id="rId16"/>
    <p:sldId id="475" r:id="rId17"/>
    <p:sldId id="518" r:id="rId18"/>
    <p:sldId id="434" r:id="rId19"/>
    <p:sldId id="516" r:id="rId20"/>
    <p:sldId id="322" r:id="rId21"/>
    <p:sldId id="412" r:id="rId22"/>
    <p:sldId id="519" r:id="rId23"/>
    <p:sldId id="520" r:id="rId24"/>
    <p:sldId id="503" r:id="rId25"/>
    <p:sldId id="52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47" autoAdjust="0"/>
    <p:restoredTop sz="89192" autoAdjust="0"/>
  </p:normalViewPr>
  <p:slideViewPr>
    <p:cSldViewPr>
      <p:cViewPr>
        <p:scale>
          <a:sx n="110" d="100"/>
          <a:sy n="110" d="100"/>
        </p:scale>
        <p:origin x="835" y="-35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AC29C5-FAD6-411B-B322-FC742240F823}" type="datetimeFigureOut">
              <a:rPr lang="ru-RU" smtClean="0"/>
              <a:t>27.11.2024</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9D3494-C6FA-473B-BC9B-A28474F7B0EC}" type="slidenum">
              <a:rPr lang="ru-RU" smtClean="0"/>
              <a:t>‹#›</a:t>
            </a:fld>
            <a:endParaRPr lang="ru-RU"/>
          </a:p>
        </p:txBody>
      </p:sp>
    </p:spTree>
    <p:extLst>
      <p:ext uri="{BB962C8B-B14F-4D97-AF65-F5344CB8AC3E}">
        <p14:creationId xmlns:p14="http://schemas.microsoft.com/office/powerpoint/2010/main" val="212163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9D3494-C6FA-473B-BC9B-A28474F7B0EC}" type="slidenum">
              <a:rPr lang="ru-RU" smtClean="0"/>
              <a:t>3</a:t>
            </a:fld>
            <a:endParaRPr lang="ru-RU"/>
          </a:p>
        </p:txBody>
      </p:sp>
    </p:spTree>
    <p:extLst>
      <p:ext uri="{BB962C8B-B14F-4D97-AF65-F5344CB8AC3E}">
        <p14:creationId xmlns:p14="http://schemas.microsoft.com/office/powerpoint/2010/main" val="1088656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9D3494-C6FA-473B-BC9B-A28474F7B0EC}" type="slidenum">
              <a:rPr lang="ru-RU" smtClean="0"/>
              <a:t>4</a:t>
            </a:fld>
            <a:endParaRPr lang="ru-RU"/>
          </a:p>
        </p:txBody>
      </p:sp>
    </p:spTree>
    <p:extLst>
      <p:ext uri="{BB962C8B-B14F-4D97-AF65-F5344CB8AC3E}">
        <p14:creationId xmlns:p14="http://schemas.microsoft.com/office/powerpoint/2010/main" val="3865626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9D3494-C6FA-473B-BC9B-A28474F7B0EC}" type="slidenum">
              <a:rPr lang="ru-RU" smtClean="0"/>
              <a:t>19</a:t>
            </a:fld>
            <a:endParaRPr lang="ru-RU"/>
          </a:p>
        </p:txBody>
      </p:sp>
    </p:spTree>
    <p:extLst>
      <p:ext uri="{BB962C8B-B14F-4D97-AF65-F5344CB8AC3E}">
        <p14:creationId xmlns:p14="http://schemas.microsoft.com/office/powerpoint/2010/main" val="157427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685800" y="2130423"/>
            <a:ext cx="7772400" cy="1470026"/>
          </a:xfrm>
        </p:spPr>
        <p:txBody>
          <a:bodyPr/>
          <a:lstStyle>
            <a:lvl1pPr>
              <a:defRPr/>
            </a:lvl1pPr>
          </a:lstStyle>
          <a:p>
            <a:pPr lvl="0"/>
            <a:r>
              <a:rPr lang="en-US"/>
              <a:t>Click to edit Master title style</a:t>
            </a:r>
          </a:p>
        </p:txBody>
      </p:sp>
      <p:sp>
        <p:nvSpPr>
          <p:cNvPr id="3" name="Subtitle 2"/>
          <p:cNvSpPr txBox="1">
            <a:spLocks noGrp="1"/>
          </p:cNvSpPr>
          <p:nvPr>
            <p:ph type="subTitle" idx="1"/>
          </p:nvPr>
        </p:nvSpPr>
        <p:spPr>
          <a:xfrm>
            <a:off x="1371600" y="3886200"/>
            <a:ext cx="6400800" cy="1752603"/>
          </a:xfrm>
        </p:spPr>
        <p:txBody>
          <a:bodyPr anchorCtr="1"/>
          <a:lstStyle>
            <a:lvl1pPr marL="0" indent="0" algn="ctr">
              <a:buNone/>
              <a:defRPr>
                <a:solidFill>
                  <a:srgbClr val="898989"/>
                </a:solidFill>
              </a:defRPr>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fld id="{FF598357-CFD7-42AE-A3D1-F0DA967EAFE0}" type="datetime1">
              <a:rPr lang="en-US"/>
              <a:pPr lvl="0"/>
              <a:t>11/27/2024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F3CD7E7A-F724-4745-9EB7-FC3AC90DCCB8}" type="slidenum">
              <a:t>‹#›</a:t>
            </a:fld>
            <a:endParaRPr lang="en-US"/>
          </a:p>
        </p:txBody>
      </p:sp>
    </p:spTree>
    <p:extLst>
      <p:ext uri="{BB962C8B-B14F-4D97-AF65-F5344CB8AC3E}">
        <p14:creationId xmlns:p14="http://schemas.microsoft.com/office/powerpoint/2010/main" val="1897497674"/>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6688A73F-2296-4770-9D2C-D334634F3C44}" type="datetime1">
              <a:rPr lang="en-US"/>
              <a:pPr lvl="0"/>
              <a:t>11/27/2024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C60E4737-8808-4B40-8EEC-03DEF215BF73}" type="slidenum">
              <a:t>‹#›</a:t>
            </a:fld>
            <a:endParaRPr lang="en-US"/>
          </a:p>
        </p:txBody>
      </p:sp>
    </p:spTree>
    <p:extLst>
      <p:ext uri="{BB962C8B-B14F-4D97-AF65-F5344CB8AC3E}">
        <p14:creationId xmlns:p14="http://schemas.microsoft.com/office/powerpoint/2010/main" val="1762609333"/>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6629400" y="274640"/>
            <a:ext cx="2057400" cy="5851529"/>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35086000-C037-48C0-A8DD-99D43F2011EF}" type="datetime1">
              <a:rPr lang="en-US"/>
              <a:pPr lvl="0"/>
              <a:t>11/27/2024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2D83E2B0-ADDE-4655-9E04-371E6E68AD68}" type="slidenum">
              <a:t>‹#›</a:t>
            </a:fld>
            <a:endParaRPr lang="en-US"/>
          </a:p>
        </p:txBody>
      </p:sp>
    </p:spTree>
    <p:extLst>
      <p:ext uri="{BB962C8B-B14F-4D97-AF65-F5344CB8AC3E}">
        <p14:creationId xmlns:p14="http://schemas.microsoft.com/office/powerpoint/2010/main" val="407169659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5618022E-52EE-4ECA-A912-D1E91FC6ADAC}" type="datetime1">
              <a:rPr lang="en-US"/>
              <a:pPr lvl="0"/>
              <a:t>11/27/2024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DC20A59E-FAA3-4ACA-BB30-3D42F703FB10}" type="slidenum">
              <a:t>‹#›</a:t>
            </a:fld>
            <a:endParaRPr lang="en-US"/>
          </a:p>
        </p:txBody>
      </p:sp>
    </p:spTree>
    <p:extLst>
      <p:ext uri="{BB962C8B-B14F-4D97-AF65-F5344CB8AC3E}">
        <p14:creationId xmlns:p14="http://schemas.microsoft.com/office/powerpoint/2010/main" val="2240213734"/>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722311" y="4406895"/>
            <a:ext cx="7772400" cy="1362071"/>
          </a:xfrm>
        </p:spPr>
        <p:txBody>
          <a:bodyPr anchor="t" anchorCtr="0"/>
          <a:lstStyle>
            <a:lvl1pPr algn="l">
              <a:defRPr sz="4000" b="1" cap="all"/>
            </a:lvl1pPr>
          </a:lstStyle>
          <a:p>
            <a:pPr lvl="0"/>
            <a:r>
              <a:rPr lang="en-US"/>
              <a:t>Click to edit Master title style</a:t>
            </a:r>
          </a:p>
        </p:txBody>
      </p:sp>
      <p:sp>
        <p:nvSpPr>
          <p:cNvPr id="3" name="Text Placeholder 2"/>
          <p:cNvSpPr txBox="1">
            <a:spLocks noGrp="1"/>
          </p:cNvSpPr>
          <p:nvPr>
            <p:ph type="body" idx="1"/>
          </p:nvPr>
        </p:nvSpPr>
        <p:spPr>
          <a:xfrm>
            <a:off x="722311" y="2906713"/>
            <a:ext cx="7772400" cy="1500182"/>
          </a:xfrm>
        </p:spPr>
        <p:txBody>
          <a:bodyPr anchor="b"/>
          <a:lstStyle>
            <a:lvl1pPr marL="0" indent="0">
              <a:spcBef>
                <a:spcPts val="500"/>
              </a:spcBef>
              <a:buNone/>
              <a:defRPr sz="2000">
                <a:solidFill>
                  <a:srgbClr val="898989"/>
                </a:solidFill>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fld id="{8E4158E5-E15B-416F-A1C6-90DAAEB625DF}" type="datetime1">
              <a:rPr lang="en-US"/>
              <a:pPr lvl="0"/>
              <a:t>11/27/2024</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365A412B-7981-46CA-BA20-586333D315A5}" type="slidenum">
              <a:t>‹#›</a:t>
            </a:fld>
            <a:endParaRPr lang="en-US"/>
          </a:p>
        </p:txBody>
      </p:sp>
    </p:spTree>
    <p:extLst>
      <p:ext uri="{BB962C8B-B14F-4D97-AF65-F5344CB8AC3E}">
        <p14:creationId xmlns:p14="http://schemas.microsoft.com/office/powerpoint/2010/main" val="1050201056"/>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457200"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4648196"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7"/>
          </p:nvPr>
        </p:nvSpPr>
        <p:spPr/>
        <p:txBody>
          <a:bodyPr/>
          <a:lstStyle>
            <a:lvl1pPr>
              <a:defRPr/>
            </a:lvl1pPr>
          </a:lstStyle>
          <a:p>
            <a:pPr lvl="0"/>
            <a:fld id="{F7D6255E-7F5A-443C-AB33-9752DA9FE022}" type="datetime1">
              <a:rPr lang="en-US"/>
              <a:pPr lvl="0"/>
              <a:t>11/27/2024</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A0C7E3FD-709A-422D-8CD5-1EC4AFBD00EE}" type="slidenum">
              <a:t>‹#›</a:t>
            </a:fld>
            <a:endParaRPr lang="en-US"/>
          </a:p>
        </p:txBody>
      </p:sp>
    </p:spTree>
    <p:extLst>
      <p:ext uri="{BB962C8B-B14F-4D97-AF65-F5344CB8AC3E}">
        <p14:creationId xmlns:p14="http://schemas.microsoft.com/office/powerpoint/2010/main" val="175285167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457200" y="1535113"/>
            <a:ext cx="4040184" cy="639759"/>
          </a:xfrm>
        </p:spPr>
        <p:txBody>
          <a:bodyPr anchor="b"/>
          <a:lstStyle>
            <a:lvl1pPr marL="0" indent="0">
              <a:spcBef>
                <a:spcPts val="600"/>
              </a:spcBef>
              <a:buNone/>
              <a:defRPr sz="2400" b="1"/>
            </a:lvl1pPr>
          </a:lstStyle>
          <a:p>
            <a:pPr lvl="0"/>
            <a:r>
              <a:rPr lang="en-US"/>
              <a:t>Click to edit Master text styles</a:t>
            </a:r>
          </a:p>
        </p:txBody>
      </p:sp>
      <p:sp>
        <p:nvSpPr>
          <p:cNvPr id="4" name="Content Placeholder 3"/>
          <p:cNvSpPr txBox="1">
            <a:spLocks noGrp="1"/>
          </p:cNvSpPr>
          <p:nvPr>
            <p:ph idx="2"/>
          </p:nvPr>
        </p:nvSpPr>
        <p:spPr>
          <a:xfrm>
            <a:off x="457200" y="2174872"/>
            <a:ext cx="4040184"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4645023" y="1535113"/>
            <a:ext cx="4041776" cy="639759"/>
          </a:xfrm>
        </p:spPr>
        <p:txBody>
          <a:bodyPr anchor="b"/>
          <a:lstStyle>
            <a:lvl1pPr marL="0" indent="0">
              <a:spcBef>
                <a:spcPts val="600"/>
              </a:spcBef>
              <a:buNone/>
              <a:defRPr sz="2400" b="1"/>
            </a:lvl1pPr>
          </a:lstStyle>
          <a:p>
            <a:pPr lvl="0"/>
            <a:r>
              <a:rPr lang="en-US"/>
              <a:t>Click to edit Master text styles</a:t>
            </a:r>
          </a:p>
        </p:txBody>
      </p:sp>
      <p:sp>
        <p:nvSpPr>
          <p:cNvPr id="6" name="Content Placeholder 5"/>
          <p:cNvSpPr txBox="1">
            <a:spLocks noGrp="1"/>
          </p:cNvSpPr>
          <p:nvPr>
            <p:ph idx="4"/>
          </p:nvPr>
        </p:nvSpPr>
        <p:spPr>
          <a:xfrm>
            <a:off x="4645023" y="2174872"/>
            <a:ext cx="4041776"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fld id="{26D8D6EF-FC97-40F1-BF16-C789FB141C53}" type="datetime1">
              <a:rPr lang="en-US"/>
              <a:pPr lvl="0"/>
              <a:t>11/27/2024</a:t>
            </a:fld>
            <a:endParaRPr lang="en-US"/>
          </a:p>
        </p:txBody>
      </p:sp>
      <p:sp>
        <p:nvSpPr>
          <p:cNvPr id="8" name="Footer Placeholder 7"/>
          <p:cNvSpPr txBox="1">
            <a:spLocks noGrp="1"/>
          </p:cNvSpPr>
          <p:nvPr>
            <p:ph type="ftr" sz="quarter" idx="9"/>
          </p:nvPr>
        </p:nvSpPr>
        <p:spPr/>
        <p:txBody>
          <a:bodyPr/>
          <a:lstStyle>
            <a:lvl1pPr>
              <a:defRPr/>
            </a:lvl1pPr>
          </a:lstStyle>
          <a:p>
            <a:pPr lvl="0"/>
            <a:endParaRPr lang="en-US"/>
          </a:p>
        </p:txBody>
      </p:sp>
      <p:sp>
        <p:nvSpPr>
          <p:cNvPr id="9" name="Slide Number Placeholder 8"/>
          <p:cNvSpPr txBox="1">
            <a:spLocks noGrp="1"/>
          </p:cNvSpPr>
          <p:nvPr>
            <p:ph type="sldNum" sz="quarter" idx="8"/>
          </p:nvPr>
        </p:nvSpPr>
        <p:spPr/>
        <p:txBody>
          <a:bodyPr/>
          <a:lstStyle>
            <a:lvl1pPr>
              <a:defRPr/>
            </a:lvl1pPr>
          </a:lstStyle>
          <a:p>
            <a:pPr lvl="0"/>
            <a:fld id="{9B214189-A2AF-4C8B-8378-BA741E603CEE}" type="slidenum">
              <a:t>‹#›</a:t>
            </a:fld>
            <a:endParaRPr lang="en-US"/>
          </a:p>
        </p:txBody>
      </p:sp>
    </p:spTree>
    <p:extLst>
      <p:ext uri="{BB962C8B-B14F-4D97-AF65-F5344CB8AC3E}">
        <p14:creationId xmlns:p14="http://schemas.microsoft.com/office/powerpoint/2010/main" val="4261600369"/>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fld id="{10D830F2-7057-42E6-BEA0-42A03512733E}" type="datetime1">
              <a:rPr lang="en-US"/>
              <a:pPr lvl="0"/>
              <a:t>11/27/2024</a:t>
            </a:fld>
            <a:endParaRPr lang="en-US"/>
          </a:p>
        </p:txBody>
      </p:sp>
      <p:sp>
        <p:nvSpPr>
          <p:cNvPr id="4" name="Footer Placeholder 3"/>
          <p:cNvSpPr txBox="1">
            <a:spLocks noGrp="1"/>
          </p:cNvSpPr>
          <p:nvPr>
            <p:ph type="ftr" sz="quarter" idx="9"/>
          </p:nvPr>
        </p:nvSpPr>
        <p:spPr/>
        <p:txBody>
          <a:bodyPr/>
          <a:lstStyle>
            <a:lvl1pPr>
              <a:defRPr/>
            </a:lvl1pPr>
          </a:lstStyle>
          <a:p>
            <a:pPr lvl="0"/>
            <a:endParaRPr lang="en-US"/>
          </a:p>
        </p:txBody>
      </p:sp>
      <p:sp>
        <p:nvSpPr>
          <p:cNvPr id="5" name="Slide Number Placeholder 4"/>
          <p:cNvSpPr txBox="1">
            <a:spLocks noGrp="1"/>
          </p:cNvSpPr>
          <p:nvPr>
            <p:ph type="sldNum" sz="quarter" idx="8"/>
          </p:nvPr>
        </p:nvSpPr>
        <p:spPr/>
        <p:txBody>
          <a:bodyPr/>
          <a:lstStyle>
            <a:lvl1pPr>
              <a:defRPr/>
            </a:lvl1pPr>
          </a:lstStyle>
          <a:p>
            <a:pPr lvl="0"/>
            <a:fld id="{332A310C-F778-4571-8A2A-ABD3C54CEE78}" type="slidenum">
              <a:t>‹#›</a:t>
            </a:fld>
            <a:endParaRPr lang="en-US"/>
          </a:p>
        </p:txBody>
      </p:sp>
    </p:spTree>
    <p:extLst>
      <p:ext uri="{BB962C8B-B14F-4D97-AF65-F5344CB8AC3E}">
        <p14:creationId xmlns:p14="http://schemas.microsoft.com/office/powerpoint/2010/main" val="2420435636"/>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fld id="{4B86EFE5-510B-4988-AB8E-CC20501EA83D}" type="datetime1">
              <a:rPr lang="en-US"/>
              <a:pPr lvl="0"/>
              <a:t>11/27/2024</a:t>
            </a:fld>
            <a:endParaRPr lang="en-US"/>
          </a:p>
        </p:txBody>
      </p:sp>
      <p:sp>
        <p:nvSpPr>
          <p:cNvPr id="3" name="Footer Placeholder 2"/>
          <p:cNvSpPr txBox="1">
            <a:spLocks noGrp="1"/>
          </p:cNvSpPr>
          <p:nvPr>
            <p:ph type="ftr" sz="quarter" idx="9"/>
          </p:nvPr>
        </p:nvSpPr>
        <p:spPr/>
        <p:txBody>
          <a:bodyPr/>
          <a:lstStyle>
            <a:lvl1pPr>
              <a:defRPr/>
            </a:lvl1pPr>
          </a:lstStyle>
          <a:p>
            <a:pPr lvl="0"/>
            <a:endParaRPr lang="en-US"/>
          </a:p>
        </p:txBody>
      </p:sp>
      <p:sp>
        <p:nvSpPr>
          <p:cNvPr id="4" name="Slide Number Placeholder 3"/>
          <p:cNvSpPr txBox="1">
            <a:spLocks noGrp="1"/>
          </p:cNvSpPr>
          <p:nvPr>
            <p:ph type="sldNum" sz="quarter" idx="8"/>
          </p:nvPr>
        </p:nvSpPr>
        <p:spPr/>
        <p:txBody>
          <a:bodyPr/>
          <a:lstStyle>
            <a:lvl1pPr>
              <a:defRPr/>
            </a:lvl1pPr>
          </a:lstStyle>
          <a:p>
            <a:pPr lvl="0"/>
            <a:fld id="{DFE6DFCE-50D6-49C2-A028-A6D33D6A7CD1}" type="slidenum">
              <a:t>‹#›</a:t>
            </a:fld>
            <a:endParaRPr lang="en-US"/>
          </a:p>
        </p:txBody>
      </p:sp>
    </p:spTree>
    <p:extLst>
      <p:ext uri="{BB962C8B-B14F-4D97-AF65-F5344CB8AC3E}">
        <p14:creationId xmlns:p14="http://schemas.microsoft.com/office/powerpoint/2010/main" val="462448545"/>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457200" y="273048"/>
            <a:ext cx="3008311" cy="1162046"/>
          </a:xfrm>
        </p:spPr>
        <p:txBody>
          <a:bodyPr anchor="b" anchorCtr="0"/>
          <a:lstStyle>
            <a:lvl1pPr algn="l">
              <a:defRPr sz="2000" b="1"/>
            </a:lvl1pPr>
          </a:lstStyle>
          <a:p>
            <a:pPr lvl="0"/>
            <a:r>
              <a:rPr lang="en-US"/>
              <a:t>Click to edit Master title style</a:t>
            </a:r>
          </a:p>
        </p:txBody>
      </p:sp>
      <p:sp>
        <p:nvSpPr>
          <p:cNvPr id="3" name="Content Placeholder 2"/>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457200" y="1435095"/>
            <a:ext cx="3008311" cy="4691064"/>
          </a:xfrm>
        </p:spPr>
        <p:txBody>
          <a:bodyPr/>
          <a:lstStyle>
            <a:lvl1pPr marL="0" indent="0">
              <a:spcBef>
                <a:spcPts val="300"/>
              </a:spcBef>
              <a:buNone/>
              <a:defRPr sz="14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fld id="{492F0F47-51DE-49EF-BA9D-18AA9905D2B4}" type="datetime1">
              <a:rPr lang="en-US"/>
              <a:pPr lvl="0"/>
              <a:t>11/27/2024</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45D36DAC-0126-4ED6-82D7-F31C30E0A1B3}" type="slidenum">
              <a:t>‹#›</a:t>
            </a:fld>
            <a:endParaRPr lang="en-US"/>
          </a:p>
        </p:txBody>
      </p:sp>
    </p:spTree>
    <p:extLst>
      <p:ext uri="{BB962C8B-B14F-4D97-AF65-F5344CB8AC3E}">
        <p14:creationId xmlns:p14="http://schemas.microsoft.com/office/powerpoint/2010/main" val="3781588302"/>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792288" y="4800600"/>
            <a:ext cx="5486400" cy="566735"/>
          </a:xfrm>
        </p:spPr>
        <p:txBody>
          <a:bodyPr anchor="b" anchorCtr="0"/>
          <a:lstStyle>
            <a:lvl1pPr algn="l">
              <a:defRPr sz="2000" b="1"/>
            </a:lvl1pPr>
          </a:lstStyle>
          <a:p>
            <a:pPr lvl="0"/>
            <a:r>
              <a:rPr lang="en-US"/>
              <a:t>Click to edit Master title style</a:t>
            </a:r>
          </a:p>
        </p:txBody>
      </p:sp>
      <p:sp>
        <p:nvSpPr>
          <p:cNvPr id="3" name="Picture Placeholder 2"/>
          <p:cNvSpPr txBox="1">
            <a:spLocks noGrp="1"/>
          </p:cNvSpPr>
          <p:nvPr>
            <p:ph type="pic" idx="1"/>
          </p:nvPr>
        </p:nvSpPr>
        <p:spPr>
          <a:xfrm>
            <a:off x="1792288" y="612776"/>
            <a:ext cx="5486400" cy="4114800"/>
          </a:xfrm>
        </p:spPr>
        <p:txBody>
          <a:bodyPr/>
          <a:lstStyle>
            <a:lvl1pPr marL="0" indent="0">
              <a:buNone/>
              <a:defRPr/>
            </a:lvl1pPr>
          </a:lstStyle>
          <a:p>
            <a:pPr lvl="0"/>
            <a:endParaRPr lang="en-US"/>
          </a:p>
        </p:txBody>
      </p:sp>
      <p:sp>
        <p:nvSpPr>
          <p:cNvPr id="4" name="Text Placeholder 3"/>
          <p:cNvSpPr txBox="1">
            <a:spLocks noGrp="1"/>
          </p:cNvSpPr>
          <p:nvPr>
            <p:ph type="body" idx="2"/>
          </p:nvPr>
        </p:nvSpPr>
        <p:spPr>
          <a:xfrm>
            <a:off x="1792288" y="5367335"/>
            <a:ext cx="5486400" cy="804864"/>
          </a:xfrm>
        </p:spPr>
        <p:txBody>
          <a:bodyPr/>
          <a:lstStyle>
            <a:lvl1pPr marL="0" indent="0">
              <a:spcBef>
                <a:spcPts val="300"/>
              </a:spcBef>
              <a:buNone/>
              <a:defRPr sz="14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fld id="{A1B1E166-EF30-4DF9-B134-5321990D64C9}" type="datetime1">
              <a:rPr lang="en-US"/>
              <a:pPr lvl="0"/>
              <a:t>11/27/2024</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833947D1-84BB-4E39-A358-72E68F5561D3}" type="slidenum">
              <a:t>‹#›</a:t>
            </a:fld>
            <a:endParaRPr lang="en-US"/>
          </a:p>
        </p:txBody>
      </p:sp>
    </p:spTree>
    <p:extLst>
      <p:ext uri="{BB962C8B-B14F-4D97-AF65-F5344CB8AC3E}">
        <p14:creationId xmlns:p14="http://schemas.microsoft.com/office/powerpoint/2010/main" val="192867231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457200" y="274640"/>
            <a:ext cx="8229600" cy="1143000"/>
          </a:xfrm>
          <a:prstGeom prst="rect">
            <a:avLst/>
          </a:prstGeom>
          <a:noFill/>
          <a:ln>
            <a:noFill/>
          </a:ln>
        </p:spPr>
        <p:txBody>
          <a:bodyPr vert="horz" wrap="square" lIns="91440" tIns="45720" rIns="91440" bIns="45720" anchor="ctr" anchorCtr="1" compatLnSpc="1"/>
          <a:lstStyle/>
          <a:p>
            <a:pPr lvl="0"/>
            <a:r>
              <a:rPr lang="en-US"/>
              <a:t>Click to edit Master title style</a:t>
            </a:r>
          </a:p>
        </p:txBody>
      </p:sp>
      <p:sp>
        <p:nvSpPr>
          <p:cNvPr id="3" name="Text Placeholder 2"/>
          <p:cNvSpPr txBox="1">
            <a:spLocks noGrp="1"/>
          </p:cNvSpPr>
          <p:nvPr>
            <p:ph type="body" idx="1"/>
          </p:nvPr>
        </p:nvSpPr>
        <p:spPr>
          <a:xfrm>
            <a:off x="457200" y="1600200"/>
            <a:ext cx="8229600" cy="4525959"/>
          </a:xfrm>
          <a:prstGeom prst="rect">
            <a:avLst/>
          </a:prstGeom>
          <a:noFill/>
          <a:ln>
            <a:noFill/>
          </a:ln>
        </p:spPr>
        <p:txBody>
          <a:bodyPr vert="horz" wrap="square" lIns="91440" tIns="45720" rIns="91440" bIns="45720"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457200" y="6356351"/>
            <a:ext cx="2133596" cy="365129"/>
          </a:xfrm>
          <a:prstGeom prst="rect">
            <a:avLst/>
          </a:prstGeom>
          <a:noFill/>
          <a:ln>
            <a:noFill/>
          </a:ln>
        </p:spPr>
        <p:txBody>
          <a:bodyPr vert="horz" wrap="square" lIns="91440" tIns="45720" rIns="91440" bIns="45720" anchor="ctr" anchorCtr="0" compatLnSpc="1"/>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ea typeface=""/>
                <a:cs typeface=""/>
              </a:defRPr>
            </a:lvl1pPr>
          </a:lstStyle>
          <a:p>
            <a:pPr lvl="0"/>
            <a:fld id="{73AB0170-0538-4DBC-9AC7-73EEA3A4CFCB}" type="datetime1">
              <a:rPr lang="en-US"/>
              <a:pPr lvl="0"/>
              <a:t>11/27/2024</a:t>
            </a:fld>
            <a:endParaRPr lang="en-US"/>
          </a:p>
        </p:txBody>
      </p:sp>
      <p:sp>
        <p:nvSpPr>
          <p:cNvPr id="5" name="Footer Placeholder 4"/>
          <p:cNvSpPr txBox="1">
            <a:spLocks noGrp="1"/>
          </p:cNvSpPr>
          <p:nvPr>
            <p:ph type="ftr" sz="quarter" idx="3"/>
          </p:nvPr>
        </p:nvSpPr>
        <p:spPr>
          <a:xfrm>
            <a:off x="3124203" y="6356351"/>
            <a:ext cx="2895603" cy="365129"/>
          </a:xfrm>
          <a:prstGeom prst="rect">
            <a:avLst/>
          </a:prstGeom>
          <a:noFill/>
          <a:ln>
            <a:noFill/>
          </a:ln>
        </p:spPr>
        <p:txBody>
          <a:bodyPr vert="horz" wrap="square" lIns="91440" tIns="45720" rIns="91440" bIns="45720" anchor="ctr" anchorCtr="1" compatLnSpc="1"/>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ea typeface=""/>
                <a:cs typeface=""/>
              </a:defRPr>
            </a:lvl1pPr>
          </a:lstStyle>
          <a:p>
            <a:pPr lvl="0"/>
            <a:endParaRPr lang="en-US"/>
          </a:p>
        </p:txBody>
      </p:sp>
      <p:sp>
        <p:nvSpPr>
          <p:cNvPr id="6" name="Slide Number Placeholder 5"/>
          <p:cNvSpPr txBox="1">
            <a:spLocks noGrp="1"/>
          </p:cNvSpPr>
          <p:nvPr>
            <p:ph type="sldNum" sz="quarter" idx="4"/>
          </p:nvPr>
        </p:nvSpPr>
        <p:spPr>
          <a:xfrm>
            <a:off x="6553203" y="6356351"/>
            <a:ext cx="2133596" cy="365129"/>
          </a:xfrm>
          <a:prstGeom prst="rect">
            <a:avLst/>
          </a:prstGeom>
          <a:noFill/>
          <a:ln>
            <a:noFill/>
          </a:ln>
        </p:spPr>
        <p:txBody>
          <a:bodyPr vert="horz" wrap="square" lIns="91440" tIns="45720" rIns="91440" bIns="45720" anchor="ctr" anchorCtr="0" compatLnSpc="1"/>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ea typeface=""/>
                <a:cs typeface=""/>
              </a:defRPr>
            </a:lvl1pPr>
          </a:lstStyle>
          <a:p>
            <a:pPr lvl="0"/>
            <a:fld id="{BFEA570B-23DA-41DE-BD9E-4D53EF86CC16}"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750"/>
    </mc:Choice>
    <mc:Fallback xmlns="">
      <p:transition spd="slow"/>
    </mc:Fallback>
  </mc:AlternateContent>
  <p:txStyles>
    <p:titleStyle>
      <a:lvl1pPr marL="0" marR="0" lvl="0" indent="0" algn="ctr" defTabSz="914400" rtl="0" fontAlgn="auto" hangingPunct="1">
        <a:lnSpc>
          <a:spcPct val="100000"/>
        </a:lnSpc>
        <a:spcBef>
          <a:spcPts val="0"/>
        </a:spcBef>
        <a:spcAft>
          <a:spcPts val="0"/>
        </a:spcAft>
        <a:buNone/>
        <a:tabLst/>
        <a:defRPr lang="en-US" sz="4400" b="0" i="0" u="none" strike="noStrike" kern="1200" cap="none" spc="0" baseline="0">
          <a:solidFill>
            <a:srgbClr val="000000"/>
          </a:solidFill>
          <a:uFillTx/>
          <a:latin typeface="Calibri"/>
        </a:defRPr>
      </a:lvl1pPr>
    </p:titleStyle>
    <p:bodyStyle>
      <a:lvl1pPr marL="342900" marR="0" lvl="0" indent="-342900" algn="l" defTabSz="914400" rtl="0" fontAlgn="auto" hangingPunct="1">
        <a:lnSpc>
          <a:spcPct val="100000"/>
        </a:lnSpc>
        <a:spcBef>
          <a:spcPts val="800"/>
        </a:spcBef>
        <a:spcAft>
          <a:spcPts val="0"/>
        </a:spcAft>
        <a:buSzPct val="100000"/>
        <a:buFont typeface="Arial" pitchFamily="34"/>
        <a:buChar char="•"/>
        <a:tabLst/>
        <a:defRPr lang="en-US" sz="3200" b="0" i="0" u="none" strike="noStrike" kern="1200" cap="none" spc="0" baseline="0">
          <a:solidFill>
            <a:srgbClr val="000000"/>
          </a:solidFill>
          <a:uFillTx/>
          <a:latin typeface="Calibri"/>
        </a:defRPr>
      </a:lvl1pPr>
      <a:lvl2pPr marL="742950" marR="0" lvl="1" indent="-285750" algn="l" defTabSz="914400" rtl="0" fontAlgn="auto" hangingPunct="1">
        <a:lnSpc>
          <a:spcPct val="100000"/>
        </a:lnSpc>
        <a:spcBef>
          <a:spcPts val="7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2pPr>
      <a:lvl3pPr marL="1143000" marR="0" lvl="2" indent="-228600" algn="l" defTabSz="914400" rtl="0" fontAlgn="auto" hangingPunct="1">
        <a:lnSpc>
          <a:spcPct val="100000"/>
        </a:lnSpc>
        <a:spcBef>
          <a:spcPts val="6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3pPr>
      <a:lvl4pPr marL="1600200" marR="0" lvl="3" indent="-228600" algn="l" defTabSz="914400" rtl="0" fontAlgn="auto" hangingPunct="1">
        <a:lnSpc>
          <a:spcPct val="10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4pPr>
      <a:lvl5pPr marL="2057400" marR="0" lvl="4" indent="-228600" algn="l" defTabSz="914400" rtl="0" fontAlgn="auto" hangingPunct="1">
        <a:lnSpc>
          <a:spcPct val="10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5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Rectangle 1"/>
          <p:cNvSpPr/>
          <p:nvPr/>
        </p:nvSpPr>
        <p:spPr>
          <a:xfrm>
            <a:off x="190496" y="1684767"/>
            <a:ext cx="8610597" cy="2046714"/>
          </a:xfrm>
          <a:prstGeom prst="rect">
            <a:avLst/>
          </a:prstGeom>
          <a:noFill/>
          <a:ln>
            <a:noFill/>
            <a:prstDash val="solid"/>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kk-KZ" sz="3200" b="1" i="0" u="none" strike="noStrike" kern="1200" cap="none" spc="0" baseline="0" dirty="0">
              <a:solidFill>
                <a:srgbClr val="FF8D3E"/>
              </a:solidFill>
              <a:effectLst>
                <a:outerShdw dist="22860" dir="5400000">
                  <a:srgbClr val="000000"/>
                </a:outerShdw>
              </a:effectLst>
              <a:uFillTx/>
              <a:latin typeface="Verdana"/>
              <a:ea typeface=""/>
              <a:cs typeface=""/>
            </a:endParaRPr>
          </a:p>
          <a:p>
            <a:pPr lvl="0" algn="ctr">
              <a:defRPr sz="1800" b="0" i="0" u="none" strike="noStrike" kern="0" cap="none" spc="0" baseline="0">
                <a:solidFill>
                  <a:srgbClr val="000000"/>
                </a:solidFill>
                <a:uFillTx/>
              </a:defRPr>
            </a:pPr>
            <a:r>
              <a:rPr lang="en-US" sz="3200" b="1" dirty="0">
                <a:solidFill>
                  <a:srgbClr val="FF8D3E"/>
                </a:solidFill>
                <a:effectLst>
                  <a:outerShdw dist="22860" dir="5400000">
                    <a:srgbClr val="000000"/>
                  </a:outerShdw>
                </a:effectLst>
                <a:latin typeface="Verdana"/>
                <a:ea typeface=""/>
                <a:cs typeface=""/>
              </a:rPr>
              <a:t>Lecture No. 13
PHILOSOPHY OF HISTORY</a:t>
            </a:r>
            <a:r>
              <a:rPr lang="en-US" sz="3200" b="1" i="0" u="none" strike="noStrike" kern="1200" cap="none" spc="0" baseline="0" dirty="0">
                <a:solidFill>
                  <a:srgbClr val="FF8D3E"/>
                </a:solidFill>
                <a:effectLst>
                  <a:outerShdw dist="22860" dir="5400000">
                    <a:srgbClr val="000000"/>
                  </a:outerShdw>
                </a:effectLst>
                <a:uFillTx/>
                <a:latin typeface="Verdana"/>
                <a:ea typeface=""/>
                <a:cs typeface=""/>
              </a:rPr>
              <a:t> </a:t>
            </a:r>
            <a:endParaRPr lang="en-US" sz="3200" b="1" dirty="0">
              <a:solidFill>
                <a:srgbClr val="FF8D3E"/>
              </a:solidFill>
              <a:effectLst>
                <a:outerShdw dist="22860" dir="5400000">
                  <a:srgbClr val="000000"/>
                </a:outerShdw>
              </a:effectLst>
              <a:latin typeface="Verdana"/>
              <a:ea typeface=""/>
              <a:cs typeface=""/>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br>
              <a:rPr lang="en-US" sz="1300" b="1" i="0" u="none" strike="noStrike" kern="1200" cap="none" spc="0" baseline="0" dirty="0">
                <a:solidFill>
                  <a:srgbClr val="FF8D3E"/>
                </a:solidFill>
                <a:effectLst>
                  <a:outerShdw dist="22860" dir="5400000">
                    <a:srgbClr val="000000"/>
                  </a:outerShdw>
                </a:effectLst>
                <a:uFillTx/>
                <a:latin typeface="Verdana"/>
                <a:ea typeface=""/>
                <a:cs typeface=""/>
              </a:rPr>
            </a:br>
            <a:endParaRPr lang="en-US" sz="1800" b="0" i="0" u="none" strike="noStrike" kern="1200" cap="none" spc="0" baseline="0" dirty="0">
              <a:solidFill>
                <a:srgbClr val="000000"/>
              </a:solidFill>
              <a:uFillTx/>
              <a:latin typeface="Calibri"/>
              <a:ea typeface=""/>
              <a:cs typeface=""/>
            </a:endParaRPr>
          </a:p>
        </p:txBody>
      </p:sp>
      <p:pic>
        <p:nvPicPr>
          <p:cNvPr id="3" name="Picture 2" descr="http://forum.designer.kz/uploads/1318435361/gallery_5642_23_7838.jpg"/>
          <p:cNvPicPr>
            <a:picLocks noChangeAspect="1"/>
          </p:cNvPicPr>
          <p:nvPr/>
        </p:nvPicPr>
        <p:blipFill>
          <a:blip r:embed="rId4"/>
          <a:srcRect l="20200" r="20543" b="24730"/>
          <a:stretch>
            <a:fillRect/>
          </a:stretch>
        </p:blipFill>
        <p:spPr>
          <a:xfrm>
            <a:off x="152403" y="5159483"/>
            <a:ext cx="1295403" cy="1468014"/>
          </a:xfrm>
          <a:prstGeom prst="rect">
            <a:avLst/>
          </a:prstGeom>
          <a:noFill/>
          <a:ln>
            <a:noFill/>
          </a:ln>
        </p:spPr>
      </p:pic>
      <p:pic>
        <p:nvPicPr>
          <p:cNvPr id="4" name="Picture 3" descr="http://forum.designer.kz/uploads/1318435361/gallery_5642_23_7838.jpg"/>
          <p:cNvPicPr>
            <a:picLocks noChangeAspect="1"/>
          </p:cNvPicPr>
          <p:nvPr/>
        </p:nvPicPr>
        <p:blipFill>
          <a:blip r:embed="rId4"/>
          <a:srcRect l="20200" r="20543" b="24730"/>
          <a:stretch>
            <a:fillRect/>
          </a:stretch>
        </p:blipFill>
        <p:spPr>
          <a:xfrm>
            <a:off x="7543800" y="5029200"/>
            <a:ext cx="1356997" cy="1598298"/>
          </a:xfrm>
          <a:prstGeom prst="rect">
            <a:avLst/>
          </a:prstGeom>
          <a:noFill/>
          <a:ln>
            <a:noFill/>
          </a:ln>
        </p:spPr>
      </p:pic>
      <p:pic>
        <p:nvPicPr>
          <p:cNvPr id="5" name="Picture 4" descr="http://forum.designer.kz/uploads/1318435361/gallery_5642_23_7838.jpg"/>
          <p:cNvPicPr>
            <a:picLocks noChangeAspect="1"/>
          </p:cNvPicPr>
          <p:nvPr/>
        </p:nvPicPr>
        <p:blipFill>
          <a:blip r:embed="rId4"/>
          <a:srcRect l="20200" r="20543" b="24730"/>
          <a:stretch>
            <a:fillRect/>
          </a:stretch>
        </p:blipFill>
        <p:spPr>
          <a:xfrm>
            <a:off x="190496" y="228600"/>
            <a:ext cx="1257300" cy="1219196"/>
          </a:xfrm>
          <a:prstGeom prst="rect">
            <a:avLst/>
          </a:prstGeom>
          <a:noFill/>
          <a:ln>
            <a:noFill/>
          </a:ln>
        </p:spPr>
      </p:pic>
      <p:pic>
        <p:nvPicPr>
          <p:cNvPr id="6" name="Picture 5" descr="http://forum.designer.kz/uploads/1318435361/gallery_5642_23_7838.jpg"/>
          <p:cNvPicPr>
            <a:picLocks noChangeAspect="1"/>
          </p:cNvPicPr>
          <p:nvPr/>
        </p:nvPicPr>
        <p:blipFill>
          <a:blip r:embed="rId4"/>
          <a:srcRect l="20200" r="20543" b="24730"/>
          <a:stretch>
            <a:fillRect/>
          </a:stretch>
        </p:blipFill>
        <p:spPr>
          <a:xfrm>
            <a:off x="7772400" y="253051"/>
            <a:ext cx="1082987" cy="1194755"/>
          </a:xfrm>
          <a:prstGeom prst="rect">
            <a:avLst/>
          </a:prstGeom>
          <a:noFill/>
          <a:ln>
            <a:noFill/>
          </a:ln>
        </p:spPr>
      </p:pic>
      <p:pic>
        <p:nvPicPr>
          <p:cNvPr id="7" name="Audio 7"/>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3" y="6096003"/>
            <a:ext cx="609603" cy="60960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6548"/>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p:endCondLst>
                    <p:cond evt="onNext" delay="0">
                      <p:tgtEl>
                        <p:sldTgt/>
                      </p:tgtEl>
                    </p:cond>
                    <p:cond evt="onPrev"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a:extLst>
              <a:ext uri="{FF2B5EF4-FFF2-40B4-BE49-F238E27FC236}">
                <a16:creationId xmlns:a16="http://schemas.microsoft.com/office/drawing/2014/main" id="{434B7607-8599-806C-415D-03F8A4A52DF0}"/>
              </a:ext>
            </a:extLst>
          </p:cNvPr>
          <p:cNvSpPr/>
          <p:nvPr/>
        </p:nvSpPr>
        <p:spPr>
          <a:xfrm>
            <a:off x="-152400" y="76200"/>
            <a:ext cx="9296400" cy="65532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kk-KZ" sz="1800" b="1" dirty="0">
                <a:solidFill>
                  <a:srgbClr val="000000"/>
                </a:solidFill>
                <a:effectLst/>
                <a:latin typeface="Times New Roman" panose="02020603050405020304" pitchFamily="18" charset="0"/>
                <a:ea typeface="Times New Roman" panose="02020603050405020304" pitchFamily="18" charset="0"/>
              </a:rPr>
              <a:t>2. </a:t>
            </a:r>
            <a:r>
              <a:rPr lang="en-US" b="1" dirty="0">
                <a:solidFill>
                  <a:srgbClr val="000000"/>
                </a:solidFill>
                <a:latin typeface="Times New Roman" panose="02020603050405020304" pitchFamily="18" charset="0"/>
                <a:ea typeface="Times New Roman" panose="02020603050405020304" pitchFamily="18" charset="0"/>
              </a:rPr>
              <a:t>The multilinear </a:t>
            </a:r>
            <a:r>
              <a:rPr lang="en-US" dirty="0">
                <a:solidFill>
                  <a:srgbClr val="000000"/>
                </a:solidFill>
                <a:latin typeface="Times New Roman" panose="02020603050405020304" pitchFamily="18" charset="0"/>
                <a:ea typeface="Times New Roman" panose="02020603050405020304" pitchFamily="18" charset="0"/>
              </a:rPr>
              <a:t>development is substantiated by the German philosopher and historian Karl Jaspers (1883-1969) and the German philosopher and sociologist Max Weber (1864-1920).</a:t>
            </a:r>
            <a:endParaRPr lang="en-US" sz="1800" dirty="0">
              <a:effectLst/>
              <a:latin typeface="Times New Roman" panose="02020603050405020304" pitchFamily="18" charset="0"/>
              <a:ea typeface="Times New Roman" panose="02020603050405020304" pitchFamily="18" charset="0"/>
            </a:endParaRPr>
          </a:p>
          <a:p>
            <a:pPr marL="0" marR="0" algn="just"/>
            <a:r>
              <a:rPr lang="kk-KZ"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algn="just"/>
            <a:r>
              <a:rPr lang="en-US" b="1" dirty="0">
                <a:solidFill>
                  <a:srgbClr val="000000"/>
                </a:solidFill>
                <a:latin typeface="Times New Roman" panose="02020603050405020304" pitchFamily="18" charset="0"/>
                <a:ea typeface="Times New Roman" panose="02020603050405020304" pitchFamily="18" charset="0"/>
              </a:rPr>
              <a:t>K. Jaspers </a:t>
            </a:r>
            <a:r>
              <a:rPr lang="en-US" dirty="0">
                <a:solidFill>
                  <a:srgbClr val="000000"/>
                </a:solidFill>
                <a:latin typeface="Times New Roman" panose="02020603050405020304" pitchFamily="18" charset="0"/>
                <a:ea typeface="Times New Roman" panose="02020603050405020304" pitchFamily="18" charset="0"/>
              </a:rPr>
              <a:t>presented the entire historical process with the following scheme: 1) </a:t>
            </a:r>
            <a:r>
              <a:rPr lang="en-US" b="1" dirty="0">
                <a:solidFill>
                  <a:srgbClr val="000000"/>
                </a:solidFill>
                <a:latin typeface="Times New Roman" panose="02020603050405020304" pitchFamily="18" charset="0"/>
                <a:ea typeface="Times New Roman" panose="02020603050405020304" pitchFamily="18" charset="0"/>
              </a:rPr>
              <a:t>prehistory</a:t>
            </a:r>
            <a:r>
              <a:rPr lang="en-US" dirty="0">
                <a:solidFill>
                  <a:srgbClr val="000000"/>
                </a:solidFill>
                <a:latin typeface="Times New Roman" panose="02020603050405020304" pitchFamily="18" charset="0"/>
                <a:ea typeface="Times New Roman" panose="02020603050405020304" pitchFamily="18" charset="0"/>
              </a:rPr>
              <a:t> - or "Promethean" era (the origin of speech, tools, the ability to use fire), when man just becomes man; 2) the existence of </a:t>
            </a:r>
            <a:r>
              <a:rPr lang="en-US" b="1" dirty="0">
                <a:solidFill>
                  <a:srgbClr val="000000"/>
                </a:solidFill>
                <a:latin typeface="Times New Roman" panose="02020603050405020304" pitchFamily="18" charset="0"/>
                <a:ea typeface="Times New Roman" panose="02020603050405020304" pitchFamily="18" charset="0"/>
              </a:rPr>
              <a:t>great cultures of antiquity </a:t>
            </a:r>
            <a:r>
              <a:rPr lang="en-US" dirty="0">
                <a:solidFill>
                  <a:srgbClr val="000000"/>
                </a:solidFill>
                <a:latin typeface="Times New Roman" panose="02020603050405020304" pitchFamily="18" charset="0"/>
                <a:ea typeface="Times New Roman" panose="02020603050405020304" pitchFamily="18" charset="0"/>
              </a:rPr>
              <a:t>(ancient Indian, ancient Chinese, ancient Egyptian, Aztecs, etc.); 3) </a:t>
            </a:r>
            <a:r>
              <a:rPr lang="en-US" b="1" dirty="0">
                <a:solidFill>
                  <a:srgbClr val="000000"/>
                </a:solidFill>
                <a:latin typeface="Times New Roman" panose="02020603050405020304" pitchFamily="18" charset="0"/>
                <a:ea typeface="Times New Roman" panose="02020603050405020304" pitchFamily="18" charset="0"/>
              </a:rPr>
              <a:t>axial time </a:t>
            </a:r>
            <a:r>
              <a:rPr lang="en-US" dirty="0">
                <a:solidFill>
                  <a:srgbClr val="000000"/>
                </a:solidFill>
                <a:latin typeface="Times New Roman" panose="02020603050405020304" pitchFamily="18" charset="0"/>
                <a:ea typeface="Times New Roman" panose="02020603050405020304" pitchFamily="18" charset="0"/>
              </a:rPr>
              <a:t>– a modern person is fully formed; 4) the </a:t>
            </a:r>
            <a:r>
              <a:rPr lang="en-US" b="1" dirty="0">
                <a:solidFill>
                  <a:srgbClr val="000000"/>
                </a:solidFill>
                <a:latin typeface="Times New Roman" panose="02020603050405020304" pitchFamily="18" charset="0"/>
                <a:ea typeface="Times New Roman" panose="02020603050405020304" pitchFamily="18" charset="0"/>
              </a:rPr>
              <a:t>scientific and technological era</a:t>
            </a:r>
            <a:r>
              <a:rPr lang="en-US" dirty="0">
                <a:solidFill>
                  <a:srgbClr val="000000"/>
                </a:solidFill>
                <a:latin typeface="Times New Roman" panose="02020603050405020304" pitchFamily="18" charset="0"/>
                <a:ea typeface="Times New Roman" panose="02020603050405020304" pitchFamily="18" charset="0"/>
              </a:rPr>
              <a:t>, which now has a transformative effect on the world and man and, possibly, will lead to a new axial time. </a:t>
            </a:r>
          </a:p>
          <a:p>
            <a:pPr algn="just"/>
            <a:endParaRPr lang="en-US" dirty="0">
              <a:solidFill>
                <a:srgbClr val="000000"/>
              </a:solidFill>
              <a:latin typeface="Times New Roman" panose="02020603050405020304" pitchFamily="18" charset="0"/>
              <a:ea typeface="Times New Roman" panose="02020603050405020304" pitchFamily="18" charset="0"/>
            </a:endParaRPr>
          </a:p>
          <a:p>
            <a:pPr algn="just"/>
            <a:r>
              <a:rPr lang="en-US" dirty="0">
                <a:solidFill>
                  <a:srgbClr val="000000"/>
                </a:solidFill>
                <a:latin typeface="Times New Roman" panose="02020603050405020304" pitchFamily="18" charset="0"/>
                <a:ea typeface="Times New Roman" panose="02020603050405020304" pitchFamily="18" charset="0"/>
              </a:rPr>
              <a:t>The Axial Time, which began about 500 years B.C., is characterized by a sharp intellectual outburst, which led, as it were, to a turn in the axis of history</a:t>
            </a:r>
            <a:r>
              <a:rPr lang="kk-KZ"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63414698"/>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19082-DAD3-C25F-FA29-BB9955957770}"/>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3626D659-0F1E-7789-5D80-9AC76C1D0937}"/>
              </a:ext>
            </a:extLst>
          </p:cNvPr>
          <p:cNvSpPr/>
          <p:nvPr/>
        </p:nvSpPr>
        <p:spPr>
          <a:xfrm>
            <a:off x="-152400" y="76200"/>
            <a:ext cx="9296400" cy="69342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marL="0" marR="0" algn="just"/>
            <a:endParaRPr lang="kk-KZ" sz="1800" dirty="0">
              <a:solidFill>
                <a:srgbClr val="000000"/>
              </a:solidFill>
              <a:effectLst/>
              <a:latin typeface="Times New Roman" panose="02020603050405020304" pitchFamily="18" charset="0"/>
              <a:ea typeface="Times New Roman" panose="02020603050405020304" pitchFamily="18" charset="0"/>
            </a:endParaRPr>
          </a:p>
          <a:p>
            <a:pPr algn="just">
              <a:lnSpc>
                <a:spcPct val="150000"/>
              </a:lnSpc>
            </a:pPr>
            <a:r>
              <a:rPr lang="en-US" sz="1400" b="1" dirty="0">
                <a:solidFill>
                  <a:srgbClr val="000000"/>
                </a:solidFill>
                <a:latin typeface="Times New Roman" panose="02020603050405020304" pitchFamily="18" charset="0"/>
                <a:ea typeface="Times New Roman" panose="02020603050405020304" pitchFamily="18" charset="0"/>
              </a:rPr>
              <a:t>The essence of the turn</a:t>
            </a:r>
            <a:r>
              <a:rPr lang="en-US" sz="1400" dirty="0">
                <a:solidFill>
                  <a:srgbClr val="000000"/>
                </a:solidFill>
                <a:latin typeface="Times New Roman" panose="02020603050405020304" pitchFamily="18" charset="0"/>
                <a:ea typeface="Times New Roman" panose="02020603050405020304" pitchFamily="18" charset="0"/>
              </a:rPr>
              <a:t>: 
a) a </a:t>
            </a:r>
            <a:r>
              <a:rPr lang="en-US" sz="1400" b="1" dirty="0">
                <a:solidFill>
                  <a:srgbClr val="000000"/>
                </a:solidFill>
                <a:latin typeface="Times New Roman" panose="02020603050405020304" pitchFamily="18" charset="0"/>
                <a:ea typeface="Times New Roman" panose="02020603050405020304" pitchFamily="18" charset="0"/>
              </a:rPr>
              <a:t>person has become aware </a:t>
            </a:r>
            <a:r>
              <a:rPr lang="en-US" sz="1400" dirty="0">
                <a:solidFill>
                  <a:srgbClr val="000000"/>
                </a:solidFill>
                <a:latin typeface="Times New Roman" panose="02020603050405020304" pitchFamily="18" charset="0"/>
                <a:ea typeface="Times New Roman" panose="02020603050405020304" pitchFamily="18" charset="0"/>
              </a:rPr>
              <a:t>of the infinity and horror of the world around him and his own helplessness; </a:t>
            </a:r>
          </a:p>
          <a:p>
            <a:pPr algn="just">
              <a:lnSpc>
                <a:spcPct val="150000"/>
              </a:lnSpc>
            </a:pPr>
            <a:r>
              <a:rPr lang="en-US" sz="1400" dirty="0">
                <a:solidFill>
                  <a:srgbClr val="000000"/>
                </a:solidFill>
                <a:latin typeface="Times New Roman" panose="02020603050405020304" pitchFamily="18" charset="0"/>
                <a:ea typeface="Times New Roman" panose="02020603050405020304" pitchFamily="18" charset="0"/>
              </a:rPr>
              <a:t>b) a person discovered in himself what later became known as a </a:t>
            </a:r>
            <a:r>
              <a:rPr lang="en-US" sz="1400" b="1" dirty="0">
                <a:solidFill>
                  <a:srgbClr val="000000"/>
                </a:solidFill>
                <a:latin typeface="Times New Roman" panose="02020603050405020304" pitchFamily="18" charset="0"/>
                <a:ea typeface="Times New Roman" panose="02020603050405020304" pitchFamily="18" charset="0"/>
              </a:rPr>
              <a:t>personality</a:t>
            </a:r>
            <a:r>
              <a:rPr lang="en-US" sz="1400" dirty="0">
                <a:solidFill>
                  <a:srgbClr val="000000"/>
                </a:solidFill>
                <a:latin typeface="Times New Roman" panose="02020603050405020304" pitchFamily="18" charset="0"/>
                <a:ea typeface="Times New Roman" panose="02020603050405020304" pitchFamily="18" charset="0"/>
              </a:rPr>
              <a:t>; </a:t>
            </a:r>
          </a:p>
          <a:p>
            <a:pPr algn="just">
              <a:lnSpc>
                <a:spcPct val="150000"/>
              </a:lnSpc>
            </a:pPr>
            <a:r>
              <a:rPr lang="en-US" sz="1400" dirty="0">
                <a:solidFill>
                  <a:srgbClr val="000000"/>
                </a:solidFill>
                <a:latin typeface="Times New Roman" panose="02020603050405020304" pitchFamily="18" charset="0"/>
                <a:ea typeface="Times New Roman" panose="02020603050405020304" pitchFamily="18" charset="0"/>
              </a:rPr>
              <a:t>c) a person has realized that he can refuse the benefits of coexistence, seclude himself (go to the mountains, deserts) and, having become a hermit, see the light, </a:t>
            </a:r>
            <a:r>
              <a:rPr lang="en-US" sz="1400" b="1" dirty="0">
                <a:solidFill>
                  <a:srgbClr val="000000"/>
                </a:solidFill>
                <a:latin typeface="Times New Roman" panose="02020603050405020304" pitchFamily="18" charset="0"/>
                <a:ea typeface="Times New Roman" panose="02020603050405020304" pitchFamily="18" charset="0"/>
              </a:rPr>
              <a:t>comprehend the wisdom </a:t>
            </a:r>
            <a:r>
              <a:rPr lang="en-US" sz="1400" dirty="0">
                <a:solidFill>
                  <a:srgbClr val="000000"/>
                </a:solidFill>
                <a:latin typeface="Times New Roman" panose="02020603050405020304" pitchFamily="18" charset="0"/>
                <a:ea typeface="Times New Roman" panose="02020603050405020304" pitchFamily="18" charset="0"/>
              </a:rPr>
              <a:t>of the universe, its laws and bring this knowledge to people; </a:t>
            </a:r>
          </a:p>
          <a:p>
            <a:pPr algn="just">
              <a:lnSpc>
                <a:spcPct val="150000"/>
              </a:lnSpc>
            </a:pPr>
            <a:r>
              <a:rPr lang="en-US" sz="1400" dirty="0">
                <a:solidFill>
                  <a:srgbClr val="000000"/>
                </a:solidFill>
                <a:latin typeface="Times New Roman" panose="02020603050405020304" pitchFamily="18" charset="0"/>
                <a:ea typeface="Times New Roman" panose="02020603050405020304" pitchFamily="18" charset="0"/>
              </a:rPr>
              <a:t>d) a person </a:t>
            </a:r>
            <a:r>
              <a:rPr lang="en-US" sz="1400" b="1" dirty="0">
                <a:solidFill>
                  <a:srgbClr val="000000"/>
                </a:solidFill>
                <a:latin typeface="Times New Roman" panose="02020603050405020304" pitchFamily="18" charset="0"/>
                <a:ea typeface="Times New Roman" panose="02020603050405020304" pitchFamily="18" charset="0"/>
              </a:rPr>
              <a:t>felt time</a:t>
            </a:r>
            <a:r>
              <a:rPr lang="en-US" sz="1400" dirty="0">
                <a:solidFill>
                  <a:srgbClr val="000000"/>
                </a:solidFill>
                <a:latin typeface="Times New Roman" panose="02020603050405020304" pitchFamily="18" charset="0"/>
                <a:ea typeface="Times New Roman" panose="02020603050405020304" pitchFamily="18" charset="0"/>
              </a:rPr>
              <a:t>; His historical consciousness awoke and it seemed to him that he was living at the very end of history. </a:t>
            </a:r>
          </a:p>
          <a:p>
            <a:pPr algn="just">
              <a:lnSpc>
                <a:spcPct val="150000"/>
              </a:lnSpc>
            </a:pPr>
            <a:r>
              <a:rPr lang="en-US" sz="1400" dirty="0">
                <a:solidFill>
                  <a:srgbClr val="000000"/>
                </a:solidFill>
                <a:latin typeface="Times New Roman" panose="02020603050405020304" pitchFamily="18" charset="0"/>
                <a:ea typeface="Times New Roman" panose="02020603050405020304" pitchFamily="18" charset="0"/>
              </a:rPr>
              <a:t>It was during this period, almost simultaneously in China, India, and Greece, that philosophical schools arose and great thinkers appeared. in China - Confucius, Lao Tzu; in India - Buddha; in Iran, Zarathustra; to Greece – Thales, Parmenides, Democritus, Heraclitus.  </a:t>
            </a:r>
          </a:p>
          <a:p>
            <a:pPr algn="just">
              <a:lnSpc>
                <a:spcPct val="150000"/>
              </a:lnSpc>
            </a:pPr>
            <a:r>
              <a:rPr lang="en-US" sz="1400" dirty="0">
                <a:solidFill>
                  <a:srgbClr val="000000"/>
                </a:solidFill>
                <a:latin typeface="Times New Roman" panose="02020603050405020304" pitchFamily="18" charset="0"/>
                <a:ea typeface="Times New Roman" panose="02020603050405020304" pitchFamily="18" charset="0"/>
              </a:rPr>
              <a:t>For Jaspers, </a:t>
            </a:r>
            <a:r>
              <a:rPr lang="en-US" sz="1400" b="1" dirty="0">
                <a:solidFill>
                  <a:srgbClr val="000000"/>
                </a:solidFill>
                <a:latin typeface="Times New Roman" panose="02020603050405020304" pitchFamily="18" charset="0"/>
                <a:ea typeface="Times New Roman" panose="02020603050405020304" pitchFamily="18" charset="0"/>
              </a:rPr>
              <a:t>history is the result of the creativity of individuals</a:t>
            </a:r>
            <a:r>
              <a:rPr lang="en-US" sz="1400" dirty="0">
                <a:solidFill>
                  <a:srgbClr val="000000"/>
                </a:solidFill>
                <a:latin typeface="Times New Roman" panose="02020603050405020304" pitchFamily="18" charset="0"/>
                <a:ea typeface="Times New Roman" panose="02020603050405020304" pitchFamily="18" charset="0"/>
              </a:rPr>
              <a:t>. There can be no history outside the personality. Peoples who did not accept the ideas of the Axial Age remained, as it were, on the "outskirts" of history. They develop or degrade very slowly - "sleep". </a:t>
            </a:r>
          </a:p>
          <a:p>
            <a:pPr algn="just"/>
            <a:r>
              <a:rPr lang="en-US" sz="1400" b="1" dirty="0">
                <a:solidFill>
                  <a:srgbClr val="000000"/>
                </a:solidFill>
                <a:latin typeface="Times New Roman" panose="02020603050405020304" pitchFamily="18" charset="0"/>
                <a:ea typeface="Times New Roman" panose="02020603050405020304" pitchFamily="18" charset="0"/>
              </a:rPr>
              <a:t>In this sense, the development of society, according to Jaspers, is multilinear, and human history is a kind of pulsation</a:t>
            </a:r>
            <a:r>
              <a:rPr lang="en-US" sz="1400" dirty="0">
                <a:solidFill>
                  <a:srgbClr val="000000"/>
                </a:solidFill>
                <a:latin typeface="Times New Roman" panose="02020603050405020304" pitchFamily="18" charset="0"/>
                <a:ea typeface="Times New Roman" panose="02020603050405020304" pitchFamily="18" charset="0"/>
              </a:rPr>
              <a:t>.</a:t>
            </a:r>
            <a:r>
              <a:rPr lang="kk-KZ"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30306320"/>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5A8F6-D127-9630-C8CA-35AFF0EB81C6}"/>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4DCA2C53-756B-1781-C8F4-0CC599350929}"/>
              </a:ext>
            </a:extLst>
          </p:cNvPr>
          <p:cNvSpPr/>
          <p:nvPr/>
        </p:nvSpPr>
        <p:spPr>
          <a:xfrm>
            <a:off x="-152400" y="76200"/>
            <a:ext cx="9296400" cy="65532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lnSpc>
                <a:spcPct val="150000"/>
              </a:lnSpc>
            </a:pPr>
            <a:r>
              <a:rPr lang="kk-KZ" sz="1800" b="1" dirty="0">
                <a:solidFill>
                  <a:srgbClr val="000000"/>
                </a:solidFill>
                <a:effectLst/>
                <a:latin typeface="Times New Roman" panose="02020603050405020304" pitchFamily="18" charset="0"/>
                <a:ea typeface="Times New Roman" panose="02020603050405020304" pitchFamily="18" charset="0"/>
              </a:rPr>
              <a:t>3. </a:t>
            </a:r>
            <a:r>
              <a:rPr lang="en-US" dirty="0">
                <a:solidFill>
                  <a:srgbClr val="000000"/>
                </a:solidFill>
                <a:latin typeface="Times New Roman" panose="02020603050405020304" pitchFamily="18" charset="0"/>
                <a:ea typeface="Times New Roman" panose="02020603050405020304" pitchFamily="18" charset="0"/>
              </a:rPr>
              <a:t>Cyclic development is characterized by the understanding of history as historical events that take place in a certain rhythm and are as if repeated. </a:t>
            </a:r>
          </a:p>
          <a:p>
            <a:pPr algn="just">
              <a:lnSpc>
                <a:spcPct val="150000"/>
              </a:lnSpc>
            </a:pPr>
            <a:r>
              <a:rPr lang="en-US" b="1" dirty="0">
                <a:solidFill>
                  <a:srgbClr val="000000"/>
                </a:solidFill>
                <a:latin typeface="Times New Roman" panose="02020603050405020304" pitchFamily="18" charset="0"/>
                <a:ea typeface="Times New Roman" panose="02020603050405020304" pitchFamily="18" charset="0"/>
              </a:rPr>
              <a:t>There are several types of cyclicity</a:t>
            </a:r>
            <a:r>
              <a:rPr lang="en-US" dirty="0">
                <a:solidFill>
                  <a:srgbClr val="000000"/>
                </a:solidFill>
                <a:latin typeface="Times New Roman" panose="02020603050405020304" pitchFamily="18" charset="0"/>
                <a:ea typeface="Times New Roman" panose="02020603050405020304" pitchFamily="18" charset="0"/>
              </a:rPr>
              <a:t>: </a:t>
            </a: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a) </a:t>
            </a:r>
            <a:r>
              <a:rPr lang="en-US" b="1" dirty="0">
                <a:solidFill>
                  <a:srgbClr val="000000"/>
                </a:solidFill>
                <a:latin typeface="Times New Roman" panose="02020603050405020304" pitchFamily="18" charset="0"/>
                <a:ea typeface="Times New Roman" panose="02020603050405020304" pitchFamily="18" charset="0"/>
              </a:rPr>
              <a:t>pendulum</a:t>
            </a:r>
            <a:r>
              <a:rPr lang="en-US" dirty="0">
                <a:solidFill>
                  <a:srgbClr val="000000"/>
                </a:solidFill>
                <a:latin typeface="Times New Roman" panose="02020603050405020304" pitchFamily="18" charset="0"/>
                <a:ea typeface="Times New Roman" panose="02020603050405020304" pitchFamily="18" charset="0"/>
              </a:rPr>
              <a:t>-like; b) </a:t>
            </a:r>
            <a:r>
              <a:rPr lang="en-US" b="1" dirty="0">
                <a:solidFill>
                  <a:srgbClr val="000000"/>
                </a:solidFill>
                <a:latin typeface="Times New Roman" panose="02020603050405020304" pitchFamily="18" charset="0"/>
                <a:ea typeface="Times New Roman" panose="02020603050405020304" pitchFamily="18" charset="0"/>
              </a:rPr>
              <a:t>circular</a:t>
            </a:r>
            <a:r>
              <a:rPr lang="en-US" dirty="0">
                <a:solidFill>
                  <a:srgbClr val="000000"/>
                </a:solidFill>
                <a:latin typeface="Times New Roman" panose="02020603050405020304" pitchFamily="18" charset="0"/>
                <a:ea typeface="Times New Roman" panose="02020603050405020304" pitchFamily="18" charset="0"/>
              </a:rPr>
              <a:t>; c) </a:t>
            </a:r>
            <a:r>
              <a:rPr lang="en-US" b="1" dirty="0">
                <a:solidFill>
                  <a:srgbClr val="000000"/>
                </a:solidFill>
                <a:latin typeface="Times New Roman" panose="02020603050405020304" pitchFamily="18" charset="0"/>
                <a:ea typeface="Times New Roman" panose="02020603050405020304" pitchFamily="18" charset="0"/>
              </a:rPr>
              <a:t>spiral</a:t>
            </a:r>
            <a:r>
              <a:rPr lang="en-US" dirty="0">
                <a:solidFill>
                  <a:srgbClr val="000000"/>
                </a:solidFill>
                <a:latin typeface="Times New Roman" panose="02020603050405020304" pitchFamily="18" charset="0"/>
                <a:ea typeface="Times New Roman" panose="02020603050405020304" pitchFamily="18" charset="0"/>
              </a:rPr>
              <a:t>; d) </a:t>
            </a:r>
            <a:r>
              <a:rPr lang="en-US" b="1" dirty="0">
                <a:solidFill>
                  <a:srgbClr val="000000"/>
                </a:solidFill>
                <a:latin typeface="Times New Roman" panose="02020603050405020304" pitchFamily="18" charset="0"/>
                <a:ea typeface="Times New Roman" panose="02020603050405020304" pitchFamily="18" charset="0"/>
              </a:rPr>
              <a:t>wave</a:t>
            </a:r>
            <a:r>
              <a:rPr lang="en-US" dirty="0">
                <a:solidFill>
                  <a:srgbClr val="000000"/>
                </a:solidFill>
                <a:latin typeface="Times New Roman" panose="02020603050405020304" pitchFamily="18" charset="0"/>
                <a:ea typeface="Times New Roman" panose="02020603050405020304" pitchFamily="18" charset="0"/>
              </a:rPr>
              <a:t> (sinusoidal). The type depends on the size and scope of the social system: in small ones, pendulum cycles (family) predominate;   in the middle - circular and spiral;   in large ones – circular and long-wave</a:t>
            </a:r>
            <a:r>
              <a:rPr lang="kk-KZ"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07507546"/>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Callout 2"/>
          <p:cNvSpPr/>
          <p:nvPr/>
        </p:nvSpPr>
        <p:spPr>
          <a:xfrm>
            <a:off x="76200" y="630622"/>
            <a:ext cx="8915400" cy="4703378"/>
          </a:xfrm>
          <a:custGeom>
            <a:avLst/>
            <a:gdLst>
              <a:gd name="f0" fmla="val 10800000"/>
              <a:gd name="f1" fmla="val 5400000"/>
              <a:gd name="f2" fmla="val 180"/>
              <a:gd name="f3" fmla="val w"/>
              <a:gd name="f4" fmla="val h"/>
              <a:gd name="f5" fmla="val ss"/>
              <a:gd name="f6" fmla="val 0"/>
              <a:gd name="f7" fmla="val 25000"/>
              <a:gd name="f8" fmla="val 64977"/>
              <a:gd name="f9" fmla="+- 0 0 -270"/>
              <a:gd name="f10" fmla="+- 0 0 -90"/>
              <a:gd name="f11" fmla="abs f3"/>
              <a:gd name="f12" fmla="abs f4"/>
              <a:gd name="f13" fmla="abs f5"/>
              <a:gd name="f14" fmla="*/ f9 f0 1"/>
              <a:gd name="f15" fmla="*/ f10 f0 1"/>
              <a:gd name="f16" fmla="?: f11 f3 1"/>
              <a:gd name="f17" fmla="?: f12 f4 1"/>
              <a:gd name="f18" fmla="?: f13 f5 1"/>
              <a:gd name="f19" fmla="*/ f14 1 f2"/>
              <a:gd name="f20" fmla="*/ f15 1 f2"/>
              <a:gd name="f21" fmla="*/ f16 1 21600"/>
              <a:gd name="f22" fmla="*/ f17 1 21600"/>
              <a:gd name="f23" fmla="*/ 21600 f16 1"/>
              <a:gd name="f24" fmla="*/ 21600 f17 1"/>
              <a:gd name="f25" fmla="+- f19 0 f1"/>
              <a:gd name="f26" fmla="+- f20 0 f1"/>
              <a:gd name="f27" fmla="min f22 f21"/>
              <a:gd name="f28" fmla="*/ f23 1 f18"/>
              <a:gd name="f29" fmla="*/ f24 1 f18"/>
              <a:gd name="f30" fmla="val f28"/>
              <a:gd name="f31" fmla="val f29"/>
              <a:gd name="f32" fmla="*/ f6 f27 1"/>
              <a:gd name="f33" fmla="+- f31 0 f6"/>
              <a:gd name="f34" fmla="+- f30 0 f6"/>
              <a:gd name="f35" fmla="*/ f30 f27 1"/>
              <a:gd name="f36" fmla="*/ f31 f27 1"/>
              <a:gd name="f37" fmla="*/ f34 1 2"/>
              <a:gd name="f38" fmla="min f34 f33"/>
              <a:gd name="f39" fmla="*/ f33 f8 1"/>
              <a:gd name="f40" fmla="+- f6 f37 0"/>
              <a:gd name="f41" fmla="*/ f38 f7 1"/>
              <a:gd name="f42" fmla="*/ f39 1 100000"/>
              <a:gd name="f43" fmla="*/ f41 1 100000"/>
              <a:gd name="f44" fmla="*/ f41 1 200000"/>
              <a:gd name="f45" fmla="*/ f42 1 2"/>
              <a:gd name="f46" fmla="*/ f42 f27 1"/>
              <a:gd name="f47" fmla="*/ f40 f27 1"/>
              <a:gd name="f48" fmla="+- f40 0 f43"/>
              <a:gd name="f49" fmla="+- f40 0 f44"/>
              <a:gd name="f50" fmla="+- f40 f44 0"/>
              <a:gd name="f51" fmla="+- f40 f43 0"/>
              <a:gd name="f52" fmla="+- f31 0 f43"/>
              <a:gd name="f53" fmla="*/ f45 f27 1"/>
              <a:gd name="f54" fmla="*/ f50 f27 1"/>
              <a:gd name="f55" fmla="*/ f52 f27 1"/>
              <a:gd name="f56" fmla="*/ f51 f27 1"/>
              <a:gd name="f57" fmla="*/ f48 f27 1"/>
              <a:gd name="f58" fmla="*/ f49 f27 1"/>
            </a:gdLst>
            <a:ahLst/>
            <a:cxnLst>
              <a:cxn ang="3cd4">
                <a:pos x="hc" y="t"/>
              </a:cxn>
              <a:cxn ang="0">
                <a:pos x="r" y="vc"/>
              </a:cxn>
              <a:cxn ang="cd4">
                <a:pos x="hc" y="b"/>
              </a:cxn>
              <a:cxn ang="cd2">
                <a:pos x="l" y="vc"/>
              </a:cxn>
              <a:cxn ang="f25">
                <a:pos x="f32" y="f53"/>
              </a:cxn>
              <a:cxn ang="f26">
                <a:pos x="f35" y="f53"/>
              </a:cxn>
            </a:cxnLst>
            <a:rect l="f32" t="f32" r="f35" b="f46"/>
            <a:pathLst>
              <a:path>
                <a:moveTo>
                  <a:pt x="f32" y="f32"/>
                </a:moveTo>
                <a:lnTo>
                  <a:pt x="f35" y="f32"/>
                </a:lnTo>
                <a:lnTo>
                  <a:pt x="f35" y="f46"/>
                </a:lnTo>
                <a:lnTo>
                  <a:pt x="f54" y="f46"/>
                </a:lnTo>
                <a:lnTo>
                  <a:pt x="f54" y="f55"/>
                </a:lnTo>
                <a:lnTo>
                  <a:pt x="f56" y="f55"/>
                </a:lnTo>
                <a:lnTo>
                  <a:pt x="f47" y="f36"/>
                </a:lnTo>
                <a:lnTo>
                  <a:pt x="f57" y="f55"/>
                </a:lnTo>
                <a:lnTo>
                  <a:pt x="f58" y="f55"/>
                </a:lnTo>
                <a:lnTo>
                  <a:pt x="f58" y="f46"/>
                </a:lnTo>
                <a:lnTo>
                  <a:pt x="f32" y="f46"/>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lvl="0" algn="ctr">
              <a:defRPr sz="1800" b="0" i="0" u="none" strike="noStrike" kern="0" cap="none" spc="0" baseline="0">
                <a:solidFill>
                  <a:srgbClr val="000000"/>
                </a:solidFill>
                <a:uFillTx/>
              </a:defRPr>
            </a:pPr>
            <a:r>
              <a:rPr lang="en-US" sz="4000" b="0" i="0" u="none" strike="noStrike" kern="1200" cap="none" spc="0" baseline="0" dirty="0">
                <a:solidFill>
                  <a:srgbClr val="FFFFFF"/>
                </a:solidFill>
                <a:uFillTx/>
                <a:latin typeface="Calibri"/>
                <a:ea typeface=""/>
                <a:cs typeface=""/>
              </a:rPr>
              <a:t>2.</a:t>
            </a:r>
            <a:r>
              <a:rPr lang="ru-RU" sz="4000" b="0" i="0" u="none" strike="noStrike" kern="1200" cap="none" spc="0" baseline="0" dirty="0">
                <a:solidFill>
                  <a:srgbClr val="FFFFFF"/>
                </a:solidFill>
                <a:uFillTx/>
                <a:latin typeface="Calibri"/>
                <a:ea typeface=""/>
                <a:cs typeface=""/>
              </a:rPr>
              <a:t> </a:t>
            </a:r>
            <a:r>
              <a:rPr lang="en-US" sz="4000" dirty="0">
                <a:solidFill>
                  <a:srgbClr val="FFFFFF"/>
                </a:solidFill>
                <a:ea typeface=""/>
                <a:cs typeface=""/>
              </a:rPr>
              <a:t>Sources, subjects, driving forces of the historical process.</a:t>
            </a:r>
            <a:endParaRPr lang="en-US" sz="4000" b="0" i="0" u="none" strike="noStrike" kern="1200" cap="none" spc="0" baseline="0" dirty="0">
              <a:solidFill>
                <a:srgbClr val="FFFFFF"/>
              </a:solidFill>
              <a:uFillTx/>
              <a:latin typeface="Calibri"/>
              <a:ea typeface=""/>
              <a:cs typeface=""/>
            </a:endParaRPr>
          </a:p>
        </p:txBody>
      </p:sp>
    </p:spTree>
    <p:extLst>
      <p:ext uri="{BB962C8B-B14F-4D97-AF65-F5344CB8AC3E}">
        <p14:creationId xmlns:p14="http://schemas.microsoft.com/office/powerpoint/2010/main" val="1921958157"/>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95A848-3B65-4C29-A7C0-1E64D2FE99C8}"/>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216458873"/>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C9328-6611-EECF-BD39-47D642ACE874}"/>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FBE4900A-1086-2D8B-0004-7A17223BA8C1}"/>
              </a:ext>
            </a:extLst>
          </p:cNvPr>
          <p:cNvSpPr/>
          <p:nvPr/>
        </p:nvSpPr>
        <p:spPr>
          <a:xfrm>
            <a:off x="-152400" y="76200"/>
            <a:ext cx="9296400" cy="65532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lnSpc>
                <a:spcPct val="150000"/>
              </a:lnSpc>
            </a:pPr>
            <a:r>
              <a:rPr lang="en-US" sz="1400" b="1" dirty="0">
                <a:solidFill>
                  <a:srgbClr val="000000"/>
                </a:solidFill>
                <a:latin typeface="Times New Roman" panose="02020603050405020304" pitchFamily="18" charset="0"/>
                <a:ea typeface="Times New Roman" panose="02020603050405020304" pitchFamily="18" charset="0"/>
              </a:rPr>
              <a:t>Objective factors</a:t>
            </a:r>
            <a:r>
              <a:rPr lang="en-US" sz="1400" dirty="0">
                <a:solidFill>
                  <a:srgbClr val="000000"/>
                </a:solidFill>
                <a:latin typeface="Times New Roman" panose="02020603050405020304" pitchFamily="18" charset="0"/>
                <a:ea typeface="Times New Roman" panose="02020603050405020304" pitchFamily="18" charset="0"/>
              </a:rPr>
              <a:t>: </a:t>
            </a:r>
          </a:p>
          <a:p>
            <a:pPr algn="just">
              <a:lnSpc>
                <a:spcPct val="150000"/>
              </a:lnSpc>
            </a:pPr>
            <a:r>
              <a:rPr lang="en-US" sz="1400" dirty="0">
                <a:solidFill>
                  <a:srgbClr val="000000"/>
                </a:solidFill>
                <a:latin typeface="Times New Roman" panose="02020603050405020304" pitchFamily="18" charset="0"/>
                <a:ea typeface="Times New Roman" panose="02020603050405020304" pitchFamily="18" charset="0"/>
              </a:rPr>
              <a:t>1) natural and climatic conditions of society; 2) the state of material production; 3) the existing social structure of society; 4) people's needs to provide the necessary conditions for life and interests, which are the main stimulus of human activity.</a:t>
            </a:r>
            <a:endParaRPr lang="kk-KZ" sz="1400" dirty="0">
              <a:solidFill>
                <a:srgbClr val="000000"/>
              </a:solidFill>
              <a:latin typeface="Times New Roman" panose="02020603050405020304" pitchFamily="18" charset="0"/>
              <a:ea typeface="Times New Roman" panose="02020603050405020304" pitchFamily="18" charset="0"/>
            </a:endParaRPr>
          </a:p>
          <a:p>
            <a:pPr marL="0" marR="0" algn="just"/>
            <a:endParaRPr lang="kk-KZ" sz="1400" dirty="0">
              <a:solidFill>
                <a:srgbClr val="000000"/>
              </a:solidFill>
              <a:effectLst/>
              <a:latin typeface="Times New Roman" panose="02020603050405020304" pitchFamily="18" charset="0"/>
              <a:ea typeface="Times New Roman" panose="02020603050405020304" pitchFamily="18" charset="0"/>
            </a:endParaRPr>
          </a:p>
          <a:p>
            <a:pPr algn="just">
              <a:lnSpc>
                <a:spcPct val="150000"/>
              </a:lnSpc>
            </a:pPr>
            <a:r>
              <a:rPr lang="en-US" sz="1400" b="1" dirty="0">
                <a:solidFill>
                  <a:srgbClr val="000000"/>
                </a:solidFill>
                <a:latin typeface="Times New Roman" panose="02020603050405020304" pitchFamily="18" charset="0"/>
                <a:ea typeface="Times New Roman" panose="02020603050405020304" pitchFamily="18" charset="0"/>
              </a:rPr>
              <a:t>Subjective factors: </a:t>
            </a:r>
            <a:r>
              <a:rPr lang="en-US" sz="1400" dirty="0">
                <a:solidFill>
                  <a:srgbClr val="000000"/>
                </a:solidFill>
                <a:latin typeface="Times New Roman" panose="02020603050405020304" pitchFamily="18" charset="0"/>
                <a:ea typeface="Times New Roman" panose="02020603050405020304" pitchFamily="18" charset="0"/>
              </a:rPr>
              <a:t>
a) consciousness, the spiritual world of people; b) ability and skills for productive activity; c) social experience; d) the level of culture; e) organizational, volitional qualities; g) organization in people's actions. </a:t>
            </a:r>
          </a:p>
          <a:p>
            <a:pPr algn="just">
              <a:lnSpc>
                <a:spcPct val="150000"/>
              </a:lnSpc>
            </a:pPr>
            <a:endParaRPr lang="en-US" sz="1400" dirty="0">
              <a:solidFill>
                <a:srgbClr val="000000"/>
              </a:solidFill>
              <a:latin typeface="Times New Roman" panose="02020603050405020304" pitchFamily="18" charset="0"/>
              <a:ea typeface="Times New Roman" panose="02020603050405020304" pitchFamily="18" charset="0"/>
            </a:endParaRPr>
          </a:p>
          <a:p>
            <a:pPr algn="just">
              <a:lnSpc>
                <a:spcPct val="150000"/>
              </a:lnSpc>
            </a:pPr>
            <a:r>
              <a:rPr lang="en-US" sz="1400" dirty="0">
                <a:solidFill>
                  <a:srgbClr val="000000"/>
                </a:solidFill>
                <a:latin typeface="Times New Roman" panose="02020603050405020304" pitchFamily="18" charset="0"/>
                <a:ea typeface="Times New Roman" panose="02020603050405020304" pitchFamily="18" charset="0"/>
              </a:rPr>
              <a:t>Thus, subjective factors are various kinds of abilities of people to make changes in certain aspects of social life by their actions</a:t>
            </a:r>
            <a:r>
              <a:rPr lang="kk-KZ"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75785774"/>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Callout 2"/>
          <p:cNvSpPr/>
          <p:nvPr/>
        </p:nvSpPr>
        <p:spPr>
          <a:xfrm>
            <a:off x="0" y="630622"/>
            <a:ext cx="8991600" cy="4703378"/>
          </a:xfrm>
          <a:custGeom>
            <a:avLst/>
            <a:gdLst>
              <a:gd name="f0" fmla="val 10800000"/>
              <a:gd name="f1" fmla="val 5400000"/>
              <a:gd name="f2" fmla="val 180"/>
              <a:gd name="f3" fmla="val w"/>
              <a:gd name="f4" fmla="val h"/>
              <a:gd name="f5" fmla="val ss"/>
              <a:gd name="f6" fmla="val 0"/>
              <a:gd name="f7" fmla="val 25000"/>
              <a:gd name="f8" fmla="val 64977"/>
              <a:gd name="f9" fmla="+- 0 0 -270"/>
              <a:gd name="f10" fmla="+- 0 0 -90"/>
              <a:gd name="f11" fmla="abs f3"/>
              <a:gd name="f12" fmla="abs f4"/>
              <a:gd name="f13" fmla="abs f5"/>
              <a:gd name="f14" fmla="*/ f9 f0 1"/>
              <a:gd name="f15" fmla="*/ f10 f0 1"/>
              <a:gd name="f16" fmla="?: f11 f3 1"/>
              <a:gd name="f17" fmla="?: f12 f4 1"/>
              <a:gd name="f18" fmla="?: f13 f5 1"/>
              <a:gd name="f19" fmla="*/ f14 1 f2"/>
              <a:gd name="f20" fmla="*/ f15 1 f2"/>
              <a:gd name="f21" fmla="*/ f16 1 21600"/>
              <a:gd name="f22" fmla="*/ f17 1 21600"/>
              <a:gd name="f23" fmla="*/ 21600 f16 1"/>
              <a:gd name="f24" fmla="*/ 21600 f17 1"/>
              <a:gd name="f25" fmla="+- f19 0 f1"/>
              <a:gd name="f26" fmla="+- f20 0 f1"/>
              <a:gd name="f27" fmla="min f22 f21"/>
              <a:gd name="f28" fmla="*/ f23 1 f18"/>
              <a:gd name="f29" fmla="*/ f24 1 f18"/>
              <a:gd name="f30" fmla="val f28"/>
              <a:gd name="f31" fmla="val f29"/>
              <a:gd name="f32" fmla="*/ f6 f27 1"/>
              <a:gd name="f33" fmla="+- f31 0 f6"/>
              <a:gd name="f34" fmla="+- f30 0 f6"/>
              <a:gd name="f35" fmla="*/ f30 f27 1"/>
              <a:gd name="f36" fmla="*/ f31 f27 1"/>
              <a:gd name="f37" fmla="*/ f34 1 2"/>
              <a:gd name="f38" fmla="min f34 f33"/>
              <a:gd name="f39" fmla="*/ f33 f8 1"/>
              <a:gd name="f40" fmla="+- f6 f37 0"/>
              <a:gd name="f41" fmla="*/ f38 f7 1"/>
              <a:gd name="f42" fmla="*/ f39 1 100000"/>
              <a:gd name="f43" fmla="*/ f41 1 100000"/>
              <a:gd name="f44" fmla="*/ f41 1 200000"/>
              <a:gd name="f45" fmla="*/ f42 1 2"/>
              <a:gd name="f46" fmla="*/ f42 f27 1"/>
              <a:gd name="f47" fmla="*/ f40 f27 1"/>
              <a:gd name="f48" fmla="+- f40 0 f43"/>
              <a:gd name="f49" fmla="+- f40 0 f44"/>
              <a:gd name="f50" fmla="+- f40 f44 0"/>
              <a:gd name="f51" fmla="+- f40 f43 0"/>
              <a:gd name="f52" fmla="+- f31 0 f43"/>
              <a:gd name="f53" fmla="*/ f45 f27 1"/>
              <a:gd name="f54" fmla="*/ f50 f27 1"/>
              <a:gd name="f55" fmla="*/ f52 f27 1"/>
              <a:gd name="f56" fmla="*/ f51 f27 1"/>
              <a:gd name="f57" fmla="*/ f48 f27 1"/>
              <a:gd name="f58" fmla="*/ f49 f27 1"/>
            </a:gdLst>
            <a:ahLst/>
            <a:cxnLst>
              <a:cxn ang="3cd4">
                <a:pos x="hc" y="t"/>
              </a:cxn>
              <a:cxn ang="0">
                <a:pos x="r" y="vc"/>
              </a:cxn>
              <a:cxn ang="cd4">
                <a:pos x="hc" y="b"/>
              </a:cxn>
              <a:cxn ang="cd2">
                <a:pos x="l" y="vc"/>
              </a:cxn>
              <a:cxn ang="f25">
                <a:pos x="f32" y="f53"/>
              </a:cxn>
              <a:cxn ang="f26">
                <a:pos x="f35" y="f53"/>
              </a:cxn>
            </a:cxnLst>
            <a:rect l="f32" t="f32" r="f35" b="f46"/>
            <a:pathLst>
              <a:path>
                <a:moveTo>
                  <a:pt x="f32" y="f32"/>
                </a:moveTo>
                <a:lnTo>
                  <a:pt x="f35" y="f32"/>
                </a:lnTo>
                <a:lnTo>
                  <a:pt x="f35" y="f46"/>
                </a:lnTo>
                <a:lnTo>
                  <a:pt x="f54" y="f46"/>
                </a:lnTo>
                <a:lnTo>
                  <a:pt x="f54" y="f55"/>
                </a:lnTo>
                <a:lnTo>
                  <a:pt x="f56" y="f55"/>
                </a:lnTo>
                <a:lnTo>
                  <a:pt x="f47" y="f36"/>
                </a:lnTo>
                <a:lnTo>
                  <a:pt x="f57" y="f55"/>
                </a:lnTo>
                <a:lnTo>
                  <a:pt x="f58" y="f55"/>
                </a:lnTo>
                <a:lnTo>
                  <a:pt x="f58" y="f46"/>
                </a:lnTo>
                <a:lnTo>
                  <a:pt x="f32" y="f46"/>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lvl="0" algn="ctr">
              <a:defRPr sz="1800" b="0" i="0" u="none" strike="noStrike" kern="0" cap="none" spc="0" baseline="0">
                <a:solidFill>
                  <a:srgbClr val="000000"/>
                </a:solidFill>
                <a:uFillTx/>
              </a:defRPr>
            </a:pPr>
            <a:r>
              <a:rPr lang="kk-KZ" sz="4000" dirty="0">
                <a:solidFill>
                  <a:srgbClr val="FFFFFF"/>
                </a:solidFill>
                <a:latin typeface="Calibri"/>
                <a:ea typeface=""/>
                <a:cs typeface=""/>
              </a:rPr>
              <a:t>3</a:t>
            </a:r>
            <a:r>
              <a:rPr lang="en-US" sz="4000" b="0" i="0" u="none" strike="noStrike" kern="1200" cap="none" spc="0" baseline="0" dirty="0">
                <a:solidFill>
                  <a:srgbClr val="FFFFFF"/>
                </a:solidFill>
                <a:uFillTx/>
                <a:latin typeface="Calibri"/>
                <a:ea typeface=""/>
                <a:cs typeface=""/>
              </a:rPr>
              <a:t>.</a:t>
            </a:r>
            <a:r>
              <a:rPr lang="ru-RU" sz="4000" b="0" i="0" u="none" strike="noStrike" kern="1200" cap="none" spc="0" baseline="0" dirty="0">
                <a:solidFill>
                  <a:srgbClr val="FFFFFF"/>
                </a:solidFill>
                <a:uFillTx/>
                <a:latin typeface="Calibri"/>
                <a:ea typeface=""/>
                <a:cs typeface=""/>
              </a:rPr>
              <a:t> </a:t>
            </a:r>
            <a:r>
              <a:rPr lang="en-US" sz="4000" dirty="0">
                <a:solidFill>
                  <a:srgbClr val="FFFFFF"/>
                </a:solidFill>
                <a:ea typeface=""/>
                <a:cs typeface=""/>
              </a:rPr>
              <a:t>The Concept of Social Progress and the Problem of Its Criteria</a:t>
            </a:r>
            <a:endParaRPr lang="en-US" sz="4000" b="0" i="0" u="none" strike="noStrike" kern="1200" cap="none" spc="0" baseline="0" dirty="0">
              <a:solidFill>
                <a:srgbClr val="FFFFFF"/>
              </a:solidFill>
              <a:uFillTx/>
              <a:latin typeface="Calibri"/>
              <a:ea typeface=""/>
              <a:cs typeface=""/>
            </a:endParaRPr>
          </a:p>
        </p:txBody>
      </p:sp>
    </p:spTree>
    <p:extLst>
      <p:ext uri="{BB962C8B-B14F-4D97-AF65-F5344CB8AC3E}">
        <p14:creationId xmlns:p14="http://schemas.microsoft.com/office/powerpoint/2010/main" val="1921958157"/>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a:extLst>
              <a:ext uri="{FF2B5EF4-FFF2-40B4-BE49-F238E27FC236}">
                <a16:creationId xmlns:a16="http://schemas.microsoft.com/office/drawing/2014/main" id="{F6F71669-4BB6-5BBB-9922-BAC808EC722D}"/>
              </a:ext>
            </a:extLst>
          </p:cNvPr>
          <p:cNvSpPr/>
          <p:nvPr/>
        </p:nvSpPr>
        <p:spPr>
          <a:xfrm>
            <a:off x="-76200" y="76200"/>
            <a:ext cx="9220200" cy="64770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lnSpc>
                <a:spcPct val="150000"/>
              </a:lnSpc>
            </a:pPr>
            <a:r>
              <a:rPr lang="en-US" b="1" dirty="0">
                <a:solidFill>
                  <a:srgbClr val="000000"/>
                </a:solidFill>
                <a:latin typeface="Times New Roman" panose="02020603050405020304" pitchFamily="18" charset="0"/>
                <a:ea typeface="Times New Roman" panose="02020603050405020304" pitchFamily="18" charset="0"/>
              </a:rPr>
              <a:t>Progress</a:t>
            </a:r>
            <a:r>
              <a:rPr lang="en-US" dirty="0">
                <a:solidFill>
                  <a:srgbClr val="000000"/>
                </a:solidFill>
                <a:latin typeface="Times New Roman" panose="02020603050405020304" pitchFamily="18" charset="0"/>
                <a:ea typeface="Times New Roman" panose="02020603050405020304" pitchFamily="18" charset="0"/>
              </a:rPr>
              <a:t> (from the Latin "</a:t>
            </a:r>
            <a:r>
              <a:rPr lang="en-US" dirty="0" err="1">
                <a:solidFill>
                  <a:srgbClr val="000000"/>
                </a:solidFill>
                <a:latin typeface="Times New Roman" panose="02020603050405020304" pitchFamily="18" charset="0"/>
                <a:ea typeface="Times New Roman" panose="02020603050405020304" pitchFamily="18" charset="0"/>
              </a:rPr>
              <a:t>rogressus</a:t>
            </a:r>
            <a:r>
              <a:rPr lang="en-US" dirty="0">
                <a:solidFill>
                  <a:srgbClr val="000000"/>
                </a:solidFill>
                <a:latin typeface="Times New Roman" panose="02020603050405020304" pitchFamily="18" charset="0"/>
                <a:ea typeface="Times New Roman" panose="02020603050405020304" pitchFamily="18" charset="0"/>
              </a:rPr>
              <a:t>" - movement forward) is a direction of development that is characterized by a </a:t>
            </a:r>
            <a:r>
              <a:rPr lang="en-US" b="1" i="1" dirty="0">
                <a:solidFill>
                  <a:srgbClr val="000000"/>
                </a:solidFill>
                <a:latin typeface="Times New Roman" panose="02020603050405020304" pitchFamily="18" charset="0"/>
                <a:ea typeface="Times New Roman" panose="02020603050405020304" pitchFamily="18" charset="0"/>
              </a:rPr>
              <a:t>transition from the lower to the higher, from the less perfect to the more perfect.</a:t>
            </a:r>
            <a:r>
              <a:rPr lang="en-US" dirty="0">
                <a:solidFill>
                  <a:srgbClr val="000000"/>
                </a:solidFill>
                <a:latin typeface="Times New Roman" panose="02020603050405020304" pitchFamily="18" charset="0"/>
                <a:ea typeface="Times New Roman" panose="02020603050405020304" pitchFamily="18" charset="0"/>
              </a:rPr>
              <a:t> </a:t>
            </a:r>
          </a:p>
          <a:p>
            <a:pPr algn="just">
              <a:lnSpc>
                <a:spcPct val="150000"/>
              </a:lnSpc>
            </a:pPr>
            <a:endParaRPr lang="en-US" dirty="0">
              <a:solidFill>
                <a:srgbClr val="000000"/>
              </a:solidFill>
              <a:latin typeface="Times New Roman" panose="02020603050405020304" pitchFamily="18" charset="0"/>
              <a:ea typeface="Times New Roman" panose="02020603050405020304" pitchFamily="18" charset="0"/>
            </a:endParaRP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Social progress means, in the most general definition, the movement of society forward, from less perfect to more perfect ways and forms of life activity</a:t>
            </a:r>
            <a:endParaRPr lang="ru-RU" dirty="0"/>
          </a:p>
        </p:txBody>
      </p:sp>
    </p:spTree>
    <p:extLst>
      <p:ext uri="{BB962C8B-B14F-4D97-AF65-F5344CB8AC3E}">
        <p14:creationId xmlns:p14="http://schemas.microsoft.com/office/powerpoint/2010/main" val="4262343742"/>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2C074E-76F6-B682-91C7-6CA33E04C54B}"/>
              </a:ext>
            </a:extLst>
          </p:cNvPr>
          <p:cNvPicPr>
            <a:picLocks noChangeAspect="1"/>
          </p:cNvPicPr>
          <p:nvPr/>
        </p:nvPicPr>
        <p:blipFill>
          <a:blip r:embed="rId2"/>
          <a:stretch>
            <a:fillRect/>
          </a:stretch>
        </p:blipFill>
        <p:spPr>
          <a:xfrm>
            <a:off x="0" y="115824"/>
            <a:ext cx="9144000" cy="6626352"/>
          </a:xfrm>
          <a:prstGeom prst="rect">
            <a:avLst/>
          </a:prstGeom>
        </p:spPr>
      </p:pic>
    </p:spTree>
    <p:extLst>
      <p:ext uri="{BB962C8B-B14F-4D97-AF65-F5344CB8AC3E}">
        <p14:creationId xmlns:p14="http://schemas.microsoft.com/office/powerpoint/2010/main" val="1319941885"/>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3993CB-DA87-DEA1-21FF-479A7D5B5102}"/>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135B52B-740A-1C21-C9A1-AC4A888B8DD4}"/>
              </a:ext>
            </a:extLst>
          </p:cNvPr>
          <p:cNvPicPr>
            <a:picLocks noChangeAspect="1"/>
          </p:cNvPicPr>
          <p:nvPr/>
        </p:nvPicPr>
        <p:blipFill>
          <a:blip r:embed="rId3"/>
          <a:stretch>
            <a:fillRect/>
          </a:stretch>
        </p:blipFill>
        <p:spPr>
          <a:xfrm>
            <a:off x="457201" y="0"/>
            <a:ext cx="8001000" cy="6858000"/>
          </a:xfrm>
          <a:prstGeom prst="rect">
            <a:avLst/>
          </a:prstGeom>
        </p:spPr>
      </p:pic>
    </p:spTree>
    <p:extLst>
      <p:ext uri="{BB962C8B-B14F-4D97-AF65-F5344CB8AC3E}">
        <p14:creationId xmlns:p14="http://schemas.microsoft.com/office/powerpoint/2010/main" val="987401398"/>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wn Arrow Callout 2"/>
          <p:cNvSpPr/>
          <p:nvPr/>
        </p:nvSpPr>
        <p:spPr>
          <a:xfrm>
            <a:off x="76200" y="1828800"/>
            <a:ext cx="8763000" cy="2895603"/>
          </a:xfrm>
          <a:custGeom>
            <a:avLst/>
            <a:gdLst>
              <a:gd name="f0" fmla="val 10800000"/>
              <a:gd name="f1" fmla="val 5400000"/>
              <a:gd name="f2" fmla="val 180"/>
              <a:gd name="f3" fmla="val w"/>
              <a:gd name="f4" fmla="val h"/>
              <a:gd name="f5" fmla="val ss"/>
              <a:gd name="f6" fmla="val 0"/>
              <a:gd name="f7" fmla="val 25000"/>
              <a:gd name="f8" fmla="val 64977"/>
              <a:gd name="f9" fmla="+- 0 0 -270"/>
              <a:gd name="f10" fmla="+- 0 0 -90"/>
              <a:gd name="f11" fmla="abs f3"/>
              <a:gd name="f12" fmla="abs f4"/>
              <a:gd name="f13" fmla="abs f5"/>
              <a:gd name="f14" fmla="*/ f9 f0 1"/>
              <a:gd name="f15" fmla="*/ f10 f0 1"/>
              <a:gd name="f16" fmla="?: f11 f3 1"/>
              <a:gd name="f17" fmla="?: f12 f4 1"/>
              <a:gd name="f18" fmla="?: f13 f5 1"/>
              <a:gd name="f19" fmla="*/ f14 1 f2"/>
              <a:gd name="f20" fmla="*/ f15 1 f2"/>
              <a:gd name="f21" fmla="*/ f16 1 21600"/>
              <a:gd name="f22" fmla="*/ f17 1 21600"/>
              <a:gd name="f23" fmla="*/ 21600 f16 1"/>
              <a:gd name="f24" fmla="*/ 21600 f17 1"/>
              <a:gd name="f25" fmla="+- f19 0 f1"/>
              <a:gd name="f26" fmla="+- f20 0 f1"/>
              <a:gd name="f27" fmla="min f22 f21"/>
              <a:gd name="f28" fmla="*/ f23 1 f18"/>
              <a:gd name="f29" fmla="*/ f24 1 f18"/>
              <a:gd name="f30" fmla="val f28"/>
              <a:gd name="f31" fmla="val f29"/>
              <a:gd name="f32" fmla="*/ f6 f27 1"/>
              <a:gd name="f33" fmla="+- f31 0 f6"/>
              <a:gd name="f34" fmla="+- f30 0 f6"/>
              <a:gd name="f35" fmla="*/ f30 f27 1"/>
              <a:gd name="f36" fmla="*/ f31 f27 1"/>
              <a:gd name="f37" fmla="*/ f34 1 2"/>
              <a:gd name="f38" fmla="min f34 f33"/>
              <a:gd name="f39" fmla="*/ f33 f8 1"/>
              <a:gd name="f40" fmla="+- f6 f37 0"/>
              <a:gd name="f41" fmla="*/ f38 f7 1"/>
              <a:gd name="f42" fmla="*/ f39 1 100000"/>
              <a:gd name="f43" fmla="*/ f41 1 100000"/>
              <a:gd name="f44" fmla="*/ f41 1 200000"/>
              <a:gd name="f45" fmla="*/ f42 1 2"/>
              <a:gd name="f46" fmla="*/ f42 f27 1"/>
              <a:gd name="f47" fmla="*/ f40 f27 1"/>
              <a:gd name="f48" fmla="+- f40 0 f43"/>
              <a:gd name="f49" fmla="+- f40 0 f44"/>
              <a:gd name="f50" fmla="+- f40 f44 0"/>
              <a:gd name="f51" fmla="+- f40 f43 0"/>
              <a:gd name="f52" fmla="+- f31 0 f43"/>
              <a:gd name="f53" fmla="*/ f45 f27 1"/>
              <a:gd name="f54" fmla="*/ f50 f27 1"/>
              <a:gd name="f55" fmla="*/ f52 f27 1"/>
              <a:gd name="f56" fmla="*/ f51 f27 1"/>
              <a:gd name="f57" fmla="*/ f48 f27 1"/>
              <a:gd name="f58" fmla="*/ f49 f27 1"/>
            </a:gdLst>
            <a:ahLst/>
            <a:cxnLst>
              <a:cxn ang="3cd4">
                <a:pos x="hc" y="t"/>
              </a:cxn>
              <a:cxn ang="0">
                <a:pos x="r" y="vc"/>
              </a:cxn>
              <a:cxn ang="cd4">
                <a:pos x="hc" y="b"/>
              </a:cxn>
              <a:cxn ang="cd2">
                <a:pos x="l" y="vc"/>
              </a:cxn>
              <a:cxn ang="f25">
                <a:pos x="f32" y="f53"/>
              </a:cxn>
              <a:cxn ang="f26">
                <a:pos x="f35" y="f53"/>
              </a:cxn>
            </a:cxnLst>
            <a:rect l="f32" t="f32" r="f35" b="f46"/>
            <a:pathLst>
              <a:path>
                <a:moveTo>
                  <a:pt x="f32" y="f32"/>
                </a:moveTo>
                <a:lnTo>
                  <a:pt x="f35" y="f32"/>
                </a:lnTo>
                <a:lnTo>
                  <a:pt x="f35" y="f46"/>
                </a:lnTo>
                <a:lnTo>
                  <a:pt x="f54" y="f46"/>
                </a:lnTo>
                <a:lnTo>
                  <a:pt x="f54" y="f55"/>
                </a:lnTo>
                <a:lnTo>
                  <a:pt x="f56" y="f55"/>
                </a:lnTo>
                <a:lnTo>
                  <a:pt x="f47" y="f36"/>
                </a:lnTo>
                <a:lnTo>
                  <a:pt x="f57" y="f55"/>
                </a:lnTo>
                <a:lnTo>
                  <a:pt x="f58" y="f55"/>
                </a:lnTo>
                <a:lnTo>
                  <a:pt x="f58" y="f46"/>
                </a:lnTo>
                <a:lnTo>
                  <a:pt x="f32" y="f46"/>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lvl="0" algn="ctr">
              <a:defRPr sz="1800" b="0" i="0" u="none" strike="noStrike" kern="0" cap="none" spc="0" baseline="0">
                <a:solidFill>
                  <a:srgbClr val="000000"/>
                </a:solidFill>
                <a:uFillTx/>
              </a:defRPr>
            </a:pPr>
            <a:r>
              <a:rPr lang="en-US" sz="4000" b="0" i="0" u="none" strike="noStrike" kern="1200" cap="none" spc="0" baseline="0" dirty="0">
                <a:solidFill>
                  <a:srgbClr val="FFFFFF"/>
                </a:solidFill>
                <a:uFillTx/>
                <a:latin typeface="Calibri"/>
                <a:ea typeface=""/>
                <a:cs typeface=""/>
              </a:rPr>
              <a:t>1.</a:t>
            </a:r>
            <a:r>
              <a:rPr lang="ru-RU" sz="4000" b="0" i="0" u="none" strike="noStrike" kern="1200" cap="none" spc="0" baseline="0" dirty="0">
                <a:solidFill>
                  <a:srgbClr val="FFFFFF"/>
                </a:solidFill>
                <a:uFillTx/>
                <a:latin typeface="Calibri"/>
                <a:ea typeface=""/>
                <a:cs typeface=""/>
              </a:rPr>
              <a:t> </a:t>
            </a:r>
            <a:r>
              <a:rPr lang="en-US" sz="4000" dirty="0">
                <a:solidFill>
                  <a:srgbClr val="FFFFFF"/>
                </a:solidFill>
                <a:ea typeface=""/>
                <a:cs typeface=""/>
              </a:rPr>
              <a:t>History as a Subject of Philosophical Comprehension</a:t>
            </a:r>
            <a:endParaRPr lang="en-US" sz="4000" b="0" i="0" u="none" strike="noStrike" kern="1200" cap="none" spc="0" baseline="0" dirty="0">
              <a:solidFill>
                <a:srgbClr val="FFFFFF"/>
              </a:solidFill>
              <a:uFillTx/>
              <a:latin typeface="Calibri"/>
              <a:ea typeface=""/>
              <a:cs typeface=""/>
            </a:endParaRPr>
          </a:p>
        </p:txBody>
      </p:sp>
    </p:spTree>
    <p:extLst>
      <p:ext uri="{BB962C8B-B14F-4D97-AF65-F5344CB8AC3E}">
        <p14:creationId xmlns:p14="http://schemas.microsoft.com/office/powerpoint/2010/main" val="2250688070"/>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Callout 2"/>
          <p:cNvSpPr/>
          <p:nvPr/>
        </p:nvSpPr>
        <p:spPr>
          <a:xfrm>
            <a:off x="0" y="630622"/>
            <a:ext cx="9067800" cy="4703378"/>
          </a:xfrm>
          <a:custGeom>
            <a:avLst/>
            <a:gdLst>
              <a:gd name="f0" fmla="val 10800000"/>
              <a:gd name="f1" fmla="val 5400000"/>
              <a:gd name="f2" fmla="val 180"/>
              <a:gd name="f3" fmla="val w"/>
              <a:gd name="f4" fmla="val h"/>
              <a:gd name="f5" fmla="val ss"/>
              <a:gd name="f6" fmla="val 0"/>
              <a:gd name="f7" fmla="val 25000"/>
              <a:gd name="f8" fmla="val 64977"/>
              <a:gd name="f9" fmla="+- 0 0 -270"/>
              <a:gd name="f10" fmla="+- 0 0 -90"/>
              <a:gd name="f11" fmla="abs f3"/>
              <a:gd name="f12" fmla="abs f4"/>
              <a:gd name="f13" fmla="abs f5"/>
              <a:gd name="f14" fmla="*/ f9 f0 1"/>
              <a:gd name="f15" fmla="*/ f10 f0 1"/>
              <a:gd name="f16" fmla="?: f11 f3 1"/>
              <a:gd name="f17" fmla="?: f12 f4 1"/>
              <a:gd name="f18" fmla="?: f13 f5 1"/>
              <a:gd name="f19" fmla="*/ f14 1 f2"/>
              <a:gd name="f20" fmla="*/ f15 1 f2"/>
              <a:gd name="f21" fmla="*/ f16 1 21600"/>
              <a:gd name="f22" fmla="*/ f17 1 21600"/>
              <a:gd name="f23" fmla="*/ 21600 f16 1"/>
              <a:gd name="f24" fmla="*/ 21600 f17 1"/>
              <a:gd name="f25" fmla="+- f19 0 f1"/>
              <a:gd name="f26" fmla="+- f20 0 f1"/>
              <a:gd name="f27" fmla="min f22 f21"/>
              <a:gd name="f28" fmla="*/ f23 1 f18"/>
              <a:gd name="f29" fmla="*/ f24 1 f18"/>
              <a:gd name="f30" fmla="val f28"/>
              <a:gd name="f31" fmla="val f29"/>
              <a:gd name="f32" fmla="*/ f6 f27 1"/>
              <a:gd name="f33" fmla="+- f31 0 f6"/>
              <a:gd name="f34" fmla="+- f30 0 f6"/>
              <a:gd name="f35" fmla="*/ f30 f27 1"/>
              <a:gd name="f36" fmla="*/ f31 f27 1"/>
              <a:gd name="f37" fmla="*/ f34 1 2"/>
              <a:gd name="f38" fmla="min f34 f33"/>
              <a:gd name="f39" fmla="*/ f33 f8 1"/>
              <a:gd name="f40" fmla="+- f6 f37 0"/>
              <a:gd name="f41" fmla="*/ f38 f7 1"/>
              <a:gd name="f42" fmla="*/ f39 1 100000"/>
              <a:gd name="f43" fmla="*/ f41 1 100000"/>
              <a:gd name="f44" fmla="*/ f41 1 200000"/>
              <a:gd name="f45" fmla="*/ f42 1 2"/>
              <a:gd name="f46" fmla="*/ f42 f27 1"/>
              <a:gd name="f47" fmla="*/ f40 f27 1"/>
              <a:gd name="f48" fmla="+- f40 0 f43"/>
              <a:gd name="f49" fmla="+- f40 0 f44"/>
              <a:gd name="f50" fmla="+- f40 f44 0"/>
              <a:gd name="f51" fmla="+- f40 f43 0"/>
              <a:gd name="f52" fmla="+- f31 0 f43"/>
              <a:gd name="f53" fmla="*/ f45 f27 1"/>
              <a:gd name="f54" fmla="*/ f50 f27 1"/>
              <a:gd name="f55" fmla="*/ f52 f27 1"/>
              <a:gd name="f56" fmla="*/ f51 f27 1"/>
              <a:gd name="f57" fmla="*/ f48 f27 1"/>
              <a:gd name="f58" fmla="*/ f49 f27 1"/>
            </a:gdLst>
            <a:ahLst/>
            <a:cxnLst>
              <a:cxn ang="3cd4">
                <a:pos x="hc" y="t"/>
              </a:cxn>
              <a:cxn ang="0">
                <a:pos x="r" y="vc"/>
              </a:cxn>
              <a:cxn ang="cd4">
                <a:pos x="hc" y="b"/>
              </a:cxn>
              <a:cxn ang="cd2">
                <a:pos x="l" y="vc"/>
              </a:cxn>
              <a:cxn ang="f25">
                <a:pos x="f32" y="f53"/>
              </a:cxn>
              <a:cxn ang="f26">
                <a:pos x="f35" y="f53"/>
              </a:cxn>
            </a:cxnLst>
            <a:rect l="f32" t="f32" r="f35" b="f46"/>
            <a:pathLst>
              <a:path>
                <a:moveTo>
                  <a:pt x="f32" y="f32"/>
                </a:moveTo>
                <a:lnTo>
                  <a:pt x="f35" y="f32"/>
                </a:lnTo>
                <a:lnTo>
                  <a:pt x="f35" y="f46"/>
                </a:lnTo>
                <a:lnTo>
                  <a:pt x="f54" y="f46"/>
                </a:lnTo>
                <a:lnTo>
                  <a:pt x="f54" y="f55"/>
                </a:lnTo>
                <a:lnTo>
                  <a:pt x="f56" y="f55"/>
                </a:lnTo>
                <a:lnTo>
                  <a:pt x="f47" y="f36"/>
                </a:lnTo>
                <a:lnTo>
                  <a:pt x="f57" y="f55"/>
                </a:lnTo>
                <a:lnTo>
                  <a:pt x="f58" y="f55"/>
                </a:lnTo>
                <a:lnTo>
                  <a:pt x="f58" y="f46"/>
                </a:lnTo>
                <a:lnTo>
                  <a:pt x="f32" y="f46"/>
                </a:lnTo>
                <a:close/>
              </a:path>
            </a:pathLst>
          </a:custGeom>
          <a:solidFill>
            <a:srgbClr val="4F81BD"/>
          </a:solidFill>
          <a:ln w="25402">
            <a:solidFill>
              <a:srgbClr val="385D8A"/>
            </a:solidFill>
            <a:prstDash val="solid"/>
          </a:ln>
        </p:spPr>
        <p:txBody>
          <a:bodyPr vert="horz" wrap="square" lIns="91440" tIns="45720" rIns="91440" bIns="45720" anchor="ctr" anchorCtr="1" compatLnSpc="1"/>
          <a:lstStyle/>
          <a:p>
            <a:pPr lvl="0" algn="ctr">
              <a:defRPr sz="1800" b="0" i="0" u="none" strike="noStrike" kern="0" cap="none" spc="0" baseline="0">
                <a:solidFill>
                  <a:srgbClr val="000000"/>
                </a:solidFill>
                <a:uFillTx/>
              </a:defRPr>
            </a:pPr>
            <a:r>
              <a:rPr lang="kk-KZ" sz="4000" dirty="0">
                <a:solidFill>
                  <a:srgbClr val="FFFFFF"/>
                </a:solidFill>
                <a:latin typeface="Calibri"/>
                <a:ea typeface=""/>
                <a:cs typeface=""/>
              </a:rPr>
              <a:t>4</a:t>
            </a:r>
            <a:r>
              <a:rPr lang="en-US" sz="4000" b="0" i="0" u="none" strike="noStrike" kern="1200" cap="none" spc="0" baseline="0" dirty="0">
                <a:solidFill>
                  <a:srgbClr val="FFFFFF"/>
                </a:solidFill>
                <a:uFillTx/>
                <a:latin typeface="Calibri"/>
                <a:ea typeface=""/>
                <a:cs typeface=""/>
              </a:rPr>
              <a:t>.</a:t>
            </a:r>
            <a:r>
              <a:rPr lang="ru-RU" sz="4000" b="0" i="0" u="none" strike="noStrike" kern="1200" cap="none" spc="0" baseline="0" dirty="0">
                <a:solidFill>
                  <a:srgbClr val="FFFFFF"/>
                </a:solidFill>
                <a:uFillTx/>
                <a:latin typeface="Calibri"/>
                <a:ea typeface=""/>
                <a:cs typeface=""/>
              </a:rPr>
              <a:t> </a:t>
            </a:r>
            <a:r>
              <a:rPr lang="en-US" sz="4000" dirty="0">
                <a:solidFill>
                  <a:srgbClr val="FFFFFF"/>
                </a:solidFill>
                <a:ea typeface=""/>
                <a:cs typeface=""/>
              </a:rPr>
              <a:t>Unity and diversity of world history. 
Formations and civilizations</a:t>
            </a:r>
            <a:endParaRPr lang="en-US" sz="4000" b="0" i="0" u="none" strike="noStrike" kern="1200" cap="none" spc="0" baseline="0" dirty="0">
              <a:solidFill>
                <a:srgbClr val="FFFFFF"/>
              </a:solidFill>
              <a:uFillTx/>
              <a:latin typeface="Calibri"/>
              <a:ea typeface=""/>
              <a:cs typeface=""/>
            </a:endParaRPr>
          </a:p>
        </p:txBody>
      </p:sp>
    </p:spTree>
    <p:extLst>
      <p:ext uri="{BB962C8B-B14F-4D97-AF65-F5344CB8AC3E}">
        <p14:creationId xmlns:p14="http://schemas.microsoft.com/office/powerpoint/2010/main" val="143411104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0" y="0"/>
            <a:ext cx="9144000" cy="6553200"/>
          </a:xfrm>
          <a:custGeom>
            <a:avLst>
              <a:gd name="f0" fmla="val 6524"/>
              <a:gd name="f1" fmla="val 19872"/>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en-US" dirty="0">
                <a:solidFill>
                  <a:srgbClr val="000000"/>
                </a:solidFill>
                <a:latin typeface="Times New Roman" panose="02020603050405020304" pitchFamily="18" charset="0"/>
                <a:ea typeface="Times New Roman" panose="02020603050405020304" pitchFamily="18" charset="0"/>
              </a:rPr>
              <a:t>There is no unity in the understanding and explanation of the historical process. All existing views can be reduced to two points of view. 
1. </a:t>
            </a:r>
            <a:r>
              <a:rPr lang="en-US" b="1" dirty="0">
                <a:solidFill>
                  <a:srgbClr val="000000"/>
                </a:solidFill>
                <a:latin typeface="Times New Roman" panose="02020603050405020304" pitchFamily="18" charset="0"/>
                <a:ea typeface="Times New Roman" panose="02020603050405020304" pitchFamily="18" charset="0"/>
              </a:rPr>
              <a:t>History is a single integral process </a:t>
            </a:r>
            <a:r>
              <a:rPr lang="en-US" dirty="0">
                <a:solidFill>
                  <a:srgbClr val="000000"/>
                </a:solidFill>
                <a:latin typeface="Times New Roman" panose="02020603050405020304" pitchFamily="18" charset="0"/>
                <a:ea typeface="Times New Roman" panose="02020603050405020304" pitchFamily="18" charset="0"/>
              </a:rPr>
              <a:t>of development of human society, with the allocation of certain stages, stages that distinguish one period of development from another. </a:t>
            </a:r>
          </a:p>
          <a:p>
            <a:pPr algn="just"/>
            <a:endParaRPr lang="en-US" dirty="0">
              <a:solidFill>
                <a:srgbClr val="000000"/>
              </a:solidFill>
              <a:latin typeface="Times New Roman" panose="02020603050405020304" pitchFamily="18" charset="0"/>
              <a:ea typeface="Times New Roman" panose="02020603050405020304" pitchFamily="18" charset="0"/>
            </a:endParaRPr>
          </a:p>
          <a:p>
            <a:pPr algn="just"/>
            <a:r>
              <a:rPr lang="en-US" dirty="0">
                <a:solidFill>
                  <a:srgbClr val="000000"/>
                </a:solidFill>
                <a:latin typeface="Times New Roman" panose="02020603050405020304" pitchFamily="18" charset="0"/>
                <a:ea typeface="Times New Roman" panose="02020603050405020304" pitchFamily="18" charset="0"/>
              </a:rPr>
              <a:t>2. </a:t>
            </a:r>
            <a:r>
              <a:rPr lang="en-US" b="1" dirty="0">
                <a:solidFill>
                  <a:srgbClr val="000000"/>
                </a:solidFill>
                <a:latin typeface="Times New Roman" panose="02020603050405020304" pitchFamily="18" charset="0"/>
                <a:ea typeface="Times New Roman" panose="02020603050405020304" pitchFamily="18" charset="0"/>
              </a:rPr>
              <a:t>History is a pluralistic (diverse) process </a:t>
            </a:r>
            <a:r>
              <a:rPr lang="en-US" dirty="0">
                <a:solidFill>
                  <a:srgbClr val="000000"/>
                </a:solidFill>
                <a:latin typeface="Times New Roman" panose="02020603050405020304" pitchFamily="18" charset="0"/>
                <a:ea typeface="Times New Roman" panose="02020603050405020304" pitchFamily="18" charset="0"/>
              </a:rPr>
              <a:t>of emergence, coexistence and isolated development of individual countries, regions, civilizations.</a:t>
            </a:r>
            <a:r>
              <a:rPr lang="kk-KZ"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3784002"/>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1C228-3110-4E9D-1674-6ECC7B727435}"/>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D6010029-A7FB-ACE0-2F07-D2EA9026158A}"/>
              </a:ext>
            </a:extLst>
          </p:cNvPr>
          <p:cNvSpPr/>
          <p:nvPr/>
        </p:nvSpPr>
        <p:spPr>
          <a:xfrm>
            <a:off x="0" y="0"/>
            <a:ext cx="9144000" cy="6553200"/>
          </a:xfrm>
          <a:custGeom>
            <a:avLst>
              <a:gd name="f0" fmla="val 6524"/>
              <a:gd name="f1" fmla="val 19872"/>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lnSpc>
                <a:spcPct val="150000"/>
              </a:lnSpc>
            </a:pPr>
            <a:r>
              <a:rPr lang="en-US" sz="1400" dirty="0">
                <a:solidFill>
                  <a:srgbClr val="000000"/>
                </a:solidFill>
                <a:latin typeface="Times New Roman" panose="02020603050405020304" pitchFamily="18" charset="0"/>
                <a:ea typeface="Times New Roman" panose="02020603050405020304" pitchFamily="18" charset="0"/>
              </a:rPr>
              <a:t>The first point of view, which can also be called systemic, is dominant (predominant), although it was defended by supporters of different trends in philosophy. 
a) </a:t>
            </a:r>
            <a:r>
              <a:rPr lang="en-US" sz="1400" b="1" dirty="0">
                <a:solidFill>
                  <a:srgbClr val="000000"/>
                </a:solidFill>
                <a:latin typeface="Times New Roman" panose="02020603050405020304" pitchFamily="18" charset="0"/>
                <a:ea typeface="Times New Roman" panose="02020603050405020304" pitchFamily="18" charset="0"/>
              </a:rPr>
              <a:t>From a religious point of view</a:t>
            </a:r>
            <a:r>
              <a:rPr lang="en-US" sz="1400" dirty="0">
                <a:solidFill>
                  <a:srgbClr val="000000"/>
                </a:solidFill>
                <a:latin typeface="Times New Roman" panose="02020603050405020304" pitchFamily="18" charset="0"/>
                <a:ea typeface="Times New Roman" panose="02020603050405020304" pitchFamily="18" charset="0"/>
              </a:rPr>
              <a:t>, the unity of the historical process is based on the principles of </a:t>
            </a:r>
            <a:r>
              <a:rPr lang="en-US" sz="1400" b="1" dirty="0">
                <a:solidFill>
                  <a:srgbClr val="000000"/>
                </a:solidFill>
                <a:latin typeface="Times New Roman" panose="02020603050405020304" pitchFamily="18" charset="0"/>
                <a:ea typeface="Times New Roman" panose="02020603050405020304" pitchFamily="18" charset="0"/>
              </a:rPr>
              <a:t>providentialism</a:t>
            </a:r>
            <a:r>
              <a:rPr lang="en-US" sz="1400" dirty="0">
                <a:solidFill>
                  <a:srgbClr val="000000"/>
                </a:solidFill>
                <a:latin typeface="Times New Roman" panose="02020603050405020304" pitchFamily="18" charset="0"/>
                <a:ea typeface="Times New Roman" panose="02020603050405020304" pitchFamily="18" charset="0"/>
              </a:rPr>
              <a:t>, according to which the divine will directs history towards a predetermined goal. </a:t>
            </a:r>
          </a:p>
          <a:p>
            <a:pPr algn="just">
              <a:lnSpc>
                <a:spcPct val="150000"/>
              </a:lnSpc>
            </a:pPr>
            <a:r>
              <a:rPr lang="en-US" sz="1400" dirty="0">
                <a:solidFill>
                  <a:srgbClr val="000000"/>
                </a:solidFill>
                <a:latin typeface="Times New Roman" panose="02020603050405020304" pitchFamily="18" charset="0"/>
                <a:ea typeface="Times New Roman" panose="02020603050405020304" pitchFamily="18" charset="0"/>
              </a:rPr>
              <a:t>b) From the point of view of the Enlightenment thinkers, the unity of history in the </a:t>
            </a:r>
            <a:r>
              <a:rPr lang="en-US" sz="1400" b="1" dirty="0">
                <a:solidFill>
                  <a:srgbClr val="000000"/>
                </a:solidFill>
                <a:latin typeface="Times New Roman" panose="02020603050405020304" pitchFamily="18" charset="0"/>
                <a:ea typeface="Times New Roman" panose="02020603050405020304" pitchFamily="18" charset="0"/>
              </a:rPr>
              <a:t>objective nature of the laws of the development of society </a:t>
            </a:r>
            <a:r>
              <a:rPr lang="en-US" sz="1400" dirty="0">
                <a:solidFill>
                  <a:srgbClr val="000000"/>
                </a:solidFill>
                <a:latin typeface="Times New Roman" panose="02020603050405020304" pitchFamily="18" charset="0"/>
                <a:ea typeface="Times New Roman" panose="02020603050405020304" pitchFamily="18" charset="0"/>
              </a:rPr>
              <a:t>by analogy with the laws in nature. 
c) From the point of view of idealists, the unity of the historical process was deduced from the </a:t>
            </a:r>
            <a:r>
              <a:rPr lang="en-US" sz="1400" b="1" dirty="0">
                <a:solidFill>
                  <a:srgbClr val="000000"/>
                </a:solidFill>
                <a:latin typeface="Times New Roman" panose="02020603050405020304" pitchFamily="18" charset="0"/>
                <a:ea typeface="Times New Roman" panose="02020603050405020304" pitchFamily="18" charset="0"/>
              </a:rPr>
              <a:t>existence of a single idea, the Absolute Spirit</a:t>
            </a:r>
            <a:r>
              <a:rPr lang="en-US" sz="1400" dirty="0">
                <a:solidFill>
                  <a:srgbClr val="000000"/>
                </a:solidFill>
                <a:latin typeface="Times New Roman" panose="02020603050405020304" pitchFamily="18" charset="0"/>
                <a:ea typeface="Times New Roman" panose="02020603050405020304" pitchFamily="18" charset="0"/>
              </a:rPr>
              <a:t>, consciousness or thought. 
d) Materialists deduced the unity of history from the </a:t>
            </a:r>
            <a:r>
              <a:rPr lang="en-US" sz="1400" b="1" dirty="0">
                <a:solidFill>
                  <a:srgbClr val="000000"/>
                </a:solidFill>
                <a:latin typeface="Times New Roman" panose="02020603050405020304" pitchFamily="18" charset="0"/>
                <a:ea typeface="Times New Roman" panose="02020603050405020304" pitchFamily="18" charset="0"/>
              </a:rPr>
              <a:t>objective nature of economic and social laws </a:t>
            </a:r>
            <a:r>
              <a:rPr lang="en-US" sz="1400" dirty="0">
                <a:solidFill>
                  <a:srgbClr val="000000"/>
                </a:solidFill>
                <a:latin typeface="Times New Roman" panose="02020603050405020304" pitchFamily="18" charset="0"/>
                <a:ea typeface="Times New Roman" panose="02020603050405020304" pitchFamily="18" charset="0"/>
              </a:rPr>
              <a:t>inherent in various socio-historical systems, countries, states, and civilizations.</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92992142"/>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5D638C-B845-D9BD-38D5-21851E012DFB}"/>
              </a:ext>
            </a:extLst>
          </p:cNvPr>
          <p:cNvPicPr>
            <a:picLocks noChangeAspect="1"/>
          </p:cNvPicPr>
          <p:nvPr/>
        </p:nvPicPr>
        <p:blipFill>
          <a:blip r:embed="rId2"/>
          <a:stretch>
            <a:fillRect/>
          </a:stretch>
        </p:blipFill>
        <p:spPr>
          <a:xfrm>
            <a:off x="-152400" y="76200"/>
            <a:ext cx="9144000" cy="6858000"/>
          </a:xfrm>
          <a:prstGeom prst="rect">
            <a:avLst/>
          </a:prstGeom>
        </p:spPr>
      </p:pic>
    </p:spTree>
    <p:extLst>
      <p:ext uri="{BB962C8B-B14F-4D97-AF65-F5344CB8AC3E}">
        <p14:creationId xmlns:p14="http://schemas.microsoft.com/office/powerpoint/2010/main" val="4252063401"/>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p:cNvSpPr/>
          <p:nvPr/>
        </p:nvSpPr>
        <p:spPr>
          <a:xfrm>
            <a:off x="152400" y="76200"/>
            <a:ext cx="9067800" cy="6477000"/>
          </a:xfrm>
          <a:custGeom>
            <a:avLst>
              <a:gd name="f0" fmla="val 6524"/>
              <a:gd name="f1" fmla="val 19872"/>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nSpc>
                <a:spcPct val="200000"/>
              </a:lnSpc>
            </a:pPr>
            <a:r>
              <a:rPr lang="en-US" sz="1400" b="1" dirty="0">
                <a:solidFill>
                  <a:srgbClr val="000000"/>
                </a:solidFill>
                <a:latin typeface="Times New Roman" panose="02020603050405020304" pitchFamily="18" charset="0"/>
                <a:ea typeface="Times New Roman" panose="02020603050405020304" pitchFamily="18" charset="0"/>
              </a:rPr>
              <a:t>The second point of view, pluralistic</a:t>
            </a:r>
            <a:r>
              <a:rPr lang="en-US" sz="1400" dirty="0">
                <a:solidFill>
                  <a:srgbClr val="000000"/>
                </a:solidFill>
                <a:latin typeface="Times New Roman" panose="02020603050405020304" pitchFamily="18" charset="0"/>
                <a:ea typeface="Times New Roman" panose="02020603050405020304" pitchFamily="18" charset="0"/>
              </a:rPr>
              <a:t>, was formed much later. Its supporters argue that there is no history as a single process. Specific societies (united in countries, states, civilizations) </a:t>
            </a:r>
            <a:r>
              <a:rPr lang="en-US" sz="1400" b="1" dirty="0">
                <a:solidFill>
                  <a:srgbClr val="FF0000"/>
                </a:solidFill>
                <a:latin typeface="Times New Roman" panose="02020603050405020304" pitchFamily="18" charset="0"/>
                <a:ea typeface="Times New Roman" panose="02020603050405020304" pitchFamily="18" charset="0"/>
              </a:rPr>
              <a:t>arise, grow and develop, reach prosperity and disappear without exerting any influence on each other</a:t>
            </a:r>
            <a:r>
              <a:rPr lang="en-US" sz="1400" dirty="0">
                <a:solidFill>
                  <a:srgbClr val="000000"/>
                </a:solidFill>
                <a:latin typeface="Times New Roman" panose="02020603050405020304" pitchFamily="18" charset="0"/>
                <a:ea typeface="Times New Roman" panose="02020603050405020304" pitchFamily="18" charset="0"/>
              </a:rPr>
              <a:t>. </a:t>
            </a:r>
          </a:p>
          <a:p>
            <a:pPr>
              <a:lnSpc>
                <a:spcPct val="200000"/>
              </a:lnSpc>
            </a:pPr>
            <a:r>
              <a:rPr lang="en-US" sz="1400" dirty="0">
                <a:solidFill>
                  <a:srgbClr val="000000"/>
                </a:solidFill>
                <a:latin typeface="Times New Roman" panose="02020603050405020304" pitchFamily="18" charset="0"/>
                <a:ea typeface="Times New Roman" panose="02020603050405020304" pitchFamily="18" charset="0"/>
              </a:rPr>
              <a:t>In this case, the whole of history turns into a set of socio-historical formations isolated from each other, which means that it is impossible to single out any stages or epochs in history. The pluralistic approach excludes the development of human society on a planetary scale and, consequently, excludes the unity of the historical process</a:t>
            </a:r>
            <a:endParaRPr lang="ru-RU" sz="1400" dirty="0"/>
          </a:p>
        </p:txBody>
      </p:sp>
    </p:spTree>
    <p:extLst>
      <p:ext uri="{BB962C8B-B14F-4D97-AF65-F5344CB8AC3E}">
        <p14:creationId xmlns:p14="http://schemas.microsoft.com/office/powerpoint/2010/main" val="149854214"/>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F6E954-F581-B5B3-3C12-AE9FA53CDB1F}"/>
              </a:ext>
            </a:extLst>
          </p:cNvPr>
          <p:cNvPicPr>
            <a:picLocks noChangeAspect="1"/>
          </p:cNvPicPr>
          <p:nvPr/>
        </p:nvPicPr>
        <p:blipFill>
          <a:blip r:embed="rId2"/>
          <a:stretch>
            <a:fillRect/>
          </a:stretch>
        </p:blipFill>
        <p:spPr>
          <a:xfrm>
            <a:off x="838200" y="76200"/>
            <a:ext cx="7467599" cy="6781800"/>
          </a:xfrm>
          <a:prstGeom prst="rect">
            <a:avLst/>
          </a:prstGeom>
        </p:spPr>
      </p:pic>
    </p:spTree>
    <p:extLst>
      <p:ext uri="{BB962C8B-B14F-4D97-AF65-F5344CB8AC3E}">
        <p14:creationId xmlns:p14="http://schemas.microsoft.com/office/powerpoint/2010/main" val="552632859"/>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ED858F-5791-F8F8-4EB5-DED2BBE59580}"/>
              </a:ext>
            </a:extLst>
          </p:cNvPr>
          <p:cNvPicPr>
            <a:picLocks noChangeAspect="1"/>
          </p:cNvPicPr>
          <p:nvPr/>
        </p:nvPicPr>
        <p:blipFill>
          <a:blip r:embed="rId3"/>
          <a:stretch>
            <a:fillRect/>
          </a:stretch>
        </p:blipFill>
        <p:spPr>
          <a:xfrm>
            <a:off x="-609600" y="76200"/>
            <a:ext cx="9829800" cy="7391400"/>
          </a:xfrm>
          <a:prstGeom prst="rect">
            <a:avLst/>
          </a:prstGeom>
        </p:spPr>
      </p:pic>
    </p:spTree>
    <p:extLst>
      <p:ext uri="{BB962C8B-B14F-4D97-AF65-F5344CB8AC3E}">
        <p14:creationId xmlns:p14="http://schemas.microsoft.com/office/powerpoint/2010/main" val="491273679"/>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Callout 1">
            <a:extLst>
              <a:ext uri="{FF2B5EF4-FFF2-40B4-BE49-F238E27FC236}">
                <a16:creationId xmlns:a16="http://schemas.microsoft.com/office/drawing/2014/main" id="{92D39A16-604C-54C4-DCD3-E16B112BF199}"/>
              </a:ext>
            </a:extLst>
          </p:cNvPr>
          <p:cNvSpPr/>
          <p:nvPr/>
        </p:nvSpPr>
        <p:spPr>
          <a:xfrm>
            <a:off x="-152400" y="0"/>
            <a:ext cx="9296400" cy="68580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lnSpc>
                <a:spcPct val="150000"/>
              </a:lnSpc>
            </a:pPr>
            <a:endParaRPr lang="en-US" sz="1600" dirty="0">
              <a:solidFill>
                <a:srgbClr val="000000"/>
              </a:solidFill>
              <a:latin typeface="Times New Roman" panose="02020603050405020304" pitchFamily="18" charset="0"/>
              <a:ea typeface="Times New Roman" panose="02020603050405020304" pitchFamily="18" charset="0"/>
            </a:endParaRPr>
          </a:p>
          <a:p>
            <a:pPr algn="just"/>
            <a:r>
              <a:rPr lang="en-US" sz="1600" dirty="0">
                <a:solidFill>
                  <a:srgbClr val="000000"/>
                </a:solidFill>
                <a:latin typeface="Times New Roman" panose="02020603050405020304" pitchFamily="18" charset="0"/>
                <a:ea typeface="Times New Roman" panose="02020603050405020304" pitchFamily="18" charset="0"/>
              </a:rPr>
              <a:t>The word </a:t>
            </a:r>
            <a:r>
              <a:rPr lang="en-US" sz="1600" b="1" dirty="0">
                <a:solidFill>
                  <a:srgbClr val="000000"/>
                </a:solidFill>
                <a:latin typeface="Times New Roman" panose="02020603050405020304" pitchFamily="18" charset="0"/>
                <a:ea typeface="Times New Roman" panose="02020603050405020304" pitchFamily="18" charset="0"/>
              </a:rPr>
              <a:t>"history</a:t>
            </a:r>
            <a:r>
              <a:rPr lang="en-US" sz="1600" dirty="0">
                <a:solidFill>
                  <a:srgbClr val="000000"/>
                </a:solidFill>
                <a:latin typeface="Times New Roman" panose="02020603050405020304" pitchFamily="18" charset="0"/>
                <a:ea typeface="Times New Roman" panose="02020603050405020304" pitchFamily="18" charset="0"/>
              </a:rPr>
              <a:t>" in everyday speech denotes any change and development, and the term "history" denotes changes in society from the moment of its emergence. </a:t>
            </a:r>
          </a:p>
          <a:p>
            <a:pPr algn="just"/>
            <a:r>
              <a:rPr lang="en-US" sz="1600" dirty="0">
                <a:solidFill>
                  <a:srgbClr val="000000"/>
                </a:solidFill>
                <a:latin typeface="Times New Roman" panose="02020603050405020304" pitchFamily="18" charset="0"/>
                <a:ea typeface="Times New Roman" panose="02020603050405020304" pitchFamily="18" charset="0"/>
              </a:rPr>
              <a:t>The first historian is considered to be the ancient Greek </a:t>
            </a:r>
            <a:r>
              <a:rPr lang="en-US" sz="1600" b="1" dirty="0">
                <a:solidFill>
                  <a:srgbClr val="000000"/>
                </a:solidFill>
                <a:latin typeface="Times New Roman" panose="02020603050405020304" pitchFamily="18" charset="0"/>
                <a:ea typeface="Times New Roman" panose="02020603050405020304" pitchFamily="18" charset="0"/>
              </a:rPr>
              <a:t>Herodotus (V century BC) </a:t>
            </a:r>
            <a:r>
              <a:rPr lang="en-US" sz="1600" dirty="0">
                <a:solidFill>
                  <a:srgbClr val="000000"/>
                </a:solidFill>
                <a:latin typeface="Times New Roman" panose="02020603050405020304" pitchFamily="18" charset="0"/>
                <a:ea typeface="Times New Roman" panose="02020603050405020304" pitchFamily="18" charset="0"/>
              </a:rPr>
              <a:t>- </a:t>
            </a:r>
            <a:r>
              <a:rPr lang="en-US" sz="1600" b="1" dirty="0">
                <a:solidFill>
                  <a:srgbClr val="000000"/>
                </a:solidFill>
                <a:latin typeface="Times New Roman" panose="02020603050405020304" pitchFamily="18" charset="0"/>
                <a:ea typeface="Times New Roman" panose="02020603050405020304" pitchFamily="18" charset="0"/>
              </a:rPr>
              <a:t>"the father of history". </a:t>
            </a:r>
            <a:r>
              <a:rPr lang="en-US" sz="1600" dirty="0">
                <a:solidFill>
                  <a:srgbClr val="000000"/>
                </a:solidFill>
                <a:latin typeface="Times New Roman" panose="02020603050405020304" pitchFamily="18" charset="0"/>
                <a:ea typeface="Times New Roman" panose="02020603050405020304" pitchFamily="18" charset="0"/>
              </a:rPr>
              <a:t>Other famous ancient historians are </a:t>
            </a:r>
            <a:r>
              <a:rPr lang="en-US" sz="1600" b="1" dirty="0">
                <a:solidFill>
                  <a:srgbClr val="000000"/>
                </a:solidFill>
                <a:latin typeface="Times New Roman" panose="02020603050405020304" pitchFamily="18" charset="0"/>
                <a:ea typeface="Times New Roman" panose="02020603050405020304" pitchFamily="18" charset="0"/>
              </a:rPr>
              <a:t>Thucydides </a:t>
            </a:r>
            <a:r>
              <a:rPr lang="en-US" sz="1600" dirty="0">
                <a:solidFill>
                  <a:srgbClr val="000000"/>
                </a:solidFill>
                <a:latin typeface="Times New Roman" panose="02020603050405020304" pitchFamily="18" charset="0"/>
                <a:ea typeface="Times New Roman" panose="02020603050405020304" pitchFamily="18" charset="0"/>
              </a:rPr>
              <a:t>(5th century B.C.), </a:t>
            </a:r>
            <a:r>
              <a:rPr lang="en-US" sz="1600" b="1" dirty="0">
                <a:solidFill>
                  <a:srgbClr val="000000"/>
                </a:solidFill>
                <a:latin typeface="Times New Roman" panose="02020603050405020304" pitchFamily="18" charset="0"/>
                <a:ea typeface="Times New Roman" panose="02020603050405020304" pitchFamily="18" charset="0"/>
              </a:rPr>
              <a:t>Polybius </a:t>
            </a:r>
            <a:r>
              <a:rPr lang="en-US" sz="1600" dirty="0">
                <a:solidFill>
                  <a:srgbClr val="000000"/>
                </a:solidFill>
                <a:latin typeface="Times New Roman" panose="02020603050405020304" pitchFamily="18" charset="0"/>
                <a:ea typeface="Times New Roman" panose="02020603050405020304" pitchFamily="18" charset="0"/>
              </a:rPr>
              <a:t>(2nd century B.C.) and others, however, the Italian philosopher </a:t>
            </a:r>
            <a:r>
              <a:rPr lang="en-US" sz="1600" b="1" dirty="0">
                <a:solidFill>
                  <a:srgbClr val="000000"/>
                </a:solidFill>
                <a:latin typeface="Times New Roman" panose="02020603050405020304" pitchFamily="18" charset="0"/>
                <a:ea typeface="Times New Roman" panose="02020603050405020304" pitchFamily="18" charset="0"/>
              </a:rPr>
              <a:t>D. Vico </a:t>
            </a:r>
            <a:r>
              <a:rPr lang="en-US" sz="1600" dirty="0">
                <a:solidFill>
                  <a:srgbClr val="000000"/>
                </a:solidFill>
                <a:latin typeface="Times New Roman" panose="02020603050405020304" pitchFamily="18" charset="0"/>
                <a:ea typeface="Times New Roman" panose="02020603050405020304" pitchFamily="18" charset="0"/>
              </a:rPr>
              <a:t>(1668-1744) was the first to make a </a:t>
            </a:r>
            <a:r>
              <a:rPr lang="en-US" sz="1600" b="1" dirty="0">
                <a:solidFill>
                  <a:srgbClr val="000000"/>
                </a:solidFill>
                <a:latin typeface="Times New Roman" panose="02020603050405020304" pitchFamily="18" charset="0"/>
                <a:ea typeface="Times New Roman" panose="02020603050405020304" pitchFamily="18" charset="0"/>
              </a:rPr>
              <a:t>philosophical understanding of history</a:t>
            </a:r>
            <a:r>
              <a:rPr lang="en-US" sz="1600" dirty="0">
                <a:solidFill>
                  <a:srgbClr val="000000"/>
                </a:solidFill>
                <a:latin typeface="Times New Roman" panose="02020603050405020304" pitchFamily="18" charset="0"/>
                <a:ea typeface="Times New Roman" panose="02020603050405020304" pitchFamily="18" charset="0"/>
              </a:rPr>
              <a:t>: </a:t>
            </a:r>
          </a:p>
          <a:p>
            <a:pPr algn="just"/>
            <a:endParaRPr lang="en-US" sz="1600" dirty="0">
              <a:solidFill>
                <a:srgbClr val="000000"/>
              </a:solidFill>
              <a:latin typeface="Times New Roman" panose="02020603050405020304" pitchFamily="18" charset="0"/>
              <a:ea typeface="Times New Roman" panose="02020603050405020304" pitchFamily="18" charset="0"/>
            </a:endParaRPr>
          </a:p>
          <a:p>
            <a:pPr algn="just"/>
            <a:r>
              <a:rPr lang="en-US" sz="1600" dirty="0">
                <a:solidFill>
                  <a:srgbClr val="000000"/>
                </a:solidFill>
                <a:latin typeface="Times New Roman" panose="02020603050405020304" pitchFamily="18" charset="0"/>
                <a:ea typeface="Times New Roman" panose="02020603050405020304" pitchFamily="18" charset="0"/>
              </a:rPr>
              <a:t>he considered history as a process in which people create systems of languages, customs, laws, and social institutions. According to Vico, there are certain periods in history that have common features and are repeated in other periods. Similar periods tend to alternate in the same order. </a:t>
            </a:r>
            <a:r>
              <a:rPr lang="en-US" sz="1600" b="1" dirty="0">
                <a:solidFill>
                  <a:srgbClr val="000000"/>
                </a:solidFill>
                <a:latin typeface="Times New Roman" panose="02020603050405020304" pitchFamily="18" charset="0"/>
                <a:ea typeface="Times New Roman" panose="02020603050405020304" pitchFamily="18" charset="0"/>
              </a:rPr>
              <a:t>Philosophy of history is a philosophical interpretation of the historical process.</a:t>
            </a:r>
            <a:r>
              <a:rPr lang="en-US" sz="1600" dirty="0">
                <a:solidFill>
                  <a:srgbClr val="000000"/>
                </a:solidFill>
                <a:latin typeface="Times New Roman" panose="02020603050405020304" pitchFamily="18" charset="0"/>
                <a:ea typeface="Times New Roman" panose="02020603050405020304" pitchFamily="18" charset="0"/>
              </a:rPr>
              <a:t> </a:t>
            </a:r>
          </a:p>
          <a:p>
            <a:pPr algn="just"/>
            <a:endParaRPr lang="en-US" sz="1600" dirty="0">
              <a:solidFill>
                <a:srgbClr val="000000"/>
              </a:solidFill>
              <a:latin typeface="Times New Roman" panose="02020603050405020304" pitchFamily="18" charset="0"/>
              <a:ea typeface="Times New Roman" panose="02020603050405020304" pitchFamily="18" charset="0"/>
            </a:endParaRPr>
          </a:p>
          <a:p>
            <a:pPr algn="just"/>
            <a:r>
              <a:rPr lang="en-US" sz="1600" b="1" dirty="0">
                <a:solidFill>
                  <a:srgbClr val="000000"/>
                </a:solidFill>
                <a:latin typeface="Times New Roman" panose="02020603050405020304" pitchFamily="18" charset="0"/>
                <a:ea typeface="Times New Roman" panose="02020603050405020304" pitchFamily="18" charset="0"/>
              </a:rPr>
              <a:t>The term "philosophy of history</a:t>
            </a:r>
            <a:r>
              <a:rPr lang="en-US" sz="1600" dirty="0">
                <a:solidFill>
                  <a:srgbClr val="000000"/>
                </a:solidFill>
                <a:latin typeface="Times New Roman" panose="02020603050405020304" pitchFamily="18" charset="0"/>
                <a:ea typeface="Times New Roman" panose="02020603050405020304" pitchFamily="18" charset="0"/>
              </a:rPr>
              <a:t>" was first used by the French. thinker of the Enlightenment </a:t>
            </a:r>
            <a:r>
              <a:rPr lang="en-US" sz="1600" b="1" dirty="0">
                <a:solidFill>
                  <a:srgbClr val="000000"/>
                </a:solidFill>
                <a:latin typeface="Times New Roman" panose="02020603050405020304" pitchFamily="18" charset="0"/>
                <a:ea typeface="Times New Roman" panose="02020603050405020304" pitchFamily="18" charset="0"/>
              </a:rPr>
              <a:t>F. Voltaire</a:t>
            </a:r>
            <a:r>
              <a:rPr lang="en-US" sz="1600" dirty="0">
                <a:solidFill>
                  <a:srgbClr val="000000"/>
                </a:solidFill>
                <a:latin typeface="Times New Roman" panose="02020603050405020304" pitchFamily="18" charset="0"/>
                <a:ea typeface="Times New Roman" panose="02020603050405020304" pitchFamily="18" charset="0"/>
              </a:rPr>
              <a:t>. However, the idea of the unity and regularity of the historical process, in which all peoples are involved, was put forward by the German enlightener of the XVIII century </a:t>
            </a:r>
            <a:r>
              <a:rPr lang="en-US" sz="1600" b="1" dirty="0">
                <a:solidFill>
                  <a:srgbClr val="000000"/>
                </a:solidFill>
                <a:latin typeface="Times New Roman" panose="02020603050405020304" pitchFamily="18" charset="0"/>
                <a:ea typeface="Times New Roman" panose="02020603050405020304" pitchFamily="18" charset="0"/>
              </a:rPr>
              <a:t>J. Herder </a:t>
            </a:r>
            <a:r>
              <a:rPr lang="en-US" sz="1600" dirty="0">
                <a:solidFill>
                  <a:srgbClr val="000000"/>
                </a:solidFill>
                <a:latin typeface="Times New Roman" panose="02020603050405020304" pitchFamily="18" charset="0"/>
                <a:ea typeface="Times New Roman" panose="02020603050405020304" pitchFamily="18" charset="0"/>
              </a:rPr>
              <a:t>("Ideas for the Philosophy of the History of Mankind" (1784)).</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93274389"/>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3646F-8579-7446-D4C5-33E5D1E7A19A}"/>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24BEDD21-4D39-E479-CB18-C93098B26C2A}"/>
              </a:ext>
            </a:extLst>
          </p:cNvPr>
          <p:cNvSpPr/>
          <p:nvPr/>
        </p:nvSpPr>
        <p:spPr>
          <a:xfrm>
            <a:off x="-152400" y="76200"/>
            <a:ext cx="9296400" cy="65532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The historical process is an infinite variety, kaleidoscope and uniqueness of historical events. All of them took place in a certain space and time, i.e. social space and social time.  Philosophical comprehension of the historical process took shape in three concepts of the development of history: </a:t>
            </a:r>
          </a:p>
          <a:p>
            <a:pPr algn="just">
              <a:lnSpc>
                <a:spcPct val="150000"/>
              </a:lnSpc>
            </a:pPr>
            <a:endParaRPr lang="en-US" dirty="0">
              <a:solidFill>
                <a:srgbClr val="000000"/>
              </a:solidFill>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solidFill>
                  <a:srgbClr val="000000"/>
                </a:solidFill>
                <a:latin typeface="Times New Roman" panose="02020603050405020304" pitchFamily="18" charset="0"/>
                <a:ea typeface="Times New Roman" panose="02020603050405020304" pitchFamily="18" charset="0"/>
              </a:rPr>
              <a:t>unilinear development; 
multilinear development; 
cyclic development</a:t>
            </a:r>
            <a:r>
              <a:rPr lang="en-US" dirty="0">
                <a:solidFill>
                  <a:srgbClr val="000000"/>
                </a:solidFill>
                <a:latin typeface="Times New Roman" panose="02020603050405020304" pitchFamily="18" charset="0"/>
                <a:ea typeface="Times New Roman" panose="02020603050405020304" pitchFamily="18" charset="0"/>
              </a:rPr>
              <a:t>.</a:t>
            </a:r>
            <a:r>
              <a:rPr lang="kk-KZ"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43454086"/>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0E86E0-5C6A-81F0-BC55-1582722AF2E8}"/>
              </a:ext>
            </a:extLst>
          </p:cNvPr>
          <p:cNvPicPr>
            <a:picLocks noChangeAspect="1"/>
          </p:cNvPicPr>
          <p:nvPr/>
        </p:nvPicPr>
        <p:blipFill>
          <a:blip r:embed="rId2"/>
          <a:stretch>
            <a:fillRect/>
          </a:stretch>
        </p:blipFill>
        <p:spPr>
          <a:xfrm>
            <a:off x="0" y="152400"/>
            <a:ext cx="9144000" cy="6629400"/>
          </a:xfrm>
          <a:prstGeom prst="rect">
            <a:avLst/>
          </a:prstGeom>
        </p:spPr>
      </p:pic>
    </p:spTree>
    <p:extLst>
      <p:ext uri="{BB962C8B-B14F-4D97-AF65-F5344CB8AC3E}">
        <p14:creationId xmlns:p14="http://schemas.microsoft.com/office/powerpoint/2010/main" val="694967380"/>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FDB91-EBBF-4FCC-0DFA-F99B5D7FCB4A}"/>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E965C5CE-365F-1B6B-C5B2-744E7283DE40}"/>
              </a:ext>
            </a:extLst>
          </p:cNvPr>
          <p:cNvSpPr/>
          <p:nvPr/>
        </p:nvSpPr>
        <p:spPr>
          <a:xfrm>
            <a:off x="-152400" y="76200"/>
            <a:ext cx="9296400" cy="65532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en-US" dirty="0">
                <a:solidFill>
                  <a:srgbClr val="000000"/>
                </a:solidFill>
                <a:latin typeface="Times New Roman" panose="02020603050405020304" pitchFamily="18" charset="0"/>
                <a:ea typeface="Times New Roman" panose="02020603050405020304" pitchFamily="18" charset="0"/>
              </a:rPr>
              <a:t>1. </a:t>
            </a:r>
            <a:r>
              <a:rPr lang="en-US" b="1" dirty="0">
                <a:solidFill>
                  <a:srgbClr val="000000"/>
                </a:solidFill>
                <a:latin typeface="Times New Roman" panose="02020603050405020304" pitchFamily="18" charset="0"/>
                <a:ea typeface="Times New Roman" panose="02020603050405020304" pitchFamily="18" charset="0"/>
              </a:rPr>
              <a:t>Unilinear development </a:t>
            </a:r>
            <a:r>
              <a:rPr lang="en-US" dirty="0">
                <a:solidFill>
                  <a:srgbClr val="000000"/>
                </a:solidFill>
                <a:latin typeface="Times New Roman" panose="02020603050405020304" pitchFamily="18" charset="0"/>
                <a:ea typeface="Times New Roman" panose="02020603050405020304" pitchFamily="18" charset="0"/>
              </a:rPr>
              <a:t>- defends the idea of the presence in history: first, </a:t>
            </a:r>
            <a:r>
              <a:rPr lang="en-US" b="1" dirty="0">
                <a:solidFill>
                  <a:srgbClr val="000000"/>
                </a:solidFill>
                <a:latin typeface="Times New Roman" panose="02020603050405020304" pitchFamily="18" charset="0"/>
                <a:ea typeface="Times New Roman" panose="02020603050405020304" pitchFamily="18" charset="0"/>
              </a:rPr>
              <a:t>internal logic</a:t>
            </a:r>
            <a:r>
              <a:rPr lang="en-US" dirty="0">
                <a:solidFill>
                  <a:srgbClr val="000000"/>
                </a:solidFill>
                <a:latin typeface="Times New Roman" panose="02020603050405020304" pitchFamily="18" charset="0"/>
                <a:ea typeface="Times New Roman" panose="02020603050405020304" pitchFamily="18" charset="0"/>
              </a:rPr>
              <a:t>; secondly, a </a:t>
            </a:r>
            <a:r>
              <a:rPr lang="en-US" b="1" dirty="0">
                <a:solidFill>
                  <a:srgbClr val="000000"/>
                </a:solidFill>
                <a:latin typeface="Times New Roman" panose="02020603050405020304" pitchFamily="18" charset="0"/>
                <a:ea typeface="Times New Roman" panose="02020603050405020304" pitchFamily="18" charset="0"/>
              </a:rPr>
              <a:t>special sacred meaning </a:t>
            </a:r>
            <a:r>
              <a:rPr lang="en-US" dirty="0">
                <a:solidFill>
                  <a:srgbClr val="000000"/>
                </a:solidFill>
                <a:latin typeface="Times New Roman" panose="02020603050405020304" pitchFamily="18" charset="0"/>
                <a:ea typeface="Times New Roman" panose="02020603050405020304" pitchFamily="18" charset="0"/>
              </a:rPr>
              <a:t>for everything that happens; thirdly, the </a:t>
            </a:r>
            <a:r>
              <a:rPr lang="en-US" b="1" dirty="0">
                <a:solidFill>
                  <a:srgbClr val="000000"/>
                </a:solidFill>
                <a:latin typeface="Times New Roman" panose="02020603050405020304" pitchFamily="18" charset="0"/>
                <a:ea typeface="Times New Roman" panose="02020603050405020304" pitchFamily="18" charset="0"/>
              </a:rPr>
              <a:t>ultimate goal</a:t>
            </a:r>
            <a:r>
              <a:rPr lang="en-US" dirty="0">
                <a:solidFill>
                  <a:srgbClr val="000000"/>
                </a:solidFill>
                <a:latin typeface="Times New Roman" panose="02020603050405020304" pitchFamily="18" charset="0"/>
                <a:ea typeface="Times New Roman" panose="02020603050405020304" pitchFamily="18" charset="0"/>
              </a:rPr>
              <a:t>. At the same time, the unilinear understanding of history is not homogeneous</a:t>
            </a:r>
            <a:r>
              <a:rPr lang="en-US">
                <a:solidFill>
                  <a:srgbClr val="000000"/>
                </a:solidFill>
                <a:latin typeface="Times New Roman" panose="02020603050405020304" pitchFamily="18" charset="0"/>
                <a:ea typeface="Times New Roman" panose="02020603050405020304" pitchFamily="18" charset="0"/>
              </a:rPr>
              <a:t>. It </a:t>
            </a:r>
            <a:r>
              <a:rPr lang="en-US" dirty="0">
                <a:solidFill>
                  <a:srgbClr val="000000"/>
                </a:solidFill>
                <a:latin typeface="Times New Roman" panose="02020603050405020304" pitchFamily="18" charset="0"/>
                <a:ea typeface="Times New Roman" panose="02020603050405020304" pitchFamily="18" charset="0"/>
              </a:rPr>
              <a:t>has several approaches to explaining the historical process:</a:t>
            </a:r>
            <a:r>
              <a:rPr lang="en-US" sz="1800" dirty="0">
                <a:solidFill>
                  <a:srgbClr val="000000"/>
                </a:solidFill>
                <a:effectLst/>
                <a:latin typeface="Times New Roman" panose="02020603050405020304" pitchFamily="18" charset="0"/>
                <a:ea typeface="Times New Roman" panose="02020603050405020304" pitchFamily="18" charset="0"/>
              </a:rPr>
              <a:t> </a:t>
            </a:r>
          </a:p>
          <a:p>
            <a:pPr algn="just"/>
            <a:endParaRPr lang="en-US" sz="1800" dirty="0">
              <a:effectLst/>
              <a:latin typeface="Times New Roman" panose="02020603050405020304" pitchFamily="18" charset="0"/>
              <a:ea typeface="Times New Roman" panose="02020603050405020304" pitchFamily="18" charset="0"/>
            </a:endParaRPr>
          </a:p>
          <a:p>
            <a:pPr algn="just"/>
            <a:r>
              <a:rPr lang="en-US" b="1" dirty="0">
                <a:solidFill>
                  <a:srgbClr val="000000"/>
                </a:solidFill>
                <a:latin typeface="Times New Roman" panose="02020603050405020304" pitchFamily="18" charset="0"/>
                <a:ea typeface="Times New Roman" panose="02020603050405020304" pitchFamily="18" charset="0"/>
              </a:rPr>
              <a:t>The Christian </a:t>
            </a:r>
            <a:r>
              <a:rPr lang="en-US" dirty="0">
                <a:solidFill>
                  <a:srgbClr val="000000"/>
                </a:solidFill>
                <a:latin typeface="Times New Roman" panose="02020603050405020304" pitchFamily="18" charset="0"/>
                <a:ea typeface="Times New Roman" panose="02020603050405020304" pitchFamily="18" charset="0"/>
              </a:rPr>
              <a:t>understanding of history as an epoch of maturation, the perfection of mankind, guided by God; the process of movement of society from its creation by God to the Day of Judgment, i.e. the second coming of Christ (A. Blessed). History is characterized by: irreversibility;   the uniqueness of each event. </a:t>
            </a:r>
          </a:p>
          <a:p>
            <a:pPr algn="just"/>
            <a:r>
              <a:rPr lang="en-US" dirty="0">
                <a:solidFill>
                  <a:srgbClr val="000000"/>
                </a:solidFill>
                <a:latin typeface="Times New Roman" panose="02020603050405020304" pitchFamily="18" charset="0"/>
                <a:ea typeface="Times New Roman" panose="02020603050405020304" pitchFamily="18" charset="0"/>
              </a:rPr>
              <a:t>The change of generations is the process of the entry of the temporal world into the eternal world;</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50018588"/>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5A7F7-8082-971E-55E3-FE64409B4B44}"/>
            </a:ext>
          </a:extLst>
        </p:cNvPr>
        <p:cNvGrpSpPr/>
        <p:nvPr/>
      </p:nvGrpSpPr>
      <p:grpSpPr>
        <a:xfrm>
          <a:off x="0" y="0"/>
          <a:ext cx="0" cy="0"/>
          <a:chOff x="0" y="0"/>
          <a:chExt cx="0" cy="0"/>
        </a:xfrm>
      </p:grpSpPr>
      <p:sp>
        <p:nvSpPr>
          <p:cNvPr id="2" name="Cloud Callout 1">
            <a:extLst>
              <a:ext uri="{FF2B5EF4-FFF2-40B4-BE49-F238E27FC236}">
                <a16:creationId xmlns:a16="http://schemas.microsoft.com/office/drawing/2014/main" id="{0F617019-2C11-12BA-9C59-D1D27A289BB7}"/>
              </a:ext>
            </a:extLst>
          </p:cNvPr>
          <p:cNvSpPr/>
          <p:nvPr/>
        </p:nvSpPr>
        <p:spPr>
          <a:xfrm>
            <a:off x="-304800" y="76200"/>
            <a:ext cx="9677400" cy="6705600"/>
          </a:xfrm>
          <a:custGeom>
            <a:avLst>
              <a:gd name="f0" fmla="val 4213"/>
              <a:gd name="f1" fmla="val 26337"/>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 0 f9 1"/>
              <a:gd name="f194" fmla="*/ f7 f2 1"/>
              <a:gd name="f195" fmla="*/ f179 f2 1"/>
              <a:gd name="f196" fmla="+- f8 0 f7"/>
              <a:gd name="f197" fmla="pin -2147483647 f0 2147483647"/>
              <a:gd name="f198" fmla="pin -2147483647 f1 2147483647"/>
              <a:gd name="f199" fmla="*/ f186 f2 1"/>
              <a:gd name="f200" fmla="*/ f187 f2 1"/>
              <a:gd name="f201" fmla="*/ f188 f2 1"/>
              <a:gd name="f202" fmla="*/ f189 f2 1"/>
              <a:gd name="f203" fmla="*/ f190 f2 1"/>
              <a:gd name="f204" fmla="val f197"/>
              <a:gd name="f205" fmla="val f198"/>
              <a:gd name="f206" fmla="*/ f193 1 f4"/>
              <a:gd name="f207" fmla="*/ f194 1 f4"/>
              <a:gd name="f208" fmla="*/ f195 1 f4"/>
              <a:gd name="f209" fmla="*/ f196 1 21600"/>
              <a:gd name="f210" fmla="*/ f197 f191 1"/>
              <a:gd name="f211" fmla="*/ f198 f192 1"/>
              <a:gd name="f212" fmla="*/ f199 1 f4"/>
              <a:gd name="f213" fmla="*/ f200 1 f4"/>
              <a:gd name="f214" fmla="*/ f201 1 f4"/>
              <a:gd name="f215" fmla="*/ f202 1 f4"/>
              <a:gd name="f216" fmla="*/ f203 1 f4"/>
              <a:gd name="f217" fmla="+- f204 0 10800"/>
              <a:gd name="f218" fmla="+- f205 0 10800"/>
              <a:gd name="f219" fmla="+- 0 0 f206"/>
              <a:gd name="f220" fmla="+- f207 0 f3"/>
              <a:gd name="f221" fmla="+- f208 0 f3"/>
              <a:gd name="f222" fmla="*/ 3000 f209 1"/>
              <a:gd name="f223" fmla="*/ 17110 f209 1"/>
              <a:gd name="f224" fmla="*/ 17330 f209 1"/>
              <a:gd name="f225" fmla="*/ 3320 f209 1"/>
              <a:gd name="f226" fmla="*/ 0 f209 1"/>
              <a:gd name="f227" fmla="*/ 10800 f209 1"/>
              <a:gd name="f228" fmla="*/ 21600 f209 1"/>
              <a:gd name="f229" fmla="+- f212 0 f3"/>
              <a:gd name="f230" fmla="+- f213 0 f3"/>
              <a:gd name="f231" fmla="+- f214 0 f3"/>
              <a:gd name="f232" fmla="+- f215 0 f3"/>
              <a:gd name="f233" fmla="*/ f204 f191 1"/>
              <a:gd name="f234" fmla="*/ f205 f192 1"/>
              <a:gd name="f235" fmla="+- f216 0 f3"/>
              <a:gd name="f236" fmla="+- 0 0 f218"/>
              <a:gd name="f237" fmla="+- 0 0 f217"/>
              <a:gd name="f238" fmla="*/ f219 f2 1"/>
              <a:gd name="f239" fmla="+- f221 0 f220"/>
              <a:gd name="f240" fmla="*/ f226 1 f209"/>
              <a:gd name="f241" fmla="*/ f227 1 f209"/>
              <a:gd name="f242" fmla="*/ f228 1 f209"/>
              <a:gd name="f243" fmla="*/ f222 1 f209"/>
              <a:gd name="f244" fmla="*/ f223 1 f209"/>
              <a:gd name="f245" fmla="*/ f225 1 f209"/>
              <a:gd name="f246" fmla="*/ f224 1 f209"/>
              <a:gd name="f247" fmla="*/ f238 1 f9"/>
              <a:gd name="f248" fmla="+- 0 0 f236"/>
              <a:gd name="f249" fmla="+- 0 0 f237"/>
              <a:gd name="f250" fmla="*/ f243 f191 1"/>
              <a:gd name="f251" fmla="*/ f244 f191 1"/>
              <a:gd name="f252" fmla="*/ f246 f192 1"/>
              <a:gd name="f253" fmla="*/ f245 f192 1"/>
              <a:gd name="f254" fmla="*/ f240 f191 1"/>
              <a:gd name="f255" fmla="*/ f241 f192 1"/>
              <a:gd name="f256" fmla="*/ f241 f191 1"/>
              <a:gd name="f257" fmla="*/ f242 f192 1"/>
              <a:gd name="f258" fmla="*/ f242 f191 1"/>
              <a:gd name="f259" fmla="*/ f240 f192 1"/>
              <a:gd name="f260" fmla="+- f247 0 f3"/>
              <a:gd name="f261" fmla="+- 0 0 f248"/>
              <a:gd name="f262" fmla="+- 0 0 f249"/>
              <a:gd name="f263" fmla="at2 f261 f262"/>
              <a:gd name="f264" fmla="+- f260 f3 0"/>
              <a:gd name="f265" fmla="+- f263 f3 0"/>
              <a:gd name="f266" fmla="*/ f264 f9 1"/>
              <a:gd name="f267" fmla="*/ f265 f9 1"/>
              <a:gd name="f268" fmla="*/ f266 1 f2"/>
              <a:gd name="f269" fmla="*/ f267 1 f2"/>
              <a:gd name="f270" fmla="+- 0 0 f268"/>
              <a:gd name="f271" fmla="+- 0 0 f269"/>
              <a:gd name="f272" fmla="+- 0 0 f270"/>
              <a:gd name="f273" fmla="val f271"/>
              <a:gd name="f274" fmla="*/ f272 f2 1"/>
              <a:gd name="f275" fmla="+- 0 0 f273"/>
              <a:gd name="f276" fmla="*/ f274 1 f9"/>
              <a:gd name="f277" fmla="*/ f275 f2 1"/>
              <a:gd name="f278" fmla="+- f276 0 f3"/>
              <a:gd name="f279" fmla="*/ f277 1 f9"/>
              <a:gd name="f280" fmla="cos 1 f278"/>
              <a:gd name="f281" fmla="sin 1 f278"/>
              <a:gd name="f282" fmla="+- f279 0 f3"/>
              <a:gd name="f283" fmla="+- 0 0 f280"/>
              <a:gd name="f284" fmla="+- 0 0 f281"/>
              <a:gd name="f285" fmla="+- 0 0 f283"/>
              <a:gd name="f286" fmla="+- 0 0 f284"/>
              <a:gd name="f287" fmla="+- f282 f3 0"/>
              <a:gd name="f288" fmla="val f285"/>
              <a:gd name="f289" fmla="val f286"/>
              <a:gd name="f290" fmla="*/ f287 f9 1"/>
              <a:gd name="f291" fmla="+- 0 0 f288"/>
              <a:gd name="f292" fmla="+- 0 0 f289"/>
              <a:gd name="f293" fmla="*/ f290 1 f2"/>
              <a:gd name="f294" fmla="*/ 1800 f291 1"/>
              <a:gd name="f295" fmla="*/ 1800 f292 1"/>
              <a:gd name="f296" fmla="*/ 1200 f291 1"/>
              <a:gd name="f297" fmla="*/ 1200 f292 1"/>
              <a:gd name="f298" fmla="*/ 700 f291 1"/>
              <a:gd name="f299" fmla="*/ 700 f292 1"/>
              <a:gd name="f300" fmla="+- 0 0 f293"/>
              <a:gd name="f301" fmla="*/ f294 f294 1"/>
              <a:gd name="f302" fmla="*/ f295 f295 1"/>
              <a:gd name="f303" fmla="*/ f296 f296 1"/>
              <a:gd name="f304" fmla="*/ f297 f297 1"/>
              <a:gd name="f305" fmla="*/ f298 f298 1"/>
              <a:gd name="f306" fmla="*/ f299 f299 1"/>
              <a:gd name="f307" fmla="+- 0 0 f300"/>
              <a:gd name="f308" fmla="+- f301 f302 0"/>
              <a:gd name="f309" fmla="+- f303 f304 0"/>
              <a:gd name="f310" fmla="+- f305 f306 0"/>
              <a:gd name="f311" fmla="*/ f307 f2 1"/>
              <a:gd name="f312" fmla="sqrt f308"/>
              <a:gd name="f313" fmla="sqrt f309"/>
              <a:gd name="f314" fmla="sqrt f310"/>
              <a:gd name="f315" fmla="*/ f311 1 f9"/>
              <a:gd name="f316" fmla="*/ f178 1 f312"/>
              <a:gd name="f317" fmla="*/ f181 1 f313"/>
              <a:gd name="f318" fmla="*/ f183 1 f314"/>
              <a:gd name="f319" fmla="+- f315 0 f3"/>
              <a:gd name="f320" fmla="*/ f291 f316 1"/>
              <a:gd name="f321" fmla="*/ f292 f316 1"/>
              <a:gd name="f322" fmla="*/ f291 f317 1"/>
              <a:gd name="f323" fmla="*/ f292 f317 1"/>
              <a:gd name="f324" fmla="*/ f291 f318 1"/>
              <a:gd name="f325" fmla="*/ f292 f318 1"/>
              <a:gd name="f326" fmla="sin 1 f319"/>
              <a:gd name="f327" fmla="cos 1 f319"/>
              <a:gd name="f328" fmla="+- 0 0 f326"/>
              <a:gd name="f329" fmla="+- 0 0 f327"/>
              <a:gd name="f330" fmla="+- f204 0 f324"/>
              <a:gd name="f331" fmla="+- f205 0 f325"/>
              <a:gd name="f332" fmla="+- 0 0 f328"/>
              <a:gd name="f333" fmla="+- 0 0 f329"/>
              <a:gd name="f334" fmla="val f332"/>
              <a:gd name="f335" fmla="val f333"/>
              <a:gd name="f336" fmla="+- 0 0 f334"/>
              <a:gd name="f337" fmla="+- 0 0 f335"/>
              <a:gd name="f338" fmla="*/ 10800 f336 1"/>
              <a:gd name="f339" fmla="*/ 10800 f337 1"/>
              <a:gd name="f340" fmla="+- f338 10800 0"/>
              <a:gd name="f341" fmla="+- f339 10800 0"/>
              <a:gd name="f342" fmla="*/ f338 1 12"/>
              <a:gd name="f343" fmla="*/ f339 1 12"/>
              <a:gd name="f344" fmla="+- f204 0 f340"/>
              <a:gd name="f345" fmla="+- f205 0 f341"/>
              <a:gd name="f346" fmla="*/ f344 1 3"/>
              <a:gd name="f347" fmla="*/ f345 1 3"/>
              <a:gd name="f348" fmla="*/ f344 2 1"/>
              <a:gd name="f349" fmla="*/ f345 2 1"/>
              <a:gd name="f350" fmla="*/ f348 1 3"/>
              <a:gd name="f351" fmla="*/ f349 1 3"/>
              <a:gd name="f352" fmla="+- f346 f340 0"/>
              <a:gd name="f353" fmla="+- f347 f341 0"/>
              <a:gd name="f354" fmla="+- f352 0 f342"/>
              <a:gd name="f355" fmla="+- f353 0 f343"/>
              <a:gd name="f356" fmla="+- f350 f340 0"/>
              <a:gd name="f357" fmla="+- f351 f341 0"/>
              <a:gd name="f358" fmla="+- f354 0 f320"/>
              <a:gd name="f359" fmla="+- f355 0 f321"/>
              <a:gd name="f360" fmla="+- f356 0 f322"/>
              <a:gd name="f361" fmla="+- f357 0 f323"/>
            </a:gdLst>
            <a:ahLst>
              <a:ahXY gdRefX="f0" minX="f185" maxX="f10" gdRefY="f1" minY="f185" maxY="f10">
                <a:pos x="f210" y="f211"/>
              </a:ahXY>
            </a:ahLst>
            <a:cxnLst>
              <a:cxn ang="3cd4">
                <a:pos x="hc" y="t"/>
              </a:cxn>
              <a:cxn ang="0">
                <a:pos x="r" y="vc"/>
              </a:cxn>
              <a:cxn ang="cd4">
                <a:pos x="hc" y="b"/>
              </a:cxn>
              <a:cxn ang="cd2">
                <a:pos x="l" y="vc"/>
              </a:cxn>
              <a:cxn ang="f229">
                <a:pos x="f254" y="f255"/>
              </a:cxn>
              <a:cxn ang="f230">
                <a:pos x="f256" y="f257"/>
              </a:cxn>
              <a:cxn ang="f231">
                <a:pos x="f258" y="f255"/>
              </a:cxn>
              <a:cxn ang="f232">
                <a:pos x="f256" y="f259"/>
              </a:cxn>
              <a:cxn ang="f235">
                <a:pos x="f233" y="f234"/>
              </a:cxn>
            </a:cxnLst>
            <a:rect l="f250" t="f253" r="f251" b="f252"/>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58" y="f359"/>
                </a:moveTo>
                <a:arcTo wR="f180" hR="f180" stAng="f220" swAng="f239"/>
                <a:close/>
              </a:path>
              <a:path w="21600" h="21600">
                <a:moveTo>
                  <a:pt x="f360" y="f361"/>
                </a:moveTo>
                <a:arcTo wR="f182" hR="f182" stAng="f220" swAng="f239"/>
                <a:close/>
              </a:path>
              <a:path w="21600" h="21600">
                <a:moveTo>
                  <a:pt x="f330" y="f331"/>
                </a:moveTo>
                <a:arcTo wR="f184" hR="f184" stAng="f220" swAng="f239"/>
                <a:close/>
              </a:path>
            </a:pathLst>
          </a:custGeom>
          <a:solidFill>
            <a:schemeClr val="accent1">
              <a:lumMod val="40000"/>
              <a:lumOff val="60000"/>
            </a:schemeClr>
          </a:solidFill>
          <a:ln w="25402">
            <a:solidFill>
              <a:schemeClr val="accent5">
                <a:lumMod val="20000"/>
                <a:lumOff val="80000"/>
              </a:schemeClr>
            </a:solidFill>
            <a:prstDash val="solid"/>
          </a:ln>
        </p:spPr>
        <p:txBody>
          <a:bodyPr vert="horz" wrap="square" lIns="91440" tIns="45720" rIns="91440" bIns="45720" anchor="ctr" anchorCtr="1" compatLnSpc="1"/>
          <a:lstStyle/>
          <a:p>
            <a:pPr algn="just"/>
            <a:r>
              <a:rPr lang="en-US" b="1" dirty="0">
                <a:solidFill>
                  <a:srgbClr val="000000"/>
                </a:solidFill>
                <a:latin typeface="Times New Roman" panose="02020603050405020304" pitchFamily="18" charset="0"/>
                <a:ea typeface="Times New Roman" panose="02020603050405020304" pitchFamily="18" charset="0"/>
              </a:rPr>
              <a:t>According to Hegel</a:t>
            </a:r>
            <a:r>
              <a:rPr lang="en-US" dirty="0">
                <a:solidFill>
                  <a:srgbClr val="000000"/>
                </a:solidFill>
                <a:latin typeface="Times New Roman" panose="02020603050405020304" pitchFamily="18" charset="0"/>
                <a:ea typeface="Times New Roman" panose="02020603050405020304" pitchFamily="18" charset="0"/>
              </a:rPr>
              <a:t>, in history there is </a:t>
            </a:r>
            <a:r>
              <a:rPr lang="en-US" b="1" dirty="0">
                <a:solidFill>
                  <a:srgbClr val="000000"/>
                </a:solidFill>
                <a:latin typeface="Times New Roman" panose="02020603050405020304" pitchFamily="18" charset="0"/>
                <a:ea typeface="Times New Roman" panose="02020603050405020304" pitchFamily="18" charset="0"/>
              </a:rPr>
              <a:t>an objective spirit</a:t>
            </a:r>
            <a:r>
              <a:rPr lang="en-US" dirty="0">
                <a:solidFill>
                  <a:srgbClr val="000000"/>
                </a:solidFill>
                <a:latin typeface="Times New Roman" panose="02020603050405020304" pitchFamily="18" charset="0"/>
                <a:ea typeface="Times New Roman" panose="02020603050405020304" pitchFamily="18" charset="0"/>
              </a:rPr>
              <a:t>, the Universal Mind, which gradually unfolds and directs the activity of people. The goal of world history is the knowledge of the World Spirit itself, which is expressed in the spirit of each nation and cannot rest until it knows what it is. The criterion of this development is the </a:t>
            </a:r>
            <a:r>
              <a:rPr lang="en-US" b="1" dirty="0">
                <a:solidFill>
                  <a:srgbClr val="000000"/>
                </a:solidFill>
                <a:latin typeface="Times New Roman" panose="02020603050405020304" pitchFamily="18" charset="0"/>
                <a:ea typeface="Times New Roman" panose="02020603050405020304" pitchFamily="18" charset="0"/>
              </a:rPr>
              <a:t>consciousness of freedom</a:t>
            </a:r>
            <a:r>
              <a:rPr lang="en-US" dirty="0">
                <a:solidFill>
                  <a:srgbClr val="000000"/>
                </a:solidFill>
                <a:latin typeface="Times New Roman" panose="02020603050405020304" pitchFamily="18" charset="0"/>
                <a:ea typeface="Times New Roman" panose="02020603050405020304" pitchFamily="18" charset="0"/>
              </a:rPr>
              <a:t>. Humanity, as if by steps (they are the achievements of individual countries and peoples), rises to the bright </a:t>
            </a:r>
            <a:r>
              <a:rPr lang="en-US" b="1" dirty="0">
                <a:solidFill>
                  <a:srgbClr val="000000"/>
                </a:solidFill>
                <a:latin typeface="Times New Roman" panose="02020603050405020304" pitchFamily="18" charset="0"/>
                <a:ea typeface="Times New Roman" panose="02020603050405020304" pitchFamily="18" charset="0"/>
              </a:rPr>
              <a:t>kingdom of freedom and reason</a:t>
            </a:r>
            <a:r>
              <a:rPr lang="en-US" dirty="0">
                <a:solidFill>
                  <a:srgbClr val="000000"/>
                </a:solidFill>
                <a:latin typeface="Times New Roman" panose="02020603050405020304" pitchFamily="18" charset="0"/>
                <a:ea typeface="Times New Roman" panose="02020603050405020304" pitchFamily="18" charset="0"/>
              </a:rPr>
              <a:t>;</a:t>
            </a:r>
          </a:p>
          <a:p>
            <a:pPr algn="just"/>
            <a:endParaRPr lang="en-US" sz="1800" b="1" dirty="0">
              <a:solidFill>
                <a:srgbClr val="000000"/>
              </a:solidFill>
              <a:effectLst/>
              <a:latin typeface="Times New Roman" panose="02020603050405020304" pitchFamily="18" charset="0"/>
              <a:ea typeface="Times New Roman" panose="02020603050405020304" pitchFamily="18" charset="0"/>
            </a:endParaRPr>
          </a:p>
          <a:p>
            <a:pPr algn="just"/>
            <a:r>
              <a:rPr lang="en-US" b="1" dirty="0">
                <a:solidFill>
                  <a:srgbClr val="000000"/>
                </a:solidFill>
                <a:latin typeface="Times New Roman" panose="02020603050405020304" pitchFamily="18" charset="0"/>
                <a:ea typeface="Times New Roman" panose="02020603050405020304" pitchFamily="18" charset="0"/>
              </a:rPr>
              <a:t>Materialis</a:t>
            </a:r>
            <a:r>
              <a:rPr lang="en-US" dirty="0">
                <a:solidFill>
                  <a:srgbClr val="000000"/>
                </a:solidFill>
                <a:latin typeface="Times New Roman" panose="02020603050405020304" pitchFamily="18" charset="0"/>
                <a:ea typeface="Times New Roman" panose="02020603050405020304" pitchFamily="18" charset="0"/>
              </a:rPr>
              <a:t>t emphasizes that the history of mankind is one (K. Marx). </a:t>
            </a:r>
            <a:r>
              <a:rPr lang="en-US" b="1" i="1" dirty="0">
                <a:solidFill>
                  <a:srgbClr val="000000"/>
                </a:solidFill>
                <a:latin typeface="Times New Roman" panose="02020603050405020304" pitchFamily="18" charset="0"/>
                <a:ea typeface="Times New Roman" panose="02020603050405020304" pitchFamily="18" charset="0"/>
              </a:rPr>
              <a:t>All peoples must pass through five stages of their development (socio-economic formations)</a:t>
            </a:r>
            <a:r>
              <a:rPr lang="en-US" dirty="0">
                <a:solidFill>
                  <a:srgbClr val="000000"/>
                </a:solidFill>
                <a:latin typeface="Times New Roman" panose="02020603050405020304" pitchFamily="18" charset="0"/>
                <a:ea typeface="Times New Roman" panose="02020603050405020304" pitchFamily="18" charset="0"/>
              </a:rPr>
              <a:t> and come to a bright future </a:t>
            </a:r>
            <a:r>
              <a:rPr lang="en-US" b="1" dirty="0">
                <a:solidFill>
                  <a:srgbClr val="000000"/>
                </a:solidFill>
                <a:latin typeface="Times New Roman" panose="02020603050405020304" pitchFamily="18" charset="0"/>
                <a:ea typeface="Times New Roman" panose="02020603050405020304" pitchFamily="18" charset="0"/>
              </a:rPr>
              <a:t>- communism</a:t>
            </a:r>
            <a:r>
              <a:rPr lang="en-US" dirty="0">
                <a:solidFill>
                  <a:srgbClr val="000000"/>
                </a:solidFill>
                <a:latin typeface="Times New Roman" panose="02020603050405020304" pitchFamily="18" charset="0"/>
                <a:ea typeface="Times New Roman" panose="02020603050405020304" pitchFamily="18" charset="0"/>
              </a:rPr>
              <a:t>. History is dominated by objective laws that do not depend on the consciousness and will of people. These laws can be cognized and, consequently, the historical process of the development of society can be controlled with greater or lesser accuracy: negative consequences can be predicted, and the optimal path of development can be chosen.  For Marx, as for Hegel, the ultimate goal of mankind is the triumph of reason and freedom on Earth.</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43436732"/>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82BBB-4AE4-65E5-80E2-31E782AC1942}"/>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9A2E2EA3-BEFD-808B-E271-804417EAD401}"/>
              </a:ext>
            </a:extLst>
          </p:cNvPr>
          <p:cNvPicPr>
            <a:picLocks noChangeAspect="1"/>
          </p:cNvPicPr>
          <p:nvPr/>
        </p:nvPicPr>
        <p:blipFill>
          <a:blip r:embed="rId2"/>
          <a:stretch>
            <a:fillRect/>
          </a:stretch>
        </p:blipFill>
        <p:spPr>
          <a:xfrm>
            <a:off x="323157" y="152400"/>
            <a:ext cx="8497685" cy="6705600"/>
          </a:xfrm>
          <a:prstGeom prst="rect">
            <a:avLst/>
          </a:prstGeom>
        </p:spPr>
      </p:pic>
    </p:spTree>
    <p:extLst>
      <p:ext uri="{BB962C8B-B14F-4D97-AF65-F5344CB8AC3E}">
        <p14:creationId xmlns:p14="http://schemas.microsoft.com/office/powerpoint/2010/main" val="1636111183"/>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E4B13E7E50E24294C41CF949F65079" ma:contentTypeVersion="4" ma:contentTypeDescription="Create a new document." ma:contentTypeScope="" ma:versionID="3ff380975dbdfa26e74e76fc0325d5ad">
  <xsd:schema xmlns:xsd="http://www.w3.org/2001/XMLSchema" xmlns:xs="http://www.w3.org/2001/XMLSchema" xmlns:p="http://schemas.microsoft.com/office/2006/metadata/properties" xmlns:ns2="88ac8625-ae69-4c32-bbbf-019c51047c38" targetNamespace="http://schemas.microsoft.com/office/2006/metadata/properties" ma:root="true" ma:fieldsID="abe2357380d00bcbdf8f7b242ad07894" ns2:_="">
    <xsd:import namespace="88ac8625-ae69-4c32-bbbf-019c51047c3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ac8625-ae69-4c32-bbbf-019c51047c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609C30-BE51-4CB8-934E-8B2AC0F0788F}"/>
</file>

<file path=customXml/itemProps2.xml><?xml version="1.0" encoding="utf-8"?>
<ds:datastoreItem xmlns:ds="http://schemas.openxmlformats.org/officeDocument/2006/customXml" ds:itemID="{9AF4038D-6109-4D32-9438-730C25DF908A}"/>
</file>

<file path=customXml/itemProps3.xml><?xml version="1.0" encoding="utf-8"?>
<ds:datastoreItem xmlns:ds="http://schemas.openxmlformats.org/officeDocument/2006/customXml" ds:itemID="{66C0548C-2BB9-4309-95D9-10DC38C32207}"/>
</file>

<file path=docProps/app.xml><?xml version="1.0" encoding="utf-8"?>
<Properties xmlns="http://schemas.openxmlformats.org/officeDocument/2006/extended-properties" xmlns:vt="http://schemas.openxmlformats.org/officeDocument/2006/docPropsVTypes">
  <Template/>
  <TotalTime>3354</TotalTime>
  <Words>1806</Words>
  <Application>Microsoft Office PowerPoint</Application>
  <PresentationFormat>On-screen Show (4:3)</PresentationFormat>
  <Paragraphs>59</Paragraphs>
  <Slides>25</Slides>
  <Notes>3</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Conrad.Zaure</dc:creator>
  <cp:lastModifiedBy>Saule Batayeva</cp:lastModifiedBy>
  <cp:revision>426</cp:revision>
  <dcterms:created xsi:type="dcterms:W3CDTF">2013-02-26T00:54:17Z</dcterms:created>
  <dcterms:modified xsi:type="dcterms:W3CDTF">2024-11-27T04:26:56Z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0x0101000FE4B13E7E50E24294C41CF949F65079</vt:lpwstr>
  </property>
</Properties>
</file>