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56" r:id="rId5"/>
    <p:sldId id="471" r:id="rId6"/>
    <p:sldId id="430" r:id="rId7"/>
    <p:sldId id="506" r:id="rId8"/>
    <p:sldId id="511" r:id="rId9"/>
    <p:sldId id="512" r:id="rId10"/>
    <p:sldId id="473" r:id="rId11"/>
    <p:sldId id="432" r:id="rId12"/>
    <p:sldId id="507" r:id="rId13"/>
    <p:sldId id="513" r:id="rId14"/>
    <p:sldId id="514" r:id="rId15"/>
    <p:sldId id="521" r:id="rId16"/>
    <p:sldId id="522" r:id="rId17"/>
    <p:sldId id="524" r:id="rId18"/>
    <p:sldId id="475" r:id="rId19"/>
    <p:sldId id="293" r:id="rId20"/>
    <p:sldId id="515" r:id="rId21"/>
    <p:sldId id="286" r:id="rId22"/>
    <p:sldId id="525" r:id="rId23"/>
    <p:sldId id="526" r:id="rId24"/>
    <p:sldId id="527" r:id="rId25"/>
    <p:sldId id="322" r:id="rId26"/>
    <p:sldId id="412" r:id="rId27"/>
    <p:sldId id="509" r:id="rId28"/>
    <p:sldId id="517" r:id="rId29"/>
    <p:sldId id="532" r:id="rId30"/>
    <p:sldId id="529" r:id="rId31"/>
    <p:sldId id="530" r:id="rId32"/>
    <p:sldId id="531" r:id="rId33"/>
    <p:sldId id="505" r:id="rId34"/>
    <p:sldId id="294" r:id="rId35"/>
    <p:sldId id="317" r:id="rId36"/>
    <p:sldId id="273" r:id="rId37"/>
    <p:sldId id="279" r:id="rId38"/>
    <p:sldId id="298" r:id="rId39"/>
    <p:sldId id="274" r:id="rId40"/>
    <p:sldId id="31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600804-4A6D-40F9-AB27-EA218D0B3C30}" v="2" dt="2024-12-01T13:17:18.760"/>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Strukova" userId="S::35583@iitu.edu.kz::ba8c77b4-47ba-4525-aabb-e2417762f085" providerId="AD" clId="Web-{454AB6C5-B626-42B9-6EE0-B422113FEB18}"/>
    <pc:docChg chg="modSld">
      <pc:chgData name="Sara Strukova" userId="S::35583@iitu.edu.kz::ba8c77b4-47ba-4525-aabb-e2417762f085" providerId="AD" clId="Web-{454AB6C5-B626-42B9-6EE0-B422113FEB18}" dt="2024-11-07T08:22:39.728" v="2" actId="1076"/>
      <pc:docMkLst>
        <pc:docMk/>
      </pc:docMkLst>
      <pc:sldChg chg="modSp">
        <pc:chgData name="Sara Strukova" userId="S::35583@iitu.edu.kz::ba8c77b4-47ba-4525-aabb-e2417762f085" providerId="AD" clId="Web-{454AB6C5-B626-42B9-6EE0-B422113FEB18}" dt="2024-11-07T07:28:57.947" v="1" actId="20577"/>
        <pc:sldMkLst>
          <pc:docMk/>
          <pc:sldMk cId="326160080" sldId="511"/>
        </pc:sldMkLst>
        <pc:spChg chg="mod">
          <ac:chgData name="Sara Strukova" userId="S::35583@iitu.edu.kz::ba8c77b4-47ba-4525-aabb-e2417762f085" providerId="AD" clId="Web-{454AB6C5-B626-42B9-6EE0-B422113FEB18}" dt="2024-11-07T07:28:57.947" v="1" actId="20577"/>
          <ac:spMkLst>
            <pc:docMk/>
            <pc:sldMk cId="326160080" sldId="511"/>
            <ac:spMk id="2" creationId="{B080B43E-271D-F863-C62B-F81DABB0E864}"/>
          </ac:spMkLst>
        </pc:spChg>
      </pc:sldChg>
      <pc:sldChg chg="modSp">
        <pc:chgData name="Sara Strukova" userId="S::35583@iitu.edu.kz::ba8c77b4-47ba-4525-aabb-e2417762f085" providerId="AD" clId="Web-{454AB6C5-B626-42B9-6EE0-B422113FEB18}" dt="2024-11-07T08:22:39.728" v="2" actId="1076"/>
        <pc:sldMkLst>
          <pc:docMk/>
          <pc:sldMk cId="1159698031" sldId="521"/>
        </pc:sldMkLst>
        <pc:spChg chg="mod">
          <ac:chgData name="Sara Strukova" userId="S::35583@iitu.edu.kz::ba8c77b4-47ba-4525-aabb-e2417762f085" providerId="AD" clId="Web-{454AB6C5-B626-42B9-6EE0-B422113FEB18}" dt="2024-11-07T08:22:39.728" v="2" actId="1076"/>
          <ac:spMkLst>
            <pc:docMk/>
            <pc:sldMk cId="1159698031" sldId="521"/>
            <ac:spMk id="2" creationId="{F7561A78-B905-D6E7-6608-6118CAD86464}"/>
          </ac:spMkLst>
        </pc:spChg>
      </pc:sldChg>
    </pc:docChg>
  </pc:docChgLst>
  <pc:docChgLst>
    <pc:chgData name="Yerkebulan Shopaangali" userId="S::34700@iitu.edu.kz::ae0ceffa-eaea-4cb3-a0ff-d1c1bf20c37c" providerId="AD" clId="Web-{E9600804-4A6D-40F9-AB27-EA218D0B3C30}"/>
    <pc:docChg chg="modSld">
      <pc:chgData name="Yerkebulan Shopaangali" userId="S::34700@iitu.edu.kz::ae0ceffa-eaea-4cb3-a0ff-d1c1bf20c37c" providerId="AD" clId="Web-{E9600804-4A6D-40F9-AB27-EA218D0B3C30}" dt="2024-12-01T13:17:18.760" v="1" actId="1076"/>
      <pc:docMkLst>
        <pc:docMk/>
      </pc:docMkLst>
      <pc:sldChg chg="modSp">
        <pc:chgData name="Yerkebulan Shopaangali" userId="S::34700@iitu.edu.kz::ae0ceffa-eaea-4cb3-a0ff-d1c1bf20c37c" providerId="AD" clId="Web-{E9600804-4A6D-40F9-AB27-EA218D0B3C30}" dt="2024-12-01T13:17:18.760" v="1" actId="1076"/>
        <pc:sldMkLst>
          <pc:docMk/>
          <pc:sldMk cId="2023528641" sldId="525"/>
        </pc:sldMkLst>
        <pc:spChg chg="mod">
          <ac:chgData name="Yerkebulan Shopaangali" userId="S::34700@iitu.edu.kz::ae0ceffa-eaea-4cb3-a0ff-d1c1bf20c37c" providerId="AD" clId="Web-{E9600804-4A6D-40F9-AB27-EA218D0B3C30}" dt="2024-12-01T13:17:18.760" v="1" actId="1076"/>
          <ac:spMkLst>
            <pc:docMk/>
            <pc:sldMk cId="2023528641" sldId="525"/>
            <ac:spMk id="2" creationId="{BDB85E38-07AC-DBE4-8015-2F6255374C0A}"/>
          </ac:spMkLst>
        </pc:spChg>
      </pc:sldChg>
    </pc:docChg>
  </pc:docChgLst>
  <pc:docChgLst>
    <pc:chgData name="Nurbolat Gabdullin" userId="S::34190@iitu.edu.kz::1dd8033b-d26d-47cd-8393-335b01b93403" providerId="AD" clId="Web-{C011A39B-BEFC-4BC6-9FD4-477C7491CEC0}"/>
    <pc:docChg chg="modSld">
      <pc:chgData name="Nurbolat Gabdullin" userId="S::34190@iitu.edu.kz::1dd8033b-d26d-47cd-8393-335b01b93403" providerId="AD" clId="Web-{C011A39B-BEFC-4BC6-9FD4-477C7491CEC0}" dt="2024-11-07T07:32:22.899" v="3" actId="20577"/>
      <pc:docMkLst>
        <pc:docMk/>
      </pc:docMkLst>
      <pc:sldChg chg="modSp">
        <pc:chgData name="Nurbolat Gabdullin" userId="S::34190@iitu.edu.kz::1dd8033b-d26d-47cd-8393-335b01b93403" providerId="AD" clId="Web-{C011A39B-BEFC-4BC6-9FD4-477C7491CEC0}" dt="2024-11-07T07:32:22.899" v="3" actId="20577"/>
        <pc:sldMkLst>
          <pc:docMk/>
          <pc:sldMk cId="326160080" sldId="511"/>
        </pc:sldMkLst>
        <pc:spChg chg="mod">
          <ac:chgData name="Nurbolat Gabdullin" userId="S::34190@iitu.edu.kz::1dd8033b-d26d-47cd-8393-335b01b93403" providerId="AD" clId="Web-{C011A39B-BEFC-4BC6-9FD4-477C7491CEC0}" dt="2024-11-07T07:32:22.899" v="3" actId="20577"/>
          <ac:spMkLst>
            <pc:docMk/>
            <pc:sldMk cId="326160080" sldId="511"/>
            <ac:spMk id="2" creationId="{B080B43E-271D-F863-C62B-F81DABB0E86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AC29C5-FAD6-411B-B322-FC742240F823}" type="datetimeFigureOut">
              <a:rPr lang="ru-RU" smtClean="0"/>
              <a:t>01.12.2024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9D3494-C6FA-473B-BC9B-A28474F7B0EC}" type="slidenum">
              <a:rPr lang="ru-RU" smtClean="0"/>
              <a:t>‹#›</a:t>
            </a:fld>
            <a:endParaRPr lang="ru-RU"/>
          </a:p>
        </p:txBody>
      </p:sp>
    </p:spTree>
    <p:extLst>
      <p:ext uri="{BB962C8B-B14F-4D97-AF65-F5344CB8AC3E}">
        <p14:creationId xmlns:p14="http://schemas.microsoft.com/office/powerpoint/2010/main" val="212163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9D3494-C6FA-473B-BC9B-A28474F7B0EC}" type="slidenum">
              <a:rPr lang="ru-RU" smtClean="0"/>
              <a:t>27</a:t>
            </a:fld>
            <a:endParaRPr lang="ru-RU"/>
          </a:p>
        </p:txBody>
      </p:sp>
    </p:spTree>
    <p:extLst>
      <p:ext uri="{BB962C8B-B14F-4D97-AF65-F5344CB8AC3E}">
        <p14:creationId xmlns:p14="http://schemas.microsoft.com/office/powerpoint/2010/main" val="3623029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9D3494-C6FA-473B-BC9B-A28474F7B0EC}" type="slidenum">
              <a:rPr lang="ru-RU" smtClean="0"/>
              <a:t>35</a:t>
            </a:fld>
            <a:endParaRPr lang="ru-RU"/>
          </a:p>
        </p:txBody>
      </p:sp>
    </p:spTree>
    <p:extLst>
      <p:ext uri="{BB962C8B-B14F-4D97-AF65-F5344CB8AC3E}">
        <p14:creationId xmlns:p14="http://schemas.microsoft.com/office/powerpoint/2010/main" val="267387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FF598357-CFD7-42AE-A3D1-F0DA967EAFE0}" type="datetime1">
              <a:rPr lang="en-US"/>
              <a:pPr lvl="0"/>
              <a:t>12/1/2024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F3CD7E7A-F724-4745-9EB7-FC3AC90DCCB8}" type="slidenum">
              <a:t>‹#›</a:t>
            </a:fld>
            <a:endParaRPr lang="en-US"/>
          </a:p>
        </p:txBody>
      </p:sp>
    </p:spTree>
    <p:extLst>
      <p:ext uri="{BB962C8B-B14F-4D97-AF65-F5344CB8AC3E}">
        <p14:creationId xmlns:p14="http://schemas.microsoft.com/office/powerpoint/2010/main" val="189749767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6688A73F-2296-4770-9D2C-D334634F3C44}" type="datetime1">
              <a:rPr lang="en-US"/>
              <a:pPr lvl="0"/>
              <a:t>12/1/2024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C60E4737-8808-4B40-8EEC-03DEF215BF73}" type="slidenum">
              <a:t>‹#›</a:t>
            </a:fld>
            <a:endParaRPr lang="en-US"/>
          </a:p>
        </p:txBody>
      </p:sp>
    </p:spTree>
    <p:extLst>
      <p:ext uri="{BB962C8B-B14F-4D97-AF65-F5344CB8AC3E}">
        <p14:creationId xmlns:p14="http://schemas.microsoft.com/office/powerpoint/2010/main" val="176260933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35086000-C037-48C0-A8DD-99D43F2011EF}" type="datetime1">
              <a:rPr lang="en-US"/>
              <a:pPr lvl="0"/>
              <a:t>12/1/2024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2D83E2B0-ADDE-4655-9E04-371E6E68AD68}" type="slidenum">
              <a:t>‹#›</a:t>
            </a:fld>
            <a:endParaRPr lang="en-US"/>
          </a:p>
        </p:txBody>
      </p:sp>
    </p:spTree>
    <p:extLst>
      <p:ext uri="{BB962C8B-B14F-4D97-AF65-F5344CB8AC3E}">
        <p14:creationId xmlns:p14="http://schemas.microsoft.com/office/powerpoint/2010/main" val="407169659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Таблица 2"/>
          <p:cNvSpPr>
            <a:spLocks noGrp="1"/>
          </p:cNvSpPr>
          <p:nvPr>
            <p:ph type="tbl" idx="1"/>
          </p:nvPr>
        </p:nvSpPr>
        <p:spPr>
          <a:xfrm>
            <a:off x="457200" y="1600200"/>
            <a:ext cx="8229600" cy="4525963"/>
          </a:xfrm>
        </p:spPr>
        <p:txBody>
          <a:bodyPr/>
          <a:lstStyle/>
          <a:p>
            <a:pPr lvl="0"/>
            <a:endParaRPr lang="ru-RU" noProof="0"/>
          </a:p>
        </p:txBody>
      </p:sp>
      <p:sp>
        <p:nvSpPr>
          <p:cNvPr id="4" name="Дата 3"/>
          <p:cNvSpPr>
            <a:spLocks noGrp="1"/>
          </p:cNvSpPr>
          <p:nvPr>
            <p:ph type="dt" sz="half" idx="10"/>
          </p:nvPr>
        </p:nvSpPr>
        <p:spPr>
          <a:xfrm>
            <a:off x="457200" y="6245225"/>
            <a:ext cx="2133600" cy="47625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124200" y="6245225"/>
            <a:ext cx="2895600" cy="47625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6553200" y="6245225"/>
            <a:ext cx="2133600" cy="476250"/>
          </a:xfrm>
        </p:spPr>
        <p:txBody>
          <a:bodyPr/>
          <a:lstStyle>
            <a:lvl1pPr>
              <a:defRPr smtClean="0"/>
            </a:lvl1pPr>
          </a:lstStyle>
          <a:p>
            <a:pPr>
              <a:defRPr/>
            </a:pPr>
            <a:fld id="{8B098532-C485-4FBA-A47F-BC357128B9E5}" type="slidenum">
              <a:rPr lang="ru-RU" altLang="ru-RU"/>
              <a:pPr>
                <a:defRPr/>
              </a:pPr>
              <a:t>‹#›</a:t>
            </a:fld>
            <a:endParaRPr lang="ru-RU" altLang="ru-RU"/>
          </a:p>
        </p:txBody>
      </p:sp>
    </p:spTree>
    <p:extLst>
      <p:ext uri="{BB962C8B-B14F-4D97-AF65-F5344CB8AC3E}">
        <p14:creationId xmlns:p14="http://schemas.microsoft.com/office/powerpoint/2010/main" val="111980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5618022E-52EE-4ECA-A912-D1E91FC6ADAC}" type="datetime1">
              <a:rPr lang="en-US"/>
              <a:pPr lvl="0"/>
              <a:t>12/1/2024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DC20A59E-FAA3-4ACA-BB30-3D42F703FB10}" type="slidenum">
              <a:t>‹#›</a:t>
            </a:fld>
            <a:endParaRPr lang="en-US"/>
          </a:p>
        </p:txBody>
      </p:sp>
    </p:spTree>
    <p:extLst>
      <p:ext uri="{BB962C8B-B14F-4D97-AF65-F5344CB8AC3E}">
        <p14:creationId xmlns:p14="http://schemas.microsoft.com/office/powerpoint/2010/main" val="224021373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fld id="{8E4158E5-E15B-416F-A1C6-90DAAEB625DF}" type="datetime1">
              <a:rPr lang="en-US"/>
              <a:pPr lvl="0"/>
              <a:t>12/1/2024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365A412B-7981-46CA-BA20-586333D315A5}" type="slidenum">
              <a:t>‹#›</a:t>
            </a:fld>
            <a:endParaRPr lang="en-US"/>
          </a:p>
        </p:txBody>
      </p:sp>
    </p:spTree>
    <p:extLst>
      <p:ext uri="{BB962C8B-B14F-4D97-AF65-F5344CB8AC3E}">
        <p14:creationId xmlns:p14="http://schemas.microsoft.com/office/powerpoint/2010/main" val="105020105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F7D6255E-7F5A-443C-AB33-9752DA9FE022}" type="datetime1">
              <a:rPr lang="en-US"/>
              <a:pPr lvl="0"/>
              <a:t>12/1/2024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A0C7E3FD-709A-422D-8CD5-1EC4AFBD00EE}" type="slidenum">
              <a:t>‹#›</a:t>
            </a:fld>
            <a:endParaRPr lang="en-US"/>
          </a:p>
        </p:txBody>
      </p:sp>
    </p:spTree>
    <p:extLst>
      <p:ext uri="{BB962C8B-B14F-4D97-AF65-F5344CB8AC3E}">
        <p14:creationId xmlns:p14="http://schemas.microsoft.com/office/powerpoint/2010/main" val="175285167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26D8D6EF-FC97-40F1-BF16-C789FB141C53}" type="datetime1">
              <a:rPr lang="en-US"/>
              <a:pPr lvl="0"/>
              <a:t>12/1/2024</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9B214189-A2AF-4C8B-8378-BA741E603CEE}" type="slidenum">
              <a:t>‹#›</a:t>
            </a:fld>
            <a:endParaRPr lang="en-US"/>
          </a:p>
        </p:txBody>
      </p:sp>
    </p:spTree>
    <p:extLst>
      <p:ext uri="{BB962C8B-B14F-4D97-AF65-F5344CB8AC3E}">
        <p14:creationId xmlns:p14="http://schemas.microsoft.com/office/powerpoint/2010/main" val="426160036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10D830F2-7057-42E6-BEA0-42A03512733E}" type="datetime1">
              <a:rPr lang="en-US"/>
              <a:pPr lvl="0"/>
              <a:t>12/1/2024</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332A310C-F778-4571-8A2A-ABD3C54CEE78}" type="slidenum">
              <a:t>‹#›</a:t>
            </a:fld>
            <a:endParaRPr lang="en-US"/>
          </a:p>
        </p:txBody>
      </p:sp>
    </p:spTree>
    <p:extLst>
      <p:ext uri="{BB962C8B-B14F-4D97-AF65-F5344CB8AC3E}">
        <p14:creationId xmlns:p14="http://schemas.microsoft.com/office/powerpoint/2010/main" val="242043563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4B86EFE5-510B-4988-AB8E-CC20501EA83D}" type="datetime1">
              <a:rPr lang="en-US"/>
              <a:pPr lvl="0"/>
              <a:t>12/1/2024</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DFE6DFCE-50D6-49C2-A028-A6D33D6A7CD1}" type="slidenum">
              <a:t>‹#›</a:t>
            </a:fld>
            <a:endParaRPr lang="en-US"/>
          </a:p>
        </p:txBody>
      </p:sp>
    </p:spTree>
    <p:extLst>
      <p:ext uri="{BB962C8B-B14F-4D97-AF65-F5344CB8AC3E}">
        <p14:creationId xmlns:p14="http://schemas.microsoft.com/office/powerpoint/2010/main" val="46244854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492F0F47-51DE-49EF-BA9D-18AA9905D2B4}" type="datetime1">
              <a:rPr lang="en-US"/>
              <a:pPr lvl="0"/>
              <a:t>12/1/2024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45D36DAC-0126-4ED6-82D7-F31C30E0A1B3}" type="slidenum">
              <a:t>‹#›</a:t>
            </a:fld>
            <a:endParaRPr lang="en-US"/>
          </a:p>
        </p:txBody>
      </p:sp>
    </p:spTree>
    <p:extLst>
      <p:ext uri="{BB962C8B-B14F-4D97-AF65-F5344CB8AC3E}">
        <p14:creationId xmlns:p14="http://schemas.microsoft.com/office/powerpoint/2010/main" val="378158830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A1B1E166-EF30-4DF9-B134-5321990D64C9}" type="datetime1">
              <a:rPr lang="en-US"/>
              <a:pPr lvl="0"/>
              <a:t>12/1/2024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833947D1-84BB-4E39-A358-72E68F5561D3}" type="slidenum">
              <a:t>‹#›</a:t>
            </a:fld>
            <a:endParaRPr lang="en-US"/>
          </a:p>
        </p:txBody>
      </p:sp>
    </p:spTree>
    <p:extLst>
      <p:ext uri="{BB962C8B-B14F-4D97-AF65-F5344CB8AC3E}">
        <p14:creationId xmlns:p14="http://schemas.microsoft.com/office/powerpoint/2010/main" val="192867231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640"/>
            <a:ext cx="8229600" cy="1143000"/>
          </a:xfrm>
          <a:prstGeom prst="rect">
            <a:avLst/>
          </a:prstGeom>
          <a:noFill/>
          <a:ln>
            <a:noFill/>
          </a:ln>
        </p:spPr>
        <p:txBody>
          <a:bodyPr vert="horz" wrap="square" lIns="91440" tIns="45720" rIns="91440" bIns="45720" anchor="ctr" anchorCtr="1" compatLnSpc="1"/>
          <a:lstStyle/>
          <a:p>
            <a:pPr lvl="0"/>
            <a:r>
              <a:rPr lang="en-US"/>
              <a:t>Click to edit Master title style</a:t>
            </a:r>
          </a:p>
        </p:txBody>
      </p:sp>
      <p:sp>
        <p:nvSpPr>
          <p:cNvPr id="3" name="Text Placeholder 2"/>
          <p:cNvSpPr txBox="1">
            <a:spLocks noGrp="1"/>
          </p:cNvSpPr>
          <p:nvPr>
            <p:ph type="body" idx="1"/>
          </p:nvPr>
        </p:nvSpPr>
        <p:spPr>
          <a:xfrm>
            <a:off x="457200" y="1600200"/>
            <a:ext cx="8229600" cy="4525959"/>
          </a:xfrm>
          <a:prstGeom prst="rect">
            <a:avLst/>
          </a:prstGeom>
          <a:noFill/>
          <a:ln>
            <a:noFill/>
          </a:ln>
        </p:spPr>
        <p:txBody>
          <a:bodyPr vert="horz" wrap="square" lIns="91440" tIns="45720" rIns="91440" bIns="4572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457200" y="6356351"/>
            <a:ext cx="2133596" cy="365129"/>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fld id="{73AB0170-0538-4DBC-9AC7-73EEA3A4CFCB}" type="datetime1">
              <a:rPr lang="en-US"/>
              <a:pPr lvl="0"/>
              <a:t>12/1/2024</a:t>
            </a:fld>
            <a:endParaRPr lang="en-US"/>
          </a:p>
        </p:txBody>
      </p:sp>
      <p:sp>
        <p:nvSpPr>
          <p:cNvPr id="5" name="Footer Placeholder 4"/>
          <p:cNvSpPr txBox="1">
            <a:spLocks noGrp="1"/>
          </p:cNvSpPr>
          <p:nvPr>
            <p:ph type="ftr" sz="quarter" idx="3"/>
          </p:nvPr>
        </p:nvSpPr>
        <p:spPr>
          <a:xfrm>
            <a:off x="3124203" y="6356351"/>
            <a:ext cx="2895603" cy="365129"/>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endParaRPr lang="en-US"/>
          </a:p>
        </p:txBody>
      </p:sp>
      <p:sp>
        <p:nvSpPr>
          <p:cNvPr id="6" name="Slide Number Placeholder 5"/>
          <p:cNvSpPr txBox="1">
            <a:spLocks noGrp="1"/>
          </p:cNvSpPr>
          <p:nvPr>
            <p:ph type="sldNum" sz="quarter" idx="4"/>
          </p:nvPr>
        </p:nvSpPr>
        <p:spPr>
          <a:xfrm>
            <a:off x="6553203" y="6356351"/>
            <a:ext cx="2133596" cy="365129"/>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fld id="{BFEA570B-23DA-41DE-BD9E-4D53EF86CC16}"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750"/>
    </mc:Choice>
    <mc:Fallback xmlns="">
      <p:transition spd="slow"/>
    </mc:Fallback>
  </mc:AlternateContent>
  <p:txStyles>
    <p:titleStyle>
      <a:lvl1pPr marL="0" marR="0" lvl="0" indent="0" algn="ctr" defTabSz="914400" rtl="0" fontAlgn="auto" hangingPunct="1">
        <a:lnSpc>
          <a:spcPct val="100000"/>
        </a:lnSpc>
        <a:spcBef>
          <a:spcPts val="0"/>
        </a:spcBef>
        <a:spcAft>
          <a:spcPts val="0"/>
        </a:spcAft>
        <a:buNone/>
        <a:tabLst/>
        <a:defRPr lang="en-US" sz="4400" b="0" i="0" u="none" strike="noStrike" kern="1200" cap="none" spc="0" baseline="0">
          <a:solidFill>
            <a:srgbClr val="000000"/>
          </a:solidFill>
          <a:uFillTx/>
          <a:latin typeface="Calibri"/>
        </a:defRPr>
      </a:lvl1pPr>
    </p:titleStyle>
    <p:bodyStyle>
      <a:lvl1pPr marL="342900" marR="0" lvl="0" indent="-342900" algn="l" defTabSz="914400" rtl="0" fontAlgn="auto" hangingPunct="1">
        <a:lnSpc>
          <a:spcPct val="100000"/>
        </a:lnSpc>
        <a:spcBef>
          <a:spcPts val="800"/>
        </a:spcBef>
        <a:spcAft>
          <a:spcPts val="0"/>
        </a:spcAft>
        <a:buSzPct val="100000"/>
        <a:buFont typeface="Arial" pitchFamily="34"/>
        <a:buChar char="•"/>
        <a:tabLst/>
        <a:defRPr lang="en-US" sz="3200" b="0" i="0" u="none" strike="noStrike" kern="1200" cap="none" spc="0" baseline="0">
          <a:solidFill>
            <a:srgbClr val="000000"/>
          </a:solidFill>
          <a:uFillTx/>
          <a:latin typeface="Calibri"/>
        </a:defRPr>
      </a:lvl1pPr>
      <a:lvl2pPr marL="742950" marR="0" lvl="1" indent="-285750" algn="l" defTabSz="914400" rtl="0" fontAlgn="auto" hangingPunct="1">
        <a:lnSpc>
          <a:spcPct val="100000"/>
        </a:lnSpc>
        <a:spcBef>
          <a:spcPts val="7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2pPr>
      <a:lvl3pPr marL="1143000" marR="0" lvl="2" indent="-228600" algn="l" defTabSz="914400" rtl="0" fontAlgn="auto" hangingPunct="1">
        <a:lnSpc>
          <a:spcPct val="100000"/>
        </a:lnSpc>
        <a:spcBef>
          <a:spcPts val="6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3pPr>
      <a:lvl4pPr marL="1600200" marR="0" lvl="3"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4pPr>
      <a:lvl5pPr marL="2057400" marR="0" lvl="4"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5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mages.yandex.ru/yandsearch?p=7&amp;text=%D1%8D%D1%82%D0%B8%D0%BA%D0%B0%20%D0%BC%D0%BE%D1%80%D0%B0%D0%BB%D1%8C%20%D0%B8%20%D0%BD%D1%80%D0%B0%D0%B2%D1%81%D1%82%D0%B2%D0%B5%D0%BD%D0%BD%D0%BE%D1%81%D1%82%D1%8C&amp;img_url=http://svavva.ru/wp-content/up/11159-150x150.jpg&amp;pos=212&amp;rpt=simage&amp;nojs=1"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images.yandex.ru/yandsearch?p=8&amp;text=%D1%8D%D1%82%D0%B8%D0%BA%D0%B0%20%D0%BC%D0%BE%D1%80%D0%B0%D0%BB%D1%8C%20%D0%B8%20%D0%BD%D1%80%D0%B0%D0%B2%D1%81%D1%82%D0%B2%D0%B5%D0%BD%D0%BD%D0%BE%D1%81%D1%82%D1%8C&amp;img_url=http://thumb1.shutterstock.com/thumb_small/318136/318136,1272291674,6/stock-photo--duel-between-two-businessmen-51873484.jpg&amp;pos=253&amp;rpt=simage&amp;nojs=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Rectangle 1"/>
          <p:cNvSpPr/>
          <p:nvPr/>
        </p:nvSpPr>
        <p:spPr>
          <a:xfrm>
            <a:off x="1447796" y="1295403"/>
            <a:ext cx="6096003" cy="2539157"/>
          </a:xfrm>
          <a:prstGeom prst="rect">
            <a:avLst/>
          </a:prstGeom>
          <a:noFill/>
          <a:ln>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kk-KZ" sz="3200" b="1" i="0" u="none" strike="noStrike" kern="1200" cap="none" spc="0" baseline="0">
              <a:solidFill>
                <a:srgbClr val="FF8D3E"/>
              </a:solidFill>
              <a:effectLst>
                <a:outerShdw dist="22860" dir="5400000">
                  <a:srgbClr val="000000"/>
                </a:outerShdw>
              </a:effectLst>
              <a:uFillTx/>
              <a:latin typeface="Verdana"/>
              <a:ea typeface=""/>
              <a:cs typeface=""/>
            </a:endParaRPr>
          </a:p>
          <a:p>
            <a:pPr lvl="0" algn="ctr">
              <a:defRPr sz="1800" b="0" i="0" u="none" strike="noStrike" kern="0" cap="none" spc="0" baseline="0">
                <a:solidFill>
                  <a:srgbClr val="000000"/>
                </a:solidFill>
                <a:uFillTx/>
              </a:defRPr>
            </a:pPr>
            <a:r>
              <a:rPr lang="en-US" sz="3200" b="1">
                <a:solidFill>
                  <a:srgbClr val="FF8D3E"/>
                </a:solidFill>
                <a:effectLst>
                  <a:outerShdw dist="22860" dir="5400000">
                    <a:srgbClr val="000000"/>
                  </a:outerShdw>
                </a:effectLst>
                <a:latin typeface="Verdana"/>
                <a:ea typeface=""/>
                <a:cs typeface=""/>
              </a:rPr>
              <a:t>Lecture N9
Philosophy of values.
Ethics.</a:t>
            </a:r>
            <a:r>
              <a:rPr lang="en-US" sz="3200" b="1" i="0" u="none" strike="noStrike" kern="1200" cap="none" spc="0" baseline="0">
                <a:solidFill>
                  <a:srgbClr val="FF8D3E"/>
                </a:solidFill>
                <a:effectLst>
                  <a:outerShdw dist="22860" dir="5400000">
                    <a:srgbClr val="000000"/>
                  </a:outerShdw>
                </a:effectLst>
                <a:uFillTx/>
                <a:latin typeface="Verdana"/>
                <a:ea typeface=""/>
                <a:cs typeface=""/>
              </a:rPr>
              <a:t> </a:t>
            </a:r>
            <a:endParaRPr lang="en-US" sz="3200" b="1">
              <a:solidFill>
                <a:srgbClr val="FF8D3E"/>
              </a:solidFill>
              <a:effectLst>
                <a:outerShdw dist="22860" dir="5400000">
                  <a:srgbClr val="000000"/>
                </a:outerShdw>
              </a:effectLst>
              <a:latin typeface="Verdana"/>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US" sz="1300" b="1" i="0" u="none" strike="noStrike" kern="1200" cap="none" spc="0" baseline="0">
                <a:solidFill>
                  <a:srgbClr val="FF8D3E"/>
                </a:solidFill>
                <a:effectLst>
                  <a:outerShdw dist="22860" dir="5400000">
                    <a:srgbClr val="000000"/>
                  </a:outerShdw>
                </a:effectLst>
                <a:uFillTx/>
                <a:latin typeface="Verdana"/>
                <a:ea typeface=""/>
                <a:cs typeface=""/>
              </a:rPr>
            </a:br>
            <a:endParaRPr lang="en-US" sz="1800" b="0" i="0" u="none" strike="noStrike" kern="1200" cap="none" spc="0" baseline="0">
              <a:solidFill>
                <a:srgbClr val="000000"/>
              </a:solidFill>
              <a:uFillTx/>
              <a:latin typeface="Calibri"/>
              <a:ea typeface=""/>
              <a:cs typeface=""/>
            </a:endParaRPr>
          </a:p>
        </p:txBody>
      </p:sp>
      <p:pic>
        <p:nvPicPr>
          <p:cNvPr id="3" name="Picture 2" descr="http://forum.designer.kz/uploads/1318435361/gallery_5642_23_7838.jpg"/>
          <p:cNvPicPr>
            <a:picLocks noChangeAspect="1"/>
          </p:cNvPicPr>
          <p:nvPr/>
        </p:nvPicPr>
        <p:blipFill>
          <a:blip r:embed="rId4"/>
          <a:srcRect l="20200" r="20543" b="24730"/>
          <a:stretch>
            <a:fillRect/>
          </a:stretch>
        </p:blipFill>
        <p:spPr>
          <a:xfrm>
            <a:off x="152403" y="5159483"/>
            <a:ext cx="1295403" cy="1468014"/>
          </a:xfrm>
          <a:prstGeom prst="rect">
            <a:avLst/>
          </a:prstGeom>
          <a:noFill/>
          <a:ln>
            <a:noFill/>
          </a:ln>
        </p:spPr>
      </p:pic>
      <p:pic>
        <p:nvPicPr>
          <p:cNvPr id="4" name="Picture 3" descr="http://forum.designer.kz/uploads/1318435361/gallery_5642_23_7838.jpg"/>
          <p:cNvPicPr>
            <a:picLocks noChangeAspect="1"/>
          </p:cNvPicPr>
          <p:nvPr/>
        </p:nvPicPr>
        <p:blipFill>
          <a:blip r:embed="rId4"/>
          <a:srcRect l="20200" r="20543" b="24730"/>
          <a:stretch>
            <a:fillRect/>
          </a:stretch>
        </p:blipFill>
        <p:spPr>
          <a:xfrm>
            <a:off x="7543800" y="5029200"/>
            <a:ext cx="1356997" cy="1598298"/>
          </a:xfrm>
          <a:prstGeom prst="rect">
            <a:avLst/>
          </a:prstGeom>
          <a:noFill/>
          <a:ln>
            <a:noFill/>
          </a:ln>
        </p:spPr>
      </p:pic>
      <p:pic>
        <p:nvPicPr>
          <p:cNvPr id="5" name="Picture 4" descr="http://forum.designer.kz/uploads/1318435361/gallery_5642_23_7838.jpg"/>
          <p:cNvPicPr>
            <a:picLocks noChangeAspect="1"/>
          </p:cNvPicPr>
          <p:nvPr/>
        </p:nvPicPr>
        <p:blipFill>
          <a:blip r:embed="rId4"/>
          <a:srcRect l="20200" r="20543" b="24730"/>
          <a:stretch>
            <a:fillRect/>
          </a:stretch>
        </p:blipFill>
        <p:spPr>
          <a:xfrm>
            <a:off x="190496" y="228600"/>
            <a:ext cx="1257300" cy="1219196"/>
          </a:xfrm>
          <a:prstGeom prst="rect">
            <a:avLst/>
          </a:prstGeom>
          <a:noFill/>
          <a:ln>
            <a:noFill/>
          </a:ln>
        </p:spPr>
      </p:pic>
      <p:pic>
        <p:nvPicPr>
          <p:cNvPr id="6" name="Picture 5" descr="http://forum.designer.kz/uploads/1318435361/gallery_5642_23_7838.jpg"/>
          <p:cNvPicPr>
            <a:picLocks noChangeAspect="1"/>
          </p:cNvPicPr>
          <p:nvPr/>
        </p:nvPicPr>
        <p:blipFill>
          <a:blip r:embed="rId4"/>
          <a:srcRect l="20200" r="20543" b="24730"/>
          <a:stretch>
            <a:fillRect/>
          </a:stretch>
        </p:blipFill>
        <p:spPr>
          <a:xfrm>
            <a:off x="7772400" y="253051"/>
            <a:ext cx="1082987" cy="1194755"/>
          </a:xfrm>
          <a:prstGeom prst="rect">
            <a:avLst/>
          </a:prstGeom>
          <a:noFill/>
          <a:ln>
            <a:noFill/>
          </a:ln>
        </p:spPr>
      </p:pic>
      <p:pic>
        <p:nvPicPr>
          <p:cNvPr id="7" name="Audio 7"/>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3" y="6096003"/>
            <a:ext cx="609603" cy="6096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548"/>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p:endCondLst>
                    <p:cond evt="onNext" delay="0">
                      <p:tgtEl>
                        <p:sldTgt/>
                      </p:tgtEl>
                    </p:cond>
                    <p:cond evt="onPrev"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2DB48-B074-EBCA-AC41-CE9119B286E8}"/>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A69321F8-90F2-4174-679F-70A23BBDF503}"/>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0" marR="0" algn="just">
              <a:spcBef>
                <a:spcPts val="0"/>
              </a:spcBef>
              <a:spcAft>
                <a:spcPts val="0"/>
              </a:spcAft>
            </a:pPr>
            <a:r>
              <a:rPr lang="kk-KZ" sz="1800" b="1" i="1">
                <a:solidFill>
                  <a:srgbClr val="000000"/>
                </a:solidFill>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endParaRPr lang="kk-KZ" b="1" i="1">
              <a:solidFill>
                <a:srgbClr val="000000"/>
              </a:solidFill>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kk-KZ" sz="1800" b="1" i="1">
              <a:solidFill>
                <a:srgbClr val="000000"/>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kk-KZ" b="1" i="1">
              <a:solidFill>
                <a:srgbClr val="000000"/>
              </a:solidFill>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kk-KZ" sz="1800" b="1" i="1">
              <a:solidFill>
                <a:srgbClr val="000000"/>
              </a:solidFill>
              <a:effectLst/>
              <a:latin typeface="Times New Roman" panose="02020603050405020304" pitchFamily="18" charset="0"/>
              <a:ea typeface="Times New Roman" panose="02020603050405020304" pitchFamily="18" charset="0"/>
            </a:endParaRPr>
          </a:p>
          <a:p>
            <a:pPr algn="just"/>
            <a:r>
              <a:rPr lang="kk-KZ" sz="2000" b="1" i="1">
                <a:solidFill>
                  <a:srgbClr val="000000"/>
                </a:solidFill>
                <a:latin typeface="Times New Roman" panose="02020603050405020304" pitchFamily="18" charset="0"/>
                <a:ea typeface="Times New Roman" panose="02020603050405020304" pitchFamily="18" charset="0"/>
              </a:rPr>
              <a:t>        </a:t>
            </a:r>
            <a:r>
              <a:rPr lang="en-US" sz="2000">
                <a:solidFill>
                  <a:srgbClr val="000000"/>
                </a:solidFill>
                <a:latin typeface="Times New Roman" panose="02020603050405020304" pitchFamily="18" charset="0"/>
                <a:ea typeface="Times New Roman" panose="02020603050405020304" pitchFamily="18" charset="0"/>
              </a:rPr>
              <a:t>The main types and role of values in society. 
All values are divided into two large classes:  </a:t>
            </a:r>
          </a:p>
          <a:p>
            <a:pPr algn="just"/>
            <a:r>
              <a:rPr lang="en-US" sz="2000" b="1">
                <a:solidFill>
                  <a:srgbClr val="000000"/>
                </a:solidFill>
                <a:latin typeface="Times New Roman" panose="02020603050405020304" pitchFamily="18" charset="0"/>
                <a:ea typeface="Times New Roman" panose="02020603050405020304" pitchFamily="18" charset="0"/>
              </a:rPr>
              <a:t>1. by carrier</a:t>
            </a:r>
            <a:r>
              <a:rPr lang="en-US" sz="2000">
                <a:solidFill>
                  <a:srgbClr val="000000"/>
                </a:solidFill>
                <a:latin typeface="Times New Roman" panose="02020603050405020304" pitchFamily="18" charset="0"/>
                <a:ea typeface="Times New Roman" panose="02020603050405020304" pitchFamily="18" charset="0"/>
              </a:rPr>
              <a:t>; 
According to the subject, i.e. the carrier, values can be of two types: </a:t>
            </a:r>
          </a:p>
          <a:p>
            <a:pPr marL="457200" indent="-457200" algn="just">
              <a:buAutoNum type="alphaLcParenR"/>
            </a:pPr>
            <a:r>
              <a:rPr lang="en-US" sz="2000" b="1">
                <a:solidFill>
                  <a:srgbClr val="000000"/>
                </a:solidFill>
                <a:latin typeface="Times New Roman" panose="02020603050405020304" pitchFamily="18" charset="0"/>
                <a:ea typeface="Times New Roman" panose="02020603050405020304" pitchFamily="18" charset="0"/>
              </a:rPr>
              <a:t>supra-individual</a:t>
            </a:r>
            <a:r>
              <a:rPr lang="en-US" sz="2000">
                <a:solidFill>
                  <a:srgbClr val="000000"/>
                </a:solidFill>
                <a:latin typeface="Times New Roman" panose="02020603050405020304" pitchFamily="18" charset="0"/>
                <a:ea typeface="Times New Roman" panose="02020603050405020304" pitchFamily="18" charset="0"/>
              </a:rPr>
              <a:t> (group, national, class, professional, demographic, specific, etc.); 
</a:t>
            </a:r>
            <a:r>
              <a:rPr lang="en-US" sz="2000" b="1">
                <a:solidFill>
                  <a:srgbClr val="000000"/>
                </a:solidFill>
                <a:latin typeface="Times New Roman" panose="02020603050405020304" pitchFamily="18" charset="0"/>
                <a:ea typeface="Times New Roman" panose="02020603050405020304" pitchFamily="18" charset="0"/>
              </a:rPr>
              <a:t>individual,</a:t>
            </a:r>
            <a:r>
              <a:rPr lang="en-US" sz="2000">
                <a:solidFill>
                  <a:srgbClr val="000000"/>
                </a:solidFill>
                <a:latin typeface="Times New Roman" panose="02020603050405020304" pitchFamily="18" charset="0"/>
                <a:ea typeface="Times New Roman" panose="02020603050405020304" pitchFamily="18" charset="0"/>
              </a:rPr>
              <a:t> subjective-personal.</a:t>
            </a:r>
          </a:p>
          <a:p>
            <a:pPr algn="just"/>
            <a:r>
              <a:rPr lang="en-US" sz="2000">
                <a:solidFill>
                  <a:srgbClr val="000000"/>
                </a:solidFill>
                <a:latin typeface="Times New Roman" panose="02020603050405020304" pitchFamily="18" charset="0"/>
                <a:ea typeface="Times New Roman" panose="02020603050405020304" pitchFamily="18" charset="0"/>
              </a:rPr>
              <a:t>
</a:t>
            </a:r>
            <a:r>
              <a:rPr lang="en-US" sz="2000" b="1">
                <a:solidFill>
                  <a:srgbClr val="000000"/>
                </a:solidFill>
                <a:latin typeface="Times New Roman" panose="02020603050405020304" pitchFamily="18" charset="0"/>
                <a:ea typeface="Times New Roman" panose="02020603050405020304" pitchFamily="18" charset="0"/>
              </a:rPr>
              <a:t>2) by the form of existence</a:t>
            </a:r>
            <a:r>
              <a:rPr lang="en-US" sz="2000">
                <a:solidFill>
                  <a:srgbClr val="000000"/>
                </a:solidFill>
                <a:latin typeface="Times New Roman" panose="02020603050405020304" pitchFamily="18" charset="0"/>
                <a:ea typeface="Times New Roman" panose="02020603050405020304" pitchFamily="18" charset="0"/>
              </a:rPr>
              <a:t>. 
According to the form of being, all values can also be of two types:  </a:t>
            </a:r>
          </a:p>
          <a:p>
            <a:pPr algn="just"/>
            <a:r>
              <a:rPr lang="en-US" sz="2000">
                <a:solidFill>
                  <a:srgbClr val="000000"/>
                </a:solidFill>
                <a:latin typeface="Times New Roman" panose="02020603050405020304" pitchFamily="18" charset="0"/>
                <a:ea typeface="Times New Roman" panose="02020603050405020304" pitchFamily="18" charset="0"/>
              </a:rPr>
              <a:t>
</a:t>
            </a:r>
            <a:r>
              <a:rPr lang="en-US" sz="2000" b="1">
                <a:solidFill>
                  <a:srgbClr val="000000"/>
                </a:solidFill>
                <a:latin typeface="Times New Roman" panose="02020603050405020304" pitchFamily="18" charset="0"/>
                <a:ea typeface="Times New Roman" panose="02020603050405020304" pitchFamily="18" charset="0"/>
              </a:rPr>
              <a:t>a) material (objective);</a:t>
            </a:r>
          </a:p>
          <a:p>
            <a:pPr algn="just"/>
            <a:r>
              <a:rPr lang="en-US" sz="2000">
                <a:solidFill>
                  <a:srgbClr val="000000"/>
                </a:solidFill>
                <a:latin typeface="Times New Roman" panose="02020603050405020304" pitchFamily="18" charset="0"/>
                <a:ea typeface="Times New Roman" panose="02020603050405020304" pitchFamily="18" charset="0"/>
              </a:rPr>
              <a:t> </a:t>
            </a:r>
          </a:p>
          <a:p>
            <a:pPr algn="just"/>
            <a:r>
              <a:rPr lang="en-US" sz="2000" b="1">
                <a:solidFill>
                  <a:srgbClr val="000000"/>
                </a:solidFill>
                <a:latin typeface="Times New Roman" panose="02020603050405020304" pitchFamily="18" charset="0"/>
                <a:ea typeface="Times New Roman" panose="02020603050405020304" pitchFamily="18" charset="0"/>
              </a:rPr>
              <a:t>b) ideal (spiritual);</a:t>
            </a:r>
            <a:endParaRPr lang="kk-KZ" sz="1800" b="1">
              <a:solidFill>
                <a:srgbClr val="000000"/>
              </a:solidFill>
              <a:effectLst/>
              <a:latin typeface="Times New Roman" panose="02020603050405020304" pitchFamily="18" charset="0"/>
              <a:ea typeface="Times New Roman" panose="02020603050405020304" pitchFamily="18" charset="0"/>
            </a:endParaRPr>
          </a:p>
          <a:p>
            <a:pPr marR="0" algn="just">
              <a:spcBef>
                <a:spcPts val="0"/>
              </a:spcBef>
              <a:spcAft>
                <a:spcPts val="0"/>
              </a:spcAft>
            </a:pPr>
            <a:endParaRPr lang="en-US" sz="180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kk-KZ" sz="1800" b="1">
                <a:solidFill>
                  <a:srgbClr val="000000"/>
                </a:solidFill>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588465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B349A-66EC-5050-6351-7588A4DA70F0}"/>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1F5B0A3A-34BA-1D74-5F25-AEA4BD52D6ED}"/>
              </a:ext>
            </a:extLst>
          </p:cNvPr>
          <p:cNvSpPr/>
          <p:nvPr/>
        </p:nvSpPr>
        <p:spPr>
          <a:xfrm>
            <a:off x="-381000" y="228600"/>
            <a:ext cx="92964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0" marR="0" algn="just">
              <a:spcBef>
                <a:spcPts val="0"/>
              </a:spcBef>
              <a:spcAft>
                <a:spcPts val="0"/>
              </a:spcAft>
            </a:pPr>
            <a:endParaRPr lang="kk-KZ" sz="1400">
              <a:solidFill>
                <a:srgbClr val="000000"/>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kk-KZ" sz="1400">
              <a:solidFill>
                <a:srgbClr val="000000"/>
              </a:solidFill>
              <a:latin typeface="Times New Roman" panose="02020603050405020304" pitchFamily="18" charset="0"/>
              <a:ea typeface="Times New Roman" panose="02020603050405020304" pitchFamily="18" charset="0"/>
            </a:endParaRPr>
          </a:p>
          <a:p>
            <a:pPr algn="just"/>
            <a:r>
              <a:rPr lang="en-US" sz="1400">
                <a:solidFill>
                  <a:srgbClr val="000000"/>
                </a:solidFill>
                <a:latin typeface="Times New Roman" panose="02020603050405020304" pitchFamily="18" charset="0"/>
                <a:ea typeface="Times New Roman" panose="02020603050405020304" pitchFamily="18" charset="0"/>
              </a:rPr>
              <a:t>The true question of philosophy is the clarification of the relationship between </a:t>
            </a:r>
            <a:r>
              <a:rPr lang="en-US" sz="1400" b="1">
                <a:solidFill>
                  <a:srgbClr val="000000"/>
                </a:solidFill>
                <a:latin typeface="Times New Roman" panose="02020603050405020304" pitchFamily="18" charset="0"/>
                <a:ea typeface="Times New Roman" panose="02020603050405020304" pitchFamily="18" charset="0"/>
              </a:rPr>
              <a:t>supra-individual and individual values</a:t>
            </a:r>
            <a:r>
              <a:rPr lang="en-US" sz="1400">
                <a:solidFill>
                  <a:srgbClr val="000000"/>
                </a:solidFill>
                <a:latin typeface="Times New Roman" panose="02020603050405020304" pitchFamily="18" charset="0"/>
                <a:ea typeface="Times New Roman" panose="02020603050405020304" pitchFamily="18" charset="0"/>
              </a:rPr>
              <a:t>. </a:t>
            </a:r>
          </a:p>
          <a:p>
            <a:pPr algn="just"/>
            <a:r>
              <a:rPr lang="en-US" sz="1400">
                <a:solidFill>
                  <a:srgbClr val="000000"/>
                </a:solidFill>
                <a:latin typeface="Times New Roman" panose="02020603050405020304" pitchFamily="18" charset="0"/>
                <a:ea typeface="Times New Roman" panose="02020603050405020304" pitchFamily="18" charset="0"/>
              </a:rPr>
              <a:t>First, what comes first, individual or social values? Secondly, what comes out of what - individual from social or social from individual? However, most philosophers believe that these questions are far-fetched. </a:t>
            </a:r>
          </a:p>
          <a:p>
            <a:pPr algn="just"/>
            <a:r>
              <a:rPr lang="en-US" sz="1400" b="1">
                <a:solidFill>
                  <a:srgbClr val="000000"/>
                </a:solidFill>
                <a:latin typeface="Times New Roman" panose="02020603050405020304" pitchFamily="18" charset="0"/>
                <a:ea typeface="Times New Roman" panose="02020603050405020304" pitchFamily="18" charset="0"/>
              </a:rPr>
              <a:t>Social values are predetermined </a:t>
            </a:r>
            <a:r>
              <a:rPr lang="en-US" sz="1400">
                <a:solidFill>
                  <a:srgbClr val="000000"/>
                </a:solidFill>
                <a:latin typeface="Times New Roman" panose="02020603050405020304" pitchFamily="18" charset="0"/>
                <a:ea typeface="Times New Roman" panose="02020603050405020304" pitchFamily="18" charset="0"/>
              </a:rPr>
              <a:t>by the consciousness of an individual: a) they are formed and exist before his birth, b) they continue to exist after his death. In this sense, they appear for the individual as an objective reality that influences the personality and forms its core. Therefore, </a:t>
            </a:r>
            <a:r>
              <a:rPr lang="en-US" sz="1400" b="1">
                <a:solidFill>
                  <a:srgbClr val="000000"/>
                </a:solidFill>
                <a:latin typeface="Times New Roman" panose="02020603050405020304" pitchFamily="18" charset="0"/>
                <a:ea typeface="Times New Roman" panose="02020603050405020304" pitchFamily="18" charset="0"/>
              </a:rPr>
              <a:t>supra-individual values are primary </a:t>
            </a:r>
            <a:r>
              <a:rPr lang="en-US" sz="1400">
                <a:solidFill>
                  <a:srgbClr val="000000"/>
                </a:solidFill>
                <a:latin typeface="Times New Roman" panose="02020603050405020304" pitchFamily="18" charset="0"/>
                <a:ea typeface="Times New Roman" panose="02020603050405020304" pitchFamily="18" charset="0"/>
              </a:rPr>
              <a:t>in the formation of personality, they contribute to its adaptation to the social environment, to occupy a certain place in society. Thus, </a:t>
            </a:r>
            <a:r>
              <a:rPr lang="en-US" sz="1400" b="1">
                <a:solidFill>
                  <a:srgbClr val="000000"/>
                </a:solidFill>
                <a:latin typeface="Times New Roman" panose="02020603050405020304" pitchFamily="18" charset="0"/>
                <a:ea typeface="Times New Roman" panose="02020603050405020304" pitchFamily="18" charset="0"/>
              </a:rPr>
              <a:t>social values are assimilated by a person in the process of socialization</a:t>
            </a:r>
            <a:r>
              <a:rPr lang="kk-KZ" sz="1400" b="1">
                <a:solidFill>
                  <a:srgbClr val="000000"/>
                </a:solidFill>
                <a:effectLst/>
                <a:latin typeface="Times New Roman" panose="02020603050405020304" pitchFamily="18" charset="0"/>
                <a:ea typeface="Times New Roman" panose="02020603050405020304" pitchFamily="18" charset="0"/>
              </a:rPr>
              <a:t>. </a:t>
            </a:r>
            <a:endParaRPr lang="en-US" sz="1400" b="1">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kk-KZ" sz="1400">
                <a:solidFill>
                  <a:srgbClr val="000000"/>
                </a:solidFill>
                <a:effectLst/>
                <a:latin typeface="Times New Roman" panose="02020603050405020304" pitchFamily="18"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algn="just"/>
            <a:r>
              <a:rPr lang="en-US" sz="1400" b="1">
                <a:solidFill>
                  <a:srgbClr val="000000"/>
                </a:solidFill>
                <a:latin typeface="Times New Roman" panose="02020603050405020304" pitchFamily="18" charset="0"/>
                <a:ea typeface="Times New Roman" panose="02020603050405020304" pitchFamily="18" charset="0"/>
              </a:rPr>
              <a:t>Ideals, norms, means and goals</a:t>
            </a:r>
            <a:r>
              <a:rPr lang="en-US" sz="1400">
                <a:solidFill>
                  <a:srgbClr val="000000"/>
                </a:solidFill>
                <a:latin typeface="Times New Roman" panose="02020603050405020304" pitchFamily="18" charset="0"/>
                <a:ea typeface="Times New Roman" panose="02020603050405020304" pitchFamily="18" charset="0"/>
              </a:rPr>
              <a:t>, acting as values of a person, form a system of his value orientations, the core of his consciousness and are the impulse of his actions and deeds. But the formation of personality takes place within the framework of social groups, communities with their specific set of values. Therefore, a person is forced to share their ideals and values, or look for compromises. Consequently, individual values are formed under the influence of the individual's supra-individual and life experience. Supra-individual values always have an impact on the behavior of a person, regardless of whether certain phenomena are recognized as values or not. Ideas about the system of values constitute the value orientations of the individual. Value orientations are supported and characterized by the individual's life experience and the totality of his experiences.</a:t>
            </a:r>
            <a:endParaRPr lang="en-US"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806567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CDC48-94A5-438C-1D80-C7450C06F3D4}"/>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F7561A78-B905-D6E7-6608-6118CAD86464}"/>
              </a:ext>
            </a:extLst>
          </p:cNvPr>
          <p:cNvSpPr/>
          <p:nvPr/>
        </p:nvSpPr>
        <p:spPr>
          <a:xfrm>
            <a:off x="124292" y="-319074"/>
            <a:ext cx="9296400" cy="67818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b="1">
                <a:solidFill>
                  <a:srgbClr val="000000"/>
                </a:solidFill>
                <a:latin typeface="Times New Roman" panose="02020603050405020304" pitchFamily="18" charset="0"/>
                <a:ea typeface="Times New Roman" panose="02020603050405020304" pitchFamily="18" charset="0"/>
              </a:rPr>
              <a:t>Material (objective values) </a:t>
            </a:r>
            <a:r>
              <a:rPr lang="en-US">
                <a:solidFill>
                  <a:srgbClr val="000000"/>
                </a:solidFill>
                <a:latin typeface="Times New Roman" panose="02020603050405020304" pitchFamily="18" charset="0"/>
                <a:ea typeface="Times New Roman" panose="02020603050405020304" pitchFamily="18" charset="0"/>
              </a:rPr>
              <a:t>are natural goods, social benefits, cultural heritage, objects of religious worship, etc., which exist in the form of specific </a:t>
            </a:r>
            <a:r>
              <a:rPr lang="en-US" b="1">
                <a:solidFill>
                  <a:srgbClr val="000000"/>
                </a:solidFill>
                <a:latin typeface="Times New Roman" panose="02020603050405020304" pitchFamily="18" charset="0"/>
                <a:ea typeface="Times New Roman" panose="02020603050405020304" pitchFamily="18" charset="0"/>
              </a:rPr>
              <a:t>things, phenomena </a:t>
            </a:r>
            <a:r>
              <a:rPr lang="en-US">
                <a:solidFill>
                  <a:srgbClr val="000000"/>
                </a:solidFill>
                <a:latin typeface="Times New Roman" panose="02020603050405020304" pitchFamily="18" charset="0"/>
                <a:ea typeface="Times New Roman" panose="02020603050405020304" pitchFamily="18" charset="0"/>
              </a:rPr>
              <a:t>in human society. Objective values are the products of the purposeful activity of members of society, which correspond to their ideas of perfection. They always act as </a:t>
            </a:r>
            <a:r>
              <a:rPr lang="en-US" b="1">
                <a:solidFill>
                  <a:srgbClr val="000000"/>
                </a:solidFill>
                <a:latin typeface="Times New Roman" panose="02020603050405020304" pitchFamily="18" charset="0"/>
                <a:ea typeface="Times New Roman" panose="02020603050405020304" pitchFamily="18" charset="0"/>
              </a:rPr>
              <a:t>objects of human needs and interests.</a:t>
            </a:r>
          </a:p>
          <a:p>
            <a:pPr algn="just"/>
            <a:endParaRPr lang="en-US" sz="1800">
              <a:effectLst/>
              <a:latin typeface="Times New Roman" panose="02020603050405020304" pitchFamily="18" charset="0"/>
              <a:ea typeface="Times New Roman" panose="02020603050405020304" pitchFamily="18" charset="0"/>
            </a:endParaRPr>
          </a:p>
          <a:p>
            <a:pPr algn="just"/>
            <a:r>
              <a:rPr lang="en-US" b="1">
                <a:solidFill>
                  <a:srgbClr val="000000"/>
                </a:solidFill>
                <a:latin typeface="Times New Roman" panose="02020603050405020304" pitchFamily="18" charset="0"/>
                <a:ea typeface="Times New Roman" panose="02020603050405020304" pitchFamily="18" charset="0"/>
              </a:rPr>
              <a:t>Ideal (spiritual values</a:t>
            </a:r>
            <a:r>
              <a:rPr lang="en-US">
                <a:solidFill>
                  <a:srgbClr val="000000"/>
                </a:solidFill>
                <a:latin typeface="Times New Roman" panose="02020603050405020304" pitchFamily="18" charset="0"/>
                <a:ea typeface="Times New Roman" panose="02020603050405020304" pitchFamily="18" charset="0"/>
              </a:rPr>
              <a:t>) are social </a:t>
            </a:r>
            <a:r>
              <a:rPr lang="en-US" b="1" i="1">
                <a:solidFill>
                  <a:srgbClr val="000000"/>
                </a:solidFill>
                <a:latin typeface="Times New Roman" panose="02020603050405020304" pitchFamily="18" charset="0"/>
                <a:ea typeface="Times New Roman" panose="02020603050405020304" pitchFamily="18" charset="0"/>
              </a:rPr>
              <a:t>ideals, attitudes and assessments, norms and prohibitions, goals and projects, standards and principles of action</a:t>
            </a:r>
            <a:r>
              <a:rPr lang="en-US">
                <a:solidFill>
                  <a:srgbClr val="000000"/>
                </a:solidFill>
                <a:latin typeface="Times New Roman" panose="02020603050405020304" pitchFamily="18" charset="0"/>
                <a:ea typeface="Times New Roman" panose="02020603050405020304" pitchFamily="18" charset="0"/>
              </a:rPr>
              <a:t> expressed in the form of normative ideas about </a:t>
            </a:r>
            <a:r>
              <a:rPr lang="en-US" b="0" i="0">
                <a:solidFill>
                  <a:srgbClr val="001D35"/>
                </a:solidFill>
                <a:effectLst/>
                <a:latin typeface="Google Sans"/>
              </a:rPr>
              <a:t>virtue</a:t>
            </a:r>
            <a:r>
              <a:rPr lang="en-US">
                <a:solidFill>
                  <a:srgbClr val="000000"/>
                </a:solidFill>
                <a:latin typeface="Times New Roman" panose="02020603050405020304" pitchFamily="18" charset="0"/>
                <a:ea typeface="Times New Roman" panose="02020603050405020304" pitchFamily="18" charset="0"/>
              </a:rPr>
              <a:t>, good and evil, beautiful and ugly, just and unjust, lawful and illegal, etc. </a:t>
            </a:r>
          </a:p>
          <a:p>
            <a:pPr algn="just"/>
            <a:r>
              <a:rPr lang="en-US">
                <a:solidFill>
                  <a:srgbClr val="000000"/>
                </a:solidFill>
                <a:latin typeface="Times New Roman" panose="02020603050405020304" pitchFamily="18" charset="0"/>
                <a:ea typeface="Times New Roman" panose="02020603050405020304" pitchFamily="18" charset="0"/>
              </a:rPr>
              <a:t>
</a:t>
            </a:r>
            <a:r>
              <a:rPr lang="en-US">
                <a:solidFill>
                  <a:srgbClr val="FF0000"/>
                </a:solidFill>
                <a:latin typeface="Times New Roman" panose="02020603050405020304" pitchFamily="18" charset="0"/>
                <a:ea typeface="Times New Roman" panose="02020603050405020304" pitchFamily="18" charset="0"/>
              </a:rPr>
              <a:t>Spiritual values always perform a double function: first, they are an independent sphere of values; secondly, they act as a criterion for evaluating objective values</a:t>
            </a:r>
            <a:r>
              <a:rPr lang="kk-KZ" sz="1800" b="1" i="1">
                <a:solidFill>
                  <a:srgbClr val="000000"/>
                </a:solidFill>
                <a:effectLst/>
                <a:latin typeface="Times New Roman" panose="02020603050405020304" pitchFamily="18" charset="0"/>
                <a:ea typeface="Times New Roman" panose="02020603050405020304" pitchFamily="18" charset="0"/>
              </a:rPr>
              <a:t>.</a:t>
            </a:r>
            <a:r>
              <a:rPr lang="kk-KZ" sz="1800">
                <a:solidFill>
                  <a:srgbClr val="000000"/>
                </a:solidFill>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969803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7B28A-CEE9-DD28-229B-6062C779D8CB}"/>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2FE4B063-E2BB-4D34-BA14-5D2B2D497D13}"/>
              </a:ext>
            </a:extLst>
          </p:cNvPr>
          <p:cNvSpPr/>
          <p:nvPr/>
        </p:nvSpPr>
        <p:spPr>
          <a:xfrm>
            <a:off x="-152400" y="76200"/>
            <a:ext cx="9296400" cy="6705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endParaRPr lang="en-US" sz="1400">
              <a:solidFill>
                <a:srgbClr val="000000"/>
              </a:solidFill>
              <a:latin typeface="Times New Roman" panose="02020603050405020304" pitchFamily="18" charset="0"/>
              <a:ea typeface="Times New Roman" panose="02020603050405020304" pitchFamily="18" charset="0"/>
            </a:endParaRPr>
          </a:p>
          <a:p>
            <a:pPr algn="just"/>
            <a:endParaRPr lang="en-US" sz="1400">
              <a:solidFill>
                <a:srgbClr val="000000"/>
              </a:solidFill>
              <a:latin typeface="Times New Roman" panose="02020603050405020304" pitchFamily="18" charset="0"/>
              <a:ea typeface="Times New Roman" panose="02020603050405020304" pitchFamily="18" charset="0"/>
            </a:endParaRPr>
          </a:p>
          <a:p>
            <a:pPr algn="just"/>
            <a:endParaRPr lang="en-US" sz="1400">
              <a:solidFill>
                <a:srgbClr val="000000"/>
              </a:solidFill>
              <a:latin typeface="Times New Roman" panose="02020603050405020304" pitchFamily="18" charset="0"/>
              <a:ea typeface="Times New Roman" panose="02020603050405020304" pitchFamily="18" charset="0"/>
            </a:endParaRPr>
          </a:p>
          <a:p>
            <a:pPr algn="just"/>
            <a:endParaRPr lang="en-US" sz="1400">
              <a:solidFill>
                <a:srgbClr val="000000"/>
              </a:solidFill>
              <a:latin typeface="Times New Roman" panose="02020603050405020304" pitchFamily="18" charset="0"/>
              <a:ea typeface="Times New Roman" panose="02020603050405020304" pitchFamily="18" charset="0"/>
            </a:endParaRPr>
          </a:p>
          <a:p>
            <a:pPr algn="just"/>
            <a:r>
              <a:rPr lang="en-US" sz="1400" b="1">
                <a:solidFill>
                  <a:srgbClr val="000000"/>
                </a:solidFill>
                <a:latin typeface="Times New Roman" panose="02020603050405020304" pitchFamily="18" charset="0"/>
                <a:ea typeface="Times New Roman" panose="02020603050405020304" pitchFamily="18" charset="0"/>
              </a:rPr>
              <a:t>Spiritual values are heterogeneous</a:t>
            </a:r>
            <a:r>
              <a:rPr lang="en-US" sz="1400">
                <a:solidFill>
                  <a:srgbClr val="000000"/>
                </a:solidFill>
                <a:latin typeface="Times New Roman" panose="02020603050405020304" pitchFamily="18" charset="0"/>
                <a:ea typeface="Times New Roman" panose="02020603050405020304" pitchFamily="18" charset="0"/>
              </a:rPr>
              <a:t>: a) in content; b) by the functions performed; c) by the nature of the requirements for their implementation, values can be: </a:t>
            </a:r>
          </a:p>
          <a:p>
            <a:pPr algn="just"/>
            <a:r>
              <a:rPr lang="en-US" sz="1400">
                <a:solidFill>
                  <a:srgbClr val="000000"/>
                </a:solidFill>
                <a:latin typeface="Times New Roman" panose="02020603050405020304" pitchFamily="18" charset="0"/>
                <a:ea typeface="Times New Roman" panose="02020603050405020304" pitchFamily="18" charset="0"/>
              </a:rPr>
              <a:t>
First, </a:t>
            </a:r>
            <a:r>
              <a:rPr lang="en-US" sz="1400" b="1">
                <a:solidFill>
                  <a:srgbClr val="000000"/>
                </a:solidFill>
                <a:latin typeface="Times New Roman" panose="02020603050405020304" pitchFamily="18" charset="0"/>
                <a:ea typeface="Times New Roman" panose="02020603050405020304" pitchFamily="18" charset="0"/>
              </a:rPr>
              <a:t>rigidly programming </a:t>
            </a:r>
            <a:r>
              <a:rPr lang="en-US" sz="1400">
                <a:solidFill>
                  <a:srgbClr val="000000"/>
                </a:solidFill>
                <a:latin typeface="Times New Roman" panose="02020603050405020304" pitchFamily="18" charset="0"/>
                <a:ea typeface="Times New Roman" panose="02020603050405020304" pitchFamily="18" charset="0"/>
              </a:rPr>
              <a:t>goals and methods of people's activities (standards, rules, canons, standards, etc.). </a:t>
            </a:r>
          </a:p>
          <a:p>
            <a:pPr algn="just"/>
            <a:r>
              <a:rPr lang="en-US" sz="1400">
                <a:solidFill>
                  <a:srgbClr val="000000"/>
                </a:solidFill>
                <a:latin typeface="Times New Roman" panose="02020603050405020304" pitchFamily="18" charset="0"/>
                <a:ea typeface="Times New Roman" panose="02020603050405020304" pitchFamily="18" charset="0"/>
              </a:rPr>
              <a:t>
Secondly, </a:t>
            </a:r>
            <a:r>
              <a:rPr lang="en-US" sz="1400" b="1">
                <a:solidFill>
                  <a:srgbClr val="000000"/>
                </a:solidFill>
                <a:latin typeface="Times New Roman" panose="02020603050405020304" pitchFamily="18" charset="0"/>
                <a:ea typeface="Times New Roman" panose="02020603050405020304" pitchFamily="18" charset="0"/>
              </a:rPr>
              <a:t>more flexible</a:t>
            </a:r>
            <a:r>
              <a:rPr lang="en-US" sz="1400">
                <a:solidFill>
                  <a:srgbClr val="000000"/>
                </a:solidFill>
                <a:latin typeface="Times New Roman" panose="02020603050405020304" pitchFamily="18" charset="0"/>
                <a:ea typeface="Times New Roman" panose="02020603050405020304" pitchFamily="18" charset="0"/>
              </a:rPr>
              <a:t>, acting in the form of an algorithm of culture, representing freedom in the realization of values (norms, tastes, ideals, etc.)</a:t>
            </a:r>
          </a:p>
          <a:p>
            <a:pPr algn="just"/>
            <a:endParaRPr lang="en-US" sz="1400">
              <a:effectLst/>
              <a:latin typeface="Times New Roman" panose="02020603050405020304" pitchFamily="18" charset="0"/>
              <a:ea typeface="Times New Roman" panose="02020603050405020304" pitchFamily="18" charset="0"/>
            </a:endParaRPr>
          </a:p>
          <a:p>
            <a:pPr algn="just"/>
            <a:r>
              <a:rPr lang="en-US" sz="1400" b="1">
                <a:solidFill>
                  <a:srgbClr val="000000"/>
                </a:solidFill>
                <a:latin typeface="Times New Roman" panose="02020603050405020304" pitchFamily="18" charset="0"/>
                <a:ea typeface="Times New Roman" panose="02020603050405020304" pitchFamily="18" charset="0"/>
              </a:rPr>
              <a:t>Norm</a:t>
            </a:r>
            <a:r>
              <a:rPr lang="en-US" sz="1400">
                <a:solidFill>
                  <a:srgbClr val="000000"/>
                </a:solidFill>
                <a:latin typeface="Times New Roman" panose="02020603050405020304" pitchFamily="18" charset="0"/>
                <a:ea typeface="Times New Roman" panose="02020603050405020304" pitchFamily="18" charset="0"/>
              </a:rPr>
              <a:t> is an idea of optimal and expedient activity, dictated by uniform and stable conditions. Norms include: 1) a form of uniformity of actions; 2) a ban on other options for behavior; 3) the optimal variant of the action in the given social conditions (sample); 4) assessment of the behavior of individuals, warning against possible deviations from the norm.  </a:t>
            </a:r>
          </a:p>
          <a:p>
            <a:pPr algn="just"/>
            <a:r>
              <a:rPr lang="en-US" sz="1400">
                <a:solidFill>
                  <a:srgbClr val="000000"/>
                </a:solidFill>
                <a:latin typeface="Times New Roman" panose="02020603050405020304" pitchFamily="18" charset="0"/>
                <a:ea typeface="Times New Roman" panose="02020603050405020304" pitchFamily="18" charset="0"/>
              </a:rPr>
              <a:t>Normative regulation permeates the entire system of human activity and relations.  A condition for the implementation of norms is a </a:t>
            </a:r>
            <a:r>
              <a:rPr lang="en-US" sz="1400" b="1">
                <a:solidFill>
                  <a:srgbClr val="000000"/>
                </a:solidFill>
                <a:latin typeface="Times New Roman" panose="02020603050405020304" pitchFamily="18" charset="0"/>
                <a:ea typeface="Times New Roman" panose="02020603050405020304" pitchFamily="18" charset="0"/>
              </a:rPr>
              <a:t>system of their reinforcement</a:t>
            </a:r>
            <a:r>
              <a:rPr lang="en-US" sz="1400">
                <a:solidFill>
                  <a:srgbClr val="000000"/>
                </a:solidFill>
                <a:latin typeface="Times New Roman" panose="02020603050405020304" pitchFamily="18" charset="0"/>
                <a:ea typeface="Times New Roman" panose="02020603050405020304" pitchFamily="18" charset="0"/>
              </a:rPr>
              <a:t>, which involves </a:t>
            </a:r>
            <a:r>
              <a:rPr lang="en-US" sz="1400" b="1">
                <a:solidFill>
                  <a:srgbClr val="000000"/>
                </a:solidFill>
                <a:latin typeface="Times New Roman" panose="02020603050405020304" pitchFamily="18" charset="0"/>
                <a:ea typeface="Times New Roman" panose="02020603050405020304" pitchFamily="18" charset="0"/>
              </a:rPr>
              <a:t>public approval or condemnation </a:t>
            </a:r>
            <a:r>
              <a:rPr lang="en-US" sz="1400">
                <a:solidFill>
                  <a:srgbClr val="000000"/>
                </a:solidFill>
                <a:latin typeface="Times New Roman" panose="02020603050405020304" pitchFamily="18" charset="0"/>
                <a:ea typeface="Times New Roman" panose="02020603050405020304" pitchFamily="18" charset="0"/>
              </a:rPr>
              <a:t>of an action</a:t>
            </a:r>
            <a:r>
              <a:rPr lang="kk-KZ" sz="1400">
                <a:solidFill>
                  <a:srgbClr val="000000"/>
                </a:solidFill>
                <a:effectLst/>
                <a:latin typeface="Times New Roman" panose="02020603050405020304" pitchFamily="18" charset="0"/>
                <a:ea typeface="Times New Roman" panose="02020603050405020304" pitchFamily="18" charset="0"/>
              </a:rPr>
              <a:t>. </a:t>
            </a:r>
            <a:endParaRPr lang="en-US" sz="1400">
              <a:solidFill>
                <a:srgbClr val="000000"/>
              </a:solidFill>
              <a:effectLst/>
              <a:latin typeface="Times New Roman" panose="02020603050405020304" pitchFamily="18" charset="0"/>
              <a:ea typeface="Times New Roman" panose="02020603050405020304" pitchFamily="18" charset="0"/>
            </a:endParaRPr>
          </a:p>
          <a:p>
            <a:pPr algn="just"/>
            <a:r>
              <a:rPr lang="kk-KZ" sz="1400">
                <a:solidFill>
                  <a:srgbClr val="000000"/>
                </a:solidFill>
                <a:effectLst/>
                <a:latin typeface="Times New Roman" panose="02020603050405020304" pitchFamily="18" charset="0"/>
                <a:ea typeface="Times New Roman" panose="02020603050405020304" pitchFamily="18" charset="0"/>
              </a:rPr>
              <a:t> </a:t>
            </a:r>
            <a:endParaRPr lang="en-US" sz="1400">
              <a:solidFill>
                <a:srgbClr val="000000"/>
              </a:solidFill>
              <a:effectLst/>
              <a:latin typeface="Times New Roman" panose="02020603050405020304" pitchFamily="18" charset="0"/>
              <a:ea typeface="Times New Roman" panose="02020603050405020304" pitchFamily="18" charset="0"/>
            </a:endParaRPr>
          </a:p>
          <a:p>
            <a:pPr algn="just"/>
            <a:r>
              <a:rPr lang="en-US" sz="1400" b="1">
                <a:solidFill>
                  <a:srgbClr val="000000"/>
                </a:solidFill>
                <a:latin typeface="Times New Roman" panose="02020603050405020304" pitchFamily="18" charset="0"/>
                <a:ea typeface="Times New Roman" panose="02020603050405020304" pitchFamily="18" charset="0"/>
              </a:rPr>
              <a:t>Ideal</a:t>
            </a:r>
            <a:r>
              <a:rPr lang="en-US" sz="1400">
                <a:solidFill>
                  <a:srgbClr val="000000"/>
                </a:solidFill>
                <a:latin typeface="Times New Roman" panose="02020603050405020304" pitchFamily="18" charset="0"/>
                <a:ea typeface="Times New Roman" panose="02020603050405020304" pitchFamily="18" charset="0"/>
              </a:rPr>
              <a:t> is the idea of the highest norm of perfection. It performs a regulatory function, serving as a vector in determining strategic goals, to the implementation of which a person is </a:t>
            </a:r>
            <a:r>
              <a:rPr lang="en-US" sz="1400" b="1">
                <a:solidFill>
                  <a:srgbClr val="000000"/>
                </a:solidFill>
                <a:latin typeface="Times New Roman" panose="02020603050405020304" pitchFamily="18" charset="0"/>
                <a:ea typeface="Times New Roman" panose="02020603050405020304" pitchFamily="18" charset="0"/>
              </a:rPr>
              <a:t>ready to devote his entire life</a:t>
            </a:r>
            <a:r>
              <a:rPr lang="en-US" sz="1400">
                <a:solidFill>
                  <a:srgbClr val="000000"/>
                </a:solidFill>
                <a:latin typeface="Times New Roman" panose="02020603050405020304" pitchFamily="18" charset="0"/>
                <a:ea typeface="Times New Roman" panose="02020603050405020304" pitchFamily="18" charset="0"/>
              </a:rPr>
              <a:t>. </a:t>
            </a:r>
          </a:p>
          <a:p>
            <a:pPr algn="just"/>
            <a:r>
              <a:rPr lang="en-US" sz="1400">
                <a:solidFill>
                  <a:srgbClr val="000000"/>
                </a:solidFill>
                <a:latin typeface="Times New Roman" panose="02020603050405020304" pitchFamily="18" charset="0"/>
                <a:ea typeface="Times New Roman" panose="02020603050405020304" pitchFamily="18" charset="0"/>
              </a:rPr>
              <a:t>The ideal </a:t>
            </a:r>
            <a:r>
              <a:rPr lang="en-US" sz="1400" b="1">
                <a:solidFill>
                  <a:srgbClr val="000000"/>
                </a:solidFill>
                <a:latin typeface="Times New Roman" panose="02020603050405020304" pitchFamily="18" charset="0"/>
                <a:ea typeface="Times New Roman" panose="02020603050405020304" pitchFamily="18" charset="0"/>
              </a:rPr>
              <a:t>is formed in the consciousness </a:t>
            </a:r>
            <a:r>
              <a:rPr lang="en-US" sz="1400">
                <a:solidFill>
                  <a:srgbClr val="000000"/>
                </a:solidFill>
                <a:latin typeface="Times New Roman" panose="02020603050405020304" pitchFamily="18" charset="0"/>
                <a:ea typeface="Times New Roman" panose="02020603050405020304" pitchFamily="18" charset="0"/>
              </a:rPr>
              <a:t>of the individual and is a concentrated expression of spiritual values</a:t>
            </a:r>
            <a:endParaRPr lang="en-US" sz="1400">
              <a:effectLst/>
              <a:latin typeface="Times New Roman" panose="02020603050405020304" pitchFamily="18" charset="0"/>
              <a:ea typeface="Times New Roman" panose="02020603050405020304" pitchFamily="18" charset="0"/>
            </a:endParaRPr>
          </a:p>
          <a:p>
            <a:pPr algn="just"/>
            <a:r>
              <a:rPr lang="kk-KZ" sz="1800">
                <a:solidFill>
                  <a:srgbClr val="000000"/>
                </a:solidFill>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375367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ABA86-90D9-7CD9-A21E-F2AEBC351FEA}"/>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09C3C7A0-BE65-8B2E-9969-E9E774F7EE6A}"/>
              </a:ext>
            </a:extLst>
          </p:cNvPr>
          <p:cNvSpPr/>
          <p:nvPr/>
        </p:nvSpPr>
        <p:spPr>
          <a:xfrm>
            <a:off x="-76200" y="76200"/>
            <a:ext cx="9220200" cy="6477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0" marR="0" algn="just">
              <a:spcBef>
                <a:spcPts val="0"/>
              </a:spcBef>
              <a:spcAft>
                <a:spcPts val="0"/>
              </a:spcAft>
            </a:pPr>
            <a:endParaRPr lang="en-US" sz="1800" b="1">
              <a:solidFill>
                <a:srgbClr val="000000"/>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b="1">
              <a:solidFill>
                <a:srgbClr val="000000"/>
              </a:solidFill>
              <a:latin typeface="Times New Roman" panose="02020603050405020304" pitchFamily="18" charset="0"/>
              <a:ea typeface="Times New Roman" panose="02020603050405020304" pitchFamily="18" charset="0"/>
            </a:endParaRPr>
          </a:p>
          <a:p>
            <a:pPr algn="just"/>
            <a:r>
              <a:rPr lang="en-US" b="1">
                <a:solidFill>
                  <a:srgbClr val="000000"/>
                </a:solidFill>
                <a:latin typeface="Times New Roman" panose="02020603050405020304" pitchFamily="18" charset="0"/>
                <a:ea typeface="Times New Roman" panose="02020603050405020304" pitchFamily="18" charset="0"/>
              </a:rPr>
              <a:t>Morality occupies a special place in the system of values: </a:t>
            </a:r>
          </a:p>
          <a:p>
            <a:pPr algn="just"/>
            <a:endParaRPr lang="en-US" b="1">
              <a:solidFill>
                <a:srgbClr val="000000"/>
              </a:solidFill>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b="1" i="1">
                <a:solidFill>
                  <a:srgbClr val="000000"/>
                </a:solidFill>
                <a:latin typeface="Times New Roman" panose="02020603050405020304" pitchFamily="18" charset="0"/>
                <a:ea typeface="Times New Roman" panose="02020603050405020304" pitchFamily="18" charset="0"/>
              </a:rPr>
              <a:t>Moral values regulate relationships in society; 
They are used as evaluation criteria in all areas of human activity</a:t>
            </a:r>
            <a:r>
              <a:rPr lang="kk-KZ" sz="1800" i="1">
                <a:solidFill>
                  <a:srgbClr val="000000"/>
                </a:solidFill>
                <a:effectLst/>
                <a:latin typeface="Times New Roman" panose="02020603050405020304" pitchFamily="18" charset="0"/>
                <a:ea typeface="Times New Roman" panose="02020603050405020304" pitchFamily="18" charset="0"/>
              </a:rPr>
              <a:t>. </a:t>
            </a:r>
            <a:endParaRPr lang="en-US" sz="1800" i="1">
              <a:solidFill>
                <a:srgbClr val="000000"/>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a:effectLst/>
              <a:latin typeface="Times New Roman" panose="02020603050405020304" pitchFamily="18" charset="0"/>
              <a:ea typeface="Times New Roman" panose="02020603050405020304" pitchFamily="18" charset="0"/>
            </a:endParaRPr>
          </a:p>
          <a:p>
            <a:pPr algn="just"/>
            <a:r>
              <a:rPr lang="en-US">
                <a:solidFill>
                  <a:srgbClr val="000000"/>
                </a:solidFill>
                <a:latin typeface="Times New Roman" panose="02020603050405020304" pitchFamily="18" charset="0"/>
                <a:ea typeface="Times New Roman" panose="02020603050405020304" pitchFamily="18" charset="0"/>
              </a:rPr>
              <a:t>The formation of moral </a:t>
            </a:r>
            <a:r>
              <a:rPr lang="en-US" b="1" i="1">
                <a:solidFill>
                  <a:srgbClr val="000000"/>
                </a:solidFill>
                <a:latin typeface="Times New Roman" panose="02020603050405020304" pitchFamily="18" charset="0"/>
                <a:ea typeface="Times New Roman" panose="02020603050405020304" pitchFamily="18" charset="0"/>
              </a:rPr>
              <a:t>notions, norms, principles, traditions</a:t>
            </a:r>
            <a:r>
              <a:rPr lang="en-US">
                <a:solidFill>
                  <a:srgbClr val="000000"/>
                </a:solidFill>
                <a:latin typeface="Times New Roman" panose="02020603050405020304" pitchFamily="18" charset="0"/>
                <a:ea typeface="Times New Roman" panose="02020603050405020304" pitchFamily="18" charset="0"/>
              </a:rPr>
              <a:t>, which initially became the only regulator of human relations, is a long, complex and contradictory process.</a:t>
            </a:r>
          </a:p>
          <a:p>
            <a:pPr algn="just"/>
            <a:endParaRPr lang="en-US">
              <a:solidFill>
                <a:srgbClr val="000000"/>
              </a:solidFill>
              <a:latin typeface="Times New Roman" panose="02020603050405020304" pitchFamily="18" charset="0"/>
              <a:ea typeface="Times New Roman" panose="02020603050405020304" pitchFamily="18" charset="0"/>
            </a:endParaRPr>
          </a:p>
          <a:p>
            <a:pPr algn="just"/>
            <a:r>
              <a:rPr lang="en-US">
                <a:solidFill>
                  <a:srgbClr val="000000"/>
                </a:solidFill>
                <a:latin typeface="Times New Roman" panose="02020603050405020304" pitchFamily="18" charset="0"/>
                <a:ea typeface="Times New Roman" panose="02020603050405020304" pitchFamily="18" charset="0"/>
              </a:rPr>
              <a:t>Moral ideas of a person, formed over the centuries, are reflected in such categories as </a:t>
            </a:r>
          </a:p>
          <a:p>
            <a:pPr algn="just"/>
            <a:r>
              <a:rPr lang="en-US">
                <a:solidFill>
                  <a:srgbClr val="FF0000"/>
                </a:solidFill>
                <a:latin typeface="Times New Roman" panose="02020603050405020304" pitchFamily="18" charset="0"/>
                <a:ea typeface="Times New Roman" panose="02020603050405020304" pitchFamily="18" charset="0"/>
              </a:rPr>
              <a:t>Good, Evil, Justice, Conscience, Duty, Happiness, Love, etc.</a:t>
            </a:r>
            <a:endParaRPr lang="en-US" sz="180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908007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533400" y="630622"/>
            <a:ext cx="82296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kk-KZ" sz="4000">
                <a:solidFill>
                  <a:srgbClr val="FFFFFF"/>
                </a:solidFill>
                <a:latin typeface="Calibri"/>
                <a:ea typeface=""/>
                <a:cs typeface=""/>
              </a:rPr>
              <a:t>3</a:t>
            </a:r>
            <a:r>
              <a:rPr lang="en-US" sz="4000" b="0" i="0" u="none" strike="noStrike" kern="1200" cap="none" spc="0" baseline="0">
                <a:solidFill>
                  <a:srgbClr val="FFFFFF"/>
                </a:solidFill>
                <a:uFillTx/>
                <a:latin typeface="Calibri"/>
                <a:ea typeface=""/>
                <a:cs typeface=""/>
              </a:rPr>
              <a:t>.</a:t>
            </a:r>
            <a:r>
              <a:rPr lang="kk-KZ" sz="4000" b="0" i="0" u="none" strike="noStrike" kern="1200" cap="none" spc="0" baseline="0">
                <a:solidFill>
                  <a:srgbClr val="FFFFFF"/>
                </a:solidFill>
                <a:uFillTx/>
                <a:latin typeface="Calibri"/>
                <a:ea typeface=""/>
                <a:cs typeface=""/>
              </a:rPr>
              <a:t> </a:t>
            </a:r>
            <a:r>
              <a:rPr lang="en-US" sz="4000">
                <a:solidFill>
                  <a:srgbClr val="FFFFFF"/>
                </a:solidFill>
                <a:ea typeface=""/>
                <a:cs typeface=""/>
              </a:rPr>
              <a:t>Ethics is the philosophy of morality</a:t>
            </a:r>
            <a:endParaRPr lang="en-US" sz="4000" b="0" i="0" u="none" strike="noStrike" kern="1200" cap="none" spc="0" baseline="0">
              <a:solidFill>
                <a:srgbClr val="FFFFFF"/>
              </a:solidFill>
              <a:uFillTx/>
              <a:latin typeface="Calibri"/>
              <a:ea typeface=""/>
              <a:cs typeface=""/>
            </a:endParaRPr>
          </a:p>
        </p:txBody>
      </p:sp>
    </p:spTree>
    <p:extLst>
      <p:ext uri="{BB962C8B-B14F-4D97-AF65-F5344CB8AC3E}">
        <p14:creationId xmlns:p14="http://schemas.microsoft.com/office/powerpoint/2010/main" val="192195815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Содержимое 2"/>
          <p:cNvSpPr>
            <a:spLocks noGrp="1"/>
          </p:cNvSpPr>
          <p:nvPr>
            <p:ph idx="1"/>
          </p:nvPr>
        </p:nvSpPr>
        <p:spPr>
          <a:xfrm>
            <a:off x="214313" y="1898650"/>
            <a:ext cx="4857750" cy="4730749"/>
          </a:xfrm>
        </p:spPr>
        <p:txBody>
          <a:bodyPr>
            <a:normAutofit fontScale="85000" lnSpcReduction="10000"/>
          </a:bodyPr>
          <a:lstStyle/>
          <a:p>
            <a:pPr marL="265176" indent="-265176" algn="ctr">
              <a:buNone/>
              <a:defRPr/>
            </a:pPr>
            <a:r>
              <a:rPr lang="en-US"/>
              <a:t>As a term and a special systematized discipline, ethics goes back to Aristotle 
(IV century BC). </a:t>
            </a:r>
          </a:p>
          <a:p>
            <a:pPr marL="265176" indent="-265176" algn="ctr">
              <a:buNone/>
              <a:defRPr/>
            </a:pPr>
            <a:r>
              <a:rPr lang="en-US"/>
              <a:t>
It is first found in the title of all three of his works devoted to the problems of morality </a:t>
            </a:r>
            <a:r>
              <a:rPr lang="en-US" b="1"/>
              <a:t>"Nicomachean Ethics", 
"Eudemian Ethics",
 "Big Ethics".</a:t>
            </a:r>
            <a:endParaRPr lang="ru-RU" b="1"/>
          </a:p>
        </p:txBody>
      </p:sp>
      <p:pic>
        <p:nvPicPr>
          <p:cNvPr id="8195" name="Picture 5"/>
          <p:cNvPicPr>
            <a:picLocks noChangeAspect="1" noChangeArrowheads="1"/>
          </p:cNvPicPr>
          <p:nvPr/>
        </p:nvPicPr>
        <p:blipFill>
          <a:blip r:embed="rId2">
            <a:lum bright="-6000" contrast="-48000"/>
            <a:grayscl/>
          </a:blip>
          <a:srcRect/>
          <a:stretch>
            <a:fillRect/>
          </a:stretch>
        </p:blipFill>
        <p:spPr bwMode="auto">
          <a:xfrm>
            <a:off x="5333999" y="1898649"/>
            <a:ext cx="3595687" cy="47307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3754914A-FCEB-01CF-2440-78F0E4BF665F}"/>
              </a:ext>
            </a:extLst>
          </p:cNvPr>
          <p:cNvSpPr txBox="1"/>
          <p:nvPr/>
        </p:nvSpPr>
        <p:spPr>
          <a:xfrm>
            <a:off x="366713" y="231322"/>
            <a:ext cx="8777287" cy="703911"/>
          </a:xfrm>
          <a:prstGeom prst="rect">
            <a:avLst/>
          </a:prstGeom>
          <a:noFill/>
        </p:spPr>
        <p:txBody>
          <a:bodyPr wrap="square">
            <a:spAutoFit/>
          </a:bodyPr>
          <a:lstStyle/>
          <a:p>
            <a:pPr>
              <a:lnSpc>
                <a:spcPct val="115000"/>
              </a:lnSpc>
              <a:spcAft>
                <a:spcPts val="1000"/>
              </a:spcAft>
            </a:pPr>
            <a:r>
              <a:rPr lang="en-US">
                <a:latin typeface="Times New Roman" panose="02020603050405020304" pitchFamily="18" charset="0"/>
                <a:ea typeface="Calibri" panose="020F0502020204030204" pitchFamily="34" charset="0"/>
                <a:cs typeface="Times New Roman" panose="02020603050405020304" pitchFamily="18" charset="0"/>
              </a:rPr>
              <a:t>Title: Ethics (Latin word: </a:t>
            </a:r>
            <a:r>
              <a:rPr lang="en-US" b="1" err="1">
                <a:latin typeface="Times New Roman" panose="02020603050405020304" pitchFamily="18" charset="0"/>
                <a:ea typeface="Calibri" panose="020F0502020204030204" pitchFamily="34" charset="0"/>
                <a:cs typeface="Times New Roman" panose="02020603050405020304" pitchFamily="18" charset="0"/>
              </a:rPr>
              <a:t>ethica</a:t>
            </a:r>
            <a:r>
              <a:rPr lang="en-US" b="1">
                <a:latin typeface="Times New Roman" panose="02020603050405020304" pitchFamily="18" charset="0"/>
                <a:ea typeface="Calibri" panose="020F0502020204030204" pitchFamily="34" charset="0"/>
                <a:cs typeface="Times New Roman" panose="02020603050405020304" pitchFamily="18" charset="0"/>
              </a:rPr>
              <a:t>;</a:t>
            </a:r>
            <a:r>
              <a:rPr lang="en-US">
                <a:latin typeface="Times New Roman" panose="02020603050405020304" pitchFamily="18" charset="0"/>
                <a:ea typeface="Calibri" panose="020F0502020204030204" pitchFamily="34" charset="0"/>
                <a:cs typeface="Times New Roman" panose="02020603050405020304" pitchFamily="18" charset="0"/>
              </a:rPr>
              <a:t> derived from the Greek word: </a:t>
            </a:r>
            <a:r>
              <a:rPr lang="en-US" err="1">
                <a:latin typeface="Times New Roman" panose="02020603050405020304" pitchFamily="18" charset="0"/>
                <a:ea typeface="Calibri" panose="020F0502020204030204" pitchFamily="34" charset="0"/>
                <a:cs typeface="Times New Roman" panose="02020603050405020304" pitchFamily="18" charset="0"/>
              </a:rPr>
              <a:t>ηθικός</a:t>
            </a:r>
            <a:r>
              <a:rPr lang="en-US">
                <a:latin typeface="Times New Roman" panose="02020603050405020304" pitchFamily="18" charset="0"/>
                <a:ea typeface="Calibri" panose="020F0502020204030204" pitchFamily="34" charset="0"/>
                <a:cs typeface="Times New Roman" panose="02020603050405020304" pitchFamily="18" charset="0"/>
              </a:rPr>
              <a:t> – relating to </a:t>
            </a:r>
            <a:r>
              <a:rPr lang="en-US" b="1">
                <a:latin typeface="Times New Roman" panose="02020603050405020304" pitchFamily="18" charset="0"/>
                <a:ea typeface="Calibri" panose="020F0502020204030204" pitchFamily="34" charset="0"/>
                <a:cs typeface="Times New Roman" panose="02020603050405020304" pitchFamily="18" charset="0"/>
              </a:rPr>
              <a:t>disposition, character, custom, habit).</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BD24F-1F4B-9CC4-32FD-5B586C5F0096}"/>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F2674B9A-D9B0-C3CA-CEB6-08F017EBDDCE}"/>
              </a:ext>
            </a:extLst>
          </p:cNvPr>
          <p:cNvSpPr/>
          <p:nvPr/>
        </p:nvSpPr>
        <p:spPr>
          <a:xfrm>
            <a:off x="-76200" y="-76200"/>
            <a:ext cx="9220200" cy="6705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r>
              <a:rPr lang="en-US" altLang="ru-RU"/>
              <a:t>Ethics was singled out as a special discipline by Aristotle, who introduced the term itself into the title of his works: </a:t>
            </a:r>
            <a:r>
              <a:rPr lang="en-US" altLang="ru-RU" b="1"/>
              <a:t>"Nicomachean Ethics", "Great Ethics", "Eudemian Ethics". </a:t>
            </a:r>
          </a:p>
          <a:p>
            <a:r>
              <a:rPr lang="en-US" altLang="ru-RU"/>
              <a:t>
He divided/</a:t>
            </a:r>
            <a:r>
              <a:rPr lang="en-US" altLang="ru-RU" b="1"/>
              <a:t>classified all sciences </a:t>
            </a:r>
            <a:r>
              <a:rPr lang="en-US" altLang="ru-RU"/>
              <a:t>into three large groups or categories: </a:t>
            </a:r>
          </a:p>
          <a:p>
            <a:r>
              <a:rPr lang="en-US" altLang="ru-RU"/>
              <a:t>
</a:t>
            </a:r>
            <a:r>
              <a:rPr lang="en-US" altLang="ru-RU" b="1"/>
              <a:t>theoretical (speculative), 
practical 
creative (creative). </a:t>
            </a:r>
          </a:p>
          <a:p>
            <a:r>
              <a:rPr lang="en-US" altLang="ru-RU"/>
              <a:t>
Aristotle attributed philosophy, mathematics and physics to the first, 
the second - </a:t>
            </a:r>
            <a:r>
              <a:rPr lang="en-US" altLang="ru-RU" b="1"/>
              <a:t>ETHICS</a:t>
            </a:r>
            <a:r>
              <a:rPr lang="en-US" altLang="ru-RU"/>
              <a:t> and politics, 
and the third - arts, crafts and applied sciences.</a:t>
            </a:r>
            <a:endParaRPr lang="ru-RU" altLang="ru-RU"/>
          </a:p>
        </p:txBody>
      </p:sp>
    </p:spTree>
    <p:extLst>
      <p:ext uri="{BB962C8B-B14F-4D97-AF65-F5344CB8AC3E}">
        <p14:creationId xmlns:p14="http://schemas.microsoft.com/office/powerpoint/2010/main" val="308840444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395288" y="428625"/>
            <a:ext cx="8424862" cy="6124754"/>
          </a:xfrm>
          <a:prstGeom prst="rect">
            <a:avLst/>
          </a:prstGeom>
          <a:noFill/>
          <a:ln w="9525">
            <a:noFill/>
            <a:miter lim="800000"/>
            <a:headEnd/>
            <a:tailEnd/>
          </a:ln>
        </p:spPr>
        <p:txBody>
          <a:bodyPr>
            <a:spAutoFit/>
          </a:bodyPr>
          <a:lstStyle/>
          <a:p>
            <a:pPr algn="ctr">
              <a:defRPr/>
            </a:pPr>
            <a:r>
              <a:rPr lang="en-US" sz="2800" b="1">
                <a:solidFill>
                  <a:schemeClr val="bg2">
                    <a:lumMod val="50000"/>
                  </a:schemeClr>
                </a:solidFill>
                <a:effectLst>
                  <a:outerShdw blurRad="38100" dist="38100" dir="2700000" algn="tl">
                    <a:srgbClr val="000000">
                      <a:alpha val="43137"/>
                    </a:srgbClr>
                  </a:outerShdw>
                </a:effectLst>
                <a:latin typeface="Arial Black" pitchFamily="34" charset="0"/>
              </a:rPr>
              <a:t>THE MAIN TASKS OF ETHICS:</a:t>
            </a:r>
          </a:p>
          <a:p>
            <a:pPr algn="ctr">
              <a:defRPr/>
            </a:pPr>
            <a:endParaRPr lang="ru-RU" sz="2800" b="1">
              <a:solidFill>
                <a:schemeClr val="bg2">
                  <a:lumMod val="50000"/>
                </a:schemeClr>
              </a:solidFill>
              <a:effectLst>
                <a:outerShdw blurRad="38100" dist="38100" dir="2700000" algn="tl">
                  <a:srgbClr val="000000">
                    <a:alpha val="43137"/>
                  </a:srgbClr>
                </a:outerShdw>
              </a:effectLst>
              <a:latin typeface="Arial Black" pitchFamily="34" charset="0"/>
            </a:endParaRPr>
          </a:p>
          <a:p>
            <a:pPr>
              <a:buFontTx/>
              <a:buChar char="•"/>
              <a:defRPr/>
            </a:pPr>
            <a:r>
              <a:rPr lang="ru-RU" sz="2800">
                <a:latin typeface="Calibri" pitchFamily="34" charset="0"/>
              </a:rPr>
              <a:t> </a:t>
            </a:r>
            <a:r>
              <a:rPr lang="en-US" sz="2800" b="1">
                <a:solidFill>
                  <a:schemeClr val="bg2">
                    <a:lumMod val="50000"/>
                  </a:schemeClr>
                </a:solidFill>
                <a:latin typeface="Calibri" pitchFamily="34" charset="0"/>
              </a:rPr>
              <a:t>to describe morality – </a:t>
            </a:r>
            <a:r>
              <a:rPr lang="en-US" sz="2800">
                <a:latin typeface="Calibri" pitchFamily="34" charset="0"/>
              </a:rPr>
              <a:t>its history, today's norms, principles and ideals – what is called the moral culture of society;</a:t>
            </a:r>
          </a:p>
          <a:p>
            <a:pPr>
              <a:defRPr/>
            </a:pPr>
            <a:endParaRPr lang="ru-RU" sz="2800">
              <a:latin typeface="Calibri" pitchFamily="34" charset="0"/>
            </a:endParaRPr>
          </a:p>
          <a:p>
            <a:pPr>
              <a:buFontTx/>
              <a:buChar char="•"/>
              <a:defRPr/>
            </a:pPr>
            <a:r>
              <a:rPr lang="ru-RU" sz="2800">
                <a:latin typeface="Calibri" pitchFamily="34" charset="0"/>
              </a:rPr>
              <a:t> </a:t>
            </a:r>
            <a:r>
              <a:rPr lang="en-US" sz="2800" b="1">
                <a:solidFill>
                  <a:schemeClr val="bg2">
                    <a:lumMod val="50000"/>
                  </a:schemeClr>
                </a:solidFill>
                <a:latin typeface="Calibri" pitchFamily="34" charset="0"/>
              </a:rPr>
              <a:t>to explain morality — </a:t>
            </a:r>
            <a:r>
              <a:rPr lang="en-US" sz="2800">
                <a:latin typeface="Calibri" pitchFamily="34" charset="0"/>
              </a:rPr>
              <a:t>to analyze the essence, structure, mechanisms of the functioning of morality in its "ought" and "existing" versions;</a:t>
            </a:r>
            <a:endParaRPr lang="ru-RU" sz="2800">
              <a:latin typeface="Calibri" pitchFamily="34" charset="0"/>
            </a:endParaRPr>
          </a:p>
          <a:p>
            <a:pPr eaLnBrk="1" hangingPunct="1">
              <a:defRPr/>
            </a:pPr>
            <a:endParaRPr lang="ru-RU" sz="2800">
              <a:latin typeface="Calibri" pitchFamily="34" charset="0"/>
            </a:endParaRPr>
          </a:p>
          <a:p>
            <a:pPr>
              <a:buFontTx/>
              <a:buChar char="•"/>
              <a:defRPr/>
            </a:pPr>
            <a:r>
              <a:rPr lang="en-US" sz="2800" b="1">
                <a:solidFill>
                  <a:schemeClr val="bg2">
                    <a:lumMod val="50000"/>
                  </a:schemeClr>
                </a:solidFill>
                <a:latin typeface="Calibri" pitchFamily="34" charset="0"/>
              </a:rPr>
              <a:t>to teach morality - </a:t>
            </a:r>
            <a:r>
              <a:rPr lang="en-US" sz="2800">
                <a:latin typeface="Calibri" pitchFamily="34" charset="0"/>
              </a:rPr>
              <a:t>to give people the necessary knowledge about good and evil, contributing to the self-improvement of a person and the development of his own strategy and tactics of "right life".</a:t>
            </a:r>
            <a:endParaRPr lang="ru-RU" sz="2800">
              <a:latin typeface="Calibri" pitchFamily="34" charset="0"/>
            </a:endParaRPr>
          </a:p>
        </p:txBody>
      </p:sp>
    </p:spTree>
    <p:extLst>
      <p:ext uri="{BB962C8B-B14F-4D97-AF65-F5344CB8AC3E}">
        <p14:creationId xmlns:p14="http://schemas.microsoft.com/office/powerpoint/2010/main" val="2413829268"/>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77285-96F8-DAF6-64F4-B84A5A75069F}"/>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BDB85E38-07AC-DBE4-8015-2F6255374C0A}"/>
              </a:ext>
            </a:extLst>
          </p:cNvPr>
          <p:cNvSpPr/>
          <p:nvPr/>
        </p:nvSpPr>
        <p:spPr>
          <a:xfrm>
            <a:off x="-76200" y="76200"/>
            <a:ext cx="9677400" cy="6705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R="0">
              <a:lnSpc>
                <a:spcPct val="115000"/>
              </a:lnSpc>
              <a:spcBef>
                <a:spcPts val="0"/>
              </a:spcBef>
              <a:spcAft>
                <a:spcPts val="1000"/>
              </a:spcAft>
            </a:pPr>
            <a:r>
              <a:rPr lang="en-US" sz="1400" b="1">
                <a:latin typeface="Times New Roman" panose="02020603050405020304" pitchFamily="18" charset="0"/>
                <a:ea typeface="Calibri" panose="020F0502020204030204" pitchFamily="34" charset="0"/>
              </a:rPr>
              <a:t>Ethics is related to philosophy </a:t>
            </a:r>
            <a:r>
              <a:rPr lang="en-US" sz="1400">
                <a:latin typeface="Times New Roman" panose="02020603050405020304" pitchFamily="18" charset="0"/>
                <a:ea typeface="Calibri" panose="020F0502020204030204" pitchFamily="34" charset="0"/>
              </a:rPr>
              <a:t>by its generic affiliation, constituting its normative and practical part. At the same time, it is essentially connected with </a:t>
            </a:r>
            <a:r>
              <a:rPr lang="en-US" sz="1400" b="1">
                <a:latin typeface="Times New Roman" panose="02020603050405020304" pitchFamily="18" charset="0"/>
                <a:ea typeface="Calibri" panose="020F0502020204030204" pitchFamily="34" charset="0"/>
              </a:rPr>
              <a:t>metaphysics</a:t>
            </a:r>
            <a:r>
              <a:rPr lang="en-US" sz="1400">
                <a:latin typeface="Times New Roman" panose="02020603050405020304" pitchFamily="18" charset="0"/>
                <a:ea typeface="Calibri" panose="020F0502020204030204" pitchFamily="34" charset="0"/>
              </a:rPr>
              <a:t>, and this, first of all, expresses its philosophical character. </a:t>
            </a:r>
            <a:r>
              <a:rPr lang="en-US" sz="1400" b="1">
                <a:latin typeface="Times New Roman" panose="02020603050405020304" pitchFamily="18" charset="0"/>
                <a:ea typeface="Calibri" panose="020F0502020204030204" pitchFamily="34" charset="0"/>
              </a:rPr>
              <a:t>Morality claims to be absolute</a:t>
            </a:r>
            <a:r>
              <a:rPr lang="en-US" sz="1400">
                <a:latin typeface="Times New Roman" panose="02020603050405020304" pitchFamily="18" charset="0"/>
                <a:ea typeface="Calibri" panose="020F0502020204030204" pitchFamily="34" charset="0"/>
              </a:rPr>
              <a:t>, to be the ultimate value support of human existence, so the doctrine of morality is always interconnected with the doctrine of being; </a:t>
            </a:r>
          </a:p>
          <a:p>
            <a:pPr marR="0">
              <a:lnSpc>
                <a:spcPct val="115000"/>
              </a:lnSpc>
              <a:spcBef>
                <a:spcPts val="0"/>
              </a:spcBef>
              <a:spcAft>
                <a:spcPts val="1000"/>
              </a:spcAft>
            </a:pPr>
            <a:r>
              <a:rPr lang="en-US" sz="1400">
                <a:latin typeface="Times New Roman" panose="02020603050405020304" pitchFamily="18" charset="0"/>
                <a:ea typeface="Calibri" panose="020F0502020204030204" pitchFamily="34" charset="0"/>
              </a:rPr>
              <a:t>According to the nature of the interpretation of the foundations of morality, all philosophical </a:t>
            </a:r>
            <a:r>
              <a:rPr lang="en-US" sz="1400" b="1">
                <a:latin typeface="Times New Roman" panose="02020603050405020304" pitchFamily="18" charset="0"/>
                <a:ea typeface="Calibri" panose="020F0502020204030204" pitchFamily="34" charset="0"/>
              </a:rPr>
              <a:t>moral systems can be divided into heteronomous and autonomous</a:t>
            </a:r>
            <a:r>
              <a:rPr lang="en-US" sz="1400">
                <a:latin typeface="Times New Roman" panose="02020603050405020304" pitchFamily="18" charset="0"/>
                <a:ea typeface="Calibri" panose="020F0502020204030204" pitchFamily="34" charset="0"/>
              </a:rPr>
              <a:t>.</a:t>
            </a:r>
          </a:p>
          <a:p>
            <a:pPr marR="0">
              <a:lnSpc>
                <a:spcPct val="115000"/>
              </a:lnSpc>
              <a:spcBef>
                <a:spcPts val="0"/>
              </a:spcBef>
              <a:spcAft>
                <a:spcPts val="1000"/>
              </a:spcAft>
            </a:pPr>
            <a:r>
              <a:rPr lang="en-US" sz="1400">
                <a:latin typeface="Times New Roman" panose="02020603050405020304" pitchFamily="18" charset="0"/>
                <a:ea typeface="Calibri" panose="020F0502020204030204" pitchFamily="34" charset="0"/>
              </a:rPr>
              <a:t>The </a:t>
            </a:r>
            <a:r>
              <a:rPr lang="en-US" sz="1400" b="1">
                <a:latin typeface="Times New Roman" panose="02020603050405020304" pitchFamily="18" charset="0"/>
                <a:ea typeface="Calibri" panose="020F0502020204030204" pitchFamily="34" charset="0"/>
              </a:rPr>
              <a:t>essential peculiarity of ethics </a:t>
            </a:r>
            <a:r>
              <a:rPr lang="en-US" sz="1400">
                <a:latin typeface="Times New Roman" panose="02020603050405020304" pitchFamily="18" charset="0"/>
                <a:ea typeface="Calibri" panose="020F0502020204030204" pitchFamily="34" charset="0"/>
              </a:rPr>
              <a:t>lies in the fact that, being a science of morality, it is at the same time in a certain sense a part of the latter. Separating ethics as a practical philosophy from theoretical philosophy (physics, mathematics, the doctrine of first causes), Aristotle meant that it sets the ultimate goal basis of human activity, determining what it is ultimately aimed at and what its perfection (virtue) consists in.</a:t>
            </a:r>
          </a:p>
          <a:p>
            <a:pPr marR="0">
              <a:lnSpc>
                <a:spcPct val="115000"/>
              </a:lnSpc>
              <a:spcBef>
                <a:spcPts val="0"/>
              </a:spcBef>
              <a:spcAft>
                <a:spcPts val="1000"/>
              </a:spcAft>
            </a:pPr>
            <a:endParaRPr lang="en-US" sz="1400">
              <a:effectLst/>
              <a:latin typeface="Times New Roman" panose="02020603050405020304" pitchFamily="18" charset="0"/>
              <a:ea typeface="Calibri" panose="020F0502020204030204" pitchFamily="34" charset="0"/>
            </a:endParaRPr>
          </a:p>
          <a:p>
            <a:pPr marR="0">
              <a:lnSpc>
                <a:spcPct val="115000"/>
              </a:lnSpc>
              <a:spcBef>
                <a:spcPts val="0"/>
              </a:spcBef>
              <a:spcAft>
                <a:spcPts val="1000"/>
              </a:spcAft>
            </a:pPr>
            <a:r>
              <a:rPr lang="en-US">
                <a:solidFill>
                  <a:srgbClr val="FF0000"/>
                </a:solidFill>
                <a:latin typeface="Times New Roman" panose="02020603050405020304" pitchFamily="18" charset="0"/>
                <a:ea typeface="Calibri" panose="020F0502020204030204" pitchFamily="34" charset="0"/>
              </a:rPr>
              <a:t>Thus, ethics is studied not in order to know what virtue (morality) is, but in order to become virtuous (moral). !!!!!!!!!!!!!</a:t>
            </a:r>
            <a:endParaRPr lang="en-US">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352864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Callout 2"/>
          <p:cNvSpPr/>
          <p:nvPr/>
        </p:nvSpPr>
        <p:spPr>
          <a:xfrm>
            <a:off x="0" y="1828800"/>
            <a:ext cx="9067800" cy="2895603"/>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en-US" sz="4000" b="0" i="0" u="none" strike="noStrike" kern="1200" cap="none" spc="0" baseline="0">
                <a:solidFill>
                  <a:srgbClr val="FFFFFF"/>
                </a:solidFill>
                <a:uFillTx/>
                <a:latin typeface="Calibri"/>
                <a:ea typeface=""/>
                <a:cs typeface=""/>
              </a:rPr>
              <a:t>1.</a:t>
            </a:r>
            <a:r>
              <a:rPr lang="en-US" sz="4000">
                <a:solidFill>
                  <a:srgbClr val="FFFFFF"/>
                </a:solidFill>
                <a:ea typeface=""/>
                <a:cs typeface=""/>
              </a:rPr>
              <a:t> The Subject of Axiology</a:t>
            </a:r>
            <a:endParaRPr lang="en-US" sz="4000" b="0" i="0" u="none" strike="noStrike" kern="1200" cap="none" spc="0" baseline="0">
              <a:solidFill>
                <a:srgbClr val="FFFFFF"/>
              </a:solidFill>
              <a:uFillTx/>
              <a:latin typeface="Calibri"/>
              <a:ea typeface=""/>
              <a:cs typeface=""/>
            </a:endParaRPr>
          </a:p>
        </p:txBody>
      </p:sp>
    </p:spTree>
    <p:extLst>
      <p:ext uri="{BB962C8B-B14F-4D97-AF65-F5344CB8AC3E}">
        <p14:creationId xmlns:p14="http://schemas.microsoft.com/office/powerpoint/2010/main" val="225068807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E1F27-4215-8CC2-F76C-74E1520B94A4}"/>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253F5C44-BC86-418D-F26A-FE663192232A}"/>
              </a:ext>
            </a:extLst>
          </p:cNvPr>
          <p:cNvSpPr/>
          <p:nvPr/>
        </p:nvSpPr>
        <p:spPr>
          <a:xfrm>
            <a:off x="-457200" y="76200"/>
            <a:ext cx="10210800" cy="7086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ctr">
              <a:lnSpc>
                <a:spcPct val="115000"/>
              </a:lnSpc>
              <a:spcAft>
                <a:spcPts val="1000"/>
              </a:spcAft>
            </a:pPr>
            <a:r>
              <a:rPr lang="en-US" sz="1400" b="1">
                <a:latin typeface="Times New Roman" panose="02020603050405020304" pitchFamily="18" charset="0"/>
                <a:ea typeface="Calibri" panose="020F0502020204030204" pitchFamily="34" charset="0"/>
                <a:cs typeface="Times New Roman" panose="02020603050405020304" pitchFamily="18" charset="0"/>
              </a:rPr>
              <a:t>PROBLEMS OF ETHICS</a:t>
            </a:r>
          </a:p>
          <a:p>
            <a:pPr algn="ctr">
              <a:lnSpc>
                <a:spcPct val="115000"/>
              </a:lnSpc>
              <a:spcAft>
                <a:spcPts val="1000"/>
              </a:spcAft>
            </a:pPr>
            <a:r>
              <a:rPr lang="en-US" sz="1400">
                <a:latin typeface="Times New Roman" panose="02020603050405020304" pitchFamily="18" charset="0"/>
                <a:ea typeface="Calibri" panose="020F0502020204030204" pitchFamily="34" charset="0"/>
                <a:cs typeface="Times New Roman" panose="02020603050405020304" pitchFamily="18" charset="0"/>
              </a:rPr>
              <a:t>With all the doctrinal diversity of ethical systems, all of them, in one way or another, deal with three main thematic complexes: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400" b="1">
                <a:latin typeface="Times New Roman" panose="02020603050405020304" pitchFamily="18" charset="0"/>
                <a:ea typeface="Calibri" panose="020F0502020204030204" pitchFamily="34" charset="0"/>
                <a:cs typeface="Times New Roman" panose="02020603050405020304" pitchFamily="18" charset="0"/>
              </a:rPr>
              <a:t>What should I do?</a:t>
            </a:r>
          </a:p>
          <a:p>
            <a:pPr marR="0" lvl="0">
              <a:lnSpc>
                <a:spcPct val="115000"/>
              </a:lnSpc>
              <a:spcBef>
                <a:spcPts val="0"/>
              </a:spcBef>
              <a:spcAft>
                <a:spcPts val="0"/>
              </a:spcAft>
            </a:pPr>
            <a:r>
              <a:rPr lang="en-US" sz="1400">
                <a:latin typeface="Times New Roman" panose="02020603050405020304" pitchFamily="18" charset="0"/>
                <a:ea typeface="Calibri" panose="020F0502020204030204" pitchFamily="34" charset="0"/>
                <a:cs typeface="Times New Roman" panose="02020603050405020304" pitchFamily="18" charset="0"/>
              </a:rPr>
              <a:t>In order to answer this question, which constitutes the differentia </a:t>
            </a:r>
            <a:r>
              <a:rPr lang="en-US" sz="1400" err="1">
                <a:latin typeface="Times New Roman" panose="02020603050405020304" pitchFamily="18" charset="0"/>
                <a:ea typeface="Calibri" panose="020F0502020204030204" pitchFamily="34" charset="0"/>
                <a:cs typeface="Times New Roman" panose="02020603050405020304" pitchFamily="18" charset="0"/>
              </a:rPr>
              <a:t>spezifica</a:t>
            </a:r>
            <a:r>
              <a:rPr lang="en-US" sz="1400">
                <a:latin typeface="Times New Roman" panose="02020603050405020304" pitchFamily="18" charset="0"/>
                <a:ea typeface="Calibri" panose="020F0502020204030204" pitchFamily="34" charset="0"/>
                <a:cs typeface="Times New Roman" panose="02020603050405020304" pitchFamily="18" charset="0"/>
              </a:rPr>
              <a:t> of ethics, it is necessary to investigate what the meaning of life is, what are good and virtues as distinct from evil and vices, what actions are subject to ethical imputation, and how free will is possible.</a:t>
            </a:r>
          </a:p>
          <a:p>
            <a:pPr marR="0" lvl="0">
              <a:lnSpc>
                <a:spcPct val="115000"/>
              </a:lnSpc>
              <a:spcBef>
                <a:spcPts val="0"/>
              </a:spcBef>
              <a:spcAft>
                <a:spcPts val="0"/>
              </a:spcAft>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400" b="1">
                <a:latin typeface="Times New Roman" panose="02020603050405020304" pitchFamily="18" charset="0"/>
                <a:ea typeface="Calibri" panose="020F0502020204030204" pitchFamily="34" charset="0"/>
                <a:cs typeface="Times New Roman" panose="02020603050405020304" pitchFamily="18" charset="0"/>
              </a:rPr>
              <a:t>How can I combine the moral motive (the desire to follow duty) with diverse interests, the natural desire for happiness? </a:t>
            </a:r>
          </a:p>
          <a:p>
            <a:pPr marR="0" lvl="0">
              <a:lnSpc>
                <a:spcPct val="115000"/>
              </a:lnSpc>
              <a:spcBef>
                <a:spcPts val="0"/>
              </a:spcBef>
              <a:spcAft>
                <a:spcPts val="0"/>
              </a:spcAft>
            </a:pPr>
            <a:r>
              <a:rPr lang="en-US" sz="1400">
                <a:latin typeface="Times New Roman" panose="02020603050405020304" pitchFamily="18" charset="0"/>
                <a:ea typeface="Calibri" panose="020F0502020204030204" pitchFamily="34" charset="0"/>
                <a:cs typeface="Times New Roman" panose="02020603050405020304" pitchFamily="18" charset="0"/>
              </a:rPr>
              <a:t>This question presupposes consideration of what happiness is, what kind of life can be considered happy, which of the ways of life is more preferable from this point of view, what are the specific duties of the individual in relation to his various natural and socially conditioned goals, what qualities he should cultivate in himself.</a:t>
            </a:r>
          </a:p>
          <a:p>
            <a:pPr marR="0" lvl="0">
              <a:lnSpc>
                <a:spcPct val="115000"/>
              </a:lnSpc>
              <a:spcBef>
                <a:spcPts val="0"/>
              </a:spcBef>
              <a:spcAft>
                <a:spcPts val="0"/>
              </a:spcAft>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400" b="1">
                <a:latin typeface="Times New Roman" panose="02020603050405020304" pitchFamily="18" charset="0"/>
                <a:ea typeface="Calibri" panose="020F0502020204030204" pitchFamily="34" charset="0"/>
                <a:cs typeface="Times New Roman" panose="02020603050405020304" pitchFamily="18" charset="0"/>
              </a:rPr>
              <a:t>How can my good be reconciled with the good of others, or how can the moral autonomy of the individual take the form of universally valid norms?</a:t>
            </a:r>
          </a:p>
          <a:p>
            <a:pPr marR="0" lvl="0">
              <a:lnSpc>
                <a:spcPct val="115000"/>
              </a:lnSpc>
              <a:spcBef>
                <a:spcPts val="0"/>
              </a:spcBef>
              <a:spcAft>
                <a:spcPts val="1000"/>
              </a:spcAft>
            </a:pPr>
            <a:r>
              <a:rPr lang="en-US" sz="1400">
                <a:latin typeface="Times New Roman" panose="02020603050405020304" pitchFamily="18" charset="0"/>
                <a:ea typeface="Calibri" panose="020F0502020204030204" pitchFamily="34" charset="0"/>
                <a:cs typeface="Times New Roman" panose="02020603050405020304" pitchFamily="18" charset="0"/>
              </a:rPr>
              <a:t>By posing the question in this way, ethics is directly linked with the philosophy of history, with the idea of a perfect social order. It develops a number of concepts (</a:t>
            </a:r>
            <a:r>
              <a:rPr lang="en-US" sz="1400" b="1">
                <a:latin typeface="Times New Roman" panose="02020603050405020304" pitchFamily="18" charset="0"/>
                <a:ea typeface="Calibri" panose="020F0502020204030204" pitchFamily="34" charset="0"/>
                <a:cs typeface="Times New Roman" panose="02020603050405020304" pitchFamily="18" charset="0"/>
              </a:rPr>
              <a:t>mercy, justice, friendship, solidarity, and others</a:t>
            </a:r>
            <a:r>
              <a:rPr lang="en-US" sz="1400">
                <a:latin typeface="Times New Roman" panose="02020603050405020304" pitchFamily="18" charset="0"/>
                <a:ea typeface="Calibri" panose="020F0502020204030204" pitchFamily="34" charset="0"/>
                <a:cs typeface="Times New Roman" panose="02020603050405020304" pitchFamily="18" charset="0"/>
              </a:rPr>
              <a:t>) that set the moral vector for social institutions and relations.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970641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AD4-6B23-7791-65C1-A1145E1CF1D6}"/>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534B4014-5B17-A07A-F0DB-DA22AB77AFD1}"/>
              </a:ext>
            </a:extLst>
          </p:cNvPr>
          <p:cNvSpPr/>
          <p:nvPr/>
        </p:nvSpPr>
        <p:spPr>
          <a:xfrm>
            <a:off x="-381000" y="152400"/>
            <a:ext cx="10134600" cy="6705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nSpc>
                <a:spcPct val="115000"/>
              </a:lnSpc>
              <a:spcAft>
                <a:spcPts val="1000"/>
              </a:spcAft>
            </a:pPr>
            <a:r>
              <a:rPr lang="en-US">
                <a:latin typeface="Times New Roman" panose="02020603050405020304" pitchFamily="18" charset="0"/>
                <a:ea typeface="Calibri" panose="020F0502020204030204" pitchFamily="34" charset="0"/>
                <a:cs typeface="Times New Roman" panose="02020603050405020304" pitchFamily="18" charset="0"/>
              </a:rPr>
              <a:t>Any developed ethical system includes a more or less detailed program of behavior designed to implement a way of life that allows you to remove the contradictions that tear individuals apart and is recognized by them as morally worthy.
 The normative certainty of these programs is one of the important features of their classification. 
According to this criterion, it is possible to distinguish such varieties of ethics as ethics of  </a:t>
            </a:r>
            <a:r>
              <a:rPr lang="en-US"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HEDONISM, EUDEMONISM, STOICISM, SENTIMENTALISM, CONTEMPLATION, UTILITARIANISM, SKEPTICISM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151088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1676396" y="630622"/>
            <a:ext cx="5791196"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kk-KZ" sz="4000">
                <a:solidFill>
                  <a:srgbClr val="FFFFFF"/>
                </a:solidFill>
                <a:latin typeface="Calibri"/>
                <a:ea typeface=""/>
                <a:cs typeface=""/>
              </a:rPr>
              <a:t>4</a:t>
            </a:r>
            <a:r>
              <a:rPr lang="en-US" sz="4000" b="0" i="0" u="none" strike="noStrike" kern="1200" cap="none" spc="0" baseline="0">
                <a:solidFill>
                  <a:srgbClr val="FFFFFF"/>
                </a:solidFill>
                <a:uFillTx/>
                <a:latin typeface="Calibri"/>
                <a:ea typeface=""/>
                <a:cs typeface=""/>
              </a:rPr>
              <a:t>.</a:t>
            </a:r>
            <a:r>
              <a:rPr lang="kk-KZ" sz="4000" b="0" i="0" u="none" strike="noStrike" kern="1200" cap="none" spc="0" baseline="0">
                <a:solidFill>
                  <a:srgbClr val="FFFFFF"/>
                </a:solidFill>
                <a:uFillTx/>
                <a:latin typeface="Calibri"/>
                <a:ea typeface=""/>
                <a:cs typeface=""/>
              </a:rPr>
              <a:t> </a:t>
            </a:r>
            <a:r>
              <a:rPr lang="en-US" sz="4000">
                <a:solidFill>
                  <a:srgbClr val="FFFFFF"/>
                </a:solidFill>
                <a:ea typeface=""/>
                <a:cs typeface=""/>
              </a:rPr>
              <a:t>History of Ethics</a:t>
            </a:r>
            <a:endParaRPr lang="en-US" sz="4000" b="0" i="0" u="none" strike="noStrike" kern="1200" cap="none" spc="0" baseline="0">
              <a:solidFill>
                <a:srgbClr val="FFFFFF"/>
              </a:solidFill>
              <a:uFillTx/>
              <a:latin typeface="Calibri"/>
              <a:ea typeface=""/>
              <a:cs typeface=""/>
            </a:endParaRPr>
          </a:p>
        </p:txBody>
      </p:sp>
    </p:spTree>
    <p:extLst>
      <p:ext uri="{BB962C8B-B14F-4D97-AF65-F5344CB8AC3E}">
        <p14:creationId xmlns:p14="http://schemas.microsoft.com/office/powerpoint/2010/main" val="143411104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0" y="0"/>
            <a:ext cx="9829800" cy="6553200"/>
          </a:xfrm>
          <a:custGeom>
            <a:avLst>
              <a:gd name="f0" fmla="val 6524"/>
              <a:gd name="f1" fmla="val 1987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endParaRPr lang="ru-RU" altLang="ru-RU" sz="1800"/>
          </a:p>
          <a:p>
            <a:endParaRPr lang="ru-RU" altLang="ru-RU"/>
          </a:p>
          <a:p>
            <a:endParaRPr lang="ru-RU" altLang="ru-RU" sz="1800"/>
          </a:p>
          <a:p>
            <a:endParaRPr lang="ru-RU" altLang="ru-RU"/>
          </a:p>
          <a:p>
            <a:endParaRPr lang="ru-RU" altLang="ru-RU" sz="1800"/>
          </a:p>
          <a:p>
            <a:endParaRPr lang="ru-RU" altLang="ru-RU" sz="1800"/>
          </a:p>
          <a:p>
            <a:endParaRPr lang="ru-RU" altLang="ru-RU"/>
          </a:p>
          <a:p>
            <a:endParaRPr lang="ru-RU" altLang="ru-RU" sz="1800"/>
          </a:p>
          <a:p>
            <a:endParaRPr lang="ru-RU" altLang="ru-RU"/>
          </a:p>
          <a:p>
            <a:endParaRPr lang="ru-RU" altLang="ru-RU" sz="1800"/>
          </a:p>
          <a:p>
            <a:endParaRPr lang="ru-RU" altLang="ru-RU" sz="1800"/>
          </a:p>
          <a:p>
            <a:endParaRPr lang="ru-RU" altLang="ru-RU"/>
          </a:p>
          <a:p>
            <a:r>
              <a:rPr lang="en-US" altLang="ru-RU"/>
              <a:t>In the beginning, ETHICS meant </a:t>
            </a:r>
            <a:r>
              <a:rPr lang="en-US" altLang="ru-RU" b="1"/>
              <a:t>life wisdom</a:t>
            </a:r>
            <a:r>
              <a:rPr lang="en-US" altLang="ru-RU"/>
              <a:t>, practical knowledge of how to behave. The oldest ethical norm of human behavior is the </a:t>
            </a:r>
            <a:r>
              <a:rPr lang="en-US" altLang="ru-RU" b="1"/>
              <a:t>"golden rule" of morality</a:t>
            </a:r>
            <a:endParaRPr lang="kk-KZ" altLang="ru-RU" b="1"/>
          </a:p>
          <a:p>
            <a:r>
              <a:rPr lang="en-US" altLang="ru-RU"/>
              <a:t>
The "Golden Rule" is already found in the early written monuments of many cultures (in the teachings of Confucius, in the ancient Indian Mahabharata, in the Bible, in Homer's Odyssey, etc.) and firmly enters the consciousness of subsequent epochs.</a:t>
            </a:r>
            <a:endParaRPr lang="ru-RU" b="1"/>
          </a:p>
          <a:p>
            <a:endParaRPr lang="ru-RU" b="1"/>
          </a:p>
          <a:p>
            <a:pPr algn="ctr"/>
            <a:r>
              <a:rPr lang="en-US" altLang="ru-RU" sz="2800">
                <a:solidFill>
                  <a:srgbClr val="FF0066"/>
                </a:solidFill>
              </a:rPr>
              <a:t>The Golden Rule of Morality: 
</a:t>
            </a:r>
            <a:br>
              <a:rPr lang="en-US" altLang="ru-RU" sz="2800">
                <a:solidFill>
                  <a:srgbClr val="FF0066"/>
                </a:solidFill>
              </a:rPr>
            </a:br>
            <a:r>
              <a:rPr lang="en-US" altLang="ru-RU" sz="2800">
                <a:solidFill>
                  <a:srgbClr val="FF0066"/>
                </a:solidFill>
              </a:rPr>
              <a:t>"(Don't) act toward others as you would (not) want others to do toward you."</a:t>
            </a:r>
            <a:endParaRPr lang="ru-RU" sz="2800" b="1"/>
          </a:p>
          <a:p>
            <a:endParaRPr lang="ru-RU" b="1"/>
          </a:p>
          <a:p>
            <a:endParaRPr lang="ru-RU" b="1"/>
          </a:p>
          <a:p>
            <a:endParaRPr lang="ru-RU" b="1"/>
          </a:p>
          <a:p>
            <a:endParaRPr lang="ru-RU" b="1"/>
          </a:p>
          <a:p>
            <a:endParaRPr lang="ru-RU" b="1"/>
          </a:p>
          <a:p>
            <a:endParaRPr lang="ru-RU" b="1"/>
          </a:p>
          <a:p>
            <a:endParaRPr lang="ru-RU" b="1"/>
          </a:p>
          <a:p>
            <a:endParaRPr lang="ru-RU" b="1"/>
          </a:p>
          <a:p>
            <a:endParaRPr lang="ru-RU" b="1"/>
          </a:p>
          <a:p>
            <a:endParaRPr lang="ru-RU" b="1"/>
          </a:p>
          <a:p>
            <a:endParaRPr lang="ru-RU" b="1"/>
          </a:p>
        </p:txBody>
      </p:sp>
    </p:spTree>
    <p:extLst>
      <p:ext uri="{BB962C8B-B14F-4D97-AF65-F5344CB8AC3E}">
        <p14:creationId xmlns:p14="http://schemas.microsoft.com/office/powerpoint/2010/main" val="172378400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40839-AE16-EE4B-2B74-126CD01E74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49F863C-1DE5-ABF6-19D9-E7DC0A305D0F}"/>
              </a:ext>
            </a:extLst>
          </p:cNvPr>
          <p:cNvSpPr txBox="1"/>
          <p:nvPr/>
        </p:nvSpPr>
        <p:spPr>
          <a:xfrm>
            <a:off x="76200" y="304800"/>
            <a:ext cx="8877300" cy="1200329"/>
          </a:xfrm>
          <a:prstGeom prst="rect">
            <a:avLst/>
          </a:prstGeom>
          <a:noFill/>
        </p:spPr>
        <p:txBody>
          <a:bodyPr wrap="square">
            <a:spAutoFit/>
          </a:bodyPr>
          <a:lstStyle/>
          <a:p>
            <a:r>
              <a:rPr lang="en-US" sz="1800" b="1">
                <a:solidFill>
                  <a:srgbClr val="000000"/>
                </a:solidFill>
                <a:effectLst/>
                <a:latin typeface="Times New Roman" panose="02020603050405020304" pitchFamily="18" charset="0"/>
                <a:ea typeface="Times New Roman" panose="02020603050405020304" pitchFamily="18" charset="0"/>
              </a:rPr>
              <a:t>                         </a:t>
            </a:r>
            <a:r>
              <a:rPr lang="kk-KZ" sz="1800" b="1">
                <a:solidFill>
                  <a:srgbClr val="000000"/>
                </a:solidFill>
                <a:effectLst/>
                <a:latin typeface="Times New Roman" panose="02020603050405020304" pitchFamily="18" charset="0"/>
                <a:ea typeface="Times New Roman" panose="02020603050405020304" pitchFamily="18" charset="0"/>
              </a:rPr>
              <a:t>        </a:t>
            </a:r>
            <a:r>
              <a:rPr lang="en-US" b="1">
                <a:solidFill>
                  <a:srgbClr val="000000"/>
                </a:solidFill>
                <a:latin typeface="Times New Roman" panose="02020603050405020304" pitchFamily="18" charset="0"/>
                <a:ea typeface="Times New Roman" panose="02020603050405020304" pitchFamily="18" charset="0"/>
              </a:rPr>
              <a:t>Socrates develops a doctrine – ethical rationalism</a:t>
            </a:r>
            <a:endParaRPr lang="en-US" sz="1800" b="1">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b="1">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b="1">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b="1">
              <a:solidFill>
                <a:srgbClr val="000000"/>
              </a:solidFill>
              <a:latin typeface="Times New Roman" panose="02020603050405020304" pitchFamily="18" charset="0"/>
              <a:ea typeface="Times New Roman" panose="02020603050405020304" pitchFamily="18" charset="0"/>
            </a:endParaRPr>
          </a:p>
        </p:txBody>
      </p:sp>
      <p:pic>
        <p:nvPicPr>
          <p:cNvPr id="7" name="Picture 2" descr="http://www.medialecture.ru/sites/default/files/lectures/pavel_borodulin-25530/sokrat.jpeg">
            <a:extLst>
              <a:ext uri="{FF2B5EF4-FFF2-40B4-BE49-F238E27FC236}">
                <a16:creationId xmlns:a16="http://schemas.microsoft.com/office/drawing/2014/main" id="{64BCAA99-5DBF-591B-21CD-4BE373FFC076}"/>
              </a:ext>
            </a:extLst>
          </p:cNvPr>
          <p:cNvPicPr>
            <a:picLocks noChangeAspect="1" noChangeArrowheads="1"/>
          </p:cNvPicPr>
          <p:nvPr/>
        </p:nvPicPr>
        <p:blipFill>
          <a:blip r:embed="rId2" cstate="print"/>
          <a:srcRect l="3527" r="3527"/>
          <a:stretch>
            <a:fillRect/>
          </a:stretch>
        </p:blipFill>
        <p:spPr bwMode="auto">
          <a:xfrm>
            <a:off x="381000" y="304800"/>
            <a:ext cx="990600" cy="1282958"/>
          </a:xfrm>
          <a:prstGeom prst="rect">
            <a:avLst/>
          </a:prstGeom>
          <a:noFill/>
        </p:spPr>
      </p:pic>
      <p:sp>
        <p:nvSpPr>
          <p:cNvPr id="9" name="TextBox 8">
            <a:extLst>
              <a:ext uri="{FF2B5EF4-FFF2-40B4-BE49-F238E27FC236}">
                <a16:creationId xmlns:a16="http://schemas.microsoft.com/office/drawing/2014/main" id="{0E865A43-5DB8-FB04-38F2-347048026682}"/>
              </a:ext>
            </a:extLst>
          </p:cNvPr>
          <p:cNvSpPr txBox="1"/>
          <p:nvPr/>
        </p:nvSpPr>
        <p:spPr>
          <a:xfrm>
            <a:off x="457200" y="2133600"/>
            <a:ext cx="8229600" cy="4524315"/>
          </a:xfrm>
          <a:prstGeom prst="rect">
            <a:avLst/>
          </a:prstGeom>
          <a:noFill/>
        </p:spPr>
        <p:txBody>
          <a:bodyPr wrap="square">
            <a:spAutoFit/>
          </a:bodyPr>
          <a:lstStyle/>
          <a:p>
            <a:r>
              <a:rPr lang="en-US"/>
              <a:t>Socrates, in contrast to the sophists, believed that all private opinions about the good are relative in comparison with the true concept of good</a:t>
            </a:r>
            <a:r>
              <a:rPr lang="ru-RU" sz="1800"/>
              <a:t>. </a:t>
            </a:r>
            <a:endParaRPr lang="en-US" sz="1800"/>
          </a:p>
          <a:p>
            <a:r>
              <a:rPr lang="en-US" i="1" u="sng"/>
              <a:t>The task of the individual is to "know himself", i.e. to move from "opinions" to knowledge about the good, which is acquired through reason.</a:t>
            </a:r>
            <a:endParaRPr lang="kk-KZ" i="1" u="sng"/>
          </a:p>
          <a:p>
            <a:endParaRPr lang="en-US"/>
          </a:p>
          <a:p>
            <a:r>
              <a:rPr lang="en-US"/>
              <a:t>The famous "Socratic dialogues" show how reason can be clarified to an understanding of true, and therefore unique and universal, morality. </a:t>
            </a:r>
            <a:endParaRPr lang="kk-KZ"/>
          </a:p>
          <a:p>
            <a:r>
              <a:rPr lang="en-US"/>
              <a:t>Does anyone who knows the true way of life go immoral? </a:t>
            </a:r>
            <a:endParaRPr lang="kk-KZ"/>
          </a:p>
          <a:p>
            <a:endParaRPr lang="kk-KZ"/>
          </a:p>
          <a:p>
            <a:r>
              <a:rPr lang="en-US">
                <a:solidFill>
                  <a:srgbClr val="FF0000"/>
                </a:solidFill>
              </a:rPr>
              <a:t>Thus, for Socrates, being wise and being moral are one and the same thing</a:t>
            </a:r>
            <a:r>
              <a:rPr lang="en-US"/>
              <a:t>. </a:t>
            </a:r>
            <a:endParaRPr lang="kk-KZ"/>
          </a:p>
          <a:p>
            <a:r>
              <a:rPr lang="en-US"/>
              <a:t>
Immorality is a kind of madness. All people desire good, which means that no one does evil of his own free will, evil is an </a:t>
            </a:r>
            <a:r>
              <a:rPr lang="en-US" b="1"/>
              <a:t>error in judgment</a:t>
            </a:r>
            <a:r>
              <a:rPr lang="en-US"/>
              <a:t>, leading, like any mistake, to misfortune</a:t>
            </a:r>
            <a:r>
              <a:rPr lang="kk-KZ"/>
              <a:t>.</a:t>
            </a:r>
          </a:p>
          <a:p>
            <a:endParaRPr lang="kk-KZ"/>
          </a:p>
          <a:p>
            <a:endParaRPr lang="en-US"/>
          </a:p>
        </p:txBody>
      </p:sp>
    </p:spTree>
    <p:extLst>
      <p:ext uri="{BB962C8B-B14F-4D97-AF65-F5344CB8AC3E}">
        <p14:creationId xmlns:p14="http://schemas.microsoft.com/office/powerpoint/2010/main" val="89119075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65F9-8A6F-631E-2CCC-ABCAA668E85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E587D7-F752-E1BA-D682-68D8A76E74AB}"/>
              </a:ext>
            </a:extLst>
          </p:cNvPr>
          <p:cNvSpPr>
            <a:spLocks noGrp="1"/>
          </p:cNvSpPr>
          <p:nvPr>
            <p:ph type="title"/>
          </p:nvPr>
        </p:nvSpPr>
        <p:spPr>
          <a:xfrm>
            <a:off x="228600" y="152401"/>
            <a:ext cx="8458200" cy="962018"/>
          </a:xfrm>
        </p:spPr>
        <p:txBody>
          <a:bodyPr/>
          <a:lstStyle/>
          <a:p>
            <a:r>
              <a:rPr lang="en-US" sz="2400" b="1"/>
              <a:t>ARISTOTLE</a:t>
            </a:r>
          </a:p>
        </p:txBody>
      </p:sp>
      <p:sp>
        <p:nvSpPr>
          <p:cNvPr id="5" name="Content Placeholder 4">
            <a:extLst>
              <a:ext uri="{FF2B5EF4-FFF2-40B4-BE49-F238E27FC236}">
                <a16:creationId xmlns:a16="http://schemas.microsoft.com/office/drawing/2014/main" id="{2C3316EB-64A6-7FDA-CEBE-CDC0C814E512}"/>
              </a:ext>
            </a:extLst>
          </p:cNvPr>
          <p:cNvSpPr>
            <a:spLocks noGrp="1"/>
          </p:cNvSpPr>
          <p:nvPr>
            <p:ph idx="1"/>
          </p:nvPr>
        </p:nvSpPr>
        <p:spPr>
          <a:xfrm>
            <a:off x="457200" y="1295400"/>
            <a:ext cx="8305800" cy="4953000"/>
          </a:xfrm>
        </p:spPr>
        <p:txBody>
          <a:bodyPr/>
          <a:lstStyle/>
          <a:p>
            <a:endParaRPr lang="ru-RU" sz="1400"/>
          </a:p>
          <a:p>
            <a:endParaRPr lang="ru-RU" sz="1400"/>
          </a:p>
          <a:p>
            <a:pPr marL="0" indent="0">
              <a:buNone/>
            </a:pPr>
            <a:r>
              <a:rPr lang="en-US" sz="1400"/>
              <a:t>Ethics, in the understanding of Aristotle, is a special, </a:t>
            </a:r>
            <a:r>
              <a:rPr lang="en-US" sz="1400" b="1"/>
              <a:t>practical science of morality (virtue</a:t>
            </a:r>
            <a:r>
              <a:rPr lang="en-US" sz="1400"/>
              <a:t>), the purpose of which is to teach a person </a:t>
            </a:r>
            <a:r>
              <a:rPr lang="en-US" sz="1400" b="1"/>
              <a:t>how to become happy</a:t>
            </a:r>
            <a:r>
              <a:rPr lang="en-US" sz="1400"/>
              <a:t>. Ethics should help a person to realize the main goals of his life, to solve the problem of the possibility of educating virtuous citizens in the state, therefore, </a:t>
            </a:r>
            <a:r>
              <a:rPr lang="en-US" sz="1400" b="1"/>
              <a:t>along with politics</a:t>
            </a:r>
            <a:r>
              <a:rPr lang="en-US" sz="1400"/>
              <a:t>, it is a very important practical science. </a:t>
            </a:r>
            <a:endParaRPr lang="kk-KZ" sz="1400"/>
          </a:p>
          <a:p>
            <a:pPr marL="0" indent="0">
              <a:buNone/>
            </a:pPr>
            <a:r>
              <a:rPr lang="en-US" sz="1400"/>
              <a:t>
</a:t>
            </a:r>
            <a:r>
              <a:rPr lang="en-US" sz="1400" b="1"/>
              <a:t>The Doctrine of Happiness</a:t>
            </a:r>
            <a:r>
              <a:rPr lang="en-US" sz="1400"/>
              <a:t>. </a:t>
            </a:r>
            <a:endParaRPr lang="kk-KZ" sz="1400"/>
          </a:p>
          <a:p>
            <a:pPr marL="0" indent="0">
              <a:buNone/>
            </a:pPr>
            <a:r>
              <a:rPr lang="en-US" sz="1400"/>
              <a:t>Happiness is a special </a:t>
            </a:r>
            <a:r>
              <a:rPr lang="en-US" sz="1400" b="1"/>
              <a:t>state of satisfaction obtained from perfect </a:t>
            </a:r>
            <a:r>
              <a:rPr lang="en-US" sz="1400"/>
              <a:t>(virtuous) activity. Noting the unity of morality and happiness, Aristotle emphasized that the achievement of a state of supreme satisfaction with life depends not only on a certain organization of consciousness, but also on actions. Among the numerous conditions for happiness, the main ones are: </a:t>
            </a:r>
            <a:r>
              <a:rPr lang="en-US" sz="1400" b="1"/>
              <a:t>moral and intellectual improvement, health and the availability of external goods, active citizenship, friendship.</a:t>
            </a:r>
            <a:endParaRPr lang="en-US" b="1"/>
          </a:p>
        </p:txBody>
      </p:sp>
      <p:pic>
        <p:nvPicPr>
          <p:cNvPr id="6" name="Picture 5" descr="http://www.worldsculture.ru/images/stories/Greciya/111/aristoteldvgreece1.jpg">
            <a:extLst>
              <a:ext uri="{FF2B5EF4-FFF2-40B4-BE49-F238E27FC236}">
                <a16:creationId xmlns:a16="http://schemas.microsoft.com/office/drawing/2014/main" id="{21B9B7C7-1F36-0D81-3B67-8227A81A4E37}"/>
              </a:ext>
            </a:extLst>
          </p:cNvPr>
          <p:cNvPicPr>
            <a:picLocks noChangeAspect="1" noChangeArrowheads="1"/>
          </p:cNvPicPr>
          <p:nvPr/>
        </p:nvPicPr>
        <p:blipFill>
          <a:blip r:embed="rId2" cstate="print"/>
          <a:srcRect l="8300" r="8300"/>
          <a:stretch>
            <a:fillRect/>
          </a:stretch>
        </p:blipFill>
        <p:spPr bwMode="auto">
          <a:xfrm>
            <a:off x="685800" y="223147"/>
            <a:ext cx="762000" cy="891272"/>
          </a:xfrm>
          <a:prstGeom prst="rect">
            <a:avLst/>
          </a:prstGeom>
          <a:noFill/>
        </p:spPr>
      </p:pic>
    </p:spTree>
    <p:extLst>
      <p:ext uri="{BB962C8B-B14F-4D97-AF65-F5344CB8AC3E}">
        <p14:creationId xmlns:p14="http://schemas.microsoft.com/office/powerpoint/2010/main" val="199983340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86C058-2FBA-2E6E-9267-602D0B30C311}"/>
              </a:ext>
            </a:extLst>
          </p:cNvPr>
          <p:cNvSpPr>
            <a:spLocks noGrp="1"/>
          </p:cNvSpPr>
          <p:nvPr>
            <p:ph idx="1"/>
          </p:nvPr>
        </p:nvSpPr>
        <p:spPr>
          <a:xfrm>
            <a:off x="0" y="457200"/>
            <a:ext cx="9144000" cy="6324600"/>
          </a:xfrm>
        </p:spPr>
        <p:txBody>
          <a:bodyPr/>
          <a:lstStyle/>
          <a:p>
            <a:endParaRPr lang="ru-RU" sz="1400" b="1" i="1" u="sng"/>
          </a:p>
          <a:p>
            <a:endParaRPr lang="ru-RU" sz="1400" b="1" i="1" u="sng"/>
          </a:p>
          <a:p>
            <a:pPr marL="0" indent="0">
              <a:buNone/>
            </a:pPr>
            <a:r>
              <a:rPr lang="en-US" sz="1400" b="1" i="1" u="sng"/>
              <a:t>The Doctrine of Virtue.</a:t>
            </a:r>
            <a:endParaRPr lang="kk-KZ" sz="1400" b="1" i="1" u="sng"/>
          </a:p>
          <a:p>
            <a:pPr marL="0" indent="0">
              <a:buNone/>
            </a:pPr>
            <a:endParaRPr lang="ru-RU" sz="1400"/>
          </a:p>
          <a:p>
            <a:r>
              <a:rPr lang="en-US" sz="1400"/>
              <a:t>Unlike Plato, Aristotle denied the innate nature of virtues, which gave him the opportunity to pose the problem of moral education. Virtue is associated with a socially significant action, has a normative character (it is not something that is given by nature, but something that must be educated). 
Thus, the goal of ethics was proclaimed to be the transformation of the personality, its moral elevation. Virtues, according to Aristotle, are nurtured. But a person who is not at all predisposed to the perception of ethical knowledge will be deaf to learning. Virtue is achieved with the help of the rational part of the soul, which controls the passions (like a charioteer drives hot horses), properly directed passions do not harm morality, but are its necessary element. 
To be virtuous means to know a reasonable measure, the "golden mean" between extremes, one of which consists in the lack of a certain quality, and the other in its excess (so courage is the mean between cowardice and insane courage). 
The main virtue of the rational part of the soul is wisdom, and the intellectual and contemplative way of life, the life of a sage, is a moral ideal.</a:t>
            </a:r>
            <a:endParaRPr lang="ru-RU" sz="1400"/>
          </a:p>
          <a:p>
            <a:pPr marL="0" indent="0">
              <a:buNone/>
            </a:pPr>
            <a:endParaRPr lang="en-US"/>
          </a:p>
        </p:txBody>
      </p:sp>
    </p:spTree>
    <p:extLst>
      <p:ext uri="{BB962C8B-B14F-4D97-AF65-F5344CB8AC3E}">
        <p14:creationId xmlns:p14="http://schemas.microsoft.com/office/powerpoint/2010/main" val="259799137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AE2A9-5A4C-7D08-2F87-85CF94C656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41DDEE-C25A-C737-5809-4140DAE77FF8}"/>
              </a:ext>
            </a:extLst>
          </p:cNvPr>
          <p:cNvSpPr>
            <a:spLocks noGrp="1"/>
          </p:cNvSpPr>
          <p:nvPr>
            <p:ph type="title"/>
          </p:nvPr>
        </p:nvSpPr>
        <p:spPr>
          <a:xfrm>
            <a:off x="228600" y="152401"/>
            <a:ext cx="8458200" cy="457199"/>
          </a:xfrm>
        </p:spPr>
        <p:txBody>
          <a:bodyPr/>
          <a:lstStyle/>
          <a:p>
            <a:r>
              <a:rPr lang="en-US" sz="1800" b="1">
                <a:solidFill>
                  <a:schemeClr val="tx1">
                    <a:lumMod val="95000"/>
                  </a:schemeClr>
                </a:solidFill>
              </a:rPr>
              <a:t>Ethics of the Middle Ages (10th-15th centuries)</a:t>
            </a:r>
            <a:endParaRPr lang="en-US" sz="1800" b="1"/>
          </a:p>
        </p:txBody>
      </p:sp>
      <p:sp>
        <p:nvSpPr>
          <p:cNvPr id="5" name="Content Placeholder 4">
            <a:extLst>
              <a:ext uri="{FF2B5EF4-FFF2-40B4-BE49-F238E27FC236}">
                <a16:creationId xmlns:a16="http://schemas.microsoft.com/office/drawing/2014/main" id="{C6F1C959-5AC5-5245-56DC-92F09561EE38}"/>
              </a:ext>
            </a:extLst>
          </p:cNvPr>
          <p:cNvSpPr>
            <a:spLocks noGrp="1"/>
          </p:cNvSpPr>
          <p:nvPr>
            <p:ph idx="1"/>
          </p:nvPr>
        </p:nvSpPr>
        <p:spPr>
          <a:xfrm>
            <a:off x="76200" y="838200"/>
            <a:ext cx="9144000" cy="6858000"/>
          </a:xfrm>
        </p:spPr>
        <p:txBody>
          <a:bodyPr/>
          <a:lstStyle/>
          <a:p>
            <a:r>
              <a:rPr lang="en-US" sz="1400"/>
              <a:t>The basis of the ethics of the Middle Ages was the Gospel – the New Testament in the biblical presentation, a new moral ideal appeared – Jesus Christ, who was an example of an ideal earthly life. According to the new ethical doctrine, the driving force of man's spiritual development is not knowledge, but his moral qualities. The development of these qualities determines the further acquisition of knowledge by a person.
The teaching of Jesus Christ is based on the fact that the main driving force of every person should be love. Its highest manifestation is love for God and for one's neighbor. The qualities that determine the high spirituality of a person began to be considered mercy, compassion, the ability to repent and forgive, meekness. For the first time, the ideas of equality of all people before the laws of the Almighty were expressed
Doctrine of virtues and vices: 7 deadly sins corresponded to 7 virtues: 
In the 21st century, the seven sins in Catholicism were added to drug addiction, excessive wealth, environmental pollution, and lies</a:t>
            </a:r>
            <a:endParaRPr lang="kk-KZ" sz="1400"/>
          </a:p>
          <a:p>
            <a:r>
              <a:rPr lang="en-US" sz="1600">
                <a:solidFill>
                  <a:srgbClr val="FF0000"/>
                </a:solidFill>
              </a:rPr>
              <a:t>The highest virtues are faith, hope, love</a:t>
            </a:r>
            <a:endParaRPr lang="ru-RU" sz="1400"/>
          </a:p>
          <a:p>
            <a:endParaRPr lang="ru-RU" sz="1400"/>
          </a:p>
          <a:p>
            <a:endParaRPr lang="ru-RU" sz="1400"/>
          </a:p>
          <a:p>
            <a:pPr marL="0" indent="0" eaLnBrk="1" hangingPunct="1">
              <a:lnSpc>
                <a:spcPct val="80000"/>
              </a:lnSpc>
              <a:buNone/>
              <a:defRPr/>
            </a:pPr>
            <a:endParaRPr lang="ru-RU" sz="1400"/>
          </a:p>
          <a:p>
            <a:pPr marL="0" indent="0" eaLnBrk="1" hangingPunct="1">
              <a:lnSpc>
                <a:spcPct val="80000"/>
              </a:lnSpc>
              <a:buNone/>
              <a:defRPr/>
            </a:pPr>
            <a:endParaRPr lang="ru-RU" sz="1400"/>
          </a:p>
          <a:p>
            <a:pPr marL="0" indent="0" eaLnBrk="1" hangingPunct="1">
              <a:lnSpc>
                <a:spcPct val="80000"/>
              </a:lnSpc>
              <a:buNone/>
              <a:defRPr/>
            </a:pPr>
            <a:endParaRPr lang="ru-RU" sz="1400"/>
          </a:p>
          <a:p>
            <a:pPr marL="0" indent="0" eaLnBrk="1" hangingPunct="1">
              <a:lnSpc>
                <a:spcPct val="80000"/>
              </a:lnSpc>
              <a:buNone/>
              <a:defRPr/>
            </a:pPr>
            <a:endParaRPr lang="ru-RU" sz="1400"/>
          </a:p>
          <a:p>
            <a:pPr marL="0" indent="0" eaLnBrk="1" hangingPunct="1">
              <a:lnSpc>
                <a:spcPct val="80000"/>
              </a:lnSpc>
              <a:buNone/>
              <a:defRPr/>
            </a:pPr>
            <a:endParaRPr lang="ru-RU" sz="1400"/>
          </a:p>
          <a:p>
            <a:pPr marL="0" indent="0" eaLnBrk="1" hangingPunct="1">
              <a:lnSpc>
                <a:spcPct val="80000"/>
              </a:lnSpc>
              <a:buNone/>
              <a:defRPr/>
            </a:pPr>
            <a:endParaRPr lang="ru-RU" sz="1400"/>
          </a:p>
          <a:p>
            <a:pPr marL="0" indent="0" eaLnBrk="1" hangingPunct="1">
              <a:lnSpc>
                <a:spcPct val="80000"/>
              </a:lnSpc>
              <a:buNone/>
              <a:defRPr/>
            </a:pPr>
            <a:endParaRPr lang="ru-RU" sz="1400"/>
          </a:p>
          <a:p>
            <a:pPr marL="0" indent="0" eaLnBrk="1" hangingPunct="1">
              <a:lnSpc>
                <a:spcPct val="80000"/>
              </a:lnSpc>
              <a:buNone/>
              <a:defRPr/>
            </a:pPr>
            <a:endParaRPr lang="ru-RU" sz="1400"/>
          </a:p>
          <a:p>
            <a:pPr marL="0" indent="0" algn="ctr">
              <a:lnSpc>
                <a:spcPct val="80000"/>
              </a:lnSpc>
              <a:buNone/>
              <a:defRPr/>
            </a:pPr>
            <a:r>
              <a:rPr lang="ru-RU" sz="1600">
                <a:solidFill>
                  <a:srgbClr val="FF0000"/>
                </a:solidFill>
              </a:rPr>
              <a:t> </a:t>
            </a:r>
          </a:p>
          <a:p>
            <a:pPr marL="0" indent="0">
              <a:lnSpc>
                <a:spcPct val="80000"/>
              </a:lnSpc>
              <a:buNone/>
              <a:defRPr/>
            </a:pPr>
            <a:endParaRPr lang="ru-RU" sz="1400"/>
          </a:p>
          <a:p>
            <a:pPr marL="0" indent="0">
              <a:lnSpc>
                <a:spcPct val="80000"/>
              </a:lnSpc>
              <a:buNone/>
              <a:defRPr/>
            </a:pPr>
            <a:endParaRPr lang="ru-RU" sz="1400"/>
          </a:p>
          <a:p>
            <a:pPr marL="0" indent="0">
              <a:lnSpc>
                <a:spcPct val="80000"/>
              </a:lnSpc>
              <a:buNone/>
              <a:defRPr/>
            </a:pPr>
            <a:endParaRPr lang="ru-RU" sz="1400"/>
          </a:p>
          <a:p>
            <a:pPr marL="0" indent="0" eaLnBrk="1" hangingPunct="1">
              <a:lnSpc>
                <a:spcPct val="80000"/>
              </a:lnSpc>
              <a:buNone/>
              <a:defRPr/>
            </a:pPr>
            <a:endParaRPr lang="ru-RU" sz="1400" b="1"/>
          </a:p>
          <a:p>
            <a:pPr marL="0" indent="0" eaLnBrk="1" hangingPunct="1">
              <a:lnSpc>
                <a:spcPct val="80000"/>
              </a:lnSpc>
              <a:buNone/>
              <a:defRPr/>
            </a:pPr>
            <a:endParaRPr lang="ru-RU" sz="1400" b="1"/>
          </a:p>
          <a:p>
            <a:pPr marL="0" indent="0" eaLnBrk="1" hangingPunct="1">
              <a:lnSpc>
                <a:spcPct val="80000"/>
              </a:lnSpc>
              <a:buNone/>
              <a:defRPr/>
            </a:pPr>
            <a:endParaRPr lang="ru-RU" sz="1400"/>
          </a:p>
          <a:p>
            <a:pPr marL="0" indent="0" eaLnBrk="1" hangingPunct="1">
              <a:lnSpc>
                <a:spcPct val="80000"/>
              </a:lnSpc>
              <a:buNone/>
              <a:defRPr/>
            </a:pPr>
            <a:endParaRPr lang="ru-RU" sz="1400"/>
          </a:p>
          <a:p>
            <a:pPr marL="0" indent="0">
              <a:buNone/>
            </a:pPr>
            <a:br>
              <a:rPr lang="ru-RU" sz="1400"/>
            </a:br>
            <a:endParaRPr lang="en-US" sz="1400"/>
          </a:p>
        </p:txBody>
      </p:sp>
      <p:graphicFrame>
        <p:nvGraphicFramePr>
          <p:cNvPr id="2" name="Table 1">
            <a:extLst>
              <a:ext uri="{FF2B5EF4-FFF2-40B4-BE49-F238E27FC236}">
                <a16:creationId xmlns:a16="http://schemas.microsoft.com/office/drawing/2014/main" id="{B6E00251-1615-5323-C05A-30F6E8C62598}"/>
              </a:ext>
            </a:extLst>
          </p:cNvPr>
          <p:cNvGraphicFramePr>
            <a:graphicFrameLocks noGrp="1"/>
          </p:cNvGraphicFramePr>
          <p:nvPr>
            <p:extLst>
              <p:ext uri="{D42A27DB-BD31-4B8C-83A1-F6EECF244321}">
                <p14:modId xmlns:p14="http://schemas.microsoft.com/office/powerpoint/2010/main" val="3058129844"/>
              </p:ext>
            </p:extLst>
          </p:nvPr>
        </p:nvGraphicFramePr>
        <p:xfrm>
          <a:off x="762000" y="3962400"/>
          <a:ext cx="7245668" cy="3013710"/>
        </p:xfrm>
        <a:graphic>
          <a:graphicData uri="http://schemas.openxmlformats.org/drawingml/2006/table">
            <a:tbl>
              <a:tblPr firstRow="1" bandRow="1">
                <a:tableStyleId>{5C22544A-7EE6-4342-B048-85BDC9FD1C3A}</a:tableStyleId>
              </a:tblPr>
              <a:tblGrid>
                <a:gridCol w="235268">
                  <a:extLst>
                    <a:ext uri="{9D8B030D-6E8A-4147-A177-3AD203B41FA5}">
                      <a16:colId xmlns:a16="http://schemas.microsoft.com/office/drawing/2014/main" val="16236877"/>
                    </a:ext>
                  </a:extLst>
                </a:gridCol>
                <a:gridCol w="3352800">
                  <a:extLst>
                    <a:ext uri="{9D8B030D-6E8A-4147-A177-3AD203B41FA5}">
                      <a16:colId xmlns:a16="http://schemas.microsoft.com/office/drawing/2014/main" val="467445664"/>
                    </a:ext>
                  </a:extLst>
                </a:gridCol>
                <a:gridCol w="3657600">
                  <a:extLst>
                    <a:ext uri="{9D8B030D-6E8A-4147-A177-3AD203B41FA5}">
                      <a16:colId xmlns:a16="http://schemas.microsoft.com/office/drawing/2014/main" val="1770122870"/>
                    </a:ext>
                  </a:extLst>
                </a:gridCol>
              </a:tblGrid>
              <a:tr h="409575">
                <a:tc>
                  <a:txBody>
                    <a:bodyPr/>
                    <a:lstStyle/>
                    <a:p>
                      <a:endParaRPr lang="en-US"/>
                    </a:p>
                  </a:txBody>
                  <a:tcPr/>
                </a:tc>
                <a:tc>
                  <a:txBody>
                    <a:bodyPr/>
                    <a:lstStyle/>
                    <a:p>
                      <a:r>
                        <a:rPr lang="en-US"/>
                        <a:t>SINS</a:t>
                      </a:r>
                    </a:p>
                  </a:txBody>
                  <a:tcPr/>
                </a:tc>
                <a:tc>
                  <a:txBody>
                    <a:bodyPr/>
                    <a:lstStyle/>
                    <a:p>
                      <a:r>
                        <a:rPr lang="en-US"/>
                        <a:t>VIRTUES</a:t>
                      </a:r>
                    </a:p>
                  </a:txBody>
                  <a:tcPr/>
                </a:tc>
                <a:extLst>
                  <a:ext uri="{0D108BD9-81ED-4DB2-BD59-A6C34878D82A}">
                    <a16:rowId xmlns:a16="http://schemas.microsoft.com/office/drawing/2014/main" val="1297450554"/>
                  </a:ext>
                </a:extLst>
              </a:tr>
              <a:tr h="0">
                <a:tc>
                  <a:txBody>
                    <a:bodyPr/>
                    <a:lstStyle/>
                    <a:p>
                      <a:endParaRPr lang="en-US"/>
                    </a:p>
                  </a:txBody>
                  <a:tcPr/>
                </a:tc>
                <a:tc>
                  <a:txBody>
                    <a:bodyPr/>
                    <a:lstStyle/>
                    <a:p>
                      <a:r>
                        <a:rPr lang="en-US" sz="1400"/>
                        <a:t>pride </a:t>
                      </a:r>
                    </a:p>
                  </a:txBody>
                  <a:tcPr/>
                </a:tc>
                <a:tc>
                  <a:txBody>
                    <a:bodyPr/>
                    <a:lstStyle/>
                    <a:p>
                      <a:r>
                        <a:rPr lang="en-US" sz="1400"/>
                        <a:t>humility</a:t>
                      </a:r>
                    </a:p>
                  </a:txBody>
                  <a:tcPr/>
                </a:tc>
                <a:extLst>
                  <a:ext uri="{0D108BD9-81ED-4DB2-BD59-A6C34878D82A}">
                    <a16:rowId xmlns:a16="http://schemas.microsoft.com/office/drawing/2014/main" val="631398327"/>
                  </a:ext>
                </a:extLst>
              </a:tr>
              <a:tr h="215265">
                <a:tc>
                  <a:txBody>
                    <a:bodyPr/>
                    <a:lstStyle/>
                    <a:p>
                      <a:endParaRPr lang="en-US"/>
                    </a:p>
                  </a:txBody>
                  <a:tcPr/>
                </a:tc>
                <a:tc>
                  <a:txBody>
                    <a:bodyPr/>
                    <a:lstStyle/>
                    <a:p>
                      <a:r>
                        <a:rPr lang="en-US" sz="1400"/>
                        <a:t>cupidity</a:t>
                      </a:r>
                    </a:p>
                  </a:txBody>
                  <a:tcPr/>
                </a:tc>
                <a:tc>
                  <a:txBody>
                    <a:bodyPr/>
                    <a:lstStyle/>
                    <a:p>
                      <a:r>
                        <a:rPr lang="en-US" sz="1400"/>
                        <a:t>generosity</a:t>
                      </a:r>
                    </a:p>
                  </a:txBody>
                  <a:tcPr/>
                </a:tc>
                <a:extLst>
                  <a:ext uri="{0D108BD9-81ED-4DB2-BD59-A6C34878D82A}">
                    <a16:rowId xmlns:a16="http://schemas.microsoft.com/office/drawing/2014/main" val="1264136832"/>
                  </a:ext>
                </a:extLst>
              </a:tr>
              <a:tr h="230505">
                <a:tc>
                  <a:txBody>
                    <a:bodyPr/>
                    <a:lstStyle/>
                    <a:p>
                      <a:endParaRPr lang="en-US"/>
                    </a:p>
                  </a:txBody>
                  <a:tcPr/>
                </a:tc>
                <a:tc>
                  <a:txBody>
                    <a:bodyPr/>
                    <a:lstStyle/>
                    <a:p>
                      <a:r>
                        <a:rPr lang="en-US" sz="1400"/>
                        <a:t>lust</a:t>
                      </a:r>
                    </a:p>
                  </a:txBody>
                  <a:tcPr/>
                </a:tc>
                <a:tc>
                  <a:txBody>
                    <a:bodyPr/>
                    <a:lstStyle/>
                    <a:p>
                      <a:r>
                        <a:rPr lang="en-US" sz="1400"/>
                        <a:t>chastity</a:t>
                      </a:r>
                    </a:p>
                  </a:txBody>
                  <a:tcPr/>
                </a:tc>
                <a:extLst>
                  <a:ext uri="{0D108BD9-81ED-4DB2-BD59-A6C34878D82A}">
                    <a16:rowId xmlns:a16="http://schemas.microsoft.com/office/drawing/2014/main" val="1068330902"/>
                  </a:ext>
                </a:extLst>
              </a:tr>
              <a:tr h="245745">
                <a:tc>
                  <a:txBody>
                    <a:bodyPr/>
                    <a:lstStyle/>
                    <a:p>
                      <a:endParaRPr lang="en-US"/>
                    </a:p>
                  </a:txBody>
                  <a:tcPr/>
                </a:tc>
                <a:tc>
                  <a:txBody>
                    <a:bodyPr/>
                    <a:lstStyle/>
                    <a:p>
                      <a:r>
                        <a:rPr lang="en-US" sz="1400"/>
                        <a:t>envy</a:t>
                      </a:r>
                    </a:p>
                  </a:txBody>
                  <a:tcPr/>
                </a:tc>
                <a:tc>
                  <a:txBody>
                    <a:bodyPr/>
                    <a:lstStyle/>
                    <a:p>
                      <a:r>
                        <a:rPr lang="en-US" sz="1400"/>
                        <a:t>contentment</a:t>
                      </a:r>
                    </a:p>
                  </a:txBody>
                  <a:tcPr/>
                </a:tc>
                <a:extLst>
                  <a:ext uri="{0D108BD9-81ED-4DB2-BD59-A6C34878D82A}">
                    <a16:rowId xmlns:a16="http://schemas.microsoft.com/office/drawing/2014/main" val="1879094206"/>
                  </a:ext>
                </a:extLst>
              </a:tr>
              <a:tr h="260985">
                <a:tc>
                  <a:txBody>
                    <a:bodyPr/>
                    <a:lstStyle/>
                    <a:p>
                      <a:endParaRPr lang="en-US"/>
                    </a:p>
                  </a:txBody>
                  <a:tcPr/>
                </a:tc>
                <a:tc>
                  <a:txBody>
                    <a:bodyPr/>
                    <a:lstStyle/>
                    <a:p>
                      <a:r>
                        <a:rPr lang="en-US" sz="1400"/>
                        <a:t>gluttony</a:t>
                      </a:r>
                    </a:p>
                  </a:txBody>
                  <a:tcPr/>
                </a:tc>
                <a:tc>
                  <a:txBody>
                    <a:bodyPr/>
                    <a:lstStyle/>
                    <a:p>
                      <a:r>
                        <a:rPr lang="en-US" sz="1400"/>
                        <a:t>abstinence</a:t>
                      </a:r>
                    </a:p>
                  </a:txBody>
                  <a:tcPr/>
                </a:tc>
                <a:extLst>
                  <a:ext uri="{0D108BD9-81ED-4DB2-BD59-A6C34878D82A}">
                    <a16:rowId xmlns:a16="http://schemas.microsoft.com/office/drawing/2014/main" val="3607578770"/>
                  </a:ext>
                </a:extLst>
              </a:tr>
              <a:tr h="200025">
                <a:tc>
                  <a:txBody>
                    <a:bodyPr/>
                    <a:lstStyle/>
                    <a:p>
                      <a:endParaRPr lang="en-US"/>
                    </a:p>
                  </a:txBody>
                  <a:tcPr/>
                </a:tc>
                <a:tc>
                  <a:txBody>
                    <a:bodyPr/>
                    <a:lstStyle/>
                    <a:p>
                      <a:r>
                        <a:rPr lang="en-US" sz="1400"/>
                        <a:t>anger</a:t>
                      </a:r>
                    </a:p>
                  </a:txBody>
                  <a:tcPr/>
                </a:tc>
                <a:tc>
                  <a:txBody>
                    <a:bodyPr/>
                    <a:lstStyle/>
                    <a:p>
                      <a:r>
                        <a:rPr lang="en-US" sz="1400"/>
                        <a:t>serenity</a:t>
                      </a:r>
                    </a:p>
                  </a:txBody>
                  <a:tcPr/>
                </a:tc>
                <a:extLst>
                  <a:ext uri="{0D108BD9-81ED-4DB2-BD59-A6C34878D82A}">
                    <a16:rowId xmlns:a16="http://schemas.microsoft.com/office/drawing/2014/main" val="1376047195"/>
                  </a:ext>
                </a:extLst>
              </a:tr>
              <a:tr h="409575">
                <a:tc>
                  <a:txBody>
                    <a:bodyPr/>
                    <a:lstStyle/>
                    <a:p>
                      <a:endParaRPr lang="en-US"/>
                    </a:p>
                  </a:txBody>
                  <a:tcPr/>
                </a:tc>
                <a:tc>
                  <a:txBody>
                    <a:bodyPr/>
                    <a:lstStyle/>
                    <a:p>
                      <a:r>
                        <a:rPr lang="en-US" sz="1400"/>
                        <a:t>despondency</a:t>
                      </a:r>
                    </a:p>
                  </a:txBody>
                  <a:tcPr/>
                </a:tc>
                <a:tc>
                  <a:txBody>
                    <a:bodyPr/>
                    <a:lstStyle/>
                    <a:p>
                      <a:r>
                        <a:rPr lang="en-US" sz="1400"/>
                        <a:t>hope</a:t>
                      </a:r>
                    </a:p>
                  </a:txBody>
                  <a:tcPr/>
                </a:tc>
                <a:extLst>
                  <a:ext uri="{0D108BD9-81ED-4DB2-BD59-A6C34878D82A}">
                    <a16:rowId xmlns:a16="http://schemas.microsoft.com/office/drawing/2014/main" val="2875008956"/>
                  </a:ext>
                </a:extLst>
              </a:tr>
            </a:tbl>
          </a:graphicData>
        </a:graphic>
      </p:graphicFrame>
    </p:spTree>
    <p:extLst>
      <p:ext uri="{BB962C8B-B14F-4D97-AF65-F5344CB8AC3E}">
        <p14:creationId xmlns:p14="http://schemas.microsoft.com/office/powerpoint/2010/main" val="23240810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373BE-868B-B935-6D6E-B09C4F5B4453}"/>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23FB1B-9ABC-C2D1-C7C3-7748FEBCD3BC}"/>
              </a:ext>
            </a:extLst>
          </p:cNvPr>
          <p:cNvSpPr>
            <a:spLocks noGrp="1"/>
          </p:cNvSpPr>
          <p:nvPr>
            <p:ph idx="1"/>
          </p:nvPr>
        </p:nvSpPr>
        <p:spPr>
          <a:xfrm>
            <a:off x="-2721" y="1676400"/>
            <a:ext cx="9067800" cy="5181600"/>
          </a:xfrm>
        </p:spPr>
        <p:txBody>
          <a:bodyPr/>
          <a:lstStyle/>
          <a:p>
            <a:pPr marL="0" indent="0">
              <a:lnSpc>
                <a:spcPct val="150000"/>
              </a:lnSpc>
              <a:buNone/>
            </a:pPr>
            <a:r>
              <a:rPr lang="en-US" sz="1400"/>
              <a:t>Man as a part of nature is subject to natural laws. In man, body and spirit are one and the same essence, a substance that has two modes: extension and thought. Spinoza considered the condition for the development of ethics to be the knowledge of bodily processes in man. He brought the method of psychology closer to the methods of mechanics and physics and reduced all the diversity of mental life to two principles – </a:t>
            </a:r>
            <a:r>
              <a:rPr lang="en-US" sz="1400" b="1"/>
              <a:t>reason and affects (passions).</a:t>
            </a:r>
            <a:br>
              <a:rPr lang="ru-RU" sz="1400"/>
            </a:br>
            <a:r>
              <a:rPr lang="en-US" sz="1400" b="1"/>
              <a:t>Affect</a:t>
            </a:r>
            <a:r>
              <a:rPr lang="en-US" sz="1400"/>
              <a:t>, according to B. Spinoza, expresses the state of the soul and body. All affects grow out of the desire of each to preserve his existence. Pleasures and pains are also among the main affects. The concept of affect, passion expresses the passive states of the human soul, generated by sensual, unreliable cognition. B. Spinoza calls slavery the impotence of man in the face of his passions, because they express the weakness of man, conditioned by his essence as a natural being. Every emotion ceases to be a passive state as soon as a man forms a clear and distinct idea of it, i.e., knows it. Freedom is a recognized necessity.</a:t>
            </a:r>
          </a:p>
          <a:p>
            <a:pPr marL="0" indent="0">
              <a:lnSpc>
                <a:spcPct val="150000"/>
              </a:lnSpc>
              <a:buNone/>
            </a:pPr>
            <a:r>
              <a:rPr lang="en-US" sz="1400" b="1">
                <a:solidFill>
                  <a:srgbClr val="FF0000"/>
                </a:solidFill>
              </a:rPr>
              <a:t>The ideal of the moral man is that of the sage who has risen above selfish interests and has freed himself from the suffering of trying to oppose necessity. 
Spinoza's rationalist methodology in the field of ethics allows him to formulate the basic requirement of moral teaching: "not to ridicule human actions, not to be upset by them, and not to curse them, but to understand them."</a:t>
            </a:r>
            <a:endParaRPr lang="en-US" sz="1400">
              <a:solidFill>
                <a:srgbClr val="FF0000"/>
              </a:solidFill>
            </a:endParaRPr>
          </a:p>
        </p:txBody>
      </p:sp>
      <p:sp>
        <p:nvSpPr>
          <p:cNvPr id="3" name="Title 3">
            <a:extLst>
              <a:ext uri="{FF2B5EF4-FFF2-40B4-BE49-F238E27FC236}">
                <a16:creationId xmlns:a16="http://schemas.microsoft.com/office/drawing/2014/main" id="{390A859C-E1BB-F35D-7C54-91943CBB34A6}"/>
              </a:ext>
            </a:extLst>
          </p:cNvPr>
          <p:cNvSpPr txBox="1">
            <a:spLocks/>
          </p:cNvSpPr>
          <p:nvPr/>
        </p:nvSpPr>
        <p:spPr>
          <a:xfrm>
            <a:off x="228600" y="152402"/>
            <a:ext cx="8763000" cy="1295398"/>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4400" b="0" i="0" u="none" strike="noStrike" kern="1200" cap="none" spc="0" baseline="0">
                <a:solidFill>
                  <a:srgbClr val="000000"/>
                </a:solidFill>
                <a:uFillTx/>
                <a:latin typeface="Calibri"/>
              </a:defRPr>
            </a:lvl1pPr>
          </a:lstStyle>
          <a:p>
            <a:r>
              <a:rPr lang="en-US" sz="1800" b="1"/>
              <a:t>Ethics of the Modern Age (XVII-XVIII centuries)
Benedict Spinoza</a:t>
            </a:r>
            <a:endParaRPr lang="ru-RU" sz="1800" b="1"/>
          </a:p>
        </p:txBody>
      </p:sp>
      <p:pic>
        <p:nvPicPr>
          <p:cNvPr id="6" name="Picture 2" descr="Спиноза, Бенедикт — Википедия">
            <a:extLst>
              <a:ext uri="{FF2B5EF4-FFF2-40B4-BE49-F238E27FC236}">
                <a16:creationId xmlns:a16="http://schemas.microsoft.com/office/drawing/2014/main" id="{9BD5F352-04D2-8F5F-0251-F6641271C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1"/>
            <a:ext cx="914400" cy="113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3857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A2A56-ADF3-1821-1D70-02FE152160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7E9BB6-059B-AFB5-85F6-8A4E60636CA1}"/>
              </a:ext>
            </a:extLst>
          </p:cNvPr>
          <p:cNvSpPr>
            <a:spLocks noGrp="1"/>
          </p:cNvSpPr>
          <p:nvPr>
            <p:ph type="title"/>
          </p:nvPr>
        </p:nvSpPr>
        <p:spPr>
          <a:xfrm>
            <a:off x="228600" y="152400"/>
            <a:ext cx="8458200" cy="1066799"/>
          </a:xfrm>
        </p:spPr>
        <p:txBody>
          <a:bodyPr/>
          <a:lstStyle/>
          <a:p>
            <a:r>
              <a:rPr lang="en-US" sz="1800" b="1"/>
              <a:t>Ethics of I. Kant (1724-1804</a:t>
            </a:r>
            <a:r>
              <a:rPr lang="ru-RU" sz="1800"/>
              <a:t>)</a:t>
            </a:r>
            <a:endParaRPr lang="en-US" sz="2400" b="1"/>
          </a:p>
        </p:txBody>
      </p:sp>
      <p:sp>
        <p:nvSpPr>
          <p:cNvPr id="6" name="Content Placeholder 5">
            <a:extLst>
              <a:ext uri="{FF2B5EF4-FFF2-40B4-BE49-F238E27FC236}">
                <a16:creationId xmlns:a16="http://schemas.microsoft.com/office/drawing/2014/main" id="{AD745807-B174-CF88-45EE-6FE89C28778F}"/>
              </a:ext>
            </a:extLst>
          </p:cNvPr>
          <p:cNvSpPr>
            <a:spLocks noGrp="1"/>
          </p:cNvSpPr>
          <p:nvPr>
            <p:ph idx="1"/>
          </p:nvPr>
        </p:nvSpPr>
        <p:spPr>
          <a:xfrm>
            <a:off x="-19050" y="1350395"/>
            <a:ext cx="9144000" cy="5660005"/>
          </a:xfrm>
        </p:spPr>
        <p:txBody>
          <a:bodyPr/>
          <a:lstStyle/>
          <a:p>
            <a:pPr marL="0" indent="0" algn="just">
              <a:spcBef>
                <a:spcPts val="0"/>
              </a:spcBef>
              <a:buNone/>
            </a:pPr>
            <a:r>
              <a:rPr lang="en-US" sz="1400">
                <a:latin typeface="Times New Roman" panose="02020603050405020304" pitchFamily="18" charset="0"/>
                <a:ea typeface="Times New Roman" panose="02020603050405020304" pitchFamily="18" charset="0"/>
              </a:rPr>
              <a:t>The central place in Kant's ethical system is occupied by the category of duty. The duty of all people to one another is to love your neighbor as yourself. Each person should </a:t>
            </a:r>
            <a:r>
              <a:rPr lang="en-US" sz="1400" b="1">
                <a:latin typeface="Times New Roman" panose="02020603050405020304" pitchFamily="18" charset="0"/>
                <a:ea typeface="Times New Roman" panose="02020603050405020304" pitchFamily="18" charset="0"/>
              </a:rPr>
              <a:t>"do good, i.e. help people as much as possible and promote their happiness, without hoping to receive any reward for this.’’</a:t>
            </a:r>
          </a:p>
          <a:p>
            <a:pPr marL="0" indent="0" algn="just">
              <a:spcBef>
                <a:spcPts val="0"/>
              </a:spcBef>
              <a:buNone/>
            </a:pPr>
            <a:endParaRPr lang="kk-KZ" sz="1400" b="1">
              <a:latin typeface="Times New Roman" panose="02020603050405020304" pitchFamily="18" charset="0"/>
              <a:ea typeface="Times New Roman" panose="02020603050405020304" pitchFamily="18" charset="0"/>
            </a:endParaRPr>
          </a:p>
          <a:p>
            <a:pPr marL="0" indent="0" algn="just">
              <a:spcBef>
                <a:spcPts val="0"/>
              </a:spcBef>
              <a:buNone/>
            </a:pPr>
            <a:r>
              <a:rPr lang="en-US" sz="1400">
                <a:latin typeface="Times New Roman" panose="02020603050405020304" pitchFamily="18" charset="0"/>
                <a:ea typeface="Times New Roman" panose="02020603050405020304" pitchFamily="18" charset="0"/>
              </a:rPr>
              <a:t>Kant formulates the highest moral law - the </a:t>
            </a:r>
            <a:r>
              <a:rPr lang="en-US" sz="1400" b="1">
                <a:latin typeface="Times New Roman" panose="02020603050405020304" pitchFamily="18" charset="0"/>
                <a:ea typeface="Times New Roman" panose="02020603050405020304" pitchFamily="18" charset="0"/>
              </a:rPr>
              <a:t>"categorical imperative</a:t>
            </a:r>
            <a:r>
              <a:rPr lang="en-US" sz="1400">
                <a:latin typeface="Times New Roman" panose="02020603050405020304" pitchFamily="18" charset="0"/>
                <a:ea typeface="Times New Roman" panose="02020603050405020304" pitchFamily="18" charset="0"/>
              </a:rPr>
              <a:t>". According to Kant, man is the highest value. Each person has his own dignity. He protects his dignity. But he must understand that the dignity of another person is, therefore, also the highest value. A person has the freedom to choose an action. People's actions are evaluated from the standpoint of the categories of good and evil. Is there a model, a standard of goodness in the external world? Is there a specific personality as the bearer of this standard? There is no such personality. </a:t>
            </a:r>
          </a:p>
          <a:p>
            <a:pPr marL="0" indent="0" algn="just">
              <a:spcBef>
                <a:spcPts val="0"/>
              </a:spcBef>
              <a:buNone/>
            </a:pPr>
            <a:endParaRPr lang="en-US" sz="1400">
              <a:latin typeface="Times New Roman" panose="02020603050405020304" pitchFamily="18" charset="0"/>
              <a:ea typeface="Times New Roman" panose="02020603050405020304" pitchFamily="18" charset="0"/>
            </a:endParaRPr>
          </a:p>
          <a:p>
            <a:pPr marL="0" indent="0" algn="just">
              <a:spcBef>
                <a:spcPts val="0"/>
              </a:spcBef>
              <a:buNone/>
            </a:pPr>
            <a:r>
              <a:rPr lang="en-US" sz="1400">
                <a:latin typeface="Times New Roman" panose="02020603050405020304" pitchFamily="18" charset="0"/>
                <a:ea typeface="Times New Roman" panose="02020603050405020304" pitchFamily="18" charset="0"/>
              </a:rPr>
              <a:t>But why do we have an idea of good and evil? This concept is given to us from above. Our moral consciousness inevitably comes to the conclusion that there is </a:t>
            </a:r>
            <a:r>
              <a:rPr lang="en-US" sz="1400" b="1">
                <a:latin typeface="Times New Roman" panose="02020603050405020304" pitchFamily="18" charset="0"/>
                <a:ea typeface="Times New Roman" panose="02020603050405020304" pitchFamily="18" charset="0"/>
              </a:rPr>
              <a:t>God as a symbol of the moral ideal</a:t>
            </a:r>
            <a:r>
              <a:rPr lang="en-US" sz="1400">
                <a:latin typeface="Times New Roman" panose="02020603050405020304" pitchFamily="18" charset="0"/>
                <a:ea typeface="Times New Roman" panose="02020603050405020304" pitchFamily="18" charset="0"/>
              </a:rPr>
              <a:t>.</a:t>
            </a:r>
          </a:p>
          <a:p>
            <a:pPr marL="0" indent="0" algn="just">
              <a:spcBef>
                <a:spcPts val="0"/>
              </a:spcBef>
              <a:buNone/>
            </a:pPr>
            <a:endParaRPr lang="ru-RU" sz="1400" b="1">
              <a:latin typeface="Times New Roman" panose="02020603050405020304" pitchFamily="18" charset="0"/>
              <a:ea typeface="Times New Roman" panose="02020603050405020304" pitchFamily="18" charset="0"/>
            </a:endParaRPr>
          </a:p>
          <a:p>
            <a:pPr marL="0" indent="0" algn="just">
              <a:spcBef>
                <a:spcPts val="0"/>
              </a:spcBef>
              <a:buNone/>
            </a:pPr>
            <a:r>
              <a:rPr lang="en-US" sz="1400">
                <a:latin typeface="Times New Roman" panose="02020603050405020304" pitchFamily="18" charset="0"/>
                <a:ea typeface="Times New Roman" panose="02020603050405020304" pitchFamily="18" charset="0"/>
              </a:rPr>
              <a:t>Proceeding from these two propositions (man is the highest value, and God is the symbol of the moral ideal), Kant formulates his moral law, which should regulate moral relations between people</a:t>
            </a:r>
            <a:r>
              <a:rPr lang="ru-RU" sz="1400">
                <a:solidFill>
                  <a:srgbClr val="000000"/>
                </a:solidFill>
                <a:effectLst/>
                <a:latin typeface="Times New Roman" panose="02020603050405020304" pitchFamily="18" charset="0"/>
                <a:ea typeface="Times New Roman" panose="02020603050405020304" pitchFamily="18" charset="0"/>
              </a:rPr>
              <a:t>. </a:t>
            </a:r>
            <a:endParaRPr lang="en-US" sz="1400">
              <a:latin typeface="Times New Roman" panose="02020603050405020304" pitchFamily="18" charset="0"/>
              <a:ea typeface="Times New Roman" panose="02020603050405020304" pitchFamily="18" charset="0"/>
            </a:endParaRPr>
          </a:p>
          <a:p>
            <a:pPr marL="0" indent="0" algn="just">
              <a:spcBef>
                <a:spcPts val="0"/>
              </a:spcBef>
              <a:buNone/>
            </a:pPr>
            <a:r>
              <a:rPr lang="en-US" sz="1400">
                <a:latin typeface="Times New Roman" panose="02020603050405020304" pitchFamily="18" charset="0"/>
                <a:ea typeface="Times New Roman" panose="02020603050405020304" pitchFamily="18" charset="0"/>
              </a:rPr>
              <a:t>This law is called the </a:t>
            </a:r>
            <a:r>
              <a:rPr lang="en-US" sz="1400">
                <a:solidFill>
                  <a:srgbClr val="FF0000"/>
                </a:solidFill>
                <a:latin typeface="Times New Roman" panose="02020603050405020304" pitchFamily="18" charset="0"/>
                <a:ea typeface="Times New Roman" panose="02020603050405020304" pitchFamily="18" charset="0"/>
              </a:rPr>
              <a:t>categorical imperative (prescription</a:t>
            </a:r>
            <a:r>
              <a:rPr lang="en-US" sz="1400">
                <a:latin typeface="Times New Roman" panose="02020603050405020304" pitchFamily="18" charset="0"/>
                <a:ea typeface="Times New Roman" panose="02020603050405020304" pitchFamily="18" charset="0"/>
              </a:rPr>
              <a:t>).  Its essence is as follows:</a:t>
            </a:r>
            <a:r>
              <a:rPr lang="ru-RU" sz="1400">
                <a:solidFill>
                  <a:srgbClr val="000000"/>
                </a:solidFill>
                <a:effectLst/>
                <a:latin typeface="Times New Roman" panose="02020603050405020304" pitchFamily="18"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kk-KZ" sz="1400">
                <a:solidFill>
                  <a:srgbClr val="000000"/>
                </a:solidFill>
                <a:effectLst/>
                <a:latin typeface="Times New Roman" panose="02020603050405020304" pitchFamily="18"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0" indent="0" algn="just">
              <a:lnSpc>
                <a:spcPct val="150000"/>
              </a:lnSpc>
              <a:spcBef>
                <a:spcPts val="0"/>
              </a:spcBef>
              <a:buNone/>
            </a:pPr>
            <a:r>
              <a:rPr lang="en-US" sz="1600">
                <a:solidFill>
                  <a:srgbClr val="FF0000"/>
                </a:solidFill>
                <a:latin typeface="Times New Roman" panose="02020603050405020304" pitchFamily="18" charset="0"/>
                <a:ea typeface="Times New Roman" panose="02020603050405020304" pitchFamily="18" charset="0"/>
              </a:rPr>
              <a:t>1. Act in such a way that the rule of your will can have the force of the principle of universal legislation; such a rule should apply to everyone, including you;
2. You should treat other people in the same way, what kind of attitude you expect towards your person;
3. A person should not be treated as a means to solve one's own interests.</a:t>
            </a:r>
            <a:endParaRPr lang="en-US" sz="160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kk-KZ" sz="1600">
                <a:solidFill>
                  <a:srgbClr val="000000"/>
                </a:solidFill>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p>
            <a:endParaRPr lang="en-US" sz="1400"/>
          </a:p>
        </p:txBody>
      </p:sp>
      <p:pic>
        <p:nvPicPr>
          <p:cNvPr id="7" name="Picture 2" descr="http://liberallifestyles.com/wp-content/uploads/2011/06/Kant_31.jpg">
            <a:extLst>
              <a:ext uri="{FF2B5EF4-FFF2-40B4-BE49-F238E27FC236}">
                <a16:creationId xmlns:a16="http://schemas.microsoft.com/office/drawing/2014/main" id="{D06AB23A-5CD8-92FF-3460-8D24747C8BCB}"/>
              </a:ext>
            </a:extLst>
          </p:cNvPr>
          <p:cNvPicPr>
            <a:picLocks noGrp="1" noChangeAspect="1" noChangeArrowheads="1"/>
          </p:cNvPicPr>
          <p:nvPr>
            <p:ph idx="1"/>
          </p:nvPr>
        </p:nvPicPr>
        <p:blipFill>
          <a:blip r:embed="rId2" cstate="print"/>
          <a:srcRect l="1850" r="1850"/>
          <a:stretch>
            <a:fillRect/>
          </a:stretch>
        </p:blipFill>
        <p:spPr bwMode="auto">
          <a:xfrm>
            <a:off x="228600" y="100693"/>
            <a:ext cx="839032" cy="1197995"/>
          </a:xfrm>
          <a:prstGeom prst="rect">
            <a:avLst/>
          </a:prstGeom>
          <a:noFill/>
        </p:spPr>
      </p:pic>
    </p:spTree>
    <p:extLst>
      <p:ext uri="{BB962C8B-B14F-4D97-AF65-F5344CB8AC3E}">
        <p14:creationId xmlns:p14="http://schemas.microsoft.com/office/powerpoint/2010/main" val="29624313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0" y="0"/>
            <a:ext cx="9144000" cy="6324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r>
              <a:rPr lang="en-US" sz="2000" b="1">
                <a:ea typeface="Calibri"/>
                <a:cs typeface="Times New Roman"/>
              </a:rPr>
              <a:t>Value is a philosophical category </a:t>
            </a:r>
            <a:r>
              <a:rPr lang="en-US" sz="2000">
                <a:ea typeface="Calibri"/>
                <a:cs typeface="Times New Roman"/>
              </a:rPr>
              <a:t>that designates objects, phenomena, their properties, as well as abstract ideas that embody social and cultural ideals and thus act as a standard of what is due. </a:t>
            </a:r>
          </a:p>
          <a:p>
            <a:endParaRPr lang="en-US" sz="2000">
              <a:ea typeface="Calibri"/>
              <a:cs typeface="Times New Roman"/>
            </a:endParaRPr>
          </a:p>
          <a:p>
            <a:r>
              <a:rPr lang="en-US" sz="2000">
                <a:ea typeface="Calibri"/>
                <a:cs typeface="Times New Roman"/>
              </a:rPr>
              <a:t>Value for a person is everything that has a certain </a:t>
            </a:r>
            <a:r>
              <a:rPr lang="en-US" sz="2000" b="1">
                <a:ea typeface="Calibri"/>
                <a:cs typeface="Times New Roman"/>
              </a:rPr>
              <a:t>significance</a:t>
            </a:r>
            <a:r>
              <a:rPr lang="en-US" sz="2000">
                <a:ea typeface="Calibri"/>
                <a:cs typeface="Times New Roman"/>
              </a:rPr>
              <a:t> for him, personal, social or cultural meaning. </a:t>
            </a:r>
          </a:p>
          <a:p>
            <a:endParaRPr lang="en-US" sz="2000">
              <a:ea typeface="Calibri"/>
              <a:cs typeface="Times New Roman"/>
            </a:endParaRPr>
          </a:p>
          <a:p>
            <a:r>
              <a:rPr lang="en-US" sz="2000">
                <a:ea typeface="Calibri"/>
                <a:cs typeface="Times New Roman"/>
              </a:rPr>
              <a:t>The quantitative characteristic of this meaning is </a:t>
            </a:r>
            <a:r>
              <a:rPr lang="en-US" sz="2000" b="1">
                <a:ea typeface="Calibri"/>
                <a:cs typeface="Times New Roman"/>
              </a:rPr>
              <a:t>evaluation</a:t>
            </a:r>
            <a:r>
              <a:rPr lang="en-US" sz="2000">
                <a:ea typeface="Calibri"/>
                <a:cs typeface="Times New Roman"/>
              </a:rPr>
              <a:t>.</a:t>
            </a:r>
            <a:endParaRPr lang="ru-RU" sz="2000">
              <a:ea typeface="Calibri"/>
              <a:cs typeface="Times New Roman"/>
            </a:endParaRPr>
          </a:p>
        </p:txBody>
      </p:sp>
    </p:spTree>
    <p:extLst>
      <p:ext uri="{BB962C8B-B14F-4D97-AF65-F5344CB8AC3E}">
        <p14:creationId xmlns:p14="http://schemas.microsoft.com/office/powerpoint/2010/main" val="49127367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76200" y="630622"/>
            <a:ext cx="89916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kk-KZ" sz="4000" b="0" i="0" u="none" strike="noStrike" kern="1200" cap="none" spc="0" baseline="0">
                <a:solidFill>
                  <a:srgbClr val="FFFFFF"/>
                </a:solidFill>
                <a:uFillTx/>
                <a:latin typeface="Calibri"/>
                <a:ea typeface=""/>
                <a:cs typeface=""/>
              </a:rPr>
              <a:t>5</a:t>
            </a:r>
            <a:r>
              <a:rPr lang="en-US" sz="4000" b="0" i="0" u="none" strike="noStrike" kern="1200" cap="none" spc="0" baseline="0">
                <a:solidFill>
                  <a:srgbClr val="FFFFFF"/>
                </a:solidFill>
                <a:uFillTx/>
                <a:latin typeface="Calibri"/>
                <a:ea typeface=""/>
                <a:cs typeface=""/>
              </a:rPr>
              <a:t>.</a:t>
            </a:r>
            <a:r>
              <a:rPr lang="kk-KZ" sz="4000" b="0" i="0" u="none" strike="noStrike" kern="1200" cap="none" spc="0" baseline="0">
                <a:solidFill>
                  <a:srgbClr val="FFFFFF"/>
                </a:solidFill>
                <a:uFillTx/>
                <a:latin typeface="Calibri"/>
                <a:ea typeface=""/>
                <a:cs typeface=""/>
              </a:rPr>
              <a:t> </a:t>
            </a:r>
            <a:r>
              <a:rPr lang="en-US" sz="4000">
                <a:solidFill>
                  <a:srgbClr val="FFFFFF"/>
                </a:solidFill>
                <a:ea typeface=""/>
                <a:cs typeface=""/>
              </a:rPr>
              <a:t>Morality and Mores</a:t>
            </a:r>
            <a:r>
              <a:rPr lang="kk-KZ" sz="4000" b="0" i="0" u="none" strike="noStrike" kern="1200" cap="none" spc="0" baseline="0">
                <a:solidFill>
                  <a:srgbClr val="FFFFFF"/>
                </a:solidFill>
                <a:uFillTx/>
                <a:latin typeface="Calibri"/>
                <a:ea typeface=""/>
                <a:cs typeface=""/>
              </a:rPr>
              <a:t>.</a:t>
            </a:r>
            <a:endParaRPr lang="en-US" sz="4000" b="0" i="0" u="none" strike="noStrike" kern="1200" cap="none" spc="0" baseline="0">
              <a:solidFill>
                <a:srgbClr val="FFFFFF"/>
              </a:solidFill>
              <a:uFillTx/>
              <a:latin typeface="Calibri"/>
              <a:ea typeface=""/>
              <a:cs typeface=""/>
            </a:endParaRPr>
          </a:p>
        </p:txBody>
      </p:sp>
    </p:spTree>
    <p:extLst>
      <p:ext uri="{BB962C8B-B14F-4D97-AF65-F5344CB8AC3E}">
        <p14:creationId xmlns:p14="http://schemas.microsoft.com/office/powerpoint/2010/main" val="14985421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52400" y="76200"/>
            <a:ext cx="8991599" cy="6629399"/>
          </a:xfrm>
          <a:solidFill>
            <a:schemeClr val="bg1"/>
          </a:solidFill>
          <a:ln w="136525">
            <a:solidFill>
              <a:schemeClr val="accent6">
                <a:lumMod val="75000"/>
              </a:schemeClr>
            </a:solidFill>
          </a:ln>
        </p:spPr>
        <p:txBody>
          <a:bodyPr>
            <a:normAutofit/>
          </a:bodyPr>
          <a:lstStyle/>
          <a:p>
            <a:pPr marL="265176" indent="-265176" algn="ctr">
              <a:buNone/>
              <a:defRPr/>
            </a:pPr>
            <a:r>
              <a:rPr lang="en-US"/>
              <a:t>Originally, the concepts of 
</a:t>
            </a:r>
            <a:r>
              <a:rPr lang="en-US" b="1"/>
              <a:t>"ethics" = "morality" = "morality</a:t>
            </a:r>
            <a:r>
              <a:rPr lang="en-US"/>
              <a:t>"
 were identical and denoted the sphere of morals, customs, and generally recognized rules of behavior.</a:t>
            </a:r>
            <a:endParaRPr lang="kk-KZ"/>
          </a:p>
          <a:p>
            <a:pPr marL="265176" indent="-265176" algn="ctr">
              <a:buNone/>
              <a:defRPr/>
            </a:pPr>
            <a:r>
              <a:rPr lang="en-US"/>
              <a:t>
 Later, they received their own content: </a:t>
            </a:r>
            <a:r>
              <a:rPr lang="en-US" b="1"/>
              <a:t>ethics</a:t>
            </a:r>
            <a:r>
              <a:rPr lang="en-US"/>
              <a:t> is a theory, a science; </a:t>
            </a:r>
            <a:endParaRPr lang="kk-KZ"/>
          </a:p>
          <a:p>
            <a:pPr marL="265176" indent="-265176" algn="ctr">
              <a:buNone/>
              <a:defRPr/>
            </a:pPr>
            <a:r>
              <a:rPr lang="en-US"/>
              <a:t>
And </a:t>
            </a:r>
            <a:r>
              <a:rPr lang="en-US" b="1"/>
              <a:t>morality and mores </a:t>
            </a:r>
            <a:r>
              <a:rPr lang="en-US"/>
              <a:t>are real phenomena in the life of a person and society</a:t>
            </a:r>
            <a:r>
              <a:rPr lang="ru-RU"/>
              <a:t>.</a:t>
            </a: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Rectangle 20"/>
          <p:cNvSpPr>
            <a:spLocks noChangeArrowheads="1"/>
          </p:cNvSpPr>
          <p:nvPr/>
        </p:nvSpPr>
        <p:spPr bwMode="auto">
          <a:xfrm>
            <a:off x="4572000" y="5886450"/>
            <a:ext cx="41767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20000"/>
              </a:spcBef>
              <a:buClrTx/>
              <a:buSzTx/>
              <a:buNone/>
            </a:pPr>
            <a:r>
              <a:rPr lang="en-US" altLang="ru-RU">
                <a:latin typeface="Arial" panose="020B0604020202020204" pitchFamily="34" charset="0"/>
              </a:rPr>
              <a:t>The world of reality</a:t>
            </a:r>
            <a:endParaRPr lang="ru-RU" altLang="ru-RU">
              <a:latin typeface="Arial" panose="020B0604020202020204" pitchFamily="34" charset="0"/>
            </a:endParaRPr>
          </a:p>
        </p:txBody>
      </p:sp>
      <p:sp>
        <p:nvSpPr>
          <p:cNvPr id="27666" name="Rectangle 18"/>
          <p:cNvSpPr>
            <a:spLocks noChangeArrowheads="1"/>
          </p:cNvSpPr>
          <p:nvPr/>
        </p:nvSpPr>
        <p:spPr bwMode="auto">
          <a:xfrm>
            <a:off x="250825" y="5886450"/>
            <a:ext cx="41767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20000"/>
              </a:spcBef>
              <a:buClrTx/>
              <a:buSzTx/>
              <a:buNone/>
            </a:pPr>
            <a:r>
              <a:rPr lang="en-US" altLang="ru-RU">
                <a:latin typeface="Arial" panose="020B0604020202020204" pitchFamily="34" charset="0"/>
              </a:rPr>
              <a:t>The World of the Due</a:t>
            </a:r>
            <a:endParaRPr lang="ru-RU" altLang="ru-RU">
              <a:latin typeface="Arial" panose="020B0604020202020204" pitchFamily="34" charset="0"/>
            </a:endParaRPr>
          </a:p>
        </p:txBody>
      </p:sp>
      <p:sp>
        <p:nvSpPr>
          <p:cNvPr id="27657" name="Rectangle 9"/>
          <p:cNvSpPr>
            <a:spLocks noChangeArrowheads="1"/>
          </p:cNvSpPr>
          <p:nvPr/>
        </p:nvSpPr>
        <p:spPr bwMode="auto">
          <a:xfrm>
            <a:off x="4572000" y="1052513"/>
            <a:ext cx="4500562"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20000"/>
              </a:spcBef>
              <a:buClrTx/>
              <a:buSzTx/>
              <a:buNone/>
            </a:pPr>
            <a:r>
              <a:rPr lang="en-US" altLang="ru-RU">
                <a:latin typeface="Arial" panose="020B0604020202020204" pitchFamily="34" charset="0"/>
              </a:rPr>
              <a:t>principles of real practical behavior of people
</a:t>
            </a:r>
          </a:p>
          <a:p>
            <a:pPr algn="ctr">
              <a:spcBef>
                <a:spcPct val="20000"/>
              </a:spcBef>
              <a:buClrTx/>
              <a:buSzTx/>
              <a:buNone/>
            </a:pPr>
            <a:r>
              <a:rPr lang="en-US" altLang="ru-RU">
                <a:latin typeface="Arial" panose="020B0604020202020204" pitchFamily="34" charset="0"/>
              </a:rPr>
              <a:t>the degree of assimilation of moral values of society by a person and practical adherence to them in everyday life</a:t>
            </a:r>
            <a:endParaRPr lang="ru-RU" altLang="ru-RU">
              <a:latin typeface="Arial" panose="020B0604020202020204" pitchFamily="34" charset="0"/>
            </a:endParaRPr>
          </a:p>
          <a:p>
            <a:pPr algn="ctr" eaLnBrk="1" hangingPunct="1">
              <a:spcBef>
                <a:spcPct val="20000"/>
              </a:spcBef>
              <a:buClrTx/>
              <a:buSzTx/>
              <a:buFontTx/>
              <a:buNone/>
            </a:pPr>
            <a:endParaRPr lang="ru-RU" altLang="ru-RU">
              <a:latin typeface="Arial" panose="020B0604020202020204" pitchFamily="34" charset="0"/>
            </a:endParaRPr>
          </a:p>
        </p:txBody>
      </p:sp>
      <p:sp>
        <p:nvSpPr>
          <p:cNvPr id="27656" name="Rectangle 8"/>
          <p:cNvSpPr>
            <a:spLocks noChangeArrowheads="1"/>
          </p:cNvSpPr>
          <p:nvPr/>
        </p:nvSpPr>
        <p:spPr bwMode="auto">
          <a:xfrm>
            <a:off x="0" y="1052513"/>
            <a:ext cx="4500563" cy="461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20000"/>
              </a:spcBef>
              <a:buClrTx/>
              <a:buSzTx/>
              <a:buNone/>
            </a:pPr>
            <a:r>
              <a:rPr lang="en-US" altLang="ru-RU">
                <a:latin typeface="Arial" panose="020B0604020202020204" pitchFamily="34" charset="0"/>
              </a:rPr>
              <a:t>a specific sphere of culture, in which high ideals and strict norms of behavior are concentrated and generalized, regulating the behavior and consciousness of a person in various areas of social life</a:t>
            </a:r>
            <a:endParaRPr lang="ru-RU" altLang="ru-RU">
              <a:latin typeface="Arial" panose="020B0604020202020204" pitchFamily="34" charset="0"/>
            </a:endParaRPr>
          </a:p>
        </p:txBody>
      </p:sp>
      <p:sp>
        <p:nvSpPr>
          <p:cNvPr id="27655" name="Rectangle 7"/>
          <p:cNvSpPr>
            <a:spLocks noChangeArrowheads="1"/>
          </p:cNvSpPr>
          <p:nvPr/>
        </p:nvSpPr>
        <p:spPr bwMode="auto">
          <a:xfrm>
            <a:off x="4572000" y="352425"/>
            <a:ext cx="4176713" cy="700088"/>
          </a:xfrm>
          <a:prstGeom prst="rect">
            <a:avLst/>
          </a:prstGeom>
          <a:noFill/>
          <a:ln w="9525">
            <a:noFill/>
            <a:miter lim="800000"/>
            <a:headEnd/>
            <a:tailEnd/>
          </a:ln>
          <a:effectLst/>
        </p:spPr>
        <p:txBody>
          <a:bodyPr/>
          <a:lstStyle/>
          <a:p>
            <a:pPr algn="ctr">
              <a:spcBef>
                <a:spcPct val="20000"/>
              </a:spcBef>
              <a:defRPr/>
            </a:pPr>
            <a:r>
              <a:rPr lang="en-US" sz="4800">
                <a:effectLst>
                  <a:outerShdw blurRad="38100" dist="38100" dir="2700000" algn="tl">
                    <a:srgbClr val="FFFFFF"/>
                  </a:outerShdw>
                </a:effectLst>
                <a:latin typeface="Monotype Corsiva" pitchFamily="66" charset="0"/>
              </a:rPr>
              <a:t>Mores</a:t>
            </a:r>
            <a:r>
              <a:rPr lang="ru-RU" sz="4800">
                <a:effectLst>
                  <a:outerShdw blurRad="38100" dist="38100" dir="2700000" algn="tl">
                    <a:srgbClr val="FFFFFF"/>
                  </a:outerShdw>
                </a:effectLst>
                <a:latin typeface="Monotype Corsiva" pitchFamily="66" charset="0"/>
              </a:rPr>
              <a:t> </a:t>
            </a:r>
          </a:p>
        </p:txBody>
      </p:sp>
      <p:sp>
        <p:nvSpPr>
          <p:cNvPr id="27654" name="Rectangle 6"/>
          <p:cNvSpPr>
            <a:spLocks noChangeArrowheads="1"/>
          </p:cNvSpPr>
          <p:nvPr/>
        </p:nvSpPr>
        <p:spPr bwMode="auto">
          <a:xfrm>
            <a:off x="395288" y="352425"/>
            <a:ext cx="4176712" cy="700088"/>
          </a:xfrm>
          <a:prstGeom prst="rect">
            <a:avLst/>
          </a:prstGeom>
          <a:noFill/>
          <a:ln w="9525">
            <a:noFill/>
            <a:miter lim="800000"/>
            <a:headEnd/>
            <a:tailEnd/>
          </a:ln>
          <a:effectLst/>
        </p:spPr>
        <p:txBody>
          <a:bodyPr/>
          <a:lstStyle/>
          <a:p>
            <a:pPr algn="ctr">
              <a:spcBef>
                <a:spcPct val="20000"/>
              </a:spcBef>
              <a:defRPr/>
            </a:pPr>
            <a:r>
              <a:rPr lang="en-US" sz="4800">
                <a:effectLst>
                  <a:outerShdw blurRad="38100" dist="38100" dir="2700000" algn="tl">
                    <a:srgbClr val="FFFFFF"/>
                  </a:outerShdw>
                </a:effectLst>
                <a:latin typeface="Monotype Corsiva" pitchFamily="66" charset="0"/>
              </a:rPr>
              <a:t>Morality</a:t>
            </a:r>
            <a:r>
              <a:rPr lang="ru-RU" sz="4800">
                <a:effectLst>
                  <a:outerShdw blurRad="38100" dist="38100" dir="2700000" algn="tl">
                    <a:srgbClr val="FFFFFF"/>
                  </a:outerShdw>
                </a:effectLst>
                <a:latin typeface="Monotype Corsiva" pitchFamily="66" charset="0"/>
              </a:rPr>
              <a:t> </a:t>
            </a:r>
          </a:p>
        </p:txBody>
      </p:sp>
      <p:sp>
        <p:nvSpPr>
          <p:cNvPr id="17416" name="Line 10"/>
          <p:cNvSpPr>
            <a:spLocks noChangeShapeType="1"/>
          </p:cNvSpPr>
          <p:nvPr/>
        </p:nvSpPr>
        <p:spPr bwMode="auto">
          <a:xfrm>
            <a:off x="0" y="352425"/>
            <a:ext cx="8353425" cy="15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7417" name="Line 11"/>
          <p:cNvSpPr>
            <a:spLocks noChangeShapeType="1"/>
          </p:cNvSpPr>
          <p:nvPr/>
        </p:nvSpPr>
        <p:spPr bwMode="auto">
          <a:xfrm>
            <a:off x="395288" y="1052513"/>
            <a:ext cx="835342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7418" name="Line 12"/>
          <p:cNvSpPr>
            <a:spLocks noChangeShapeType="1"/>
          </p:cNvSpPr>
          <p:nvPr/>
        </p:nvSpPr>
        <p:spPr bwMode="auto">
          <a:xfrm>
            <a:off x="395288" y="6451600"/>
            <a:ext cx="8353425" cy="15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7419" name="Line 13"/>
          <p:cNvSpPr>
            <a:spLocks noChangeShapeType="1"/>
          </p:cNvSpPr>
          <p:nvPr/>
        </p:nvSpPr>
        <p:spPr bwMode="auto">
          <a:xfrm>
            <a:off x="0" y="352425"/>
            <a:ext cx="0" cy="58848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7420" name="Line 14"/>
          <p:cNvSpPr>
            <a:spLocks noChangeShapeType="1"/>
          </p:cNvSpPr>
          <p:nvPr/>
        </p:nvSpPr>
        <p:spPr bwMode="auto">
          <a:xfrm>
            <a:off x="4572000" y="404813"/>
            <a:ext cx="0" cy="6048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7421" name="Line 15"/>
          <p:cNvSpPr>
            <a:spLocks noChangeShapeType="1"/>
          </p:cNvSpPr>
          <p:nvPr/>
        </p:nvSpPr>
        <p:spPr bwMode="auto">
          <a:xfrm>
            <a:off x="9144000" y="352425"/>
            <a:ext cx="0" cy="58848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7422" name="Line 19"/>
          <p:cNvSpPr>
            <a:spLocks noChangeShapeType="1"/>
          </p:cNvSpPr>
          <p:nvPr/>
        </p:nvSpPr>
        <p:spPr bwMode="auto">
          <a:xfrm>
            <a:off x="395288" y="5884863"/>
            <a:ext cx="835342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8" grpId="0"/>
      <p:bldP spid="27666" grpId="0"/>
      <p:bldP spid="27657" grpId="0"/>
      <p:bldP spid="276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subTitle" idx="1"/>
          </p:nvPr>
        </p:nvSpPr>
        <p:spPr>
          <a:xfrm>
            <a:off x="76200" y="152400"/>
            <a:ext cx="8991600" cy="6629400"/>
          </a:xfrm>
          <a:solidFill>
            <a:srgbClr val="D6C8CF"/>
          </a:solidFill>
          <a:ln>
            <a:solidFill>
              <a:schemeClr val="tx1"/>
            </a:solidFill>
            <a:miter lim="800000"/>
            <a:headEnd/>
            <a:tailEnd/>
          </a:ln>
        </p:spPr>
        <p:txBody>
          <a:bodyPr/>
          <a:lstStyle/>
          <a:p>
            <a:pPr marL="36513" eaLnBrk="1" hangingPunct="1">
              <a:lnSpc>
                <a:spcPct val="80000"/>
              </a:lnSpc>
              <a:spcBef>
                <a:spcPct val="0"/>
              </a:spcBef>
            </a:pPr>
            <a:endParaRPr lang="ru-RU" altLang="ru-RU" sz="2400" b="1">
              <a:solidFill>
                <a:schemeClr val="tx1"/>
              </a:solidFill>
              <a:latin typeface="Times New Roman" panose="02020603050405020304" pitchFamily="18" charset="0"/>
            </a:endParaRPr>
          </a:p>
          <a:p>
            <a:pPr marL="36513">
              <a:lnSpc>
                <a:spcPct val="80000"/>
              </a:lnSpc>
              <a:spcBef>
                <a:spcPct val="0"/>
              </a:spcBef>
            </a:pPr>
            <a:r>
              <a:rPr lang="en-US" altLang="ru-RU" b="1">
                <a:solidFill>
                  <a:srgbClr val="C00000"/>
                </a:solidFill>
                <a:latin typeface="Times New Roman" panose="02020603050405020304" pitchFamily="18" charset="0"/>
              </a:rPr>
              <a:t>MORALITY</a:t>
            </a:r>
            <a:r>
              <a:rPr lang="ru-RU" altLang="ru-RU" sz="3200" b="1">
                <a:solidFill>
                  <a:srgbClr val="C00000"/>
                </a:solidFill>
                <a:latin typeface="Times New Roman" panose="02020603050405020304" pitchFamily="18" charset="0"/>
              </a:rPr>
              <a:t> </a:t>
            </a:r>
          </a:p>
          <a:p>
            <a:pPr marL="36513" eaLnBrk="1" hangingPunct="1">
              <a:lnSpc>
                <a:spcPct val="80000"/>
              </a:lnSpc>
              <a:spcBef>
                <a:spcPct val="0"/>
              </a:spcBef>
            </a:pPr>
            <a:endParaRPr lang="ru-RU" altLang="ru-RU" sz="3200" b="1">
              <a:solidFill>
                <a:srgbClr val="C00000"/>
              </a:solidFill>
              <a:latin typeface="Times New Roman" panose="02020603050405020304" pitchFamily="18" charset="0"/>
            </a:endParaRPr>
          </a:p>
          <a:p>
            <a:pPr marL="36513" algn="l" eaLnBrk="1" hangingPunct="1">
              <a:lnSpc>
                <a:spcPct val="80000"/>
              </a:lnSpc>
              <a:spcBef>
                <a:spcPct val="0"/>
              </a:spcBef>
            </a:pPr>
            <a:r>
              <a:rPr lang="ru-RU" altLang="ru-RU" sz="2400" b="1">
                <a:solidFill>
                  <a:schemeClr val="tx1"/>
                </a:solidFill>
                <a:latin typeface="Times New Roman" panose="02020603050405020304" pitchFamily="18" charset="0"/>
              </a:rPr>
              <a:t>       </a:t>
            </a:r>
            <a:r>
              <a:rPr lang="en-US" altLang="ru-RU" sz="2400" b="1">
                <a:solidFill>
                  <a:schemeClr val="tx1"/>
                </a:solidFill>
                <a:latin typeface="Times New Roman" panose="02020603050405020304" pitchFamily="18" charset="0"/>
              </a:rPr>
              <a:t>(Latin </a:t>
            </a:r>
            <a:r>
              <a:rPr lang="en-US" altLang="ru-RU" sz="2400" b="1" err="1">
                <a:solidFill>
                  <a:schemeClr val="tx1"/>
                </a:solidFill>
                <a:latin typeface="Times New Roman" panose="02020603050405020304" pitchFamily="18" charset="0"/>
              </a:rPr>
              <a:t>mōrālis</a:t>
            </a:r>
            <a:r>
              <a:rPr lang="en-US" altLang="ru-RU" sz="2400" b="1">
                <a:solidFill>
                  <a:schemeClr val="tx1"/>
                </a:solidFill>
                <a:latin typeface="Times New Roman" panose="02020603050405020304" pitchFamily="18" charset="0"/>
              </a:rPr>
              <a:t>, </a:t>
            </a:r>
            <a:r>
              <a:rPr lang="en-US" altLang="ru-RU" sz="2400" b="1" err="1">
                <a:solidFill>
                  <a:schemeClr val="tx1"/>
                </a:solidFill>
                <a:latin typeface="Times New Roman" panose="02020603050405020304" pitchFamily="18" charset="0"/>
              </a:rPr>
              <a:t>mōrālitas</a:t>
            </a:r>
            <a:r>
              <a:rPr lang="en-US" altLang="ru-RU" sz="2400" b="1">
                <a:solidFill>
                  <a:schemeClr val="tx1"/>
                </a:solidFill>
                <a:latin typeface="Times New Roman" panose="02020603050405020304" pitchFamily="18" charset="0"/>
              </a:rPr>
              <a:t> – disposition, character, custom)</a:t>
            </a:r>
            <a:r>
              <a:rPr lang="ru-RU" altLang="ru-RU" sz="2400" b="1">
                <a:solidFill>
                  <a:schemeClr val="tx1"/>
                </a:solidFill>
                <a:latin typeface="Times New Roman" panose="02020603050405020304" pitchFamily="18" charset="0"/>
              </a:rPr>
              <a:t> </a:t>
            </a:r>
          </a:p>
          <a:p>
            <a:pPr marL="36513" algn="l" eaLnBrk="1" hangingPunct="1">
              <a:lnSpc>
                <a:spcPct val="80000"/>
              </a:lnSpc>
              <a:spcBef>
                <a:spcPct val="0"/>
              </a:spcBef>
            </a:pPr>
            <a:endParaRPr lang="ru-RU" altLang="ru-RU" sz="2400" b="1">
              <a:solidFill>
                <a:schemeClr val="tx1"/>
              </a:solidFill>
              <a:latin typeface="Times New Roman" panose="02020603050405020304" pitchFamily="18" charset="0"/>
            </a:endParaRPr>
          </a:p>
          <a:p>
            <a:pPr marL="36513" algn="l">
              <a:lnSpc>
                <a:spcPct val="80000"/>
              </a:lnSpc>
              <a:spcBef>
                <a:spcPct val="0"/>
              </a:spcBef>
            </a:pPr>
            <a:r>
              <a:rPr lang="en-US" altLang="ru-RU" sz="2400">
                <a:solidFill>
                  <a:schemeClr val="tx1"/>
                </a:solidFill>
                <a:latin typeface="Times New Roman" panose="02020603050405020304" pitchFamily="18" charset="0"/>
              </a:rPr>
              <a:t>it is a form of social consciousness, a type of social relations, a regulator of human behavior in all spheres of social life. </a:t>
            </a:r>
          </a:p>
          <a:p>
            <a:pPr marL="36513" algn="l">
              <a:lnSpc>
                <a:spcPct val="80000"/>
              </a:lnSpc>
              <a:spcBef>
                <a:spcPct val="0"/>
              </a:spcBef>
            </a:pPr>
            <a:r>
              <a:rPr lang="en-US" altLang="ru-RU" sz="2400">
                <a:solidFill>
                  <a:schemeClr val="tx1"/>
                </a:solidFill>
                <a:latin typeface="Times New Roman" panose="02020603050405020304" pitchFamily="18" charset="0"/>
              </a:rPr>
              <a:t> 
The most generalized principles of morality have a social and universal significance and apply to all people without exception.</a:t>
            </a:r>
            <a:endParaRPr lang="ru-RU" altLang="ru-RU" sz="2400">
              <a:solidFill>
                <a:schemeClr val="tx1"/>
              </a:solidFill>
              <a:latin typeface="Times New Roman" panose="02020603050405020304" pitchFamily="18" charset="0"/>
            </a:endParaRPr>
          </a:p>
          <a:p>
            <a:pPr marL="36513" algn="l" eaLnBrk="1" hangingPunct="1">
              <a:lnSpc>
                <a:spcPct val="80000"/>
              </a:lnSpc>
              <a:spcBef>
                <a:spcPct val="0"/>
              </a:spcBef>
            </a:pPr>
            <a:endParaRPr lang="ru-RU" altLang="ru-RU" sz="2400">
              <a:solidFill>
                <a:schemeClr val="tx1"/>
              </a:solidFill>
              <a:latin typeface="Times New Roman" panose="02020603050405020304" pitchFamily="18" charset="0"/>
            </a:endParaRPr>
          </a:p>
          <a:p>
            <a:pPr marL="36513" algn="l" eaLnBrk="1" hangingPunct="1">
              <a:lnSpc>
                <a:spcPct val="80000"/>
              </a:lnSpc>
              <a:spcBef>
                <a:spcPct val="0"/>
              </a:spcBef>
            </a:pPr>
            <a:endParaRPr lang="ru-RU" altLang="ru-RU" sz="2400" b="1">
              <a:solidFill>
                <a:schemeClr val="tx1"/>
              </a:solidFill>
              <a:latin typeface="Times New Roman" panose="02020603050405020304" pitchFamily="18" charset="0"/>
            </a:endParaRPr>
          </a:p>
        </p:txBody>
      </p:sp>
      <p:pic>
        <p:nvPicPr>
          <p:cNvPr id="24579" name="Picture 4" descr="http://im8-tub-ru.yandex.net/i?id=201595851-15-72&amp;n=2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800600"/>
            <a:ext cx="2379662"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277813"/>
            <a:ext cx="9067800" cy="793750"/>
          </a:xfrm>
        </p:spPr>
        <p:txBody>
          <a:bodyPr/>
          <a:lstStyle/>
          <a:p>
            <a:pPr>
              <a:defRPr/>
            </a:pPr>
            <a:r>
              <a:rPr lang="en-US" sz="3400">
                <a:solidFill>
                  <a:schemeClr val="accent1">
                    <a:tint val="88000"/>
                    <a:satMod val="150000"/>
                  </a:schemeClr>
                </a:solidFill>
                <a:latin typeface="Arial Black" pitchFamily="34" charset="0"/>
              </a:rPr>
              <a:t>THE STRUCTURE OF MORALITY</a:t>
            </a:r>
            <a:endParaRPr lang="ru-RU" sz="3400">
              <a:solidFill>
                <a:schemeClr val="accent1">
                  <a:tint val="88000"/>
                  <a:satMod val="150000"/>
                </a:schemeClr>
              </a:solidFill>
              <a:latin typeface="Arial Black" pitchFamily="34" charset="0"/>
            </a:endParaRPr>
          </a:p>
        </p:txBody>
      </p:sp>
      <p:sp>
        <p:nvSpPr>
          <p:cNvPr id="18435" name="Oval 8"/>
          <p:cNvSpPr>
            <a:spLocks noChangeArrowheads="1"/>
          </p:cNvSpPr>
          <p:nvPr/>
        </p:nvSpPr>
        <p:spPr bwMode="auto">
          <a:xfrm>
            <a:off x="6553200" y="3048000"/>
            <a:ext cx="1981200" cy="1143000"/>
          </a:xfrm>
          <a:prstGeom prst="ellipse">
            <a:avLst/>
          </a:prstGeom>
          <a:solidFill>
            <a:schemeClr val="accent1"/>
          </a:solidFill>
          <a:ln w="9525">
            <a:solidFill>
              <a:schemeClr val="tx1"/>
            </a:solidFill>
            <a:round/>
            <a:headEnd/>
            <a:tailEnd/>
          </a:ln>
        </p:spPr>
        <p:txBody>
          <a:bodyPr wrap="none" anchor="ct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0"/>
              </a:spcBef>
              <a:buClrTx/>
              <a:buSzTx/>
              <a:buNone/>
            </a:pPr>
            <a:r>
              <a:rPr lang="en-US" altLang="ru-RU" sz="2400" b="1">
                <a:solidFill>
                  <a:schemeClr val="bg1"/>
                </a:solidFill>
                <a:latin typeface="Calibri" panose="020F0502020204030204" pitchFamily="34" charset="0"/>
              </a:rPr>
              <a:t>BEHAVIOUR</a:t>
            </a:r>
            <a:r>
              <a:rPr lang="ru-RU" altLang="ru-RU" sz="2400" b="1">
                <a:solidFill>
                  <a:schemeClr val="bg1"/>
                </a:solidFill>
                <a:latin typeface="Calibri" panose="020F0502020204030204" pitchFamily="34" charset="0"/>
              </a:rPr>
              <a:t>Е</a:t>
            </a:r>
          </a:p>
        </p:txBody>
      </p:sp>
      <p:sp>
        <p:nvSpPr>
          <p:cNvPr id="18436" name="Line 9"/>
          <p:cNvSpPr>
            <a:spLocks noChangeShapeType="1"/>
          </p:cNvSpPr>
          <p:nvPr/>
        </p:nvSpPr>
        <p:spPr bwMode="auto">
          <a:xfrm flipH="1">
            <a:off x="2000250" y="1828800"/>
            <a:ext cx="1200150" cy="1314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8437" name="Line 10"/>
          <p:cNvSpPr>
            <a:spLocks noChangeShapeType="1"/>
          </p:cNvSpPr>
          <p:nvPr/>
        </p:nvSpPr>
        <p:spPr bwMode="auto">
          <a:xfrm>
            <a:off x="5943600" y="1828800"/>
            <a:ext cx="11430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8438" name="Line 11"/>
          <p:cNvSpPr>
            <a:spLocks noChangeShapeType="1"/>
          </p:cNvSpPr>
          <p:nvPr/>
        </p:nvSpPr>
        <p:spPr bwMode="auto">
          <a:xfrm>
            <a:off x="4724400" y="20574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8439" name="Line 12"/>
          <p:cNvSpPr>
            <a:spLocks noChangeShapeType="1"/>
          </p:cNvSpPr>
          <p:nvPr/>
        </p:nvSpPr>
        <p:spPr bwMode="auto">
          <a:xfrm>
            <a:off x="4724400" y="38862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8440" name="Line 13"/>
          <p:cNvSpPr>
            <a:spLocks noChangeShapeType="1"/>
          </p:cNvSpPr>
          <p:nvPr/>
        </p:nvSpPr>
        <p:spPr bwMode="auto">
          <a:xfrm flipH="1">
            <a:off x="6019800" y="4191000"/>
            <a:ext cx="1447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8441" name="Line 14"/>
          <p:cNvSpPr>
            <a:spLocks noChangeShapeType="1"/>
          </p:cNvSpPr>
          <p:nvPr/>
        </p:nvSpPr>
        <p:spPr bwMode="auto">
          <a:xfrm>
            <a:off x="2133600" y="4114800"/>
            <a:ext cx="99060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8442" name="Line 15"/>
          <p:cNvSpPr>
            <a:spLocks noChangeShapeType="1"/>
          </p:cNvSpPr>
          <p:nvPr/>
        </p:nvSpPr>
        <p:spPr bwMode="auto">
          <a:xfrm>
            <a:off x="2857500" y="3611563"/>
            <a:ext cx="1181100" cy="46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8443" name="Line 16"/>
          <p:cNvSpPr>
            <a:spLocks noChangeShapeType="1"/>
          </p:cNvSpPr>
          <p:nvPr/>
        </p:nvSpPr>
        <p:spPr bwMode="auto">
          <a:xfrm flipV="1">
            <a:off x="5791200" y="3581400"/>
            <a:ext cx="762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8444" name="Oval 7"/>
          <p:cNvSpPr>
            <a:spLocks noChangeArrowheads="1"/>
          </p:cNvSpPr>
          <p:nvPr/>
        </p:nvSpPr>
        <p:spPr bwMode="auto">
          <a:xfrm>
            <a:off x="3714750" y="3214688"/>
            <a:ext cx="2076450" cy="1143000"/>
          </a:xfrm>
          <a:prstGeom prst="ellipse">
            <a:avLst/>
          </a:prstGeom>
          <a:solidFill>
            <a:schemeClr val="accent1"/>
          </a:solidFill>
          <a:ln w="9525">
            <a:solidFill>
              <a:schemeClr val="tx1"/>
            </a:solidFill>
            <a:round/>
            <a:headEnd/>
            <a:tailEnd/>
          </a:ln>
        </p:spPr>
        <p:txBody>
          <a:bodyPr wrap="none" anchor="ct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0"/>
              </a:spcBef>
              <a:buClrTx/>
              <a:buSzTx/>
              <a:buNone/>
            </a:pPr>
            <a:r>
              <a:rPr lang="en-US" altLang="ru-RU" sz="2400" b="1">
                <a:solidFill>
                  <a:schemeClr val="bg1"/>
                </a:solidFill>
                <a:latin typeface="Calibri" panose="020F0502020204030204" pitchFamily="34" charset="0"/>
              </a:rPr>
              <a:t>RELATIONS</a:t>
            </a:r>
            <a:endParaRPr lang="ru-RU" altLang="ru-RU" sz="2400" b="1">
              <a:solidFill>
                <a:schemeClr val="bg1"/>
              </a:solidFill>
              <a:latin typeface="Calibri" panose="020F0502020204030204" pitchFamily="34" charset="0"/>
            </a:endParaRPr>
          </a:p>
        </p:txBody>
      </p:sp>
      <p:sp>
        <p:nvSpPr>
          <p:cNvPr id="18445" name="Rectangle 5"/>
          <p:cNvSpPr>
            <a:spLocks noChangeArrowheads="1"/>
          </p:cNvSpPr>
          <p:nvPr/>
        </p:nvSpPr>
        <p:spPr bwMode="auto">
          <a:xfrm>
            <a:off x="928688" y="5029200"/>
            <a:ext cx="7500937" cy="914400"/>
          </a:xfrm>
          <a:prstGeom prst="rect">
            <a:avLst/>
          </a:prstGeom>
          <a:solidFill>
            <a:schemeClr val="accent1"/>
          </a:solidFill>
          <a:ln w="9525">
            <a:solidFill>
              <a:schemeClr val="tx1"/>
            </a:solidFill>
            <a:miter lim="800000"/>
            <a:headEnd/>
            <a:tailEnd/>
          </a:ln>
        </p:spPr>
        <p:txBody>
          <a:bodyPr wrap="none" anchor="ct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0"/>
              </a:spcBef>
              <a:buClrTx/>
              <a:buSzTx/>
              <a:buNone/>
            </a:pPr>
            <a:r>
              <a:rPr lang="en-US" altLang="ru-RU" b="1">
                <a:solidFill>
                  <a:schemeClr val="bg1"/>
                </a:solidFill>
                <a:latin typeface="Arial Black" panose="020B0A04020102020204" pitchFamily="34" charset="0"/>
              </a:rPr>
              <a:t>PRINCIPLES, NORMS, IDEALS</a:t>
            </a:r>
            <a:endParaRPr lang="ru-RU" altLang="ru-RU" b="1">
              <a:solidFill>
                <a:schemeClr val="bg1"/>
              </a:solidFill>
              <a:latin typeface="Arial Black" panose="020B0A04020102020204" pitchFamily="34" charset="0"/>
            </a:endParaRPr>
          </a:p>
        </p:txBody>
      </p:sp>
      <p:sp>
        <p:nvSpPr>
          <p:cNvPr id="18446" name="Rectangle 4"/>
          <p:cNvSpPr>
            <a:spLocks noChangeArrowheads="1"/>
          </p:cNvSpPr>
          <p:nvPr/>
        </p:nvSpPr>
        <p:spPr bwMode="auto">
          <a:xfrm>
            <a:off x="928688" y="1143000"/>
            <a:ext cx="7358062" cy="1214438"/>
          </a:xfrm>
          <a:prstGeom prst="rect">
            <a:avLst/>
          </a:prstGeom>
          <a:solidFill>
            <a:schemeClr val="accent1"/>
          </a:solidFill>
          <a:ln w="9525">
            <a:solidFill>
              <a:schemeClr val="tx1"/>
            </a:solidFill>
            <a:miter lim="800000"/>
            <a:headEnd/>
            <a:tailEnd/>
          </a:ln>
        </p:spPr>
        <p:txBody>
          <a:bodyPr wrap="none" anchor="ct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0"/>
              </a:spcBef>
              <a:buClrTx/>
              <a:buSzTx/>
              <a:buNone/>
            </a:pPr>
            <a:r>
              <a:rPr lang="en-US" altLang="ru-RU" sz="8000" b="1">
                <a:solidFill>
                  <a:schemeClr val="bg1"/>
                </a:solidFill>
                <a:latin typeface="Calibri" panose="020F0502020204030204" pitchFamily="34" charset="0"/>
              </a:rPr>
              <a:t>MORALITY</a:t>
            </a:r>
            <a:endParaRPr lang="ru-RU" altLang="ru-RU" sz="8000" b="1">
              <a:solidFill>
                <a:schemeClr val="bg1"/>
              </a:solidFill>
              <a:latin typeface="Calibri" panose="020F0502020204030204" pitchFamily="34" charset="0"/>
            </a:endParaRPr>
          </a:p>
        </p:txBody>
      </p:sp>
      <p:sp>
        <p:nvSpPr>
          <p:cNvPr id="18447" name="Oval 6"/>
          <p:cNvSpPr>
            <a:spLocks noChangeArrowheads="1"/>
          </p:cNvSpPr>
          <p:nvPr/>
        </p:nvSpPr>
        <p:spPr bwMode="auto">
          <a:xfrm>
            <a:off x="609600" y="3000375"/>
            <a:ext cx="2590800" cy="1295400"/>
          </a:xfrm>
          <a:prstGeom prst="ellipse">
            <a:avLst/>
          </a:prstGeom>
          <a:solidFill>
            <a:schemeClr val="accent1"/>
          </a:solidFill>
          <a:ln w="9525">
            <a:solidFill>
              <a:schemeClr val="tx1"/>
            </a:solidFill>
            <a:round/>
            <a:headEnd/>
            <a:tailEnd/>
          </a:ln>
        </p:spPr>
        <p:txBody>
          <a:bodyPr wrap="none" anchor="ct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0"/>
              </a:spcBef>
              <a:buClrTx/>
              <a:buSzTx/>
              <a:buNone/>
            </a:pPr>
            <a:r>
              <a:rPr lang="en-US" altLang="ru-RU" sz="2400" b="1">
                <a:solidFill>
                  <a:schemeClr val="bg1"/>
                </a:solidFill>
                <a:latin typeface="Calibri" panose="020F0502020204030204" pitchFamily="34" charset="0"/>
              </a:rPr>
              <a:t>CONSCIOUSNESS</a:t>
            </a:r>
            <a:endParaRPr lang="ru-RU" altLang="ru-RU" sz="2400" b="1">
              <a:solidFill>
                <a:schemeClr val="bg1"/>
              </a:solidFill>
              <a:latin typeface="Calibri" panose="020F0502020204030204" pitchFamily="34" charset="0"/>
            </a:endParaRPr>
          </a:p>
        </p:txBody>
      </p:sp>
    </p:spTree>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76200" y="0"/>
            <a:ext cx="8991600" cy="1050925"/>
          </a:xfrm>
        </p:spPr>
        <p:txBody>
          <a:bodyPr>
            <a:normAutofit/>
          </a:bodyPr>
          <a:lstStyle/>
          <a:p>
            <a:pPr>
              <a:defRPr/>
            </a:pPr>
            <a:r>
              <a:rPr lang="en-US" sz="4000">
                <a:solidFill>
                  <a:schemeClr val="accent1">
                    <a:lumMod val="75000"/>
                  </a:schemeClr>
                </a:solidFill>
                <a:latin typeface="Franklin Gothic Heavy" pitchFamily="34" charset="0"/>
              </a:rPr>
              <a:t>Levels of Moral Consciousness</a:t>
            </a:r>
            <a:endParaRPr lang="ru-RU" sz="4000">
              <a:solidFill>
                <a:schemeClr val="accent1">
                  <a:lumMod val="75000"/>
                </a:schemeClr>
              </a:solidFill>
              <a:latin typeface="Franklin Gothic Heavy" pitchFamily="34" charset="0"/>
            </a:endParaRPr>
          </a:p>
        </p:txBody>
      </p:sp>
      <p:sp>
        <p:nvSpPr>
          <p:cNvPr id="8" name="Текст 7"/>
          <p:cNvSpPr>
            <a:spLocks noGrp="1"/>
          </p:cNvSpPr>
          <p:nvPr>
            <p:ph type="body" idx="1"/>
          </p:nvPr>
        </p:nvSpPr>
        <p:spPr>
          <a:xfrm>
            <a:off x="714375" y="1071563"/>
            <a:ext cx="3932238" cy="1220787"/>
          </a:xfrm>
        </p:spPr>
        <p:txBody>
          <a:bodyPr>
            <a:normAutofit/>
          </a:bodyPr>
          <a:lstStyle/>
          <a:p>
            <a:pPr marL="514350" indent="-514350">
              <a:buFont typeface="Wingdings" pitchFamily="2" charset="2"/>
              <a:buChar char="Ø"/>
              <a:defRPr/>
            </a:pPr>
            <a:r>
              <a:rPr lang="en-US" sz="2800" i="1">
                <a:solidFill>
                  <a:schemeClr val="tx2">
                    <a:lumMod val="75000"/>
                  </a:schemeClr>
                </a:solidFill>
                <a:latin typeface="Times New Roman" pitchFamily="18" charset="0"/>
              </a:rPr>
              <a:t>Emotional level</a:t>
            </a:r>
          </a:p>
          <a:p>
            <a:pPr>
              <a:defRPr/>
            </a:pPr>
            <a:endParaRPr lang="ru-RU" sz="2800">
              <a:solidFill>
                <a:schemeClr val="tx2">
                  <a:lumMod val="75000"/>
                </a:schemeClr>
              </a:solidFill>
            </a:endParaRPr>
          </a:p>
        </p:txBody>
      </p:sp>
      <p:sp>
        <p:nvSpPr>
          <p:cNvPr id="20484" name="Текст 9"/>
          <p:cNvSpPr>
            <a:spLocks noGrp="1"/>
          </p:cNvSpPr>
          <p:nvPr>
            <p:ph type="body" sz="half" idx="3"/>
          </p:nvPr>
        </p:nvSpPr>
        <p:spPr>
          <a:xfrm>
            <a:off x="4714875" y="1000125"/>
            <a:ext cx="3932238" cy="1292225"/>
          </a:xfrm>
        </p:spPr>
        <p:txBody>
          <a:bodyPr/>
          <a:lstStyle/>
          <a:p>
            <a:pPr>
              <a:buFont typeface="Wingdings" panose="05000000000000000000" pitchFamily="2" charset="2"/>
              <a:buChar char="Ø"/>
            </a:pPr>
            <a:r>
              <a:rPr lang="en-US" altLang="ru-RU" sz="2800" i="1">
                <a:solidFill>
                  <a:srgbClr val="C00000"/>
                </a:solidFill>
                <a:latin typeface="Times New Roman" panose="02020603050405020304" pitchFamily="18" charset="0"/>
              </a:rPr>
              <a:t>Rational level</a:t>
            </a:r>
          </a:p>
          <a:p>
            <a:endParaRPr lang="ru-RU" altLang="ru-RU" sz="2800">
              <a:solidFill>
                <a:srgbClr val="C00000"/>
              </a:solidFill>
            </a:endParaRPr>
          </a:p>
        </p:txBody>
      </p:sp>
      <p:sp>
        <p:nvSpPr>
          <p:cNvPr id="9" name="Содержимое 8"/>
          <p:cNvSpPr>
            <a:spLocks noGrp="1"/>
          </p:cNvSpPr>
          <p:nvPr>
            <p:ph sz="quarter" idx="2"/>
          </p:nvPr>
        </p:nvSpPr>
        <p:spPr>
          <a:xfrm>
            <a:off x="571500" y="2428875"/>
            <a:ext cx="3932238" cy="3489325"/>
          </a:xfrm>
        </p:spPr>
        <p:txBody>
          <a:bodyPr>
            <a:normAutofit/>
          </a:bodyPr>
          <a:lstStyle/>
          <a:p>
            <a:pPr marL="514350" indent="-514350">
              <a:buFont typeface="+mj-lt"/>
              <a:buAutoNum type="arabicPeriod"/>
              <a:defRPr/>
            </a:pPr>
            <a:r>
              <a:rPr lang="en-US" sz="2200" b="1"/>
              <a:t>Moral emotions
Moral Sentiments</a:t>
            </a:r>
            <a:endParaRPr lang="ru-RU" sz="2200" b="1"/>
          </a:p>
          <a:p>
            <a:pPr marL="514350" indent="-514350" eaLnBrk="1" fontAlgn="auto" hangingPunct="1">
              <a:spcAft>
                <a:spcPts val="0"/>
              </a:spcAft>
              <a:buFont typeface="Wingdings 2"/>
              <a:buNone/>
              <a:defRPr/>
            </a:pPr>
            <a:br>
              <a:rPr lang="ru-RU" b="1"/>
            </a:br>
            <a:endParaRPr lang="ru-RU" b="1"/>
          </a:p>
          <a:p>
            <a:pPr marL="265176" indent="-265176" eaLnBrk="1" fontAlgn="auto" hangingPunct="1">
              <a:spcAft>
                <a:spcPts val="0"/>
              </a:spcAft>
              <a:buFont typeface="Wingdings 2"/>
              <a:buChar char=""/>
              <a:defRPr/>
            </a:pPr>
            <a:endParaRPr lang="ru-RU"/>
          </a:p>
        </p:txBody>
      </p:sp>
      <p:sp>
        <p:nvSpPr>
          <p:cNvPr id="11" name="Содержимое 10"/>
          <p:cNvSpPr>
            <a:spLocks noGrp="1"/>
          </p:cNvSpPr>
          <p:nvPr>
            <p:ph sz="quarter" idx="4"/>
          </p:nvPr>
        </p:nvSpPr>
        <p:spPr>
          <a:xfrm>
            <a:off x="4343401" y="2357438"/>
            <a:ext cx="4375150" cy="4381500"/>
          </a:xfrm>
        </p:spPr>
        <p:txBody>
          <a:bodyPr>
            <a:normAutofit/>
          </a:bodyPr>
          <a:lstStyle/>
          <a:p>
            <a:pPr marL="514350" indent="-514350">
              <a:buFont typeface="+mj-lt"/>
              <a:buAutoNum type="arabicPeriod"/>
              <a:defRPr/>
            </a:pPr>
            <a:r>
              <a:rPr lang="en-US" b="1"/>
              <a:t>Norms
Values
Moral Judgments and Ideals
Categories of morality: principles, attitudes, beliefs, needs, conscience</a:t>
            </a:r>
            <a:endParaRPr lang="ru-RU" altLang="ru-RU" sz="2000" b="1"/>
          </a:p>
          <a:p>
            <a:pPr marL="0" indent="0">
              <a:buNone/>
              <a:defRPr/>
            </a:pPr>
            <a:endParaRPr lang="ru-RU" altLang="ru-RU" sz="2000" b="1">
              <a:latin typeface="Arial" panose="020B0604020202020204" pitchFamily="34" charset="0"/>
            </a:endParaRPr>
          </a:p>
          <a:p>
            <a:pPr marL="514350" indent="-514350" eaLnBrk="1" fontAlgn="auto" hangingPunct="1">
              <a:spcAft>
                <a:spcPts val="0"/>
              </a:spcAft>
              <a:buFont typeface="+mj-lt"/>
              <a:buAutoNum type="arabicPeriod"/>
              <a:defRPr/>
            </a:pPr>
            <a:endParaRPr lang="ru-RU"/>
          </a:p>
        </p:txBody>
      </p:sp>
    </p:spTree>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42865"/>
            <a:ext cx="9144000" cy="1533535"/>
          </a:xfrm>
        </p:spPr>
        <p:txBody>
          <a:bodyPr>
            <a:normAutofit fontScale="90000"/>
          </a:bodyPr>
          <a:lstStyle/>
          <a:p>
            <a:pPr>
              <a:defRPr/>
            </a:pPr>
            <a:r>
              <a:rPr lang="en-US" sz="2800">
                <a:solidFill>
                  <a:schemeClr val="bg2">
                    <a:lumMod val="50000"/>
                  </a:schemeClr>
                </a:solidFill>
                <a:latin typeface="Times New Roman" pitchFamily="18" charset="0"/>
              </a:rPr>
              <a:t>The essence of morality is to ensure a balance of personal and social good, to bring harmony to the process of human communication</a:t>
            </a:r>
            <a:r>
              <a:rPr lang="ru-RU" sz="2800">
                <a:solidFill>
                  <a:schemeClr val="bg2">
                    <a:lumMod val="50000"/>
                  </a:schemeClr>
                </a:solidFill>
                <a:latin typeface="Times New Roman" pitchFamily="18" charset="0"/>
              </a:rPr>
              <a:t>.</a:t>
            </a:r>
            <a:br>
              <a:rPr lang="ru-RU" sz="2800">
                <a:solidFill>
                  <a:schemeClr val="bg2">
                    <a:lumMod val="50000"/>
                  </a:schemeClr>
                </a:solidFill>
                <a:latin typeface="Times New Roman" pitchFamily="18" charset="0"/>
              </a:rPr>
            </a:br>
            <a:endParaRPr lang="ru-RU" sz="2800">
              <a:solidFill>
                <a:schemeClr val="bg2">
                  <a:lumMod val="50000"/>
                </a:schemeClr>
              </a:solidFill>
              <a:latin typeface="Times New Roman" pitchFamily="18" charset="0"/>
            </a:endParaRPr>
          </a:p>
        </p:txBody>
      </p:sp>
      <p:pic>
        <p:nvPicPr>
          <p:cNvPr id="16389" name="Picture 5" descr="http://im4-tub-ru.yandex.net/i?id=165434103-56-72&amp;n=21">
            <a:hlinkClick r:id="rId2"/>
          </p:cNvPr>
          <p:cNvPicPr>
            <a:picLocks noChangeAspect="1" noChangeArrowheads="1"/>
          </p:cNvPicPr>
          <p:nvPr/>
        </p:nvPicPr>
        <p:blipFill>
          <a:blip r:embed="rId3"/>
          <a:srcRect/>
          <a:stretch>
            <a:fillRect/>
          </a:stretch>
        </p:blipFill>
        <p:spPr bwMode="auto">
          <a:xfrm>
            <a:off x="685800" y="1928802"/>
            <a:ext cx="7391399" cy="4548198"/>
          </a:xfrm>
          <a:prstGeom prst="rect">
            <a:avLst/>
          </a:prstGeom>
          <a:ln>
            <a:noFill/>
          </a:ln>
          <a:effectLst>
            <a:softEdge rad="112500"/>
          </a:effectLst>
        </p:spPr>
      </p:pic>
    </p:spTree>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xfrm>
            <a:off x="-1" y="76200"/>
            <a:ext cx="9067799" cy="1066800"/>
          </a:xfrm>
        </p:spPr>
        <p:txBody>
          <a:bodyPr>
            <a:normAutofit fontScale="90000"/>
          </a:bodyPr>
          <a:lstStyle/>
          <a:p>
            <a:pPr>
              <a:defRPr/>
            </a:pPr>
            <a:r>
              <a:rPr lang="en-US" sz="4000" b="1">
                <a:solidFill>
                  <a:schemeClr val="accent1">
                    <a:lumMod val="75000"/>
                  </a:schemeClr>
                </a:solidFill>
                <a:latin typeface="Monotype Corsiva" pitchFamily="66" charset="0"/>
              </a:rPr>
              <a:t>Stages of the formation of the moral culture of the individual</a:t>
            </a:r>
            <a:endParaRPr lang="ru-RU" sz="4000" b="1">
              <a:solidFill>
                <a:schemeClr val="accent1">
                  <a:lumMod val="75000"/>
                </a:schemeClr>
              </a:solidFill>
              <a:latin typeface="Monotype Corsiva" pitchFamily="66" charset="0"/>
            </a:endParaRPr>
          </a:p>
        </p:txBody>
      </p:sp>
      <p:sp>
        <p:nvSpPr>
          <p:cNvPr id="34836" name="Rectangle 20"/>
          <p:cNvSpPr>
            <a:spLocks noChangeArrowheads="1"/>
          </p:cNvSpPr>
          <p:nvPr/>
        </p:nvSpPr>
        <p:spPr bwMode="auto">
          <a:xfrm>
            <a:off x="4572000" y="5232400"/>
            <a:ext cx="2232025"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spcBef>
                <a:spcPct val="20000"/>
              </a:spcBef>
              <a:buClrTx/>
              <a:buSzTx/>
              <a:buNone/>
            </a:pPr>
            <a:r>
              <a:rPr lang="en-US" altLang="ru-RU" sz="2000">
                <a:latin typeface="Arial" panose="020B0604020202020204" pitchFamily="34" charset="0"/>
              </a:rPr>
              <a:t>Conscience 
"What will I think of myself?"</a:t>
            </a:r>
            <a:endParaRPr lang="ru-RU" altLang="ru-RU" sz="2000">
              <a:latin typeface="Arial" panose="020B0604020202020204" pitchFamily="34" charset="0"/>
            </a:endParaRPr>
          </a:p>
        </p:txBody>
      </p:sp>
      <p:sp>
        <p:nvSpPr>
          <p:cNvPr id="34835" name="Rectangle 19"/>
          <p:cNvSpPr>
            <a:spLocks noChangeArrowheads="1"/>
          </p:cNvSpPr>
          <p:nvPr/>
        </p:nvSpPr>
        <p:spPr bwMode="auto">
          <a:xfrm>
            <a:off x="2484438" y="5232400"/>
            <a:ext cx="2087562"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spcBef>
                <a:spcPct val="20000"/>
              </a:spcBef>
              <a:buClrTx/>
              <a:buSzTx/>
              <a:buNone/>
            </a:pPr>
            <a:r>
              <a:rPr lang="en-US" altLang="ru-RU" sz="2000">
                <a:latin typeface="Arial" panose="020B0604020202020204" pitchFamily="34" charset="0"/>
              </a:rPr>
              <a:t>Self-regulation</a:t>
            </a:r>
            <a:r>
              <a:rPr lang="ru-RU" altLang="ru-RU" sz="2000">
                <a:latin typeface="Arial" panose="020B0604020202020204" pitchFamily="34" charset="0"/>
              </a:rPr>
              <a:t> </a:t>
            </a:r>
          </a:p>
        </p:txBody>
      </p:sp>
      <p:sp>
        <p:nvSpPr>
          <p:cNvPr id="34834" name="Rectangle 18"/>
          <p:cNvSpPr>
            <a:spLocks noChangeArrowheads="1"/>
          </p:cNvSpPr>
          <p:nvPr/>
        </p:nvSpPr>
        <p:spPr bwMode="auto">
          <a:xfrm>
            <a:off x="323850" y="5232400"/>
            <a:ext cx="2160588"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spcBef>
                <a:spcPct val="20000"/>
              </a:spcBef>
              <a:buClrTx/>
              <a:buSzTx/>
              <a:buNone/>
            </a:pPr>
            <a:r>
              <a:rPr lang="en-US" altLang="ru-RU" sz="2000">
                <a:latin typeface="Arial" panose="020B0604020202020204" pitchFamily="34" charset="0"/>
              </a:rPr>
              <a:t>Autonomous</a:t>
            </a:r>
            <a:endParaRPr lang="ru-RU" altLang="ru-RU" sz="2000">
              <a:latin typeface="Arial" panose="020B0604020202020204" pitchFamily="34" charset="0"/>
            </a:endParaRPr>
          </a:p>
        </p:txBody>
      </p:sp>
      <p:sp>
        <p:nvSpPr>
          <p:cNvPr id="34833" name="Rectangle 17"/>
          <p:cNvSpPr>
            <a:spLocks noChangeArrowheads="1"/>
          </p:cNvSpPr>
          <p:nvPr/>
        </p:nvSpPr>
        <p:spPr bwMode="auto">
          <a:xfrm>
            <a:off x="6804025" y="4102099"/>
            <a:ext cx="2364466" cy="230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eaLnBrk="1" hangingPunct="1">
              <a:spcBef>
                <a:spcPct val="20000"/>
              </a:spcBef>
              <a:buClrTx/>
              <a:buSzTx/>
              <a:buFontTx/>
              <a:buNone/>
            </a:pPr>
            <a:endParaRPr lang="ru-RU" altLang="ru-RU" sz="2000">
              <a:latin typeface="Arial" panose="020B0604020202020204" pitchFamily="34" charset="0"/>
            </a:endParaRPr>
          </a:p>
          <a:p>
            <a:pPr eaLnBrk="1" hangingPunct="1">
              <a:spcBef>
                <a:spcPct val="20000"/>
              </a:spcBef>
              <a:buClrTx/>
              <a:buSzTx/>
              <a:buFontTx/>
              <a:buNone/>
            </a:pPr>
            <a:endParaRPr lang="ru-RU" altLang="ru-RU" sz="2000">
              <a:latin typeface="Arial" panose="020B0604020202020204" pitchFamily="34" charset="0"/>
            </a:endParaRPr>
          </a:p>
          <a:p>
            <a:pPr algn="ctr">
              <a:spcBef>
                <a:spcPct val="20000"/>
              </a:spcBef>
              <a:buClrTx/>
              <a:buSzTx/>
              <a:buNone/>
            </a:pPr>
            <a:r>
              <a:rPr lang="en-US" altLang="ru-RU" sz="2000">
                <a:latin typeface="Arial" panose="020B0604020202020204" pitchFamily="34" charset="0"/>
              </a:rPr>
              <a:t>Adult 
people</a:t>
            </a:r>
            <a:endParaRPr lang="ru-RU" altLang="ru-RU" sz="2000">
              <a:latin typeface="Arial" panose="020B0604020202020204" pitchFamily="34" charset="0"/>
            </a:endParaRPr>
          </a:p>
        </p:txBody>
      </p:sp>
      <p:sp>
        <p:nvSpPr>
          <p:cNvPr id="34832" name="Rectangle 16"/>
          <p:cNvSpPr>
            <a:spLocks noChangeArrowheads="1"/>
          </p:cNvSpPr>
          <p:nvPr/>
        </p:nvSpPr>
        <p:spPr bwMode="auto">
          <a:xfrm>
            <a:off x="4572000" y="4102100"/>
            <a:ext cx="223202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eaLnBrk="1" hangingPunct="1">
              <a:spcBef>
                <a:spcPct val="20000"/>
              </a:spcBef>
              <a:buClrTx/>
              <a:buSzTx/>
              <a:buFontTx/>
              <a:buNone/>
            </a:pPr>
            <a:r>
              <a:rPr lang="en-US" altLang="ru-RU" sz="2000">
                <a:latin typeface="Arial" panose="020B0604020202020204" pitchFamily="34" charset="0"/>
              </a:rPr>
              <a:t>Shame, honor
"What will they think of me?’’</a:t>
            </a:r>
            <a:endParaRPr lang="ru-RU" altLang="ru-RU" sz="2000">
              <a:latin typeface="Arial" panose="020B0604020202020204" pitchFamily="34" charset="0"/>
            </a:endParaRPr>
          </a:p>
        </p:txBody>
      </p:sp>
      <p:sp>
        <p:nvSpPr>
          <p:cNvPr id="34831" name="Rectangle 15"/>
          <p:cNvSpPr>
            <a:spLocks noChangeArrowheads="1"/>
          </p:cNvSpPr>
          <p:nvPr/>
        </p:nvSpPr>
        <p:spPr bwMode="auto">
          <a:xfrm>
            <a:off x="2484438" y="4102100"/>
            <a:ext cx="2087562"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spcBef>
                <a:spcPct val="20000"/>
              </a:spcBef>
              <a:buClrTx/>
              <a:buSzTx/>
              <a:buNone/>
            </a:pPr>
            <a:r>
              <a:rPr lang="en-US" altLang="ru-RU" sz="2000">
                <a:latin typeface="Arial" panose="020B0604020202020204" pitchFamily="34" charset="0"/>
              </a:rPr>
              <a:t>Public opinion</a:t>
            </a:r>
            <a:endParaRPr lang="ru-RU" altLang="ru-RU" sz="2000">
              <a:latin typeface="Arial" panose="020B0604020202020204" pitchFamily="34" charset="0"/>
            </a:endParaRPr>
          </a:p>
        </p:txBody>
      </p:sp>
      <p:sp>
        <p:nvSpPr>
          <p:cNvPr id="34830" name="Rectangle 14"/>
          <p:cNvSpPr>
            <a:spLocks noChangeArrowheads="1"/>
          </p:cNvSpPr>
          <p:nvPr/>
        </p:nvSpPr>
        <p:spPr bwMode="auto">
          <a:xfrm>
            <a:off x="323850" y="4102100"/>
            <a:ext cx="2160588"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spcBef>
                <a:spcPct val="20000"/>
              </a:spcBef>
              <a:buClrTx/>
              <a:buSzTx/>
              <a:buNone/>
            </a:pPr>
            <a:r>
              <a:rPr lang="en-US" altLang="ru-RU" sz="2000">
                <a:latin typeface="Arial" panose="020B0604020202020204" pitchFamily="34" charset="0"/>
              </a:rPr>
              <a:t>Conventional</a:t>
            </a:r>
            <a:endParaRPr lang="ru-RU" altLang="ru-RU" sz="2000">
              <a:latin typeface="Arial" panose="020B0604020202020204" pitchFamily="34" charset="0"/>
            </a:endParaRPr>
          </a:p>
        </p:txBody>
      </p:sp>
      <p:sp>
        <p:nvSpPr>
          <p:cNvPr id="34829" name="Rectangle 13"/>
          <p:cNvSpPr>
            <a:spLocks noChangeArrowheads="1"/>
          </p:cNvSpPr>
          <p:nvPr/>
        </p:nvSpPr>
        <p:spPr bwMode="auto">
          <a:xfrm>
            <a:off x="6804025" y="2732088"/>
            <a:ext cx="201612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20000"/>
              </a:spcBef>
              <a:buClrTx/>
              <a:buSzTx/>
              <a:buNone/>
            </a:pPr>
            <a:r>
              <a:rPr lang="en-US" altLang="ru-RU" sz="2000">
                <a:latin typeface="Arial" panose="020B0604020202020204" pitchFamily="34" charset="0"/>
              </a:rPr>
              <a:t>Children
Infantile adults</a:t>
            </a:r>
            <a:endParaRPr lang="ru-RU" altLang="ru-RU" sz="2000">
              <a:latin typeface="Arial" panose="020B0604020202020204" pitchFamily="34" charset="0"/>
            </a:endParaRPr>
          </a:p>
        </p:txBody>
      </p:sp>
      <p:sp>
        <p:nvSpPr>
          <p:cNvPr id="34828" name="Rectangle 12"/>
          <p:cNvSpPr>
            <a:spLocks noChangeArrowheads="1"/>
          </p:cNvSpPr>
          <p:nvPr/>
        </p:nvSpPr>
        <p:spPr bwMode="auto">
          <a:xfrm>
            <a:off x="4572000" y="2732088"/>
            <a:ext cx="223202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spcBef>
                <a:spcPct val="20000"/>
              </a:spcBef>
              <a:buClrTx/>
              <a:buSzTx/>
              <a:buNone/>
            </a:pPr>
            <a:r>
              <a:rPr lang="en-US" altLang="ru-RU" sz="2000">
                <a:latin typeface="Arial" panose="020B0604020202020204" pitchFamily="34" charset="0"/>
              </a:rPr>
              <a:t>Fear, fear of punishment</a:t>
            </a:r>
          </a:p>
          <a:p>
            <a:pPr>
              <a:spcBef>
                <a:spcPct val="20000"/>
              </a:spcBef>
              <a:buClrTx/>
              <a:buSzTx/>
              <a:buNone/>
            </a:pPr>
            <a:r>
              <a:rPr lang="en-US" altLang="ru-RU" sz="2000">
                <a:latin typeface="Arial" panose="020B0604020202020204" pitchFamily="34" charset="0"/>
              </a:rPr>
              <a:t>"What will they do to me?’’</a:t>
            </a:r>
            <a:endParaRPr lang="ru-RU" altLang="ru-RU" sz="2000">
              <a:latin typeface="Arial" panose="020B0604020202020204" pitchFamily="34" charset="0"/>
            </a:endParaRPr>
          </a:p>
        </p:txBody>
      </p:sp>
      <p:sp>
        <p:nvSpPr>
          <p:cNvPr id="34827" name="Rectangle 11"/>
          <p:cNvSpPr>
            <a:spLocks noChangeArrowheads="1"/>
          </p:cNvSpPr>
          <p:nvPr/>
        </p:nvSpPr>
        <p:spPr bwMode="auto">
          <a:xfrm>
            <a:off x="2484438" y="2732088"/>
            <a:ext cx="2087562"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spcBef>
                <a:spcPct val="20000"/>
              </a:spcBef>
              <a:buClrTx/>
              <a:buSzTx/>
              <a:buNone/>
            </a:pPr>
            <a:r>
              <a:rPr lang="en-US" altLang="ru-RU" sz="2000">
                <a:latin typeface="Arial" panose="020B0604020202020204" pitchFamily="34" charset="0"/>
              </a:rPr>
              <a:t>Obedience and Imitation</a:t>
            </a:r>
            <a:endParaRPr lang="ru-RU" altLang="ru-RU" sz="2000">
              <a:latin typeface="Arial" panose="020B0604020202020204" pitchFamily="34" charset="0"/>
            </a:endParaRPr>
          </a:p>
        </p:txBody>
      </p:sp>
      <p:sp>
        <p:nvSpPr>
          <p:cNvPr id="34826" name="Rectangle 10"/>
          <p:cNvSpPr>
            <a:spLocks noChangeArrowheads="1"/>
          </p:cNvSpPr>
          <p:nvPr/>
        </p:nvSpPr>
        <p:spPr bwMode="auto">
          <a:xfrm>
            <a:off x="395288" y="2732088"/>
            <a:ext cx="208915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spcBef>
                <a:spcPct val="20000"/>
              </a:spcBef>
              <a:buClrTx/>
              <a:buSzTx/>
              <a:buNone/>
            </a:pPr>
            <a:r>
              <a:rPr lang="en-US" altLang="ru-RU" sz="2000">
                <a:latin typeface="Arial" panose="020B0604020202020204" pitchFamily="34" charset="0"/>
              </a:rPr>
              <a:t>Elementary</a:t>
            </a:r>
            <a:endParaRPr lang="ru-RU" altLang="ru-RU" sz="2000">
              <a:latin typeface="Arial" panose="020B0604020202020204" pitchFamily="34" charset="0"/>
            </a:endParaRPr>
          </a:p>
        </p:txBody>
      </p:sp>
      <p:sp>
        <p:nvSpPr>
          <p:cNvPr id="33806" name="Rectangle 9"/>
          <p:cNvSpPr>
            <a:spLocks noChangeArrowheads="1"/>
          </p:cNvSpPr>
          <p:nvPr/>
        </p:nvSpPr>
        <p:spPr bwMode="auto">
          <a:xfrm>
            <a:off x="6804025" y="1600200"/>
            <a:ext cx="1944688"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20000"/>
              </a:spcBef>
              <a:buClrTx/>
              <a:buSzTx/>
              <a:buNone/>
            </a:pPr>
            <a:r>
              <a:rPr lang="en-US" altLang="ru-RU" sz="2000">
                <a:latin typeface="Arial" panose="020B0604020202020204" pitchFamily="34" charset="0"/>
              </a:rPr>
              <a:t>Who is it typical for?</a:t>
            </a:r>
            <a:endParaRPr lang="ru-RU" altLang="ru-RU" sz="2000">
              <a:latin typeface="Arial" panose="020B0604020202020204" pitchFamily="34" charset="0"/>
            </a:endParaRPr>
          </a:p>
        </p:txBody>
      </p:sp>
      <p:sp>
        <p:nvSpPr>
          <p:cNvPr id="33807" name="Rectangle 8"/>
          <p:cNvSpPr>
            <a:spLocks noChangeArrowheads="1"/>
          </p:cNvSpPr>
          <p:nvPr/>
        </p:nvSpPr>
        <p:spPr bwMode="auto">
          <a:xfrm>
            <a:off x="4572000" y="1600200"/>
            <a:ext cx="2232025"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20000"/>
              </a:spcBef>
              <a:buClrTx/>
              <a:buSzTx/>
              <a:buNone/>
            </a:pPr>
            <a:r>
              <a:rPr lang="en-US" altLang="ru-RU" sz="2000">
                <a:latin typeface="Arial" panose="020B0604020202020204" pitchFamily="34" charset="0"/>
              </a:rPr>
              <a:t>The main motive of moral behavior</a:t>
            </a:r>
            <a:endParaRPr lang="ru-RU" altLang="ru-RU" sz="2000">
              <a:latin typeface="Arial" panose="020B0604020202020204" pitchFamily="34" charset="0"/>
            </a:endParaRPr>
          </a:p>
        </p:txBody>
      </p:sp>
      <p:sp>
        <p:nvSpPr>
          <p:cNvPr id="33808" name="Rectangle 7"/>
          <p:cNvSpPr>
            <a:spLocks noChangeArrowheads="1"/>
          </p:cNvSpPr>
          <p:nvPr/>
        </p:nvSpPr>
        <p:spPr bwMode="auto">
          <a:xfrm>
            <a:off x="2484438" y="1600200"/>
            <a:ext cx="2087562"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20000"/>
              </a:spcBef>
              <a:buClrTx/>
              <a:buSzTx/>
              <a:buNone/>
            </a:pPr>
            <a:r>
              <a:rPr lang="en-US" altLang="ru-RU" sz="2000">
                <a:latin typeface="Arial" panose="020B0604020202020204" pitchFamily="34" charset="0"/>
              </a:rPr>
              <a:t>What is it based on?</a:t>
            </a:r>
            <a:endParaRPr lang="ru-RU" altLang="ru-RU" sz="2000">
              <a:latin typeface="Arial" panose="020B0604020202020204" pitchFamily="34" charset="0"/>
            </a:endParaRPr>
          </a:p>
        </p:txBody>
      </p:sp>
      <p:sp>
        <p:nvSpPr>
          <p:cNvPr id="33809" name="Rectangle 6"/>
          <p:cNvSpPr>
            <a:spLocks noChangeArrowheads="1"/>
          </p:cNvSpPr>
          <p:nvPr/>
        </p:nvSpPr>
        <p:spPr bwMode="auto">
          <a:xfrm>
            <a:off x="250825" y="1600200"/>
            <a:ext cx="2233613"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50"/>
              </a:spcBef>
              <a:buClr>
                <a:schemeClr val="accent1"/>
              </a:buClr>
              <a:buSzPct val="80000"/>
              <a:buFont typeface="Wingdings 2" panose="05020102010507070707" pitchFamily="18" charset="2"/>
              <a:buChar char=""/>
              <a:defRPr sz="2800">
                <a:solidFill>
                  <a:schemeClr val="tx1"/>
                </a:solidFill>
                <a:latin typeface="Verdana" panose="020B0604030504040204" pitchFamily="34" charset="0"/>
              </a:defRPr>
            </a:lvl1pPr>
            <a:lvl2pPr marL="742950" indent="-285750">
              <a:spcBef>
                <a:spcPts val="250"/>
              </a:spcBef>
              <a:buClr>
                <a:schemeClr val="accent1"/>
              </a:buClr>
              <a:buSzPct val="100000"/>
              <a:buFont typeface="Verdana" panose="020B0604030504040204" pitchFamily="34" charset="0"/>
              <a:buChar char="◦"/>
              <a:defRPr sz="2400">
                <a:solidFill>
                  <a:schemeClr val="tx1"/>
                </a:solidFill>
                <a:latin typeface="Verdana" panose="020B0604030504040204" pitchFamily="34" charset="0"/>
              </a:defRPr>
            </a:lvl2pPr>
            <a:lvl3pPr marL="1143000" indent="-228600">
              <a:spcBef>
                <a:spcPts val="250"/>
              </a:spcBef>
              <a:buClr>
                <a:srgbClr val="DD56FE"/>
              </a:buClr>
              <a:buSzPct val="100000"/>
              <a:buFont typeface="Wingdings 2" panose="05020102010507070707" pitchFamily="18" charset="2"/>
              <a:buChar char=""/>
              <a:defRPr sz="2200">
                <a:solidFill>
                  <a:schemeClr val="tx1"/>
                </a:solidFill>
                <a:latin typeface="Verdana" panose="020B0604030504040204" pitchFamily="34" charset="0"/>
              </a:defRPr>
            </a:lvl3pPr>
            <a:lvl4pPr marL="1600200" indent="-228600">
              <a:spcBef>
                <a:spcPts val="225"/>
              </a:spcBef>
              <a:buClr>
                <a:srgbClr val="DD56FE"/>
              </a:buClr>
              <a:buSzPct val="112000"/>
              <a:buFont typeface="Verdana" panose="020B0604030504040204" pitchFamily="34" charset="0"/>
              <a:buChar char="◦"/>
              <a:defRPr sz="1900">
                <a:solidFill>
                  <a:schemeClr val="tx1"/>
                </a:solidFill>
                <a:latin typeface="Verdana" panose="020B0604030504040204" pitchFamily="34" charset="0"/>
              </a:defRPr>
            </a:lvl4pPr>
            <a:lvl5pPr marL="2057400" indent="-228600">
              <a:spcBef>
                <a:spcPts val="250"/>
              </a:spcBef>
              <a:buClr>
                <a:srgbClr val="FF5D16"/>
              </a:buClr>
              <a:buSzPct val="100000"/>
              <a:buFont typeface="Wingdings 2" panose="05020102010507070707" pitchFamily="18" charset="2"/>
              <a:buChar char=""/>
              <a:defRPr>
                <a:solidFill>
                  <a:schemeClr val="tx1"/>
                </a:solidFill>
                <a:latin typeface="Verdana" panose="020B0604030504040204" pitchFamily="34" charset="0"/>
              </a:defRPr>
            </a:lvl5pPr>
            <a:lvl6pPr marL="25146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6pPr>
            <a:lvl7pPr marL="29718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7pPr>
            <a:lvl8pPr marL="34290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8pPr>
            <a:lvl9pPr marL="3886200" indent="-228600" eaLnBrk="0" fontAlgn="base" hangingPunct="0">
              <a:spcBef>
                <a:spcPts val="250"/>
              </a:spcBef>
              <a:spcAft>
                <a:spcPct val="0"/>
              </a:spcAft>
              <a:buClr>
                <a:srgbClr val="FF5D16"/>
              </a:buClr>
              <a:buSzPct val="100000"/>
              <a:buFont typeface="Wingdings 2" panose="05020102010507070707" pitchFamily="18" charset="2"/>
              <a:buChar char=""/>
              <a:defRPr>
                <a:solidFill>
                  <a:schemeClr val="tx1"/>
                </a:solidFill>
                <a:latin typeface="Verdana" panose="020B0604030504040204" pitchFamily="34" charset="0"/>
              </a:defRPr>
            </a:lvl9pPr>
          </a:lstStyle>
          <a:p>
            <a:pPr algn="ctr">
              <a:spcBef>
                <a:spcPct val="20000"/>
              </a:spcBef>
              <a:buClrTx/>
              <a:buSzTx/>
              <a:buNone/>
            </a:pPr>
            <a:r>
              <a:rPr lang="en-US" altLang="ru-RU" sz="2000">
                <a:latin typeface="Arial" panose="020B0604020202020204" pitchFamily="34" charset="0"/>
              </a:rPr>
              <a:t>Formed morality</a:t>
            </a:r>
            <a:endParaRPr lang="ru-RU" altLang="ru-RU" sz="2000">
              <a:latin typeface="Arial" panose="020B0604020202020204" pitchFamily="34" charset="0"/>
            </a:endParaRPr>
          </a:p>
        </p:txBody>
      </p:sp>
      <p:sp>
        <p:nvSpPr>
          <p:cNvPr id="33810" name="Line 24"/>
          <p:cNvSpPr>
            <a:spLocks noChangeShapeType="1"/>
          </p:cNvSpPr>
          <p:nvPr/>
        </p:nvSpPr>
        <p:spPr bwMode="auto">
          <a:xfrm>
            <a:off x="338138" y="4095750"/>
            <a:ext cx="83804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3811" name="Line 25"/>
          <p:cNvSpPr>
            <a:spLocks noChangeShapeType="1"/>
          </p:cNvSpPr>
          <p:nvPr/>
        </p:nvSpPr>
        <p:spPr bwMode="auto">
          <a:xfrm>
            <a:off x="419780" y="5229225"/>
            <a:ext cx="6408737"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3812" name="Line 26"/>
          <p:cNvSpPr>
            <a:spLocks noChangeShapeType="1"/>
          </p:cNvSpPr>
          <p:nvPr/>
        </p:nvSpPr>
        <p:spPr bwMode="auto">
          <a:xfrm>
            <a:off x="-76197" y="6388100"/>
            <a:ext cx="8824912" cy="3651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3813" name="Line 27"/>
          <p:cNvSpPr>
            <a:spLocks noChangeShapeType="1"/>
          </p:cNvSpPr>
          <p:nvPr/>
        </p:nvSpPr>
        <p:spPr bwMode="auto">
          <a:xfrm>
            <a:off x="0" y="1557338"/>
            <a:ext cx="0" cy="476408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3814" name="Line 28"/>
          <p:cNvSpPr>
            <a:spLocks noChangeShapeType="1"/>
          </p:cNvSpPr>
          <p:nvPr/>
        </p:nvSpPr>
        <p:spPr bwMode="auto">
          <a:xfrm>
            <a:off x="2484438" y="1600200"/>
            <a:ext cx="0" cy="4764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3815" name="Line 29"/>
          <p:cNvSpPr>
            <a:spLocks noChangeShapeType="1"/>
          </p:cNvSpPr>
          <p:nvPr/>
        </p:nvSpPr>
        <p:spPr bwMode="auto">
          <a:xfrm>
            <a:off x="4572000" y="1600200"/>
            <a:ext cx="0" cy="4764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3816" name="Line 30"/>
          <p:cNvSpPr>
            <a:spLocks noChangeShapeType="1"/>
          </p:cNvSpPr>
          <p:nvPr/>
        </p:nvSpPr>
        <p:spPr bwMode="auto">
          <a:xfrm>
            <a:off x="6804025" y="1600200"/>
            <a:ext cx="0" cy="4764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3817" name="Line 31"/>
          <p:cNvSpPr>
            <a:spLocks noChangeShapeType="1"/>
          </p:cNvSpPr>
          <p:nvPr/>
        </p:nvSpPr>
        <p:spPr bwMode="auto">
          <a:xfrm>
            <a:off x="9144000" y="1600200"/>
            <a:ext cx="0" cy="47640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3818" name="Line 51"/>
          <p:cNvSpPr>
            <a:spLocks noChangeShapeType="1"/>
          </p:cNvSpPr>
          <p:nvPr/>
        </p:nvSpPr>
        <p:spPr bwMode="auto">
          <a:xfrm>
            <a:off x="395288" y="1557338"/>
            <a:ext cx="83534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3819" name="Line 52"/>
          <p:cNvSpPr>
            <a:spLocks noChangeShapeType="1"/>
          </p:cNvSpPr>
          <p:nvPr/>
        </p:nvSpPr>
        <p:spPr bwMode="auto">
          <a:xfrm>
            <a:off x="395288" y="2708275"/>
            <a:ext cx="83804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 name="Rectangle 1">
            <a:extLst>
              <a:ext uri="{FF2B5EF4-FFF2-40B4-BE49-F238E27FC236}">
                <a16:creationId xmlns:a16="http://schemas.microsoft.com/office/drawing/2014/main" id="{23256596-E04F-EF1D-877C-6AFB3674CED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elementary</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3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8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83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8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6" grpId="0"/>
      <p:bldP spid="34835" grpId="0"/>
      <p:bldP spid="34834" grpId="0"/>
      <p:bldP spid="34833" grpId="0"/>
      <p:bldP spid="34832" grpId="0"/>
      <p:bldP spid="34831" grpId="0"/>
      <p:bldP spid="34830" grpId="0"/>
      <p:bldP spid="34829" grpId="0"/>
      <p:bldP spid="34828" grpId="0"/>
      <p:bldP spid="34827" grpId="0"/>
      <p:bldP spid="348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13764-2D8E-A8A0-97AC-CCAB72F8DF54}"/>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8D59BDAE-845C-119F-B57A-8CE5F3603953}"/>
              </a:ext>
            </a:extLst>
          </p:cNvPr>
          <p:cNvSpPr/>
          <p:nvPr/>
        </p:nvSpPr>
        <p:spPr>
          <a:xfrm>
            <a:off x="-152400" y="0"/>
            <a:ext cx="9296400" cy="6324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r>
              <a:rPr lang="en-US">
                <a:ea typeface="Calibri"/>
                <a:cs typeface="Times New Roman"/>
              </a:rPr>
              <a:t>The philosophical doctrine of values is called </a:t>
            </a:r>
            <a:r>
              <a:rPr lang="en-US" b="1">
                <a:ea typeface="Calibri"/>
                <a:cs typeface="Times New Roman"/>
              </a:rPr>
              <a:t>AXIOLOGY</a:t>
            </a:r>
            <a:r>
              <a:rPr lang="en-US">
                <a:ea typeface="Calibri"/>
                <a:cs typeface="Times New Roman"/>
              </a:rPr>
              <a:t> (from the Greek </a:t>
            </a:r>
            <a:r>
              <a:rPr lang="en-US" err="1">
                <a:ea typeface="Calibri"/>
                <a:cs typeface="Times New Roman"/>
              </a:rPr>
              <a:t>axios</a:t>
            </a:r>
            <a:r>
              <a:rPr lang="en-US">
                <a:ea typeface="Calibri"/>
                <a:cs typeface="Times New Roman"/>
              </a:rPr>
              <a:t>, meaning values, and logos, teaching). This is a special branch of philosophy, where the problem of values is comprehensively investigated. From antiquity to the present day, there is no unity in the views of various philosophical schools and trends on the main question of axiology: </a:t>
            </a:r>
          </a:p>
          <a:p>
            <a:r>
              <a:rPr lang="en-US">
                <a:ea typeface="Calibri"/>
                <a:cs typeface="Times New Roman"/>
              </a:rPr>
              <a:t>whether value is an attribute of a particular thing or is it the result of its evaluation by a person or society depending on its usefulness.  
In other words, or: </a:t>
            </a:r>
          </a:p>
          <a:p>
            <a:r>
              <a:rPr lang="en-US">
                <a:ea typeface="Calibri"/>
                <a:cs typeface="Times New Roman"/>
              </a:rPr>
              <a:t>
a) value is something </a:t>
            </a:r>
            <a:r>
              <a:rPr lang="en-US" b="1">
                <a:ea typeface="Calibri"/>
                <a:cs typeface="Times New Roman"/>
              </a:rPr>
              <a:t>objective</a:t>
            </a:r>
            <a:r>
              <a:rPr lang="en-US">
                <a:ea typeface="Calibri"/>
                <a:cs typeface="Times New Roman"/>
              </a:rPr>
              <a:t>, existing in itself; </a:t>
            </a:r>
          </a:p>
          <a:p>
            <a:r>
              <a:rPr lang="en-US">
                <a:ea typeface="Calibri"/>
                <a:cs typeface="Times New Roman"/>
              </a:rPr>
              <a:t>
b) value is a </a:t>
            </a:r>
            <a:r>
              <a:rPr lang="en-US" b="1">
                <a:ea typeface="Calibri"/>
                <a:cs typeface="Times New Roman"/>
              </a:rPr>
              <a:t>subjective</a:t>
            </a:r>
            <a:r>
              <a:rPr lang="en-US">
                <a:ea typeface="Calibri"/>
                <a:cs typeface="Times New Roman"/>
              </a:rPr>
              <a:t> value judgment of an arbitrary nature.</a:t>
            </a:r>
            <a:endParaRPr lang="ru-RU">
              <a:ea typeface="Calibri"/>
              <a:cs typeface="Times New Roman"/>
            </a:endParaRPr>
          </a:p>
        </p:txBody>
      </p:sp>
    </p:spTree>
    <p:extLst>
      <p:ext uri="{BB962C8B-B14F-4D97-AF65-F5344CB8AC3E}">
        <p14:creationId xmlns:p14="http://schemas.microsoft.com/office/powerpoint/2010/main" val="31980143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DC6F8-21EE-1199-36DB-DFAD95019D02}"/>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B080B43E-271D-F863-C62B-F81DABB0E864}"/>
              </a:ext>
            </a:extLst>
          </p:cNvPr>
          <p:cNvSpPr/>
          <p:nvPr/>
        </p:nvSpPr>
        <p:spPr>
          <a:xfrm>
            <a:off x="0" y="0"/>
            <a:ext cx="8991600" cy="6324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r>
              <a:rPr lang="en-US">
                <a:ea typeface="Calibri"/>
                <a:cs typeface="Times New Roman"/>
              </a:rPr>
              <a:t>In various currents of modern philosophy, </a:t>
            </a:r>
            <a:r>
              <a:rPr lang="en-US" b="1">
                <a:ea typeface="Calibri"/>
                <a:cs typeface="Times New Roman"/>
              </a:rPr>
              <a:t>the nature of values </a:t>
            </a:r>
            <a:r>
              <a:rPr lang="en-US">
                <a:ea typeface="Calibri"/>
                <a:cs typeface="Times New Roman"/>
              </a:rPr>
              <a:t>is understood ambiguously; There are different points of view:  </a:t>
            </a:r>
          </a:p>
          <a:p>
            <a:r>
              <a:rPr lang="en-US">
                <a:ea typeface="Calibri"/>
                <a:cs typeface="Times New Roman"/>
              </a:rPr>
              <a:t>
a) value is understood as an </a:t>
            </a:r>
            <a:r>
              <a:rPr lang="en-US" b="1">
                <a:ea typeface="Calibri"/>
                <a:cs typeface="Times New Roman"/>
              </a:rPr>
              <a:t>objec</a:t>
            </a:r>
            <a:r>
              <a:rPr lang="en-US">
                <a:ea typeface="Calibri"/>
                <a:cs typeface="Times New Roman"/>
              </a:rPr>
              <a:t>t that has any benefit and is able to satisfy a particular human need; </a:t>
            </a:r>
          </a:p>
          <a:p>
            <a:r>
              <a:rPr lang="en-US">
                <a:ea typeface="Calibri"/>
                <a:cs typeface="Times New Roman"/>
              </a:rPr>
              <a:t>
b) value is understood as an </a:t>
            </a:r>
            <a:r>
              <a:rPr lang="en-US" b="1">
                <a:ea typeface="Calibri"/>
                <a:cs typeface="Times New Roman"/>
              </a:rPr>
              <a:t>ideal</a:t>
            </a:r>
            <a:r>
              <a:rPr lang="en-US">
                <a:ea typeface="Calibri"/>
                <a:cs typeface="Times New Roman"/>
              </a:rPr>
              <a:t> (French - a model, something perfect, the highest goal of aspirations); </a:t>
            </a:r>
          </a:p>
          <a:p>
            <a:r>
              <a:rPr lang="en-US">
                <a:ea typeface="Calibri"/>
                <a:cs typeface="Times New Roman"/>
              </a:rPr>
              <a:t>
c) value as a </a:t>
            </a:r>
            <a:r>
              <a:rPr lang="en-US" b="1">
                <a:ea typeface="Calibri"/>
                <a:cs typeface="Times New Roman"/>
              </a:rPr>
              <a:t>norm</a:t>
            </a:r>
            <a:r>
              <a:rPr lang="en-US">
                <a:ea typeface="Calibri"/>
                <a:cs typeface="Times New Roman"/>
              </a:rPr>
              <a:t> (from the Latin norma – guiding principle, rule, model); </a:t>
            </a:r>
          </a:p>
          <a:p>
            <a:r>
              <a:rPr lang="en-US">
                <a:ea typeface="Calibri"/>
                <a:cs typeface="Times New Roman"/>
              </a:rPr>
              <a:t>
d) value – as the </a:t>
            </a:r>
            <a:r>
              <a:rPr lang="en-US" b="1">
                <a:ea typeface="Calibri"/>
                <a:cs typeface="Times New Roman"/>
              </a:rPr>
              <a:t>significance</a:t>
            </a:r>
            <a:r>
              <a:rPr lang="en-US">
                <a:ea typeface="Calibri"/>
                <a:cs typeface="Times New Roman"/>
              </a:rPr>
              <a:t> of something in general for a person, any social group or society.</a:t>
            </a:r>
            <a:endParaRPr lang="ru-RU">
              <a:ea typeface="Calibri"/>
              <a:cs typeface="Times New Roman"/>
            </a:endParaRPr>
          </a:p>
        </p:txBody>
      </p:sp>
    </p:spTree>
    <p:extLst>
      <p:ext uri="{BB962C8B-B14F-4D97-AF65-F5344CB8AC3E}">
        <p14:creationId xmlns:p14="http://schemas.microsoft.com/office/powerpoint/2010/main" val="32616008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417FC-D87F-CBF2-C4A1-6A4A7C59D185}"/>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555FCEFA-9B29-E35D-A505-7CC635900155}"/>
              </a:ext>
            </a:extLst>
          </p:cNvPr>
          <p:cNvSpPr/>
          <p:nvPr/>
        </p:nvSpPr>
        <p:spPr>
          <a:xfrm>
            <a:off x="-76200" y="0"/>
            <a:ext cx="92964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0" marR="0" algn="just">
              <a:spcBef>
                <a:spcPts val="0"/>
              </a:spcBef>
              <a:spcAft>
                <a:spcPts val="0"/>
              </a:spcAft>
            </a:pPr>
            <a:r>
              <a:rPr lang="ru-RU" sz="1800" b="1">
                <a:solidFill>
                  <a:srgbClr val="000000"/>
                </a:solidFill>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endParaRPr lang="ru-RU" b="1">
              <a:solidFill>
                <a:srgbClr val="000000"/>
              </a:solidFill>
              <a:latin typeface="Times New Roman" panose="02020603050405020304" pitchFamily="18" charset="0"/>
              <a:ea typeface="Times New Roman" panose="02020603050405020304" pitchFamily="18" charset="0"/>
            </a:endParaRPr>
          </a:p>
          <a:p>
            <a:pPr algn="just"/>
            <a:r>
              <a:rPr lang="en-US" sz="1400">
                <a:solidFill>
                  <a:srgbClr val="000000"/>
                </a:solidFill>
                <a:latin typeface="Times New Roman" panose="02020603050405020304" pitchFamily="18" charset="0"/>
                <a:ea typeface="Times New Roman" panose="02020603050405020304" pitchFamily="18" charset="0"/>
              </a:rPr>
              <a:t>The </a:t>
            </a:r>
            <a:r>
              <a:rPr lang="en-US" sz="1400" b="1">
                <a:solidFill>
                  <a:srgbClr val="000000"/>
                </a:solidFill>
                <a:latin typeface="Times New Roman" panose="02020603050405020304" pitchFamily="18" charset="0"/>
                <a:ea typeface="Times New Roman" panose="02020603050405020304" pitchFamily="18" charset="0"/>
              </a:rPr>
              <a:t>doctrine of values (axiology</a:t>
            </a:r>
            <a:r>
              <a:rPr lang="en-US" sz="1400">
                <a:solidFill>
                  <a:srgbClr val="000000"/>
                </a:solidFill>
                <a:latin typeface="Times New Roman" panose="02020603050405020304" pitchFamily="18" charset="0"/>
                <a:ea typeface="Times New Roman" panose="02020603050405020304" pitchFamily="18" charset="0"/>
              </a:rPr>
              <a:t>) did not immediately become the property of philosophers, but only after it was possible to </a:t>
            </a:r>
            <a:r>
              <a:rPr lang="en-US" sz="1400" b="1">
                <a:solidFill>
                  <a:srgbClr val="000000"/>
                </a:solidFill>
                <a:latin typeface="Times New Roman" panose="02020603050405020304" pitchFamily="18" charset="0"/>
                <a:ea typeface="Times New Roman" panose="02020603050405020304" pitchFamily="18" charset="0"/>
              </a:rPr>
              <a:t>distinguish between the concepts of being and good. </a:t>
            </a:r>
            <a:r>
              <a:rPr lang="en-US" sz="1400">
                <a:solidFill>
                  <a:srgbClr val="000000"/>
                </a:solidFill>
                <a:latin typeface="Times New Roman" panose="02020603050405020304" pitchFamily="18" charset="0"/>
                <a:ea typeface="Times New Roman" panose="02020603050405020304" pitchFamily="18" charset="0"/>
              </a:rPr>
              <a:t>
This happened in the philosophy of </a:t>
            </a:r>
            <a:r>
              <a:rPr lang="en-US" sz="1400" b="1">
                <a:solidFill>
                  <a:srgbClr val="000000"/>
                </a:solidFill>
                <a:latin typeface="Times New Roman" panose="02020603050405020304" pitchFamily="18" charset="0"/>
                <a:ea typeface="Times New Roman" panose="02020603050405020304" pitchFamily="18" charset="0"/>
              </a:rPr>
              <a:t>Kant</a:t>
            </a:r>
            <a:r>
              <a:rPr lang="en-US" sz="1400">
                <a:solidFill>
                  <a:srgbClr val="000000"/>
                </a:solidFill>
                <a:latin typeface="Times New Roman" panose="02020603050405020304" pitchFamily="18" charset="0"/>
                <a:ea typeface="Times New Roman" panose="02020603050405020304" pitchFamily="18" charset="0"/>
              </a:rPr>
              <a:t>, who </a:t>
            </a:r>
            <a:r>
              <a:rPr lang="en-US" sz="1400" b="1">
                <a:solidFill>
                  <a:srgbClr val="000000"/>
                </a:solidFill>
                <a:latin typeface="Times New Roman" panose="02020603050405020304" pitchFamily="18" charset="0"/>
                <a:ea typeface="Times New Roman" panose="02020603050405020304" pitchFamily="18" charset="0"/>
              </a:rPr>
              <a:t>opposed the sphere of morality to the sphere of nature,</a:t>
            </a:r>
            <a:r>
              <a:rPr lang="en-US" sz="1400">
                <a:solidFill>
                  <a:srgbClr val="000000"/>
                </a:solidFill>
                <a:latin typeface="Times New Roman" panose="02020603050405020304" pitchFamily="18" charset="0"/>
                <a:ea typeface="Times New Roman" panose="02020603050405020304" pitchFamily="18" charset="0"/>
              </a:rPr>
              <a:t> and practical reason to theoretical reason. </a:t>
            </a:r>
          </a:p>
          <a:p>
            <a:pPr algn="just"/>
            <a:r>
              <a:rPr lang="en-US" sz="1400">
                <a:solidFill>
                  <a:srgbClr val="000000"/>
                </a:solidFill>
                <a:latin typeface="Times New Roman" panose="02020603050405020304" pitchFamily="18" charset="0"/>
                <a:ea typeface="Times New Roman" panose="02020603050405020304" pitchFamily="18" charset="0"/>
              </a:rPr>
              <a:t>Some philosophers saw the source of value in the subject, in the will, in feeling, in the peculiarities of the transcendental subject. The neo-Kantians discovered the source of values in the </a:t>
            </a:r>
            <a:r>
              <a:rPr lang="en-US" sz="1400" b="1">
                <a:solidFill>
                  <a:srgbClr val="000000"/>
                </a:solidFill>
                <a:latin typeface="Times New Roman" panose="02020603050405020304" pitchFamily="18" charset="0"/>
                <a:ea typeface="Times New Roman" panose="02020603050405020304" pitchFamily="18" charset="0"/>
              </a:rPr>
              <a:t>rational will</a:t>
            </a:r>
            <a:r>
              <a:rPr lang="en-US" sz="1400">
                <a:solidFill>
                  <a:srgbClr val="000000"/>
                </a:solidFill>
                <a:latin typeface="Times New Roman" panose="02020603050405020304" pitchFamily="18" charset="0"/>
                <a:ea typeface="Times New Roman" panose="02020603050405020304" pitchFamily="18" charset="0"/>
              </a:rPr>
              <a:t>, which ensures the acts of choice. </a:t>
            </a:r>
          </a:p>
          <a:p>
            <a:pPr algn="just"/>
            <a:r>
              <a:rPr lang="en-US" sz="1400">
                <a:solidFill>
                  <a:srgbClr val="000000"/>
                </a:solidFill>
                <a:latin typeface="Times New Roman" panose="02020603050405020304" pitchFamily="18" charset="0"/>
                <a:ea typeface="Times New Roman" panose="02020603050405020304" pitchFamily="18" charset="0"/>
              </a:rPr>
              <a:t>F. Brentano accused the neo-Kantians of subordinating the concept of values to reason and believed that the </a:t>
            </a:r>
            <a:r>
              <a:rPr lang="en-US" sz="1400" b="1">
                <a:solidFill>
                  <a:srgbClr val="000000"/>
                </a:solidFill>
                <a:latin typeface="Times New Roman" panose="02020603050405020304" pitchFamily="18" charset="0"/>
                <a:ea typeface="Times New Roman" panose="02020603050405020304" pitchFamily="18" charset="0"/>
              </a:rPr>
              <a:t>source of values is emotional acts of love and hatred</a:t>
            </a:r>
            <a:r>
              <a:rPr lang="en-US" sz="1400">
                <a:solidFill>
                  <a:srgbClr val="000000"/>
                </a:solidFill>
                <a:latin typeface="Times New Roman" panose="02020603050405020304" pitchFamily="18" charset="0"/>
                <a:ea typeface="Times New Roman" panose="02020603050405020304" pitchFamily="18" charset="0"/>
              </a:rPr>
              <a:t>. </a:t>
            </a:r>
          </a:p>
          <a:p>
            <a:pPr algn="just"/>
            <a:r>
              <a:rPr lang="en-US" sz="1400">
                <a:solidFill>
                  <a:srgbClr val="000000"/>
                </a:solidFill>
                <a:latin typeface="Times New Roman" panose="02020603050405020304" pitchFamily="18" charset="0"/>
                <a:ea typeface="Times New Roman" panose="02020603050405020304" pitchFamily="18" charset="0"/>
              </a:rPr>
              <a:t>Materialist philosophers saw the source of values in realities independent of the subject, </a:t>
            </a:r>
            <a:r>
              <a:rPr lang="en-US" sz="1400" b="1">
                <a:solidFill>
                  <a:srgbClr val="000000"/>
                </a:solidFill>
                <a:latin typeface="Times New Roman" panose="02020603050405020304" pitchFamily="18" charset="0"/>
                <a:ea typeface="Times New Roman" panose="02020603050405020304" pitchFamily="18" charset="0"/>
              </a:rPr>
              <a:t>in material goods</a:t>
            </a:r>
            <a:r>
              <a:rPr lang="en-US" sz="1400">
                <a:solidFill>
                  <a:srgbClr val="000000"/>
                </a:solidFill>
                <a:latin typeface="Times New Roman" panose="02020603050405020304" pitchFamily="18" charset="0"/>
                <a:ea typeface="Times New Roman" panose="02020603050405020304" pitchFamily="18" charset="0"/>
              </a:rPr>
              <a:t>. Marxism brought to the fore the values of social order. 
</a:t>
            </a:r>
          </a:p>
          <a:p>
            <a:pPr algn="just"/>
            <a:r>
              <a:rPr lang="en-US" sz="1400">
                <a:solidFill>
                  <a:srgbClr val="000000"/>
                </a:solidFill>
                <a:latin typeface="Times New Roman" panose="02020603050405020304" pitchFamily="18" charset="0"/>
                <a:ea typeface="Times New Roman" panose="02020603050405020304" pitchFamily="18" charset="0"/>
              </a:rPr>
              <a:t>Often the problem of values is understood in the most general terms, then </a:t>
            </a:r>
            <a:r>
              <a:rPr lang="en-US" sz="1400" b="1">
                <a:solidFill>
                  <a:srgbClr val="FF0000"/>
                </a:solidFill>
                <a:latin typeface="Times New Roman" panose="02020603050405020304" pitchFamily="18" charset="0"/>
                <a:ea typeface="Times New Roman" panose="02020603050405020304" pitchFamily="18" charset="0"/>
              </a:rPr>
              <a:t>TRUTH, GOODNESS AND BEAUTY ACT AS VALUES. </a:t>
            </a:r>
            <a:r>
              <a:rPr lang="en-US" sz="1400">
                <a:solidFill>
                  <a:srgbClr val="000000"/>
                </a:solidFill>
                <a:latin typeface="Times New Roman" panose="02020603050405020304" pitchFamily="18" charset="0"/>
                <a:ea typeface="Times New Roman" panose="02020603050405020304" pitchFamily="18" charset="0"/>
              </a:rPr>
              <a:t>
In greater detail, economic, political, aesthetic, moral, and religious values are distinguished. 
</a:t>
            </a:r>
            <a:r>
              <a:rPr lang="en-US" sz="1400" b="1">
                <a:solidFill>
                  <a:srgbClr val="000000"/>
                </a:solidFill>
                <a:latin typeface="Times New Roman" panose="02020603050405020304" pitchFamily="18" charset="0"/>
                <a:ea typeface="Times New Roman" panose="02020603050405020304" pitchFamily="18" charset="0"/>
              </a:rPr>
              <a:t>M. Scheler </a:t>
            </a:r>
            <a:r>
              <a:rPr lang="en-US" sz="1400">
                <a:solidFill>
                  <a:srgbClr val="000000"/>
                </a:solidFill>
                <a:latin typeface="Times New Roman" panose="02020603050405020304" pitchFamily="18" charset="0"/>
                <a:ea typeface="Times New Roman" panose="02020603050405020304" pitchFamily="18" charset="0"/>
              </a:rPr>
              <a:t>believed that the rank of a value is higher, the more durable it is and the greater the satisfaction it causes. In this regard, he put in the first place the value of the pleasant, associated with the satisfaction of sensual inclinations of a person. 
 Differences in understanding do not exclude, but complement the general concept of values, which are the result of evaluation – </a:t>
            </a:r>
            <a:r>
              <a:rPr lang="en-US" sz="1400" b="1">
                <a:solidFill>
                  <a:srgbClr val="000000"/>
                </a:solidFill>
                <a:latin typeface="Times New Roman" panose="02020603050405020304" pitchFamily="18" charset="0"/>
                <a:ea typeface="Times New Roman" panose="02020603050405020304" pitchFamily="18" charset="0"/>
              </a:rPr>
              <a:t>the awareness of things and their properties as necessary and important for a person.</a:t>
            </a:r>
            <a:endParaRPr lang="ru-RU" sz="1400" b="1">
              <a:ea typeface="Calibri"/>
              <a:cs typeface="Times New Roman"/>
            </a:endParaRPr>
          </a:p>
        </p:txBody>
      </p:sp>
    </p:spTree>
    <p:extLst>
      <p:ext uri="{BB962C8B-B14F-4D97-AF65-F5344CB8AC3E}">
        <p14:creationId xmlns:p14="http://schemas.microsoft.com/office/powerpoint/2010/main" val="401892591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0" y="630622"/>
            <a:ext cx="91440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en-US" sz="4000" b="0" i="0" u="none" strike="noStrike" kern="1200" cap="none" spc="0" baseline="0">
                <a:solidFill>
                  <a:srgbClr val="FFFFFF"/>
                </a:solidFill>
                <a:uFillTx/>
                <a:latin typeface="Calibri"/>
                <a:ea typeface=""/>
                <a:cs typeface=""/>
              </a:rPr>
              <a:t>2.</a:t>
            </a:r>
            <a:r>
              <a:rPr lang="kk-KZ" sz="4000" b="0" i="0" u="none" strike="noStrike" kern="1200" cap="none" spc="0" baseline="0">
                <a:solidFill>
                  <a:srgbClr val="FFFFFF"/>
                </a:solidFill>
                <a:uFillTx/>
                <a:latin typeface="Calibri"/>
                <a:ea typeface=""/>
                <a:cs typeface=""/>
              </a:rPr>
              <a:t> </a:t>
            </a:r>
            <a:r>
              <a:rPr lang="en-US" sz="4000">
                <a:solidFill>
                  <a:srgbClr val="FFFFFF"/>
                </a:solidFill>
                <a:ea typeface=""/>
                <a:cs typeface=""/>
              </a:rPr>
              <a:t>Classification of values</a:t>
            </a:r>
            <a:endParaRPr lang="en-US" sz="4000" b="0" i="0" u="none" strike="noStrike" kern="1200" cap="none" spc="0" baseline="0">
              <a:solidFill>
                <a:srgbClr val="FFFFFF"/>
              </a:solidFill>
              <a:uFillTx/>
              <a:latin typeface="Calibri"/>
              <a:ea typeface=""/>
              <a:cs typeface=""/>
            </a:endParaRPr>
          </a:p>
        </p:txBody>
      </p:sp>
    </p:spTree>
    <p:extLst>
      <p:ext uri="{BB962C8B-B14F-4D97-AF65-F5344CB8AC3E}">
        <p14:creationId xmlns:p14="http://schemas.microsoft.com/office/powerpoint/2010/main" val="192195815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sz="1400">
                <a:solidFill>
                  <a:srgbClr val="000000"/>
                </a:solidFill>
                <a:latin typeface="Times New Roman" panose="02020603050405020304" pitchFamily="18" charset="0"/>
                <a:ea typeface="Times New Roman" panose="02020603050405020304" pitchFamily="18" charset="0"/>
              </a:rPr>
              <a:t>The diversity of human needs and interests is expressed in a complex system of </a:t>
            </a:r>
            <a:r>
              <a:rPr lang="en-US" sz="1400" b="1">
                <a:solidFill>
                  <a:srgbClr val="000000"/>
                </a:solidFill>
                <a:latin typeface="Times New Roman" panose="02020603050405020304" pitchFamily="18" charset="0"/>
                <a:ea typeface="Times New Roman" panose="02020603050405020304" pitchFamily="18" charset="0"/>
              </a:rPr>
              <a:t>classification of values</a:t>
            </a:r>
            <a:r>
              <a:rPr lang="en-US" sz="1400">
                <a:solidFill>
                  <a:srgbClr val="000000"/>
                </a:solidFill>
                <a:latin typeface="Times New Roman" panose="02020603050405020304" pitchFamily="18" charset="0"/>
                <a:ea typeface="Times New Roman" panose="02020603050405020304" pitchFamily="18" charset="0"/>
              </a:rPr>
              <a:t>. All values are different: 
1. According to the </a:t>
            </a:r>
            <a:r>
              <a:rPr lang="en-US" sz="1400" b="1">
                <a:solidFill>
                  <a:srgbClr val="000000"/>
                </a:solidFill>
                <a:latin typeface="Times New Roman" panose="02020603050405020304" pitchFamily="18" charset="0"/>
                <a:ea typeface="Times New Roman" panose="02020603050405020304" pitchFamily="18" charset="0"/>
              </a:rPr>
              <a:t>time of their existence</a:t>
            </a:r>
            <a:r>
              <a:rPr lang="en-US" sz="1400">
                <a:solidFill>
                  <a:srgbClr val="000000"/>
                </a:solidFill>
                <a:latin typeface="Times New Roman" panose="02020603050405020304" pitchFamily="18" charset="0"/>
                <a:ea typeface="Times New Roman" panose="02020603050405020304" pitchFamily="18" charset="0"/>
              </a:rPr>
              <a:t>: - concrete-historical (certain values were perceived differently at a particular time or era); 
2. </a:t>
            </a:r>
            <a:r>
              <a:rPr lang="en-US" sz="1400" b="1">
                <a:solidFill>
                  <a:srgbClr val="000000"/>
                </a:solidFill>
                <a:latin typeface="Times New Roman" panose="02020603050405020304" pitchFamily="18" charset="0"/>
                <a:ea typeface="Times New Roman" panose="02020603050405020304" pitchFamily="18" charset="0"/>
              </a:rPr>
              <a:t>by content </a:t>
            </a:r>
            <a:r>
              <a:rPr lang="en-US" sz="1400">
                <a:solidFill>
                  <a:srgbClr val="000000"/>
                </a:solidFill>
                <a:latin typeface="Times New Roman" panose="02020603050405020304" pitchFamily="18" charset="0"/>
                <a:ea typeface="Times New Roman" panose="02020603050405020304" pitchFamily="18" charset="0"/>
              </a:rPr>
              <a:t>(correspond to subsystems of society) and act in the form of three main groups: a) </a:t>
            </a:r>
            <a:r>
              <a:rPr lang="en-US" sz="1400" b="1">
                <a:solidFill>
                  <a:srgbClr val="000000"/>
                </a:solidFill>
                <a:latin typeface="Times New Roman" panose="02020603050405020304" pitchFamily="18" charset="0"/>
                <a:ea typeface="Times New Roman" panose="02020603050405020304" pitchFamily="18" charset="0"/>
              </a:rPr>
              <a:t>material</a:t>
            </a:r>
            <a:r>
              <a:rPr lang="en-US" sz="1400">
                <a:solidFill>
                  <a:srgbClr val="000000"/>
                </a:solidFill>
                <a:latin typeface="Times New Roman" panose="02020603050405020304" pitchFamily="18" charset="0"/>
                <a:ea typeface="Times New Roman" panose="02020603050405020304" pitchFamily="18" charset="0"/>
              </a:rPr>
              <a:t> (economic); b) </a:t>
            </a:r>
            <a:r>
              <a:rPr lang="en-US" sz="1400" b="1">
                <a:solidFill>
                  <a:srgbClr val="000000"/>
                </a:solidFill>
                <a:latin typeface="Times New Roman" panose="02020603050405020304" pitchFamily="18" charset="0"/>
                <a:ea typeface="Times New Roman" panose="02020603050405020304" pitchFamily="18" charset="0"/>
              </a:rPr>
              <a:t>socio-political</a:t>
            </a:r>
            <a:r>
              <a:rPr lang="en-US" sz="1400">
                <a:solidFill>
                  <a:srgbClr val="000000"/>
                </a:solidFill>
                <a:latin typeface="Times New Roman" panose="02020603050405020304" pitchFamily="18" charset="0"/>
                <a:ea typeface="Times New Roman" panose="02020603050405020304" pitchFamily="18" charset="0"/>
              </a:rPr>
              <a:t>; c) </a:t>
            </a:r>
            <a:r>
              <a:rPr lang="en-US" sz="1400" b="1">
                <a:solidFill>
                  <a:srgbClr val="000000"/>
                </a:solidFill>
                <a:latin typeface="Times New Roman" panose="02020603050405020304" pitchFamily="18" charset="0"/>
                <a:ea typeface="Times New Roman" panose="02020603050405020304" pitchFamily="18" charset="0"/>
              </a:rPr>
              <a:t>spiritual</a:t>
            </a:r>
            <a:r>
              <a:rPr lang="en-US" sz="1400">
                <a:solidFill>
                  <a:srgbClr val="000000"/>
                </a:solidFill>
                <a:latin typeface="Times New Roman" panose="02020603050405020304" pitchFamily="18" charset="0"/>
                <a:ea typeface="Times New Roman" panose="02020603050405020304" pitchFamily="18" charset="0"/>
              </a:rPr>
              <a:t>. </a:t>
            </a:r>
          </a:p>
          <a:p>
            <a:pPr algn="just"/>
            <a:endParaRPr lang="en-US" sz="1400">
              <a:solidFill>
                <a:srgbClr val="000000"/>
              </a:solidFill>
              <a:latin typeface="Times New Roman" panose="02020603050405020304" pitchFamily="18" charset="0"/>
              <a:ea typeface="Times New Roman" panose="02020603050405020304" pitchFamily="18" charset="0"/>
            </a:endParaRPr>
          </a:p>
          <a:p>
            <a:pPr algn="just"/>
            <a:r>
              <a:rPr lang="en-US" sz="1400" b="1">
                <a:solidFill>
                  <a:srgbClr val="000000"/>
                </a:solidFill>
                <a:latin typeface="Times New Roman" panose="02020603050405020304" pitchFamily="18" charset="0"/>
                <a:ea typeface="Times New Roman" panose="02020603050405020304" pitchFamily="18" charset="0"/>
              </a:rPr>
              <a:t>Material</a:t>
            </a:r>
            <a:r>
              <a:rPr lang="en-US" sz="1400">
                <a:solidFill>
                  <a:srgbClr val="000000"/>
                </a:solidFill>
                <a:latin typeface="Times New Roman" panose="02020603050405020304" pitchFamily="18" charset="0"/>
                <a:ea typeface="Times New Roman" panose="02020603050405020304" pitchFamily="18" charset="0"/>
              </a:rPr>
              <a:t> values include: production and consumption or utilitarian;   relations to property;   </a:t>
            </a:r>
          </a:p>
          <a:p>
            <a:pPr algn="just"/>
            <a:r>
              <a:rPr lang="en-US" sz="1400" b="1">
                <a:solidFill>
                  <a:srgbClr val="000000"/>
                </a:solidFill>
                <a:latin typeface="Times New Roman" panose="02020603050405020304" pitchFamily="18" charset="0"/>
                <a:ea typeface="Times New Roman" panose="02020603050405020304" pitchFamily="18" charset="0"/>
              </a:rPr>
              <a:t>Social and political </a:t>
            </a:r>
            <a:r>
              <a:rPr lang="en-US" sz="1400">
                <a:solidFill>
                  <a:srgbClr val="000000"/>
                </a:solidFill>
                <a:latin typeface="Times New Roman" panose="02020603050405020304" pitchFamily="18" charset="0"/>
                <a:ea typeface="Times New Roman" panose="02020603050405020304" pitchFamily="18" charset="0"/>
              </a:rPr>
              <a:t>values: ideas about social justice;   ideas about freedom;   ideas about human rights;   ideas about the role and functions of the state;   ideas about the role of political parties, movements, associations, etc. </a:t>
            </a:r>
          </a:p>
          <a:p>
            <a:pPr algn="just"/>
            <a:r>
              <a:rPr lang="en-US" sz="1400" b="1">
                <a:solidFill>
                  <a:srgbClr val="000000"/>
                </a:solidFill>
                <a:latin typeface="Times New Roman" panose="02020603050405020304" pitchFamily="18" charset="0"/>
                <a:ea typeface="Times New Roman" panose="02020603050405020304" pitchFamily="18" charset="0"/>
              </a:rPr>
              <a:t>Spiritual values</a:t>
            </a:r>
            <a:r>
              <a:rPr lang="en-US" sz="1400">
                <a:solidFill>
                  <a:srgbClr val="000000"/>
                </a:solidFill>
                <a:latin typeface="Times New Roman" panose="02020603050405020304" pitchFamily="18" charset="0"/>
                <a:ea typeface="Times New Roman" panose="02020603050405020304" pitchFamily="18" charset="0"/>
              </a:rPr>
              <a:t>: moral (ethical);   legal and political;   Aesthetic;   Religious;   epistemological. 
3. </a:t>
            </a:r>
            <a:r>
              <a:rPr lang="en-US" sz="1400" b="1">
                <a:solidFill>
                  <a:srgbClr val="000000"/>
                </a:solidFill>
                <a:latin typeface="Times New Roman" panose="02020603050405020304" pitchFamily="18" charset="0"/>
                <a:ea typeface="Times New Roman" panose="02020603050405020304" pitchFamily="18" charset="0"/>
              </a:rPr>
              <a:t>by carrier: </a:t>
            </a:r>
            <a:r>
              <a:rPr lang="en-US" sz="1400">
                <a:solidFill>
                  <a:srgbClr val="000000"/>
                </a:solidFill>
                <a:latin typeface="Times New Roman" panose="02020603050405020304" pitchFamily="18" charset="0"/>
                <a:ea typeface="Times New Roman" panose="02020603050405020304" pitchFamily="18" charset="0"/>
              </a:rPr>
              <a:t>a) universal; b) national; c) group; d) individual or personal; 
4. </a:t>
            </a:r>
            <a:r>
              <a:rPr lang="en-US" sz="1400" b="1">
                <a:solidFill>
                  <a:srgbClr val="000000"/>
                </a:solidFill>
                <a:latin typeface="Times New Roman" panose="02020603050405020304" pitchFamily="18" charset="0"/>
                <a:ea typeface="Times New Roman" panose="02020603050405020304" pitchFamily="18" charset="0"/>
              </a:rPr>
              <a:t>by significance</a:t>
            </a:r>
            <a:r>
              <a:rPr lang="en-US" sz="1400">
                <a:solidFill>
                  <a:srgbClr val="000000"/>
                </a:solidFill>
                <a:latin typeface="Times New Roman" panose="02020603050405020304" pitchFamily="18" charset="0"/>
                <a:ea typeface="Times New Roman" panose="02020603050405020304" pitchFamily="18" charset="0"/>
              </a:rPr>
              <a:t>: a) absolute value; b) higher; c) specific, etc.</a:t>
            </a:r>
            <a:endParaRPr lang="en-US"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645887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A499D-929F-9791-9E2F-E90476FF1B62}"/>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D56CB7F8-03D1-7FAE-5AE6-3B2B0C270EC0}"/>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sz="1400">
                <a:solidFill>
                  <a:srgbClr val="000000"/>
                </a:solidFill>
                <a:latin typeface="Times New Roman" panose="02020603050405020304" pitchFamily="18" charset="0"/>
                <a:ea typeface="Times New Roman" panose="02020603050405020304" pitchFamily="18" charset="0"/>
              </a:rPr>
              <a:t>Despite different approaches to the differentiation of values, all of them are closely interrelated, united and form an integral system. At present, within the countries that are guided by the principles of Western civilization, the absolute value in the system of values is considered to be the </a:t>
            </a:r>
            <a:r>
              <a:rPr lang="en-US" sz="1400" b="1">
                <a:solidFill>
                  <a:srgbClr val="000000"/>
                </a:solidFill>
                <a:latin typeface="Times New Roman" panose="02020603050405020304" pitchFamily="18" charset="0"/>
                <a:ea typeface="Times New Roman" panose="02020603050405020304" pitchFamily="18" charset="0"/>
              </a:rPr>
              <a:t>HUMAN</a:t>
            </a:r>
            <a:r>
              <a:rPr lang="en-US" sz="1400">
                <a:solidFill>
                  <a:srgbClr val="000000"/>
                </a:solidFill>
                <a:latin typeface="Times New Roman" panose="02020603050405020304" pitchFamily="18" charset="0"/>
                <a:ea typeface="Times New Roman" panose="02020603050405020304" pitchFamily="18" charset="0"/>
              </a:rPr>
              <a:t> himself, his life and health. All the great thinkers of different times and peoples have emphasized this.</a:t>
            </a:r>
          </a:p>
          <a:p>
            <a:pPr algn="just"/>
            <a:r>
              <a:rPr lang="en-US" sz="1400">
                <a:solidFill>
                  <a:srgbClr val="000000"/>
                </a:solidFill>
                <a:latin typeface="Times New Roman" panose="02020603050405020304" pitchFamily="18" charset="0"/>
                <a:ea typeface="Times New Roman" panose="02020603050405020304" pitchFamily="18" charset="0"/>
              </a:rPr>
              <a:t> 
The most concise and succinct expression in "Aphorisms of Worldly Wisdom" was made by </a:t>
            </a:r>
            <a:r>
              <a:rPr lang="en-US" sz="1400" b="1">
                <a:solidFill>
                  <a:srgbClr val="000000"/>
                </a:solidFill>
                <a:latin typeface="Times New Roman" panose="02020603050405020304" pitchFamily="18" charset="0"/>
                <a:ea typeface="Times New Roman" panose="02020603050405020304" pitchFamily="18" charset="0"/>
              </a:rPr>
              <a:t>Arthur Schopenhauer </a:t>
            </a:r>
            <a:r>
              <a:rPr lang="en-US" sz="1400">
                <a:solidFill>
                  <a:srgbClr val="000000"/>
                </a:solidFill>
                <a:latin typeface="Times New Roman" panose="02020603050405020304" pitchFamily="18" charset="0"/>
                <a:ea typeface="Times New Roman" panose="02020603050405020304" pitchFamily="18" charset="0"/>
              </a:rPr>
              <a:t>(1788-1860), a German philosopher. </a:t>
            </a:r>
          </a:p>
          <a:p>
            <a:pPr algn="just"/>
            <a:r>
              <a:rPr lang="en-US" sz="1400">
                <a:solidFill>
                  <a:srgbClr val="000000"/>
                </a:solidFill>
                <a:latin typeface="Times New Roman" panose="02020603050405020304" pitchFamily="18" charset="0"/>
                <a:ea typeface="Times New Roman" panose="02020603050405020304" pitchFamily="18" charset="0"/>
              </a:rPr>
              <a:t>
"Nine-tenths of our happiness is based on </a:t>
            </a:r>
            <a:r>
              <a:rPr lang="en-US" sz="1400" b="1">
                <a:solidFill>
                  <a:srgbClr val="000000"/>
                </a:solidFill>
                <a:latin typeface="Times New Roman" panose="02020603050405020304" pitchFamily="18" charset="0"/>
                <a:ea typeface="Times New Roman" panose="02020603050405020304" pitchFamily="18" charset="0"/>
              </a:rPr>
              <a:t>HEALTH</a:t>
            </a:r>
            <a:r>
              <a:rPr lang="en-US" sz="1400">
                <a:solidFill>
                  <a:srgbClr val="000000"/>
                </a:solidFill>
                <a:latin typeface="Times New Roman" panose="02020603050405020304" pitchFamily="18" charset="0"/>
                <a:ea typeface="Times New Roman" panose="02020603050405020304" pitchFamily="18" charset="0"/>
              </a:rPr>
              <a:t>. With it, everything becomes a source of pleasure, while without it absolutely no higher good can give pleasure; Even subjective goods: the qualities of the mind, soul, temperament - weaken and freeze in a sickly state... Hence the conclusion that it would be the greatest folly to sacrifice one's health for anything: for the sake of wealth, career, education, fame, not to mention sensual and fleeting pleasures; or rather, all this is worth sacrificing for the sake of health" </a:t>
            </a:r>
          </a:p>
          <a:p>
            <a:pPr algn="just"/>
            <a:r>
              <a:rPr lang="en-US" sz="1400">
                <a:solidFill>
                  <a:srgbClr val="000000"/>
                </a:solidFill>
                <a:latin typeface="Times New Roman" panose="02020603050405020304" pitchFamily="18" charset="0"/>
                <a:ea typeface="Times New Roman" panose="02020603050405020304" pitchFamily="18" charset="0"/>
              </a:rPr>
              <a:t>
</a:t>
            </a:r>
            <a:r>
              <a:rPr lang="en-US" sz="1400" b="1">
                <a:solidFill>
                  <a:srgbClr val="000000"/>
                </a:solidFill>
                <a:latin typeface="Times New Roman" panose="02020603050405020304" pitchFamily="18" charset="0"/>
                <a:ea typeface="Times New Roman" panose="02020603050405020304" pitchFamily="18" charset="0"/>
              </a:rPr>
              <a:t>It is a person who is an intrinsic value. Posing the question of values outside of man is meaningless.</a:t>
            </a:r>
            <a:endParaRPr lang="ru-RU" sz="1400" b="1"/>
          </a:p>
        </p:txBody>
      </p:sp>
    </p:spTree>
    <p:extLst>
      <p:ext uri="{BB962C8B-B14F-4D97-AF65-F5344CB8AC3E}">
        <p14:creationId xmlns:p14="http://schemas.microsoft.com/office/powerpoint/2010/main" val="57144755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0FE4B13E7E50E24294C41CF949F65079" ma:contentTypeVersion="4" ma:contentTypeDescription="Создание документа." ma:contentTypeScope="" ma:versionID="e21b933c3e81f96e5e4a3811d6615a9c">
  <xsd:schema xmlns:xsd="http://www.w3.org/2001/XMLSchema" xmlns:xs="http://www.w3.org/2001/XMLSchema" xmlns:p="http://schemas.microsoft.com/office/2006/metadata/properties" xmlns:ns2="88ac8625-ae69-4c32-bbbf-019c51047c38" targetNamespace="http://schemas.microsoft.com/office/2006/metadata/properties" ma:root="true" ma:fieldsID="ef241bddd601c8bdab3ab59bb8be4eee" ns2:_="">
    <xsd:import namespace="88ac8625-ae69-4c32-bbbf-019c51047c3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ac8625-ae69-4c32-bbbf-019c51047c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B3D50F-3CDA-4063-B059-65CC4F88793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19B564B-9691-401D-A64B-48793FFFCBE7}">
  <ds:schemaRefs>
    <ds:schemaRef ds:uri="http://schemas.microsoft.com/sharepoint/v3/contenttype/forms"/>
  </ds:schemaRefs>
</ds:datastoreItem>
</file>

<file path=customXml/itemProps3.xml><?xml version="1.0" encoding="utf-8"?>
<ds:datastoreItem xmlns:ds="http://schemas.openxmlformats.org/officeDocument/2006/customXml" ds:itemID="{C9623836-2B1E-481C-BB6E-7C5753B26C95}">
  <ds:schemaRefs>
    <ds:schemaRef ds:uri="88ac8625-ae69-4c32-bbbf-019c51047c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Экран (4:3)</PresentationFormat>
  <Slides>37</Slides>
  <Notes>2</Notes>
  <HiddenSlides>0</HiddenSlide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ARISTOTLE</vt:lpstr>
      <vt:lpstr>Презентация PowerPoint</vt:lpstr>
      <vt:lpstr>Ethics of the Middle Ages (10th-15th centuries)</vt:lpstr>
      <vt:lpstr>Презентация PowerPoint</vt:lpstr>
      <vt:lpstr>Ethics of I. Kant (1724-1804)</vt:lpstr>
      <vt:lpstr>Презентация PowerPoint</vt:lpstr>
      <vt:lpstr>Презентация PowerPoint</vt:lpstr>
      <vt:lpstr>Презентация PowerPoint</vt:lpstr>
      <vt:lpstr>Презентация PowerPoint</vt:lpstr>
      <vt:lpstr>THE STRUCTURE OF MORALITY</vt:lpstr>
      <vt:lpstr>Levels of Moral Consciousness</vt:lpstr>
      <vt:lpstr>The essence of morality is to ensure a balance of personal and social good, to bring harmony to the process of human communication. </vt:lpstr>
      <vt:lpstr>Stages of the formation of the moral culture of the individual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Conrad.Zaure</dc:creator>
  <cp:revision>5</cp:revision>
  <dcterms:created xsi:type="dcterms:W3CDTF">2013-02-26T00:54:17Z</dcterms:created>
  <dcterms:modified xsi:type="dcterms:W3CDTF">2024-12-01T13:17:26Z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0x0101000FE4B13E7E50E24294C41CF949F65079</vt:lpwstr>
  </property>
</Properties>
</file>