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471" r:id="rId6"/>
    <p:sldId id="430" r:id="rId7"/>
    <p:sldId id="506" r:id="rId8"/>
    <p:sldId id="507" r:id="rId9"/>
    <p:sldId id="508" r:id="rId10"/>
    <p:sldId id="265" r:id="rId11"/>
    <p:sldId id="266" r:id="rId12"/>
    <p:sldId id="262" r:id="rId13"/>
    <p:sldId id="263" r:id="rId14"/>
    <p:sldId id="264" r:id="rId15"/>
    <p:sldId id="515" r:id="rId16"/>
    <p:sldId id="516" r:id="rId17"/>
    <p:sldId id="517" r:id="rId18"/>
    <p:sldId id="518" r:id="rId19"/>
    <p:sldId id="473" r:id="rId20"/>
    <p:sldId id="432" r:id="rId21"/>
    <p:sldId id="509" r:id="rId22"/>
    <p:sldId id="510" r:id="rId23"/>
    <p:sldId id="511" r:id="rId24"/>
    <p:sldId id="519" r:id="rId25"/>
    <p:sldId id="520" r:id="rId26"/>
    <p:sldId id="522" r:id="rId27"/>
    <p:sldId id="523" r:id="rId28"/>
    <p:sldId id="524" r:id="rId29"/>
    <p:sldId id="525" r:id="rId30"/>
    <p:sldId id="526" r:id="rId31"/>
    <p:sldId id="475" r:id="rId32"/>
    <p:sldId id="434" r:id="rId33"/>
    <p:sldId id="512" r:id="rId34"/>
    <p:sldId id="513" r:id="rId35"/>
    <p:sldId id="514" r:id="rId36"/>
    <p:sldId id="412" r:id="rId37"/>
    <p:sldId id="503" r:id="rId38"/>
    <p:sldId id="277" r:id="rId39"/>
    <p:sldId id="279" r:id="rId40"/>
    <p:sldId id="281" r:id="rId41"/>
    <p:sldId id="28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0C3AD-285C-48DE-89E2-7DCE5FFD5976}" v="2" dt="2024-12-04T15:01:58.255"/>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89192" autoAdjust="0"/>
  </p:normalViewPr>
  <p:slideViewPr>
    <p:cSldViewPr>
      <p:cViewPr>
        <p:scale>
          <a:sx n="110" d="100"/>
          <a:sy n="110" d="100"/>
        </p:scale>
        <p:origin x="835"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rbolat Gabdullin" userId="S::34190@iitu.edu.kz::1dd8033b-d26d-47cd-8393-335b01b93403" providerId="AD" clId="Web-{5760C3AD-285C-48DE-89E2-7DCE5FFD5976}"/>
    <pc:docChg chg="addSld delSld">
      <pc:chgData name="Nurbolat Gabdullin" userId="S::34190@iitu.edu.kz::1dd8033b-d26d-47cd-8393-335b01b93403" providerId="AD" clId="Web-{5760C3AD-285C-48DE-89E2-7DCE5FFD5976}" dt="2024-12-04T15:01:58.255" v="1"/>
      <pc:docMkLst>
        <pc:docMk/>
      </pc:docMkLst>
      <pc:sldChg chg="new del">
        <pc:chgData name="Nurbolat Gabdullin" userId="S::34190@iitu.edu.kz::1dd8033b-d26d-47cd-8393-335b01b93403" providerId="AD" clId="Web-{5760C3AD-285C-48DE-89E2-7DCE5FFD5976}" dt="2024-12-04T15:01:58.255" v="1"/>
        <pc:sldMkLst>
          <pc:docMk/>
          <pc:sldMk cId="83796690" sldId="52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AC29C5-FAD6-411B-B322-FC742240F823}" type="datetimeFigureOut">
              <a:rPr lang="ru-RU" smtClean="0"/>
              <a:t>04.12.2024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9D3494-C6FA-473B-BC9B-A28474F7B0EC}" type="slidenum">
              <a:rPr lang="ru-RU" smtClean="0"/>
              <a:t>‹#›</a:t>
            </a:fld>
            <a:endParaRPr lang="ru-RU"/>
          </a:p>
        </p:txBody>
      </p:sp>
    </p:spTree>
    <p:extLst>
      <p:ext uri="{BB962C8B-B14F-4D97-AF65-F5344CB8AC3E}">
        <p14:creationId xmlns:p14="http://schemas.microsoft.com/office/powerpoint/2010/main" val="212163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9D3494-C6FA-473B-BC9B-A28474F7B0EC}" type="slidenum">
              <a:rPr lang="ru-RU" smtClean="0"/>
              <a:t>39</a:t>
            </a:fld>
            <a:endParaRPr lang="ru-RU"/>
          </a:p>
        </p:txBody>
      </p:sp>
    </p:spTree>
    <p:extLst>
      <p:ext uri="{BB962C8B-B14F-4D97-AF65-F5344CB8AC3E}">
        <p14:creationId xmlns:p14="http://schemas.microsoft.com/office/powerpoint/2010/main" val="198651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FF598357-CFD7-42AE-A3D1-F0DA967EAFE0}" type="datetime1">
              <a:rPr lang="en-US"/>
              <a:pPr lvl="0"/>
              <a:t>12/4/2024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F3CD7E7A-F724-4745-9EB7-FC3AC90DCCB8}" type="slidenum">
              <a:t>‹#›</a:t>
            </a:fld>
            <a:endParaRPr lang="en-US"/>
          </a:p>
        </p:txBody>
      </p:sp>
    </p:spTree>
    <p:extLst>
      <p:ext uri="{BB962C8B-B14F-4D97-AF65-F5344CB8AC3E}">
        <p14:creationId xmlns:p14="http://schemas.microsoft.com/office/powerpoint/2010/main" val="189749767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6688A73F-2296-4770-9D2C-D334634F3C44}" type="datetime1">
              <a:rPr lang="en-US"/>
              <a:pPr lvl="0"/>
              <a:t>12/4/2024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C60E4737-8808-4B40-8EEC-03DEF215BF73}" type="slidenum">
              <a:t>‹#›</a:t>
            </a:fld>
            <a:endParaRPr lang="en-US"/>
          </a:p>
        </p:txBody>
      </p:sp>
    </p:spTree>
    <p:extLst>
      <p:ext uri="{BB962C8B-B14F-4D97-AF65-F5344CB8AC3E}">
        <p14:creationId xmlns:p14="http://schemas.microsoft.com/office/powerpoint/2010/main" val="176260933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35086000-C037-48C0-A8DD-99D43F2011EF}" type="datetime1">
              <a:rPr lang="en-US"/>
              <a:pPr lvl="0"/>
              <a:t>12/4/2024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2D83E2B0-ADDE-4655-9E04-371E6E68AD68}" type="slidenum">
              <a:t>‹#›</a:t>
            </a:fld>
            <a:endParaRPr lang="en-US"/>
          </a:p>
        </p:txBody>
      </p:sp>
    </p:spTree>
    <p:extLst>
      <p:ext uri="{BB962C8B-B14F-4D97-AF65-F5344CB8AC3E}">
        <p14:creationId xmlns:p14="http://schemas.microsoft.com/office/powerpoint/2010/main" val="407169659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5618022E-52EE-4ECA-A912-D1E91FC6ADAC}" type="datetime1">
              <a:rPr lang="en-US"/>
              <a:pPr lvl="0"/>
              <a:t>12/4/2024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DC20A59E-FAA3-4ACA-BB30-3D42F703FB10}" type="slidenum">
              <a:t>‹#›</a:t>
            </a:fld>
            <a:endParaRPr lang="en-US"/>
          </a:p>
        </p:txBody>
      </p:sp>
    </p:spTree>
    <p:extLst>
      <p:ext uri="{BB962C8B-B14F-4D97-AF65-F5344CB8AC3E}">
        <p14:creationId xmlns:p14="http://schemas.microsoft.com/office/powerpoint/2010/main" val="224021373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fld id="{8E4158E5-E15B-416F-A1C6-90DAAEB625DF}" type="datetime1">
              <a:rPr lang="en-US"/>
              <a:pPr lvl="0"/>
              <a:t>12/4/2024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365A412B-7981-46CA-BA20-586333D315A5}" type="slidenum">
              <a:t>‹#›</a:t>
            </a:fld>
            <a:endParaRPr lang="en-US"/>
          </a:p>
        </p:txBody>
      </p:sp>
    </p:spTree>
    <p:extLst>
      <p:ext uri="{BB962C8B-B14F-4D97-AF65-F5344CB8AC3E}">
        <p14:creationId xmlns:p14="http://schemas.microsoft.com/office/powerpoint/2010/main" val="105020105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F7D6255E-7F5A-443C-AB33-9752DA9FE022}" type="datetime1">
              <a:rPr lang="en-US"/>
              <a:pPr lvl="0"/>
              <a:t>12/4/2024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A0C7E3FD-709A-422D-8CD5-1EC4AFBD00EE}" type="slidenum">
              <a:t>‹#›</a:t>
            </a:fld>
            <a:endParaRPr lang="en-US"/>
          </a:p>
        </p:txBody>
      </p:sp>
    </p:spTree>
    <p:extLst>
      <p:ext uri="{BB962C8B-B14F-4D97-AF65-F5344CB8AC3E}">
        <p14:creationId xmlns:p14="http://schemas.microsoft.com/office/powerpoint/2010/main" val="175285167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26D8D6EF-FC97-40F1-BF16-C789FB141C53}" type="datetime1">
              <a:rPr lang="en-US"/>
              <a:pPr lvl="0"/>
              <a:t>12/4/2024</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9B214189-A2AF-4C8B-8378-BA741E603CEE}" type="slidenum">
              <a:t>‹#›</a:t>
            </a:fld>
            <a:endParaRPr lang="en-US"/>
          </a:p>
        </p:txBody>
      </p:sp>
    </p:spTree>
    <p:extLst>
      <p:ext uri="{BB962C8B-B14F-4D97-AF65-F5344CB8AC3E}">
        <p14:creationId xmlns:p14="http://schemas.microsoft.com/office/powerpoint/2010/main" val="426160036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10D830F2-7057-42E6-BEA0-42A03512733E}" type="datetime1">
              <a:rPr lang="en-US"/>
              <a:pPr lvl="0"/>
              <a:t>12/4/2024</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332A310C-F778-4571-8A2A-ABD3C54CEE78}" type="slidenum">
              <a:t>‹#›</a:t>
            </a:fld>
            <a:endParaRPr lang="en-US"/>
          </a:p>
        </p:txBody>
      </p:sp>
    </p:spTree>
    <p:extLst>
      <p:ext uri="{BB962C8B-B14F-4D97-AF65-F5344CB8AC3E}">
        <p14:creationId xmlns:p14="http://schemas.microsoft.com/office/powerpoint/2010/main" val="242043563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4B86EFE5-510B-4988-AB8E-CC20501EA83D}" type="datetime1">
              <a:rPr lang="en-US"/>
              <a:pPr lvl="0"/>
              <a:t>12/4/2024</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DFE6DFCE-50D6-49C2-A028-A6D33D6A7CD1}" type="slidenum">
              <a:t>‹#›</a:t>
            </a:fld>
            <a:endParaRPr lang="en-US"/>
          </a:p>
        </p:txBody>
      </p:sp>
    </p:spTree>
    <p:extLst>
      <p:ext uri="{BB962C8B-B14F-4D97-AF65-F5344CB8AC3E}">
        <p14:creationId xmlns:p14="http://schemas.microsoft.com/office/powerpoint/2010/main" val="46244854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492F0F47-51DE-49EF-BA9D-18AA9905D2B4}" type="datetime1">
              <a:rPr lang="en-US"/>
              <a:pPr lvl="0"/>
              <a:t>12/4/2024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45D36DAC-0126-4ED6-82D7-F31C30E0A1B3}" type="slidenum">
              <a:t>‹#›</a:t>
            </a:fld>
            <a:endParaRPr lang="en-US"/>
          </a:p>
        </p:txBody>
      </p:sp>
    </p:spTree>
    <p:extLst>
      <p:ext uri="{BB962C8B-B14F-4D97-AF65-F5344CB8AC3E}">
        <p14:creationId xmlns:p14="http://schemas.microsoft.com/office/powerpoint/2010/main" val="378158830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A1B1E166-EF30-4DF9-B134-5321990D64C9}" type="datetime1">
              <a:rPr lang="en-US"/>
              <a:pPr lvl="0"/>
              <a:t>12/4/2024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833947D1-84BB-4E39-A358-72E68F5561D3}" type="slidenum">
              <a:t>‹#›</a:t>
            </a:fld>
            <a:endParaRPr lang="en-US"/>
          </a:p>
        </p:txBody>
      </p:sp>
    </p:spTree>
    <p:extLst>
      <p:ext uri="{BB962C8B-B14F-4D97-AF65-F5344CB8AC3E}">
        <p14:creationId xmlns:p14="http://schemas.microsoft.com/office/powerpoint/2010/main" val="192867231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640"/>
            <a:ext cx="8229600" cy="1143000"/>
          </a:xfrm>
          <a:prstGeom prst="rect">
            <a:avLst/>
          </a:prstGeom>
          <a:noFill/>
          <a:ln>
            <a:noFill/>
          </a:ln>
        </p:spPr>
        <p:txBody>
          <a:bodyPr vert="horz" wrap="square" lIns="91440" tIns="45720" rIns="91440" bIns="45720" anchor="ctr" anchorCtr="1" compatLnSpc="1"/>
          <a:lstStyle/>
          <a:p>
            <a:pPr lvl="0"/>
            <a:r>
              <a:rPr lang="en-US"/>
              <a:t>Click to edit Master title style</a:t>
            </a:r>
          </a:p>
        </p:txBody>
      </p:sp>
      <p:sp>
        <p:nvSpPr>
          <p:cNvPr id="3" name="Text Placeholder 2"/>
          <p:cNvSpPr txBox="1">
            <a:spLocks noGrp="1"/>
          </p:cNvSpPr>
          <p:nvPr>
            <p:ph type="body" idx="1"/>
          </p:nvPr>
        </p:nvSpPr>
        <p:spPr>
          <a:xfrm>
            <a:off x="457200" y="1600200"/>
            <a:ext cx="8229600" cy="4525959"/>
          </a:xfrm>
          <a:prstGeom prst="rect">
            <a:avLst/>
          </a:prstGeom>
          <a:noFill/>
          <a:ln>
            <a:noFill/>
          </a:ln>
        </p:spPr>
        <p:txBody>
          <a:bodyPr vert="horz" wrap="square" lIns="91440" tIns="45720" rIns="91440" bIns="4572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457200" y="6356351"/>
            <a:ext cx="2133596" cy="365129"/>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fld id="{73AB0170-0538-4DBC-9AC7-73EEA3A4CFCB}" type="datetime1">
              <a:rPr lang="en-US"/>
              <a:pPr lvl="0"/>
              <a:t>12/4/2024</a:t>
            </a:fld>
            <a:endParaRPr lang="en-US"/>
          </a:p>
        </p:txBody>
      </p:sp>
      <p:sp>
        <p:nvSpPr>
          <p:cNvPr id="5" name="Footer Placeholder 4"/>
          <p:cNvSpPr txBox="1">
            <a:spLocks noGrp="1"/>
          </p:cNvSpPr>
          <p:nvPr>
            <p:ph type="ftr" sz="quarter" idx="3"/>
          </p:nvPr>
        </p:nvSpPr>
        <p:spPr>
          <a:xfrm>
            <a:off x="3124203" y="6356351"/>
            <a:ext cx="2895603" cy="365129"/>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endParaRPr lang="en-US"/>
          </a:p>
        </p:txBody>
      </p:sp>
      <p:sp>
        <p:nvSpPr>
          <p:cNvPr id="6" name="Slide Number Placeholder 5"/>
          <p:cNvSpPr txBox="1">
            <a:spLocks noGrp="1"/>
          </p:cNvSpPr>
          <p:nvPr>
            <p:ph type="sldNum" sz="quarter" idx="4"/>
          </p:nvPr>
        </p:nvSpPr>
        <p:spPr>
          <a:xfrm>
            <a:off x="6553203" y="6356351"/>
            <a:ext cx="2133596" cy="365129"/>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fld id="{BFEA570B-23DA-41DE-BD9E-4D53EF86CC16}"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750"/>
    </mc:Choice>
    <mc:Fallback xmlns="">
      <p:transition spd="slow"/>
    </mc:Fallback>
  </mc:AlternateContent>
  <p:txStyles>
    <p:titleStyle>
      <a:lvl1pPr marL="0" marR="0" lvl="0" indent="0" algn="ctr" defTabSz="914400" rtl="0" fontAlgn="auto" hangingPunct="1">
        <a:lnSpc>
          <a:spcPct val="100000"/>
        </a:lnSpc>
        <a:spcBef>
          <a:spcPts val="0"/>
        </a:spcBef>
        <a:spcAft>
          <a:spcPts val="0"/>
        </a:spcAft>
        <a:buNone/>
        <a:tabLst/>
        <a:defRPr lang="en-US" sz="4400" b="0" i="0" u="none" strike="noStrike" kern="1200" cap="none" spc="0" baseline="0">
          <a:solidFill>
            <a:srgbClr val="000000"/>
          </a:solidFill>
          <a:uFillTx/>
          <a:latin typeface="Calibri"/>
        </a:defRPr>
      </a:lvl1pPr>
    </p:titleStyle>
    <p:bodyStyle>
      <a:lvl1pPr marL="342900" marR="0" lvl="0" indent="-342900" algn="l" defTabSz="914400" rtl="0" fontAlgn="auto" hangingPunct="1">
        <a:lnSpc>
          <a:spcPct val="100000"/>
        </a:lnSpc>
        <a:spcBef>
          <a:spcPts val="800"/>
        </a:spcBef>
        <a:spcAft>
          <a:spcPts val="0"/>
        </a:spcAft>
        <a:buSzPct val="100000"/>
        <a:buFont typeface="Arial" pitchFamily="34"/>
        <a:buChar char="•"/>
        <a:tabLst/>
        <a:defRPr lang="en-US" sz="3200" b="0" i="0" u="none" strike="noStrike" kern="1200" cap="none" spc="0" baseline="0">
          <a:solidFill>
            <a:srgbClr val="000000"/>
          </a:solidFill>
          <a:uFillTx/>
          <a:latin typeface="Calibri"/>
        </a:defRPr>
      </a:lvl1pPr>
      <a:lvl2pPr marL="742950" marR="0" lvl="1" indent="-285750" algn="l" defTabSz="914400" rtl="0" fontAlgn="auto" hangingPunct="1">
        <a:lnSpc>
          <a:spcPct val="100000"/>
        </a:lnSpc>
        <a:spcBef>
          <a:spcPts val="7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2pPr>
      <a:lvl3pPr marL="1143000" marR="0" lvl="2" indent="-228600" algn="l" defTabSz="914400" rtl="0" fontAlgn="auto" hangingPunct="1">
        <a:lnSpc>
          <a:spcPct val="100000"/>
        </a:lnSpc>
        <a:spcBef>
          <a:spcPts val="6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3pPr>
      <a:lvl4pPr marL="1600200" marR="0" lvl="3"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4pPr>
      <a:lvl5pPr marL="2057400" marR="0" lvl="4"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5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Rectangle 1"/>
          <p:cNvSpPr/>
          <p:nvPr/>
        </p:nvSpPr>
        <p:spPr>
          <a:xfrm>
            <a:off x="533400" y="1753866"/>
            <a:ext cx="8077200" cy="2539157"/>
          </a:xfrm>
          <a:prstGeom prst="rect">
            <a:avLst/>
          </a:prstGeom>
          <a:noFill/>
          <a:ln>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kk-KZ" sz="3200" b="1" i="0" u="none" strike="noStrike" kern="1200" cap="none" spc="0" baseline="0" dirty="0">
              <a:solidFill>
                <a:srgbClr val="FF8D3E"/>
              </a:solidFill>
              <a:effectLst>
                <a:outerShdw dist="22860" dir="5400000">
                  <a:srgbClr val="000000"/>
                </a:outerShdw>
              </a:effectLst>
              <a:uFillTx/>
              <a:latin typeface="Verdana"/>
              <a:ea typeface=""/>
              <a:cs typeface=""/>
            </a:endParaRPr>
          </a:p>
          <a:p>
            <a:pPr lvl="0" algn="ctr">
              <a:defRPr sz="1800" b="0" i="0" u="none" strike="noStrike" kern="0" cap="none" spc="0" baseline="0">
                <a:solidFill>
                  <a:srgbClr val="000000"/>
                </a:solidFill>
                <a:uFillTx/>
              </a:defRPr>
            </a:pPr>
            <a:r>
              <a:rPr lang="en-US" sz="3200" b="1" dirty="0">
                <a:solidFill>
                  <a:srgbClr val="FF8D3E"/>
                </a:solidFill>
                <a:effectLst>
                  <a:outerShdw dist="22860" dir="5400000">
                    <a:srgbClr val="000000"/>
                  </a:outerShdw>
                </a:effectLst>
                <a:latin typeface="Verdana"/>
                <a:ea typeface=""/>
                <a:cs typeface=""/>
              </a:rPr>
              <a:t>Lecture No. </a:t>
            </a:r>
            <a:r>
              <a:rPr lang="en-US" sz="3200" b="1">
                <a:solidFill>
                  <a:srgbClr val="FF8D3E"/>
                </a:solidFill>
                <a:effectLst>
                  <a:outerShdw dist="22860" dir="5400000">
                    <a:srgbClr val="000000"/>
                  </a:outerShdw>
                </a:effectLst>
                <a:latin typeface="Verdana"/>
                <a:ea typeface=""/>
                <a:cs typeface=""/>
              </a:rPr>
              <a:t>10</a:t>
            </a:r>
          </a:p>
          <a:p>
            <a:pPr lvl="0" algn="ctr">
              <a:defRPr sz="1800" b="0" i="0" u="none" strike="noStrike" kern="0" cap="none" spc="0" baseline="0">
                <a:solidFill>
                  <a:srgbClr val="000000"/>
                </a:solidFill>
                <a:uFillTx/>
              </a:defRPr>
            </a:pPr>
            <a:endParaRPr lang="en-US" sz="3200" b="1" i="0" u="none" strike="noStrike" kern="1200" cap="none" spc="0" baseline="0" dirty="0">
              <a:solidFill>
                <a:srgbClr val="FF8D3E"/>
              </a:solidFill>
              <a:effectLst>
                <a:outerShdw dist="22860" dir="5400000">
                  <a:srgbClr val="000000"/>
                </a:outerShdw>
              </a:effectLst>
              <a:uFillTx/>
              <a:latin typeface="Verdana"/>
              <a:ea typeface=""/>
              <a:cs typeface=""/>
            </a:endParaRPr>
          </a:p>
          <a:p>
            <a:pPr lvl="0" algn="ctr">
              <a:defRPr sz="1800" b="0" i="0" u="none" strike="noStrike" kern="0" cap="none" spc="0" baseline="0">
                <a:solidFill>
                  <a:srgbClr val="000000"/>
                </a:solidFill>
                <a:uFillTx/>
              </a:defRPr>
            </a:pPr>
            <a:r>
              <a:rPr lang="en-US" sz="3200" b="1" dirty="0">
                <a:solidFill>
                  <a:srgbClr val="FF8D3E"/>
                </a:solidFill>
                <a:effectLst>
                  <a:outerShdw dist="22860" dir="5400000">
                    <a:srgbClr val="000000"/>
                  </a:outerShdw>
                </a:effectLst>
                <a:latin typeface="Verdana"/>
                <a:ea typeface=""/>
                <a:cs typeface=""/>
              </a:rPr>
              <a:t>Philosophy of Freedom</a:t>
            </a:r>
            <a:r>
              <a:rPr lang="en-US" sz="3200" b="1" i="0" u="none" strike="noStrike" kern="1200" cap="none" spc="0" baseline="0" dirty="0">
                <a:solidFill>
                  <a:srgbClr val="FF8D3E"/>
                </a:solidFill>
                <a:effectLst>
                  <a:outerShdw dist="22860" dir="5400000">
                    <a:srgbClr val="000000"/>
                  </a:outerShdw>
                </a:effectLst>
                <a:uFillTx/>
                <a:latin typeface="Verdana"/>
                <a:ea typeface=""/>
                <a:cs typeface=""/>
              </a:rPr>
              <a:t> </a:t>
            </a:r>
            <a:endParaRPr lang="en-US" sz="3200" b="1" dirty="0">
              <a:solidFill>
                <a:srgbClr val="FF8D3E"/>
              </a:solidFill>
              <a:effectLst>
                <a:outerShdw dist="22860" dir="5400000">
                  <a:srgbClr val="000000"/>
                </a:outerShdw>
              </a:effectLst>
              <a:latin typeface="Verdana"/>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US" sz="1300" b="1" i="0" u="none" strike="noStrike" kern="1200" cap="none" spc="0" baseline="0" dirty="0">
                <a:solidFill>
                  <a:srgbClr val="FF8D3E"/>
                </a:solidFill>
                <a:effectLst>
                  <a:outerShdw dist="22860" dir="5400000">
                    <a:srgbClr val="000000"/>
                  </a:outerShdw>
                </a:effectLst>
                <a:uFillTx/>
                <a:latin typeface="Verdana"/>
                <a:ea typeface=""/>
                <a:cs typeface=""/>
              </a:rPr>
            </a:br>
            <a:endParaRPr lang="en-US" sz="1800" b="0" i="0" u="none" strike="noStrike" kern="1200" cap="none" spc="0" baseline="0" dirty="0">
              <a:solidFill>
                <a:srgbClr val="000000"/>
              </a:solidFill>
              <a:uFillTx/>
              <a:latin typeface="Calibri"/>
              <a:ea typeface=""/>
              <a:cs typeface=""/>
            </a:endParaRPr>
          </a:p>
        </p:txBody>
      </p:sp>
      <p:pic>
        <p:nvPicPr>
          <p:cNvPr id="3" name="Picture 2" descr="http://forum.designer.kz/uploads/1318435361/gallery_5642_23_7838.jpg"/>
          <p:cNvPicPr>
            <a:picLocks noChangeAspect="1"/>
          </p:cNvPicPr>
          <p:nvPr/>
        </p:nvPicPr>
        <p:blipFill>
          <a:blip r:embed="rId4"/>
          <a:srcRect l="20200" r="20543" b="24730"/>
          <a:stretch>
            <a:fillRect/>
          </a:stretch>
        </p:blipFill>
        <p:spPr>
          <a:xfrm>
            <a:off x="152403" y="5159483"/>
            <a:ext cx="1295403" cy="1468014"/>
          </a:xfrm>
          <a:prstGeom prst="rect">
            <a:avLst/>
          </a:prstGeom>
          <a:noFill/>
          <a:ln>
            <a:noFill/>
          </a:ln>
        </p:spPr>
      </p:pic>
      <p:pic>
        <p:nvPicPr>
          <p:cNvPr id="4" name="Picture 3" descr="http://forum.designer.kz/uploads/1318435361/gallery_5642_23_7838.jpg"/>
          <p:cNvPicPr>
            <a:picLocks noChangeAspect="1"/>
          </p:cNvPicPr>
          <p:nvPr/>
        </p:nvPicPr>
        <p:blipFill>
          <a:blip r:embed="rId4"/>
          <a:srcRect l="20200" r="20543" b="24730"/>
          <a:stretch>
            <a:fillRect/>
          </a:stretch>
        </p:blipFill>
        <p:spPr>
          <a:xfrm>
            <a:off x="7543800" y="5029200"/>
            <a:ext cx="1356997" cy="1598298"/>
          </a:xfrm>
          <a:prstGeom prst="rect">
            <a:avLst/>
          </a:prstGeom>
          <a:noFill/>
          <a:ln>
            <a:noFill/>
          </a:ln>
        </p:spPr>
      </p:pic>
      <p:pic>
        <p:nvPicPr>
          <p:cNvPr id="5" name="Picture 4" descr="http://forum.designer.kz/uploads/1318435361/gallery_5642_23_7838.jpg"/>
          <p:cNvPicPr>
            <a:picLocks noChangeAspect="1"/>
          </p:cNvPicPr>
          <p:nvPr/>
        </p:nvPicPr>
        <p:blipFill>
          <a:blip r:embed="rId4"/>
          <a:srcRect l="20200" r="20543" b="24730"/>
          <a:stretch>
            <a:fillRect/>
          </a:stretch>
        </p:blipFill>
        <p:spPr>
          <a:xfrm>
            <a:off x="217720" y="-1386"/>
            <a:ext cx="1257300" cy="1219196"/>
          </a:xfrm>
          <a:prstGeom prst="rect">
            <a:avLst/>
          </a:prstGeom>
          <a:noFill/>
          <a:ln>
            <a:noFill/>
          </a:ln>
        </p:spPr>
      </p:pic>
      <p:pic>
        <p:nvPicPr>
          <p:cNvPr id="6" name="Picture 5" descr="http://forum.designer.kz/uploads/1318435361/gallery_5642_23_7838.jpg"/>
          <p:cNvPicPr>
            <a:picLocks noChangeAspect="1"/>
          </p:cNvPicPr>
          <p:nvPr/>
        </p:nvPicPr>
        <p:blipFill>
          <a:blip r:embed="rId4"/>
          <a:srcRect l="20200" r="20543" b="24730"/>
          <a:stretch>
            <a:fillRect/>
          </a:stretch>
        </p:blipFill>
        <p:spPr>
          <a:xfrm>
            <a:off x="7772400" y="253051"/>
            <a:ext cx="1082987" cy="1194755"/>
          </a:xfrm>
          <a:prstGeom prst="rect">
            <a:avLst/>
          </a:prstGeom>
          <a:noFill/>
          <a:ln>
            <a:noFill/>
          </a:ln>
        </p:spPr>
      </p:pic>
      <p:pic>
        <p:nvPicPr>
          <p:cNvPr id="7" name="Audio 7"/>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3" y="6096003"/>
            <a:ext cx="609603" cy="6096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548"/>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p:endCondLst>
                    <p:cond evt="onNext" delay="0">
                      <p:tgtEl>
                        <p:sldTgt/>
                      </p:tgtEl>
                    </p:cond>
                    <p:cond evt="onPrev"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a:extLst>
              <a:ext uri="{FF2B5EF4-FFF2-40B4-BE49-F238E27FC236}">
                <a16:creationId xmlns:a16="http://schemas.microsoft.com/office/drawing/2014/main" id="{09B8C372-10B4-A846-497E-FA9D9AFFD098}"/>
              </a:ext>
            </a:extLst>
          </p:cNvPr>
          <p:cNvSpPr txBox="1">
            <a:spLocks noChangeArrowheads="1"/>
          </p:cNvSpPr>
          <p:nvPr/>
        </p:nvSpPr>
        <p:spPr bwMode="auto">
          <a:xfrm>
            <a:off x="3581400" y="457200"/>
            <a:ext cx="498633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ru-RU" sz="2800" dirty="0">
                <a:latin typeface="Times New Roman" panose="02020603050405020304" pitchFamily="18" charset="0"/>
                <a:cs typeface="Times New Roman" panose="02020603050405020304" pitchFamily="18" charset="0"/>
              </a:rPr>
              <a:t>The highest principle for 
I. Fichte is absolute freedom, which a person must realize in his activity. </a:t>
            </a:r>
          </a:p>
          <a:p>
            <a:r>
              <a:rPr lang="en-US" altLang="ru-RU" sz="2800" dirty="0">
                <a:latin typeface="Times New Roman" panose="02020603050405020304" pitchFamily="18" charset="0"/>
                <a:cs typeface="Times New Roman" panose="02020603050405020304" pitchFamily="18" charset="0"/>
              </a:rPr>
              <a:t>
</a:t>
            </a:r>
            <a:r>
              <a:rPr lang="en-US" altLang="ru-RU" sz="2800" dirty="0">
                <a:solidFill>
                  <a:srgbClr val="FF0000"/>
                </a:solidFill>
                <a:latin typeface="Times New Roman" panose="02020603050405020304" pitchFamily="18" charset="0"/>
                <a:cs typeface="Times New Roman" panose="02020603050405020304" pitchFamily="18" charset="0"/>
              </a:rPr>
              <a:t>Man is absolutely free in his activity, but must act in accordance with the principle of duty.</a:t>
            </a:r>
            <a:endParaRPr lang="ru-RU" altLang="ru-RU" sz="2800" dirty="0">
              <a:solidFill>
                <a:srgbClr val="FF0000"/>
              </a:solidFill>
              <a:latin typeface="Times New Roman" panose="02020603050405020304" pitchFamily="18" charset="0"/>
              <a:cs typeface="Times New Roman" panose="02020603050405020304" pitchFamily="18" charset="0"/>
            </a:endParaRPr>
          </a:p>
        </p:txBody>
      </p:sp>
      <p:pic>
        <p:nvPicPr>
          <p:cNvPr id="11267" name="Picture 2" descr="http://img10.imageshack.us/img10/7080/johanngottliebfichte5ko.jpg">
            <a:extLst>
              <a:ext uri="{FF2B5EF4-FFF2-40B4-BE49-F238E27FC236}">
                <a16:creationId xmlns:a16="http://schemas.microsoft.com/office/drawing/2014/main" id="{5E8F87DF-6EBE-862F-3923-1BA110307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38150"/>
            <a:ext cx="2736850"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5">
            <a:extLst>
              <a:ext uri="{FF2B5EF4-FFF2-40B4-BE49-F238E27FC236}">
                <a16:creationId xmlns:a16="http://schemas.microsoft.com/office/drawing/2014/main" id="{0A29AD8A-D77E-6548-0D30-1D8FF36EDFFF}"/>
              </a:ext>
            </a:extLst>
          </p:cNvPr>
          <p:cNvSpPr txBox="1">
            <a:spLocks noChangeArrowheads="1"/>
          </p:cNvSpPr>
          <p:nvPr/>
        </p:nvSpPr>
        <p:spPr bwMode="auto">
          <a:xfrm>
            <a:off x="3581400" y="240506"/>
            <a:ext cx="5228544"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sz="2800" dirty="0">
              <a:latin typeface="Times New Roman" panose="02020603050405020304" pitchFamily="18" charset="0"/>
              <a:cs typeface="Times New Roman" panose="02020603050405020304" pitchFamily="18" charset="0"/>
            </a:endParaRPr>
          </a:p>
          <a:p>
            <a:r>
              <a:rPr lang="en-US" altLang="ru-RU" sz="2800" dirty="0">
                <a:latin typeface="Times New Roman" panose="02020603050405020304" pitchFamily="18" charset="0"/>
                <a:cs typeface="Times New Roman" panose="02020603050405020304" pitchFamily="18" charset="0"/>
              </a:rPr>
              <a:t>Hegel's free will means nothing more than the </a:t>
            </a:r>
            <a:r>
              <a:rPr lang="en-US" altLang="ru-RU" sz="2800" dirty="0">
                <a:solidFill>
                  <a:srgbClr val="FF0000"/>
                </a:solidFill>
                <a:latin typeface="Times New Roman" panose="02020603050405020304" pitchFamily="18" charset="0"/>
                <a:cs typeface="Times New Roman" panose="02020603050405020304" pitchFamily="18" charset="0"/>
              </a:rPr>
              <a:t>ability to make decisions with knowledge.</a:t>
            </a:r>
            <a:endParaRPr lang="ru-RU" altLang="ru-RU" sz="2800" dirty="0">
              <a:solidFill>
                <a:srgbClr val="FF0000"/>
              </a:solidFill>
              <a:latin typeface="Times New Roman" panose="02020603050405020304" pitchFamily="18" charset="0"/>
              <a:cs typeface="Times New Roman" panose="02020603050405020304" pitchFamily="18" charset="0"/>
            </a:endParaRPr>
          </a:p>
          <a:p>
            <a:pPr eaLnBrk="1" hangingPunct="1"/>
            <a:endParaRPr lang="ru-RU" altLang="ru-RU" sz="2800" dirty="0">
              <a:latin typeface="Times New Roman" panose="02020603050405020304" pitchFamily="18" charset="0"/>
              <a:cs typeface="Times New Roman" panose="02020603050405020304" pitchFamily="18" charset="0"/>
            </a:endParaRPr>
          </a:p>
          <a:p>
            <a:r>
              <a:rPr lang="en-US" altLang="ru-RU" sz="2800" dirty="0">
                <a:latin typeface="Times New Roman" panose="02020603050405020304" pitchFamily="18" charset="0"/>
                <a:cs typeface="Times New Roman" panose="02020603050405020304" pitchFamily="18" charset="0"/>
              </a:rPr>
              <a:t>Freedom, therefore, consists in domination over ourselves and over external nature, based on knowledge of the necessities of nature</a:t>
            </a:r>
            <a:r>
              <a:rPr lang="ru-RU" altLang="ru-RU" sz="2800" dirty="0">
                <a:solidFill>
                  <a:srgbClr val="FF0000"/>
                </a:solidFill>
                <a:latin typeface="Times New Roman" panose="02020603050405020304" pitchFamily="18" charset="0"/>
                <a:cs typeface="Times New Roman" panose="02020603050405020304" pitchFamily="18" charset="0"/>
              </a:rPr>
              <a:t>.</a:t>
            </a:r>
          </a:p>
          <a:p>
            <a:pPr eaLnBrk="1" hangingPunct="1"/>
            <a:endParaRPr lang="ru-RU" altLang="ru-RU" sz="2800" dirty="0">
              <a:latin typeface="Times New Roman" panose="02020603050405020304" pitchFamily="18" charset="0"/>
              <a:cs typeface="Times New Roman" panose="02020603050405020304" pitchFamily="18" charset="0"/>
            </a:endParaRPr>
          </a:p>
          <a:p>
            <a:pPr eaLnBrk="1" hangingPunct="1"/>
            <a:endParaRPr lang="ru-RU" altLang="ru-RU" sz="2800" dirty="0">
              <a:latin typeface="Times New Roman" panose="02020603050405020304" pitchFamily="18" charset="0"/>
              <a:cs typeface="Times New Roman" panose="02020603050405020304" pitchFamily="18" charset="0"/>
            </a:endParaRPr>
          </a:p>
        </p:txBody>
      </p:sp>
      <p:pic>
        <p:nvPicPr>
          <p:cNvPr id="12291" name="Picture 2" descr="http://slovare.coolreferat.com/%D1%81%D0%BB%D0%BE%D0%B2%D0%B0%D1%80%D1%8C/ref-5002_1020339126-7091.coolpic">
            <a:extLst>
              <a:ext uri="{FF2B5EF4-FFF2-40B4-BE49-F238E27FC236}">
                <a16:creationId xmlns:a16="http://schemas.microsoft.com/office/drawing/2014/main" id="{3F669690-D0F3-E7AF-D63B-34A6ECA20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3152775"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1">
            <a:extLst>
              <a:ext uri="{FF2B5EF4-FFF2-40B4-BE49-F238E27FC236}">
                <a16:creationId xmlns:a16="http://schemas.microsoft.com/office/drawing/2014/main" id="{F3A52A1B-6019-699E-E545-575DFF1B08B5}"/>
              </a:ext>
            </a:extLst>
          </p:cNvPr>
          <p:cNvSpPr/>
          <p:nvPr/>
        </p:nvSpPr>
        <p:spPr>
          <a:xfrm>
            <a:off x="-152400" y="76200"/>
            <a:ext cx="9601200" cy="67818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lvl="0"/>
            <a:r>
              <a:rPr lang="en-US" dirty="0">
                <a:latin typeface="Times New Roman" panose="02020603050405020304" pitchFamily="18" charset="0"/>
                <a:ea typeface="Times New Roman" panose="02020603050405020304" pitchFamily="18" charset="0"/>
              </a:rPr>
              <a:t>In the philosophy of the </a:t>
            </a:r>
            <a:r>
              <a:rPr lang="en-US" b="1" dirty="0">
                <a:latin typeface="Times New Roman" panose="02020603050405020304" pitchFamily="18" charset="0"/>
                <a:ea typeface="Times New Roman" panose="02020603050405020304" pitchFamily="18" charset="0"/>
              </a:rPr>
              <a:t>19th and 20th centuries</a:t>
            </a:r>
            <a:r>
              <a:rPr lang="en-US" dirty="0">
                <a:latin typeface="Times New Roman" panose="02020603050405020304" pitchFamily="18" charset="0"/>
                <a:ea typeface="Times New Roman" panose="02020603050405020304" pitchFamily="18" charset="0"/>
              </a:rPr>
              <a:t>, there is a distinction between </a:t>
            </a:r>
            <a:r>
              <a:rPr lang="en-US" b="1" dirty="0">
                <a:latin typeface="Times New Roman" panose="02020603050405020304" pitchFamily="18" charset="0"/>
                <a:ea typeface="Times New Roman" panose="02020603050405020304" pitchFamily="18" charset="0"/>
              </a:rPr>
              <a:t>negative freedom (freedom "from") </a:t>
            </a:r>
            <a:r>
              <a:rPr lang="en-US" dirty="0">
                <a:latin typeface="Times New Roman" panose="02020603050405020304" pitchFamily="18" charset="0"/>
                <a:ea typeface="Times New Roman" panose="02020603050405020304" pitchFamily="18" charset="0"/>
              </a:rPr>
              <a:t>and </a:t>
            </a:r>
            <a:r>
              <a:rPr lang="en-US" b="1" dirty="0">
                <a:latin typeface="Times New Roman" panose="02020603050405020304" pitchFamily="18" charset="0"/>
                <a:ea typeface="Times New Roman" panose="02020603050405020304" pitchFamily="18" charset="0"/>
              </a:rPr>
              <a:t>positive freedom (freedom "for"). </a:t>
            </a:r>
            <a:r>
              <a:rPr lang="en-US" dirty="0">
                <a:latin typeface="Times New Roman" panose="02020603050405020304" pitchFamily="18" charset="0"/>
                <a:ea typeface="Times New Roman" panose="02020603050405020304" pitchFamily="18" charset="0"/>
              </a:rPr>
              <a:t>
Such an approach to the characterization of the concept of "freedom" was first introduced by the German philosopher and sociologist </a:t>
            </a:r>
            <a:r>
              <a:rPr lang="en-US" b="1" dirty="0">
                <a:latin typeface="Times New Roman" panose="02020603050405020304" pitchFamily="18" charset="0"/>
                <a:ea typeface="Times New Roman" panose="02020603050405020304" pitchFamily="18" charset="0"/>
              </a:rPr>
              <a:t>Erich Fromm</a:t>
            </a:r>
            <a:r>
              <a:rPr lang="en-US" dirty="0">
                <a:latin typeface="Times New Roman" panose="02020603050405020304" pitchFamily="18" charset="0"/>
                <a:ea typeface="Times New Roman" panose="02020603050405020304" pitchFamily="18" charset="0"/>
              </a:rPr>
              <a:t>, and then it was adopted by representatives of the positivist trend in philosophy.</a:t>
            </a:r>
          </a:p>
          <a:p>
            <a:pPr lvl="0"/>
            <a:endParaRPr lang="en-US" sz="1800" dirty="0">
              <a:solidFill>
                <a:srgbClr val="FF0000"/>
              </a:solidFill>
              <a:effectLst/>
              <a:latin typeface="Times New Roman" panose="02020603050405020304" pitchFamily="18" charset="0"/>
              <a:ea typeface="Times New Roman" panose="02020603050405020304" pitchFamily="18" charset="0"/>
            </a:endParaRPr>
          </a:p>
          <a:p>
            <a:pPr lvl="0"/>
            <a:r>
              <a:rPr lang="en-US" dirty="0">
                <a:solidFill>
                  <a:srgbClr val="FF0000"/>
                </a:solidFill>
                <a:latin typeface="Times New Roman" panose="02020603050405020304" pitchFamily="18" charset="0"/>
                <a:ea typeface="Times New Roman" panose="02020603050405020304" pitchFamily="18" charset="0"/>
              </a:rPr>
              <a:t>Negative freedom is "freedom from", a freedom that denies, destroys dependence "on" – on the forces of nature.</a:t>
            </a:r>
          </a:p>
          <a:p>
            <a:pPr lvl="0"/>
            <a:r>
              <a:rPr lang="en-US" dirty="0">
                <a:latin typeface="Times New Roman" panose="02020603050405020304" pitchFamily="18" charset="0"/>
                <a:ea typeface="Times New Roman" panose="02020603050405020304" pitchFamily="18" charset="0"/>
              </a:rPr>
              <a:t>Under these conditions, man is faced with a choice: either to get rid of this freedom with the help of a new dependence, a new subordination, or to grow to positive freedom.</a:t>
            </a:r>
          </a:p>
          <a:p>
            <a:pPr lvl="0"/>
            <a:endParaRPr lang="en-US" dirty="0">
              <a:solidFill>
                <a:srgbClr val="FF0000"/>
              </a:solidFill>
              <a:latin typeface="Times New Roman" panose="02020603050405020304" pitchFamily="18" charset="0"/>
              <a:ea typeface="Times New Roman" panose="02020603050405020304" pitchFamily="18" charset="0"/>
            </a:endParaRPr>
          </a:p>
          <a:p>
            <a:pPr lvl="0"/>
            <a:r>
              <a:rPr lang="en-US" dirty="0">
                <a:solidFill>
                  <a:srgbClr val="FF0000"/>
                </a:solidFill>
                <a:latin typeface="Times New Roman" panose="02020603050405020304" pitchFamily="18" charset="0"/>
                <a:ea typeface="Times New Roman" panose="02020603050405020304" pitchFamily="18" charset="0"/>
              </a:rPr>
              <a:t>Positive freedom is "freedom for", which gives the opportunity for the full realization of intellectual and emotional abilities,</a:t>
            </a:r>
            <a:endParaRPr lang="en-US" dirty="0">
              <a:latin typeface="Times New Roman" panose="02020603050405020304" pitchFamily="18" charset="0"/>
              <a:ea typeface="Times New Roman" panose="02020603050405020304" pitchFamily="18" charset="0"/>
            </a:endParaRPr>
          </a:p>
          <a:p>
            <a:pPr lvl="0"/>
            <a:r>
              <a:rPr lang="en-US" dirty="0">
                <a:latin typeface="Times New Roman" panose="02020603050405020304" pitchFamily="18" charset="0"/>
                <a:ea typeface="Times New Roman" panose="02020603050405020304" pitchFamily="18" charset="0"/>
              </a:rPr>
              <a:t>requiring this realization from the individual, freedom based on the uniqueness and individuality of each person</a:t>
            </a:r>
            <a:endParaRPr lang="ru-RU" sz="1400" dirty="0"/>
          </a:p>
        </p:txBody>
      </p:sp>
    </p:spTree>
    <p:extLst>
      <p:ext uri="{BB962C8B-B14F-4D97-AF65-F5344CB8AC3E}">
        <p14:creationId xmlns:p14="http://schemas.microsoft.com/office/powerpoint/2010/main" val="52568700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99B58-98FA-F440-6128-3841DF9151F2}"/>
            </a:ext>
          </a:extLst>
        </p:cNvPr>
        <p:cNvGrpSpPr/>
        <p:nvPr/>
      </p:nvGrpSpPr>
      <p:grpSpPr>
        <a:xfrm>
          <a:off x="0" y="0"/>
          <a:ext cx="0" cy="0"/>
          <a:chOff x="0" y="0"/>
          <a:chExt cx="0" cy="0"/>
        </a:xfrm>
      </p:grpSpPr>
      <p:sp>
        <p:nvSpPr>
          <p:cNvPr id="4" name="Cloud Callout 1">
            <a:extLst>
              <a:ext uri="{FF2B5EF4-FFF2-40B4-BE49-F238E27FC236}">
                <a16:creationId xmlns:a16="http://schemas.microsoft.com/office/drawing/2014/main" id="{82A342CF-024A-C052-9E71-84744B50B4AB}"/>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dirty="0">
                <a:latin typeface="Times New Roman" panose="02020603050405020304" pitchFamily="18" charset="0"/>
                <a:ea typeface="Times New Roman" panose="02020603050405020304" pitchFamily="18" charset="0"/>
              </a:rPr>
              <a:t>The other direction, </a:t>
            </a:r>
            <a:r>
              <a:rPr lang="en-US" b="1" dirty="0">
                <a:latin typeface="Times New Roman" panose="02020603050405020304" pitchFamily="18" charset="0"/>
                <a:ea typeface="Times New Roman" panose="02020603050405020304" pitchFamily="18" charset="0"/>
              </a:rPr>
              <a:t>existentialism</a:t>
            </a:r>
            <a:r>
              <a:rPr lang="en-US" dirty="0">
                <a:latin typeface="Times New Roman" panose="02020603050405020304" pitchFamily="18" charset="0"/>
                <a:ea typeface="Times New Roman" panose="02020603050405020304" pitchFamily="18" charset="0"/>
              </a:rPr>
              <a:t>, is characterized by the understanding of freedom as the </a:t>
            </a:r>
            <a:r>
              <a:rPr lang="en-US" b="1" dirty="0">
                <a:latin typeface="Times New Roman" panose="02020603050405020304" pitchFamily="18" charset="0"/>
                <a:ea typeface="Times New Roman" panose="02020603050405020304" pitchFamily="18" charset="0"/>
              </a:rPr>
              <a:t>greatest human value</a:t>
            </a:r>
            <a:r>
              <a:rPr lang="en-US" dirty="0">
                <a:latin typeface="Times New Roman" panose="02020603050405020304" pitchFamily="18" charset="0"/>
                <a:ea typeface="Times New Roman" panose="02020603050405020304" pitchFamily="18" charset="0"/>
              </a:rPr>
              <a:t>, and at the same time as a </a:t>
            </a:r>
            <a:r>
              <a:rPr lang="en-US" b="1" dirty="0">
                <a:latin typeface="Times New Roman" panose="02020603050405020304" pitchFamily="18" charset="0"/>
                <a:ea typeface="Times New Roman" panose="02020603050405020304" pitchFamily="18" charset="0"/>
              </a:rPr>
              <a:t>heavy burden</a:t>
            </a:r>
            <a:r>
              <a:rPr lang="en-US" dirty="0">
                <a:latin typeface="Times New Roman" panose="02020603050405020304" pitchFamily="18" charset="0"/>
                <a:ea typeface="Times New Roman" panose="02020603050405020304" pitchFamily="18" charset="0"/>
              </a:rPr>
              <a:t>, a heavy cross, since freedom of choice and decision-making are inevitably associated with constant risk and personal responsibility. </a:t>
            </a:r>
            <a:r>
              <a:rPr lang="en-US" dirty="0">
                <a:solidFill>
                  <a:srgbClr val="FF0000"/>
                </a:solidFill>
                <a:latin typeface="Times New Roman" panose="02020603050405020304" pitchFamily="18" charset="0"/>
                <a:ea typeface="Times New Roman" panose="02020603050405020304" pitchFamily="18" charset="0"/>
              </a:rPr>
              <a:t>To be free is much more difficult than to be a slave, a conformist, an indifferent opportunist. </a:t>
            </a:r>
            <a:r>
              <a:rPr lang="en-US" dirty="0">
                <a:latin typeface="Times New Roman" panose="02020603050405020304" pitchFamily="18" charset="0"/>
                <a:ea typeface="Times New Roman" panose="02020603050405020304" pitchFamily="18" charset="0"/>
              </a:rPr>
              <a:t>Therefore, not everyone wants to be truly free, but everyone wants to be known, to appear free, preferring to imitate freedom, dissolving in the mass, in the crowd, in order to shift the burden of personal responsibility to others. </a:t>
            </a:r>
          </a:p>
          <a:p>
            <a:pPr algn="just"/>
            <a:r>
              <a:rPr lang="en-US" dirty="0">
                <a:latin typeface="Times New Roman" panose="02020603050405020304" pitchFamily="18" charset="0"/>
                <a:ea typeface="Times New Roman" panose="02020603050405020304" pitchFamily="18" charset="0"/>
              </a:rPr>
              <a:t>
"The main feature of our time," wrote </a:t>
            </a:r>
            <a:r>
              <a:rPr lang="en-US" b="1" dirty="0">
                <a:latin typeface="Times New Roman" panose="02020603050405020304" pitchFamily="18" charset="0"/>
                <a:ea typeface="Times New Roman" panose="02020603050405020304" pitchFamily="18" charset="0"/>
              </a:rPr>
              <a:t>K. Jaspers</a:t>
            </a:r>
            <a:r>
              <a:rPr lang="en-US" dirty="0">
                <a:latin typeface="Times New Roman" panose="02020603050405020304" pitchFamily="18" charset="0"/>
                <a:ea typeface="Times New Roman" panose="02020603050405020304" pitchFamily="18" charset="0"/>
              </a:rPr>
              <a:t>, "is that, although everyone craves freedom, many cannot stand freedom. They strive for a place where, in the name of freedom, they are freed from freedom."</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321668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7A53-582B-D8E3-BAA2-061A26770735}"/>
            </a:ext>
          </a:extLst>
        </p:cNvPr>
        <p:cNvGrpSpPr/>
        <p:nvPr/>
      </p:nvGrpSpPr>
      <p:grpSpPr>
        <a:xfrm>
          <a:off x="0" y="0"/>
          <a:ext cx="0" cy="0"/>
          <a:chOff x="0" y="0"/>
          <a:chExt cx="0" cy="0"/>
        </a:xfrm>
      </p:grpSpPr>
      <p:sp>
        <p:nvSpPr>
          <p:cNvPr id="4" name="Cloud Callout 1">
            <a:extLst>
              <a:ext uri="{FF2B5EF4-FFF2-40B4-BE49-F238E27FC236}">
                <a16:creationId xmlns:a16="http://schemas.microsoft.com/office/drawing/2014/main" id="{0C78649B-A026-37EE-3BA6-D161ABA0C169}"/>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b="1" dirty="0">
                <a:latin typeface="Times New Roman" panose="02020603050405020304" pitchFamily="18" charset="0"/>
                <a:ea typeface="Times New Roman" panose="02020603050405020304" pitchFamily="18" charset="0"/>
              </a:rPr>
              <a:t>Existentialism</a:t>
            </a:r>
            <a:r>
              <a:rPr lang="en-US" dirty="0">
                <a:latin typeface="Times New Roman" panose="02020603050405020304" pitchFamily="18" charset="0"/>
                <a:ea typeface="Times New Roman" panose="02020603050405020304" pitchFamily="18" charset="0"/>
              </a:rPr>
              <a:t> also proceeds from the fact that </a:t>
            </a:r>
            <a:r>
              <a:rPr lang="en-US" b="1" dirty="0">
                <a:latin typeface="Times New Roman" panose="02020603050405020304" pitchFamily="18" charset="0"/>
                <a:ea typeface="Times New Roman" panose="02020603050405020304" pitchFamily="18" charset="0"/>
              </a:rPr>
              <a:t>man is "doomed" to freedom</a:t>
            </a:r>
            <a:r>
              <a:rPr lang="en-US" dirty="0">
                <a:latin typeface="Times New Roman" panose="02020603050405020304" pitchFamily="18" charset="0"/>
                <a:ea typeface="Times New Roman" panose="02020603050405020304" pitchFamily="18" charset="0"/>
              </a:rPr>
              <a:t>, since the transformation of the world is a way of human existence and thus creates an objective condition for freedom. </a:t>
            </a:r>
            <a:r>
              <a:rPr lang="en-US" b="1" dirty="0">
                <a:latin typeface="Times New Roman" panose="02020603050405020304" pitchFamily="18" charset="0"/>
                <a:ea typeface="Times New Roman" panose="02020603050405020304" pitchFamily="18" charset="0"/>
              </a:rPr>
              <a:t>The emergence of the idea of freedom and social thought occurs only when consciousness sets in</a:t>
            </a:r>
            <a:r>
              <a:rPr lang="en-US" dirty="0">
                <a:latin typeface="Times New Roman" panose="02020603050405020304" pitchFamily="18" charset="0"/>
                <a:ea typeface="Times New Roman" panose="02020603050405020304" pitchFamily="18" charset="0"/>
              </a:rPr>
              <a:t>. First of all, it is an awareness of the deep fact that the paths of man and the paths of nature are different. </a:t>
            </a:r>
            <a:r>
              <a:rPr lang="en-US" b="1" dirty="0">
                <a:latin typeface="Times New Roman" panose="02020603050405020304" pitchFamily="18" charset="0"/>
                <a:ea typeface="Times New Roman" panose="02020603050405020304" pitchFamily="18" charset="0"/>
              </a:rPr>
              <a:t>Then there is the realization that there is a variety of goals and ways to achieve them.</a:t>
            </a:r>
            <a:r>
              <a:rPr lang="en-US" dirty="0">
                <a:latin typeface="Times New Roman" panose="02020603050405020304" pitchFamily="18" charset="0"/>
                <a:ea typeface="Times New Roman" panose="02020603050405020304" pitchFamily="18" charset="0"/>
              </a:rPr>
              <a:t> Therefore, a person who lives and does not know that it is possible to live differently exists, as it were, outside the problem of freedom and necessity. </a:t>
            </a:r>
            <a:r>
              <a:rPr lang="en-US" b="1" dirty="0">
                <a:latin typeface="Times New Roman" panose="02020603050405020304" pitchFamily="18" charset="0"/>
                <a:ea typeface="Times New Roman" panose="02020603050405020304" pitchFamily="18" charset="0"/>
              </a:rPr>
              <a:t>The problem arises when he learns about the existence of other life paths and begins to evaluate and choose them.</a:t>
            </a:r>
            <a:r>
              <a:rPr lang="en-US" dirty="0">
                <a:latin typeface="Times New Roman" panose="02020603050405020304" pitchFamily="18" charset="0"/>
                <a:ea typeface="Times New Roman" panose="02020603050405020304" pitchFamily="18" charset="0"/>
              </a:rPr>
              <a:t> Many thinkers consider freedom as the foundation of human dignity and also as a responsibility that burdens us.</a:t>
            </a:r>
          </a:p>
          <a:p>
            <a:pPr algn="just"/>
            <a:endParaRPr lang="en-US" dirty="0">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(I. Kant, F. Dostoevsky, N. Berdyaev, M. Heidegger, etc.).</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735206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C94F2-7F58-45EA-F3C0-CAC84507DB27}"/>
            </a:ext>
          </a:extLst>
        </p:cNvPr>
        <p:cNvGrpSpPr/>
        <p:nvPr/>
      </p:nvGrpSpPr>
      <p:grpSpPr>
        <a:xfrm>
          <a:off x="0" y="0"/>
          <a:ext cx="0" cy="0"/>
          <a:chOff x="0" y="0"/>
          <a:chExt cx="0" cy="0"/>
        </a:xfrm>
      </p:grpSpPr>
      <p:sp>
        <p:nvSpPr>
          <p:cNvPr id="4" name="Cloud Callout 1">
            <a:extLst>
              <a:ext uri="{FF2B5EF4-FFF2-40B4-BE49-F238E27FC236}">
                <a16:creationId xmlns:a16="http://schemas.microsoft.com/office/drawing/2014/main" id="{7D591BB8-F76E-78D8-8B8D-F79BA3633B25}"/>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lvl="0"/>
            <a:r>
              <a:rPr lang="en-US" dirty="0">
                <a:latin typeface="Times New Roman" panose="02020603050405020304" pitchFamily="18" charset="0"/>
                <a:ea typeface="Times New Roman" panose="02020603050405020304" pitchFamily="18" charset="0"/>
              </a:rPr>
              <a:t>Thus, the most obvious </a:t>
            </a:r>
            <a:r>
              <a:rPr lang="en-US" b="1" dirty="0">
                <a:latin typeface="Times New Roman" panose="02020603050405020304" pitchFamily="18" charset="0"/>
                <a:ea typeface="Times New Roman" panose="02020603050405020304" pitchFamily="18" charset="0"/>
              </a:rPr>
              <a:t>problems of freedom </a:t>
            </a:r>
            <a:r>
              <a:rPr lang="en-US" dirty="0">
                <a:latin typeface="Times New Roman" panose="02020603050405020304" pitchFamily="18" charset="0"/>
                <a:ea typeface="Times New Roman" panose="02020603050405020304" pitchFamily="18" charset="0"/>
              </a:rPr>
              <a:t>can be identified:</a:t>
            </a:r>
          </a:p>
          <a:p>
            <a:pPr lvl="0"/>
            <a:r>
              <a:rPr lang="en-US" dirty="0">
                <a:latin typeface="Times New Roman" panose="02020603050405020304" pitchFamily="18" charset="0"/>
                <a:ea typeface="Times New Roman" panose="02020603050405020304" pitchFamily="18" charset="0"/>
              </a:rPr>
              <a:t> 
the problem of understanding and awareness of freedom; 
the problem of a false understanding of freedom; 
the problem of the essence of freedom; 
the problem of the boundaries of freedom; 
the problem of ways to achieve true freedom; 
the problem of freedom of choice; 
the problem of freedom of action; 
the problem of free will; 
the problem of freedom and necessity; 
the problem of freedom and responsibility; 
the problem of moral choice;
 the problem of absolute freedom, </a:t>
            </a:r>
            <a:r>
              <a:rPr lang="en-US" dirty="0" err="1">
                <a:latin typeface="Times New Roman" panose="02020603050405020304" pitchFamily="18" charset="0"/>
                <a:ea typeface="Times New Roman" panose="02020603050405020304" pitchFamily="18" charset="0"/>
              </a:rPr>
              <a:t>etc</a:t>
            </a:r>
            <a:endParaRPr lang="ru-RU" sz="1400" dirty="0"/>
          </a:p>
        </p:txBody>
      </p:sp>
    </p:spTree>
    <p:extLst>
      <p:ext uri="{BB962C8B-B14F-4D97-AF65-F5344CB8AC3E}">
        <p14:creationId xmlns:p14="http://schemas.microsoft.com/office/powerpoint/2010/main" val="2975149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1676396" y="630622"/>
            <a:ext cx="5791196"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ru-RU" sz="4000" b="0" i="0" u="none" strike="noStrike" kern="1200" cap="none" spc="0" baseline="0" dirty="0">
                <a:solidFill>
                  <a:srgbClr val="FFFFFF"/>
                </a:solidFill>
                <a:uFillTx/>
                <a:latin typeface="Calibri"/>
                <a:ea typeface=""/>
                <a:cs typeface=""/>
              </a:rPr>
              <a:t>2</a:t>
            </a:r>
            <a:r>
              <a:rPr lang="en-US" sz="4000" b="0" i="0" u="none" strike="noStrike" kern="1200" cap="none" spc="0" baseline="0" dirty="0">
                <a:solidFill>
                  <a:srgbClr val="FFFFFF"/>
                </a:solidFill>
                <a:uFillTx/>
                <a:latin typeface="Calibri"/>
                <a:ea typeface=""/>
                <a:cs typeface=""/>
              </a:rPr>
              <a:t>. </a:t>
            </a:r>
            <a:r>
              <a:rPr lang="en-US" sz="4000" dirty="0">
                <a:solidFill>
                  <a:srgbClr val="FFFFFF"/>
                </a:solidFill>
                <a:ea typeface=""/>
                <a:cs typeface=""/>
              </a:rPr>
              <a:t>Types of freedoms, their historical development</a:t>
            </a:r>
            <a:endParaRPr lang="en-US" sz="4000" b="0" i="0" u="none" strike="noStrike" kern="1200" cap="none" spc="0" baseline="0" dirty="0">
              <a:solidFill>
                <a:srgbClr val="FFFFFF"/>
              </a:solidFill>
              <a:uFillTx/>
              <a:latin typeface="Calibri"/>
              <a:ea typeface=""/>
              <a:cs typeface=""/>
            </a:endParaRPr>
          </a:p>
        </p:txBody>
      </p:sp>
    </p:spTree>
    <p:extLst>
      <p:ext uri="{BB962C8B-B14F-4D97-AF65-F5344CB8AC3E}">
        <p14:creationId xmlns:p14="http://schemas.microsoft.com/office/powerpoint/2010/main" val="192195815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152400" y="76200"/>
            <a:ext cx="9296400" cy="66294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dirty="0">
                <a:solidFill>
                  <a:srgbClr val="000000"/>
                </a:solidFill>
                <a:latin typeface="Times New Roman" panose="02020603050405020304" pitchFamily="18" charset="0"/>
                <a:ea typeface="Times New Roman" panose="02020603050405020304" pitchFamily="18" charset="0"/>
              </a:rPr>
              <a:t>The life activity of a person takes place in various spheres of his social and individual existence: political, economic, spiritual, moral, aesthetic, intimate, etc. Accordingly, the category of freedom reveals various facets, manifests itself as </a:t>
            </a:r>
          </a:p>
          <a:p>
            <a:pPr algn="just"/>
            <a:r>
              <a:rPr lang="en-US" dirty="0">
                <a:solidFill>
                  <a:srgbClr val="000000"/>
                </a:solidFill>
                <a:latin typeface="Times New Roman" panose="02020603050405020304" pitchFamily="18" charset="0"/>
                <a:ea typeface="Times New Roman" panose="02020603050405020304" pitchFamily="18" charset="0"/>
              </a:rPr>
              <a:t>
economic freedom, 
political freedom, 
spiritual freedom, 
freedom of speech 
freedom of creativity, 
personal freedom, 
freedom of choice, 
Freedom of faith</a:t>
            </a:r>
          </a:p>
          <a:p>
            <a:pPr algn="just"/>
            <a:r>
              <a:rPr lang="en-US" dirty="0">
                <a:solidFill>
                  <a:srgbClr val="000000"/>
                </a:solidFill>
                <a:latin typeface="Times New Roman" panose="02020603050405020304" pitchFamily="18" charset="0"/>
                <a:ea typeface="Times New Roman" panose="02020603050405020304" pitchFamily="18" charset="0"/>
              </a:rPr>
              <a:t>
In other words, the versatility and variability of social relations determine the variety of manifestations of freedom, its various types</a:t>
            </a:r>
            <a:r>
              <a:rPr lang="kk-KZ"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r>
              <a:rPr lang="kk-KZ"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645887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D07D3-304D-2251-B7E9-1546E3746EDE}"/>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E5DA6062-2211-28A0-D2DD-963E2B048D4C}"/>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lvl="0"/>
            <a:r>
              <a:rPr lang="en-US" b="1" dirty="0">
                <a:latin typeface="Times New Roman" panose="02020603050405020304" pitchFamily="18" charset="0"/>
                <a:ea typeface="Times New Roman" panose="02020603050405020304" pitchFamily="18" charset="0"/>
              </a:rPr>
              <a:t>Civil freedom </a:t>
            </a:r>
            <a:r>
              <a:rPr lang="en-US" dirty="0">
                <a:latin typeface="Times New Roman" panose="02020603050405020304" pitchFamily="18" charset="0"/>
                <a:ea typeface="Times New Roman" panose="02020603050405020304" pitchFamily="18" charset="0"/>
              </a:rPr>
              <a:t>is freedom as a public person, it is a freedom that does not limit the freedom of others. </a:t>
            </a:r>
          </a:p>
          <a:p>
            <a:pPr lvl="0"/>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Political freedom </a:t>
            </a:r>
            <a:r>
              <a:rPr lang="en-US" dirty="0">
                <a:latin typeface="Times New Roman" panose="02020603050405020304" pitchFamily="18" charset="0"/>
                <a:ea typeface="Times New Roman" panose="02020603050405020304" pitchFamily="18" charset="0"/>
              </a:rPr>
              <a:t>is freedom from political despotism over a person. </a:t>
            </a:r>
          </a:p>
          <a:p>
            <a:pPr lvl="0"/>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Religious freedom </a:t>
            </a:r>
            <a:r>
              <a:rPr lang="en-US" dirty="0">
                <a:latin typeface="Times New Roman" panose="02020603050405020304" pitchFamily="18" charset="0"/>
                <a:ea typeface="Times New Roman" panose="02020603050405020304" pitchFamily="18" charset="0"/>
              </a:rPr>
              <a:t>is God's choice. </a:t>
            </a:r>
          </a:p>
          <a:p>
            <a:pPr lvl="0"/>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Spiritual freedom </a:t>
            </a:r>
            <a:r>
              <a:rPr lang="en-US" dirty="0">
                <a:latin typeface="Times New Roman" panose="02020603050405020304" pitchFamily="18" charset="0"/>
                <a:ea typeface="Times New Roman" panose="02020603050405020304" pitchFamily="18" charset="0"/>
              </a:rPr>
              <a:t>is the power of a person over his egoism, his passions, sinful feelings, for this word has the meaning of the Spirit as pure, good, and unconstrained. </a:t>
            </a:r>
          </a:p>
          <a:p>
            <a:pPr lvl="0"/>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Moral freedom </a:t>
            </a:r>
            <a:r>
              <a:rPr lang="en-US" dirty="0">
                <a:latin typeface="Times New Roman" panose="02020603050405020304" pitchFamily="18" charset="0"/>
                <a:ea typeface="Times New Roman" panose="02020603050405020304" pitchFamily="18" charset="0"/>
              </a:rPr>
              <a:t>is a choice between good and evil.</a:t>
            </a:r>
          </a:p>
          <a:p>
            <a:pPr lvl="0"/>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Economic freedom </a:t>
            </a:r>
            <a:r>
              <a:rPr lang="en-US" dirty="0">
                <a:latin typeface="Times New Roman" panose="02020603050405020304" pitchFamily="18" charset="0"/>
                <a:ea typeface="Times New Roman" panose="02020603050405020304" pitchFamily="18" charset="0"/>
              </a:rPr>
              <a:t>is the freedom to dispose of all types of one's property</a:t>
            </a:r>
            <a:endParaRPr lang="ru-RU" dirty="0"/>
          </a:p>
        </p:txBody>
      </p:sp>
    </p:spTree>
    <p:extLst>
      <p:ext uri="{BB962C8B-B14F-4D97-AF65-F5344CB8AC3E}">
        <p14:creationId xmlns:p14="http://schemas.microsoft.com/office/powerpoint/2010/main" val="182103491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A6D3D-764A-8C48-45E8-A22691650D3C}"/>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CB84A8E0-94D0-11E0-EB04-BEEEA1FCA3EA}"/>
              </a:ext>
            </a:extLst>
          </p:cNvPr>
          <p:cNvSpPr/>
          <p:nvPr/>
        </p:nvSpPr>
        <p:spPr>
          <a:xfrm>
            <a:off x="-76200" y="2286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lnSpc>
                <a:spcPct val="150000"/>
              </a:lnSpc>
            </a:pPr>
            <a:r>
              <a:rPr lang="en-US" sz="1400" b="1" dirty="0">
                <a:latin typeface="Times New Roman" panose="02020603050405020304" pitchFamily="18" charset="0"/>
                <a:ea typeface="Times New Roman" panose="02020603050405020304" pitchFamily="18" charset="0"/>
              </a:rPr>
              <a:t>True freedom </a:t>
            </a:r>
            <a:r>
              <a:rPr lang="en-US" sz="1400" dirty="0">
                <a:latin typeface="Times New Roman" panose="02020603050405020304" pitchFamily="18" charset="0"/>
                <a:ea typeface="Times New Roman" panose="02020603050405020304" pitchFamily="18" charset="0"/>
              </a:rPr>
              <a:t>is the aspiration of the human spirit to freedom itself. 
</a:t>
            </a:r>
            <a:r>
              <a:rPr lang="en-US" sz="1400" b="1" dirty="0">
                <a:latin typeface="Times New Roman" panose="02020603050405020304" pitchFamily="18" charset="0"/>
                <a:ea typeface="Times New Roman" panose="02020603050405020304" pitchFamily="18" charset="0"/>
              </a:rPr>
              <a:t>Natural freedom </a:t>
            </a:r>
            <a:r>
              <a:rPr lang="en-US" sz="1400" dirty="0">
                <a:latin typeface="Times New Roman" panose="02020603050405020304" pitchFamily="18" charset="0"/>
                <a:ea typeface="Times New Roman" panose="02020603050405020304" pitchFamily="18" charset="0"/>
              </a:rPr>
              <a:t>is the cognition of natural necessity and action in accordance with the known natural laws. 
</a:t>
            </a:r>
            <a:r>
              <a:rPr lang="en-US" sz="1400" b="1" dirty="0">
                <a:latin typeface="Times New Roman" panose="02020603050405020304" pitchFamily="18" charset="0"/>
                <a:ea typeface="Times New Roman" panose="02020603050405020304" pitchFamily="18" charset="0"/>
              </a:rPr>
              <a:t>Freedom of action </a:t>
            </a:r>
            <a:r>
              <a:rPr lang="en-US" sz="1400" dirty="0">
                <a:latin typeface="Times New Roman" panose="02020603050405020304" pitchFamily="18" charset="0"/>
                <a:ea typeface="Times New Roman" panose="02020603050405020304" pitchFamily="18" charset="0"/>
              </a:rPr>
              <a:t>is the ability to act in accordance with the conscious choice of the body that corresponds to the purpose of this desire. 
</a:t>
            </a:r>
            <a:r>
              <a:rPr lang="en-US" sz="1400" b="1" dirty="0">
                <a:latin typeface="Times New Roman" panose="02020603050405020304" pitchFamily="18" charset="0"/>
                <a:ea typeface="Times New Roman" panose="02020603050405020304" pitchFamily="18" charset="0"/>
              </a:rPr>
              <a:t>Freedom of choice </a:t>
            </a:r>
            <a:r>
              <a:rPr lang="en-US" sz="1400" dirty="0">
                <a:latin typeface="Times New Roman" panose="02020603050405020304" pitchFamily="18" charset="0"/>
                <a:ea typeface="Times New Roman" panose="02020603050405020304" pitchFamily="18" charset="0"/>
              </a:rPr>
              <a:t>is the ability of a person or a process to choose an option and implement (ensure) the outcome of an event. 
</a:t>
            </a:r>
            <a:r>
              <a:rPr lang="en-US" sz="1400" b="1" dirty="0">
                <a:latin typeface="Times New Roman" panose="02020603050405020304" pitchFamily="18" charset="0"/>
                <a:ea typeface="Times New Roman" panose="02020603050405020304" pitchFamily="18" charset="0"/>
              </a:rPr>
              <a:t>Freedom of will </a:t>
            </a:r>
            <a:r>
              <a:rPr lang="en-US" sz="1400" dirty="0">
                <a:latin typeface="Times New Roman" panose="02020603050405020304" pitchFamily="18" charset="0"/>
                <a:ea typeface="Times New Roman" panose="02020603050405020304" pitchFamily="18" charset="0"/>
              </a:rPr>
              <a:t>is the ability of a person to make a choice regardless of certain circumstances. 
</a:t>
            </a:r>
            <a:r>
              <a:rPr lang="en-US" sz="1400" b="1" dirty="0">
                <a:latin typeface="Times New Roman" panose="02020603050405020304" pitchFamily="18" charset="0"/>
                <a:ea typeface="Times New Roman" panose="02020603050405020304" pitchFamily="18" charset="0"/>
              </a:rPr>
              <a:t>Absolute freedom </a:t>
            </a:r>
            <a:r>
              <a:rPr lang="en-US" sz="1400" dirty="0">
                <a:latin typeface="Times New Roman" panose="02020603050405020304" pitchFamily="18" charset="0"/>
                <a:ea typeface="Times New Roman" panose="02020603050405020304" pitchFamily="18" charset="0"/>
              </a:rPr>
              <a:t>is the flow of events in such a way that the will of each actor in these events is not subjected to violence by the will of other actors or circumstances.
In relation to a person, </a:t>
            </a:r>
            <a:r>
              <a:rPr lang="en-US" sz="1400" b="1" dirty="0">
                <a:latin typeface="Times New Roman" panose="02020603050405020304" pitchFamily="18" charset="0"/>
                <a:ea typeface="Times New Roman" panose="02020603050405020304" pitchFamily="18" charset="0"/>
              </a:rPr>
              <a:t>external and internal freedom </a:t>
            </a:r>
            <a:r>
              <a:rPr lang="en-US" sz="1400" dirty="0">
                <a:latin typeface="Times New Roman" panose="02020603050405020304" pitchFamily="18" charset="0"/>
                <a:ea typeface="Times New Roman" panose="02020603050405020304" pitchFamily="18" charset="0"/>
              </a:rPr>
              <a:t>are distinguished. 
</a:t>
            </a:r>
            <a:r>
              <a:rPr lang="en-US" sz="1400" b="1" dirty="0">
                <a:latin typeface="Times New Roman" panose="02020603050405020304" pitchFamily="18" charset="0"/>
                <a:ea typeface="Times New Roman" panose="02020603050405020304" pitchFamily="18" charset="0"/>
              </a:rPr>
              <a:t>Internal freedom </a:t>
            </a:r>
            <a:r>
              <a:rPr lang="en-US" sz="1400" dirty="0">
                <a:latin typeface="Times New Roman" panose="02020603050405020304" pitchFamily="18" charset="0"/>
                <a:ea typeface="Times New Roman" panose="02020603050405020304" pitchFamily="18" charset="0"/>
              </a:rPr>
              <a:t>is spiritual, ideological freedom, freedom of reason, liberation, harmony of soul and mind, freedom associated with one's Self. </a:t>
            </a:r>
          </a:p>
          <a:p>
            <a:pPr algn="just">
              <a:lnSpc>
                <a:spcPct val="150000"/>
              </a:lnSpc>
            </a:pPr>
            <a:r>
              <a:rPr lang="en-US" sz="1400" b="1" dirty="0">
                <a:latin typeface="Times New Roman" panose="02020603050405020304" pitchFamily="18" charset="0"/>
                <a:ea typeface="Times New Roman" panose="02020603050405020304" pitchFamily="18" charset="0"/>
              </a:rPr>
              <a:t>External freedom </a:t>
            </a:r>
            <a:r>
              <a:rPr lang="en-US" sz="1400" dirty="0">
                <a:latin typeface="Times New Roman" panose="02020603050405020304" pitchFamily="18" charset="0"/>
                <a:ea typeface="Times New Roman" panose="02020603050405020304" pitchFamily="18" charset="0"/>
              </a:rPr>
              <a:t>is material freedom, freedom of action, freedom associated with the interaction of the external world.</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833046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Callout 2"/>
          <p:cNvSpPr/>
          <p:nvPr/>
        </p:nvSpPr>
        <p:spPr>
          <a:xfrm>
            <a:off x="1676396" y="1828800"/>
            <a:ext cx="5791196" cy="2895603"/>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en-US" sz="4000" b="0" i="0" u="none" strike="noStrike" kern="1200" cap="none" spc="0" baseline="0" dirty="0">
                <a:solidFill>
                  <a:srgbClr val="FFFFFF"/>
                </a:solidFill>
                <a:uFillTx/>
                <a:latin typeface="Calibri"/>
                <a:ea typeface=""/>
                <a:cs typeface=""/>
              </a:rPr>
              <a:t>1.</a:t>
            </a:r>
            <a:r>
              <a:rPr lang="ru-RU" sz="4000" b="0" i="0" u="none" strike="noStrike" kern="1200" cap="none" spc="0" baseline="0" dirty="0">
                <a:solidFill>
                  <a:srgbClr val="FFFFFF"/>
                </a:solidFill>
                <a:uFillTx/>
                <a:latin typeface="Calibri"/>
                <a:ea typeface=""/>
                <a:cs typeface=""/>
              </a:rPr>
              <a:t> </a:t>
            </a:r>
            <a:r>
              <a:rPr lang="en-US" sz="4000" dirty="0">
                <a:solidFill>
                  <a:srgbClr val="FFFFFF"/>
                </a:solidFill>
                <a:ea typeface=""/>
                <a:cs typeface=""/>
              </a:rPr>
              <a:t>The Concept of Freedom in the History of Philosophy</a:t>
            </a:r>
            <a:r>
              <a:rPr lang="ru-RU" sz="4000" b="0" i="0" u="none" strike="noStrike" kern="1200" cap="none" spc="0" baseline="0" dirty="0">
                <a:solidFill>
                  <a:srgbClr val="FFFFFF"/>
                </a:solidFill>
                <a:uFillTx/>
                <a:latin typeface="Calibri"/>
                <a:ea typeface=""/>
                <a:cs typeface=""/>
              </a:rPr>
              <a:t>. </a:t>
            </a:r>
            <a:r>
              <a:rPr lang="kk-KZ" sz="4000" b="0" i="0" u="none" strike="noStrike" kern="1200" cap="none" spc="0" baseline="0" dirty="0">
                <a:solidFill>
                  <a:srgbClr val="FFFFFF"/>
                </a:solidFill>
                <a:uFillTx/>
                <a:latin typeface="Calibri"/>
                <a:ea typeface=""/>
                <a:cs typeface=""/>
              </a:rPr>
              <a:t> </a:t>
            </a:r>
            <a:endParaRPr lang="en-US" sz="4000" b="0" i="0" u="none" strike="noStrike" kern="1200" cap="none" spc="0" baseline="0" dirty="0">
              <a:solidFill>
                <a:srgbClr val="FFFFFF"/>
              </a:solidFill>
              <a:uFillTx/>
              <a:latin typeface="Calibri"/>
              <a:ea typeface=""/>
              <a:cs typeface=""/>
            </a:endParaRPr>
          </a:p>
        </p:txBody>
      </p:sp>
    </p:spTree>
    <p:extLst>
      <p:ext uri="{BB962C8B-B14F-4D97-AF65-F5344CB8AC3E}">
        <p14:creationId xmlns:p14="http://schemas.microsoft.com/office/powerpoint/2010/main" val="225068807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3AA7B-C5CD-464D-E266-627BD0623C7C}"/>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24218C7C-1210-125A-F81B-4CC43F0B6AC1}"/>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0" marR="0" algn="just"/>
            <a:endParaRPr lang="kk-KZ" sz="1400" dirty="0">
              <a:solidFill>
                <a:srgbClr val="000000"/>
              </a:solidFill>
              <a:effectLst/>
              <a:latin typeface="Times New Roman" panose="02020603050405020304" pitchFamily="18" charset="0"/>
              <a:ea typeface="Times New Roman" panose="02020603050405020304" pitchFamily="18" charset="0"/>
            </a:endParaRPr>
          </a:p>
          <a:p>
            <a:pPr marL="0" marR="0" algn="just"/>
            <a:endParaRPr lang="kk-KZ" sz="1400" dirty="0">
              <a:solidFill>
                <a:srgbClr val="000000"/>
              </a:solidFill>
              <a:latin typeface="Times New Roman" panose="02020603050405020304" pitchFamily="18" charset="0"/>
              <a:ea typeface="Times New Roman" panose="02020603050405020304" pitchFamily="18" charset="0"/>
            </a:endParaRPr>
          </a:p>
          <a:p>
            <a:pPr algn="just"/>
            <a:r>
              <a:rPr lang="en-US" sz="1400" dirty="0">
                <a:solidFill>
                  <a:srgbClr val="000000"/>
                </a:solidFill>
                <a:latin typeface="Times New Roman" panose="02020603050405020304" pitchFamily="18" charset="0"/>
                <a:ea typeface="Times New Roman" panose="02020603050405020304" pitchFamily="18" charset="0"/>
              </a:rPr>
              <a:t>Modern philosophy comprehends the problem of freedom on the part of the individual </a:t>
            </a:r>
            <a:r>
              <a:rPr lang="en-US" sz="1400" b="1" dirty="0">
                <a:solidFill>
                  <a:srgbClr val="000000"/>
                </a:solidFill>
                <a:latin typeface="Times New Roman" panose="02020603050405020304" pitchFamily="18" charset="0"/>
                <a:ea typeface="Times New Roman" panose="02020603050405020304" pitchFamily="18" charset="0"/>
              </a:rPr>
              <a:t>as the inner freedom of man</a:t>
            </a:r>
            <a:r>
              <a:rPr lang="en-US" sz="1400" dirty="0">
                <a:solidFill>
                  <a:srgbClr val="000000"/>
                </a:solidFill>
                <a:latin typeface="Times New Roman" panose="02020603050405020304" pitchFamily="18" charset="0"/>
                <a:ea typeface="Times New Roman" panose="02020603050405020304" pitchFamily="18" charset="0"/>
              </a:rPr>
              <a:t>. As </a:t>
            </a:r>
            <a:r>
              <a:rPr lang="en-US" sz="1400" b="1" dirty="0">
                <a:solidFill>
                  <a:srgbClr val="000000"/>
                </a:solidFill>
                <a:latin typeface="Times New Roman" panose="02020603050405020304" pitchFamily="18" charset="0"/>
                <a:ea typeface="Times New Roman" panose="02020603050405020304" pitchFamily="18" charset="0"/>
              </a:rPr>
              <a:t>G. Hegel </a:t>
            </a:r>
            <a:r>
              <a:rPr lang="en-US" sz="1400" dirty="0">
                <a:solidFill>
                  <a:srgbClr val="000000"/>
                </a:solidFill>
                <a:latin typeface="Times New Roman" panose="02020603050405020304" pitchFamily="18" charset="0"/>
                <a:ea typeface="Times New Roman" panose="02020603050405020304" pitchFamily="18" charset="0"/>
              </a:rPr>
              <a:t>noted: </a:t>
            </a:r>
            <a:r>
              <a:rPr lang="en-US" sz="1400" b="1" dirty="0">
                <a:solidFill>
                  <a:srgbClr val="000000"/>
                </a:solidFill>
                <a:latin typeface="Times New Roman" panose="02020603050405020304" pitchFamily="18" charset="0"/>
                <a:ea typeface="Times New Roman" panose="02020603050405020304" pitchFamily="18" charset="0"/>
              </a:rPr>
              <a:t>"a slave who has realized his slavery is no longer a slave" (already a free man</a:t>
            </a:r>
            <a:r>
              <a:rPr lang="en-US" sz="1400" dirty="0">
                <a:solidFill>
                  <a:srgbClr val="000000"/>
                </a:solidFill>
                <a:latin typeface="Times New Roman" panose="02020603050405020304" pitchFamily="18" charset="0"/>
                <a:ea typeface="Times New Roman" panose="02020603050405020304" pitchFamily="18" charset="0"/>
              </a:rPr>
              <a:t>). </a:t>
            </a:r>
          </a:p>
          <a:p>
            <a:pPr algn="just"/>
            <a:r>
              <a:rPr lang="en-US" sz="1400" dirty="0">
                <a:solidFill>
                  <a:srgbClr val="000000"/>
                </a:solidFill>
                <a:latin typeface="Times New Roman" panose="02020603050405020304" pitchFamily="18" charset="0"/>
                <a:ea typeface="Times New Roman" panose="02020603050405020304" pitchFamily="18" charset="0"/>
              </a:rPr>
              <a:t>In real life, a person often finds himself in situations where a choice that outwardly seems free (even if it is made on the basis of cognition and consideration of objective necessity), in fact, on closer examination, turns out to be not free, since it was made reluctantly, i.e., contrary to the inner convictions of the individual, his conscience, and personal interests. </a:t>
            </a:r>
            <a:r>
              <a:rPr lang="en-US" sz="1400" b="1" dirty="0">
                <a:solidFill>
                  <a:srgbClr val="000000"/>
                </a:solidFill>
                <a:latin typeface="Times New Roman" panose="02020603050405020304" pitchFamily="18" charset="0"/>
                <a:ea typeface="Times New Roman" panose="02020603050405020304" pitchFamily="18" charset="0"/>
              </a:rPr>
              <a:t>Truly free choice </a:t>
            </a:r>
            <a:r>
              <a:rPr lang="en-US" sz="1400" dirty="0">
                <a:solidFill>
                  <a:srgbClr val="000000"/>
                </a:solidFill>
                <a:latin typeface="Times New Roman" panose="02020603050405020304" pitchFamily="18" charset="0"/>
                <a:ea typeface="Times New Roman" panose="02020603050405020304" pitchFamily="18" charset="0"/>
              </a:rPr>
              <a:t>is a choice, the content of which is not something external and alien to man, but corresponds to his inner desires. Freedom is felt by the individual primarily as a personal feeling, as a subjective phenomenon consisting in the ability to make a choice independently. At the next stages, </a:t>
            </a:r>
            <a:r>
              <a:rPr lang="en-US" sz="1400" b="1" dirty="0">
                <a:solidFill>
                  <a:srgbClr val="000000"/>
                </a:solidFill>
                <a:latin typeface="Times New Roman" panose="02020603050405020304" pitchFamily="18" charset="0"/>
                <a:ea typeface="Times New Roman" panose="02020603050405020304" pitchFamily="18" charset="0"/>
              </a:rPr>
              <a:t>freedom of choice turns into freedom of decision, and then into freedom of action, freedom of creativity and self-expression. </a:t>
            </a:r>
            <a:r>
              <a:rPr lang="en-US" sz="1400" dirty="0">
                <a:solidFill>
                  <a:srgbClr val="000000"/>
                </a:solidFill>
                <a:latin typeface="Times New Roman" panose="02020603050405020304" pitchFamily="18" charset="0"/>
                <a:ea typeface="Times New Roman" panose="02020603050405020304" pitchFamily="18" charset="0"/>
              </a:rPr>
              <a:t>In the process of goal-setting practical activity, the freedom of the individual unfolds in various aspects, passes through various phases, from the individual's subjective (internal) awareness of his freedom, the possibility of acting in one way or another, to its objective realization (if there are conditions for this). We are talking about the subjective-moral, subjective-active aspect of freedom, freedom as an internal action of the individual, as the possibility of autonomous choice of a certain goal and the means of achieving it, a conscious desire for its realization. Inner freedom is a specifically human selective, creative activity of consciousness, intuition, the unconscious, will, and moral forces, which, as a result of the internal struggle of motives, are mobilized for independent choice, decision-making, and its implementation.</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80185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48E60-31A1-BBCA-F111-6A470A5E10E8}"/>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AF3FFAFD-F664-6EB5-6D27-466E8B94161D}"/>
              </a:ext>
            </a:extLst>
          </p:cNvPr>
          <p:cNvSpPr/>
          <p:nvPr/>
        </p:nvSpPr>
        <p:spPr>
          <a:xfrm>
            <a:off x="-1066800" y="0"/>
            <a:ext cx="10896600" cy="6934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0" marR="0" algn="just"/>
            <a:endParaRPr lang="kk-KZ" sz="1400" dirty="0">
              <a:solidFill>
                <a:srgbClr val="000000"/>
              </a:solidFill>
              <a:effectLst/>
              <a:latin typeface="Times New Roman" panose="02020603050405020304" pitchFamily="18" charset="0"/>
              <a:ea typeface="Times New Roman" panose="02020603050405020304" pitchFamily="18" charset="0"/>
            </a:endParaRPr>
          </a:p>
          <a:p>
            <a:pPr marL="0" marR="0" algn="just"/>
            <a:endParaRPr lang="kk-KZ" sz="1400" dirty="0">
              <a:solidFill>
                <a:srgbClr val="000000"/>
              </a:solidFill>
              <a:latin typeface="Times New Roman" panose="02020603050405020304" pitchFamily="18" charset="0"/>
              <a:ea typeface="Times New Roman" panose="02020603050405020304" pitchFamily="18" charset="0"/>
            </a:endParaRPr>
          </a:p>
          <a:p>
            <a:pPr algn="just"/>
            <a:r>
              <a:rPr lang="en-US" sz="1400" dirty="0">
                <a:solidFill>
                  <a:srgbClr val="000000"/>
                </a:solidFill>
                <a:latin typeface="Times New Roman" panose="02020603050405020304" pitchFamily="18" charset="0"/>
                <a:ea typeface="Times New Roman" panose="02020603050405020304" pitchFamily="18" charset="0"/>
              </a:rPr>
              <a:t>It is important to note that the inner world of a person, the possibilities of free choice and self-expression are formed not only by rational and logical knowledge, but also by non-rational (emotional-figurative, associative, intuitive, etc.). 
</a:t>
            </a:r>
            <a:r>
              <a:rPr lang="en-US" sz="1400" b="1" dirty="0">
                <a:solidFill>
                  <a:srgbClr val="000000"/>
                </a:solidFill>
                <a:latin typeface="Times New Roman" panose="02020603050405020304" pitchFamily="18" charset="0"/>
                <a:ea typeface="Times New Roman" panose="02020603050405020304" pitchFamily="18" charset="0"/>
              </a:rPr>
              <a:t>Freedom is not always the result of a rationally balanced, analytically thought-out choice</a:t>
            </a:r>
            <a:r>
              <a:rPr lang="en-US" sz="1400" dirty="0">
                <a:solidFill>
                  <a:srgbClr val="000000"/>
                </a:solidFill>
                <a:latin typeface="Times New Roman" panose="02020603050405020304" pitchFamily="18" charset="0"/>
                <a:ea typeface="Times New Roman" panose="02020603050405020304" pitchFamily="18" charset="0"/>
              </a:rPr>
              <a:t>. In real life activity, it is a manifestation of the entire spectrum of a person's subjectivity, the result of his integral, i.e., both rational and emotional-sensual, perception of the world and expression of will.
</a:t>
            </a:r>
            <a:r>
              <a:rPr lang="en-US" sz="1400" b="1" dirty="0">
                <a:solidFill>
                  <a:srgbClr val="000000"/>
                </a:solidFill>
                <a:latin typeface="Times New Roman" panose="02020603050405020304" pitchFamily="18" charset="0"/>
                <a:ea typeface="Times New Roman" panose="02020603050405020304" pitchFamily="18" charset="0"/>
              </a:rPr>
              <a:t>One of the manifestations of human freedom is the ability to </a:t>
            </a:r>
            <a:r>
              <a:rPr lang="en-US" b="1" dirty="0">
                <a:solidFill>
                  <a:srgbClr val="000000"/>
                </a:solidFill>
                <a:latin typeface="Times New Roman" panose="02020603050405020304" pitchFamily="18" charset="0"/>
                <a:ea typeface="Times New Roman" panose="02020603050405020304" pitchFamily="18" charset="0"/>
              </a:rPr>
              <a:t>govern oneself</a:t>
            </a:r>
            <a:r>
              <a:rPr lang="en-US" sz="1400" dirty="0">
                <a:solidFill>
                  <a:srgbClr val="000000"/>
                </a:solidFill>
                <a:latin typeface="Times New Roman" panose="02020603050405020304" pitchFamily="18" charset="0"/>
                <a:ea typeface="Times New Roman" panose="02020603050405020304" pitchFamily="18" charset="0"/>
              </a:rPr>
              <a:t>. The expression "domination over ourselves" (F. Engels) is often interpreted one-sidedly, as the domination of reason over feelings, as the ability to suppress one's feelings and passions. However, the task is not to suppress feelings, but to make feelings genuinely human, as close as possible to their socially active nature.
    Life shows that no external conditions, no matter how favorable they may be for a person, can’t by themselves lead to the realization of his abilities. This also </a:t>
            </a:r>
            <a:r>
              <a:rPr lang="en-US" sz="1400" b="1" dirty="0">
                <a:solidFill>
                  <a:srgbClr val="000000"/>
                </a:solidFill>
                <a:latin typeface="Times New Roman" panose="02020603050405020304" pitchFamily="18" charset="0"/>
                <a:ea typeface="Times New Roman" panose="02020603050405020304" pitchFamily="18" charset="0"/>
              </a:rPr>
              <a:t>requires personal aspiration, will, inner uninhibitedness, and spiritual freedom of this individual</a:t>
            </a:r>
            <a:r>
              <a:rPr lang="en-US" sz="1400" dirty="0">
                <a:solidFill>
                  <a:srgbClr val="000000"/>
                </a:solidFill>
                <a:latin typeface="Times New Roman" panose="02020603050405020304" pitchFamily="18" charset="0"/>
                <a:ea typeface="Times New Roman" panose="02020603050405020304" pitchFamily="18" charset="0"/>
              </a:rPr>
              <a:t>. A negative influence on the spiritual freedom of many people is exerted by various kinds of inferiority complexes, prejudices, superstitions, unwillingness to think and act independently, to take responsibility, the desire to shift it to the "bosses", the collective, etc. These ideas, of course, limit the possibilities of a conscious creative attitude to work, activity and spiritual freedom of a person. It is possible to overcome social apathy, thoughtless, passive, dependent attitude to life by introducing a person to social activities that are interesting to him, by taking into account his individual qualities, developing his independence and initiative</a:t>
            </a:r>
            <a:r>
              <a:rPr lang="kk-KZ"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158447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375D8-FA59-83F0-C9FB-2BEC85BD07BE}"/>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4ED53BC1-DEE9-C4B3-0912-BEBD8726AD1D}"/>
              </a:ext>
            </a:extLst>
          </p:cNvPr>
          <p:cNvSpPr/>
          <p:nvPr/>
        </p:nvSpPr>
        <p:spPr>
          <a:xfrm>
            <a:off x="-533400" y="0"/>
            <a:ext cx="9982200" cy="6934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sz="1400" b="1" dirty="0">
                <a:latin typeface="Times New Roman" panose="02020603050405020304" pitchFamily="18" charset="0"/>
                <a:ea typeface="Times New Roman" panose="02020603050405020304" pitchFamily="18" charset="0"/>
              </a:rPr>
              <a:t>Freedom occupies a central place in </a:t>
            </a:r>
            <a:r>
              <a:rPr lang="en-US" sz="2000" b="1" dirty="0">
                <a:latin typeface="Times New Roman" panose="02020603050405020304" pitchFamily="18" charset="0"/>
                <a:ea typeface="Times New Roman" panose="02020603050405020304" pitchFamily="18" charset="0"/>
              </a:rPr>
              <a:t>social progress</a:t>
            </a:r>
            <a:r>
              <a:rPr lang="en-US" sz="1400" dirty="0">
                <a:latin typeface="Times New Roman" panose="02020603050405020304" pitchFamily="18" charset="0"/>
                <a:ea typeface="Times New Roman" panose="02020603050405020304" pitchFamily="18" charset="0"/>
              </a:rPr>
              <a:t>. The growth of freedom is observed in the process of man's communication with nature. Primitive man did not know the laws of nature, and these laws, acting against the will of people, made them slaves of </a:t>
            </a:r>
            <a:r>
              <a:rPr lang="en-US" sz="1400" b="1" dirty="0">
                <a:latin typeface="Times New Roman" panose="02020603050405020304" pitchFamily="18" charset="0"/>
                <a:ea typeface="Times New Roman" panose="02020603050405020304" pitchFamily="18" charset="0"/>
              </a:rPr>
              <a:t>"blind necessity</a:t>
            </a:r>
            <a:r>
              <a:rPr lang="en-US" sz="1400" dirty="0">
                <a:latin typeface="Times New Roman" panose="02020603050405020304" pitchFamily="18" charset="0"/>
                <a:ea typeface="Times New Roman" panose="02020603050405020304" pitchFamily="18" charset="0"/>
              </a:rPr>
              <a:t>". Knowledge of these laws made it possible for man to use nature for his own purposes, to free himself more and more from natural bonds. </a:t>
            </a:r>
          </a:p>
          <a:p>
            <a:pPr algn="just"/>
            <a:r>
              <a:rPr lang="en-US" sz="1400" dirty="0">
                <a:latin typeface="Times New Roman" panose="02020603050405020304" pitchFamily="18" charset="0"/>
                <a:ea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rPr>
              <a:t>The degree of freedom is constantly increasing, and at the same time there is progress in the development of society. </a:t>
            </a:r>
            <a:r>
              <a:rPr lang="en-US" sz="1400" dirty="0">
                <a:latin typeface="Times New Roman" panose="02020603050405020304" pitchFamily="18" charset="0"/>
                <a:ea typeface="Times New Roman" panose="02020603050405020304" pitchFamily="18" charset="0"/>
              </a:rPr>
              <a:t>In the social sphere, there is also a process of increasing the degree of freedom of the individual. 
In primitive society, a person was completely </a:t>
            </a:r>
            <a:r>
              <a:rPr lang="en-US" sz="1400" b="1" dirty="0">
                <a:latin typeface="Times New Roman" panose="02020603050405020304" pitchFamily="18" charset="0"/>
                <a:ea typeface="Times New Roman" panose="02020603050405020304" pitchFamily="18" charset="0"/>
              </a:rPr>
              <a:t>dependent on the collective</a:t>
            </a:r>
            <a:r>
              <a:rPr lang="en-US" sz="1400" dirty="0">
                <a:latin typeface="Times New Roman" panose="02020603050405020304" pitchFamily="18" charset="0"/>
                <a:ea typeface="Times New Roman" panose="02020603050405020304" pitchFamily="18" charset="0"/>
              </a:rPr>
              <a:t>. His freedom was minimal, his necessity immeasurable. In the course of history, non-economic forms of </a:t>
            </a:r>
            <a:r>
              <a:rPr lang="en-US" sz="1400" b="1" dirty="0">
                <a:latin typeface="Times New Roman" panose="02020603050405020304" pitchFamily="18" charset="0"/>
                <a:ea typeface="Times New Roman" panose="02020603050405020304" pitchFamily="18" charset="0"/>
              </a:rPr>
              <a:t>coercion (slavery, serfdom</a:t>
            </a:r>
            <a:r>
              <a:rPr lang="en-US" sz="1400" dirty="0">
                <a:latin typeface="Times New Roman" panose="02020603050405020304" pitchFamily="18" charset="0"/>
                <a:ea typeface="Times New Roman" panose="02020603050405020304" pitchFamily="18" charset="0"/>
              </a:rPr>
              <a:t>) appeared, in addition, a person was included in estates, castes and remained in them from birth to death. And yet the degree of freedom of a serf peasant is higher than that of a slave or primitive man. In industrial society, the system of non-economic coercion to labor is eliminated. </a:t>
            </a:r>
            <a:r>
              <a:rPr lang="en-US" sz="1400" b="1" dirty="0">
                <a:latin typeface="Times New Roman" panose="02020603050405020304" pitchFamily="18" charset="0"/>
                <a:ea typeface="Times New Roman" panose="02020603050405020304" pitchFamily="18" charset="0"/>
              </a:rPr>
              <a:t>Legally, everyone becomes equal </a:t>
            </a:r>
            <a:r>
              <a:rPr lang="en-US" sz="1400" dirty="0">
                <a:latin typeface="Times New Roman" panose="02020603050405020304" pitchFamily="18" charset="0"/>
                <a:ea typeface="Times New Roman" panose="02020603050405020304" pitchFamily="18" charset="0"/>
              </a:rPr>
              <a:t>and, although there is an economic dependence of some people on others, the degree of freedom here is immeasurably greater than in traditional (pre-industrial) society.</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085855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65D3-BD89-FA70-9BDE-4BCF9C7326D2}"/>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67EC9E37-647B-D195-3AD5-0600CDC626D1}"/>
              </a:ext>
            </a:extLst>
          </p:cNvPr>
          <p:cNvSpPr/>
          <p:nvPr/>
        </p:nvSpPr>
        <p:spPr>
          <a:xfrm>
            <a:off x="-76200" y="76200"/>
            <a:ext cx="9220200" cy="66294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tabLst>
                <a:tab pos="1620520" algn="l"/>
              </a:tabLst>
            </a:pPr>
            <a:r>
              <a:rPr lang="en-US" sz="1600" dirty="0">
                <a:solidFill>
                  <a:srgbClr val="000000"/>
                </a:solidFill>
                <a:latin typeface="Times New Roman" panose="02020603050405020304" pitchFamily="18" charset="0"/>
                <a:ea typeface="Times New Roman" panose="02020603050405020304" pitchFamily="18" charset="0"/>
              </a:rPr>
              <a:t>Historical development of the rights, freedoms and duties of man and citizen. In the history of mankind, the affirmation of freedom is almost always associated with the struggle for liberation from the existing lack of freedom, from oppression, exploitation, miserable existence, etc. And therefore most people identify freedom with the very process of liberation from the past, freedom from something. That is, the main attention is paid to the ideological aspect of freedom, and not to the legal one. 
</a:t>
            </a:r>
            <a:r>
              <a:rPr lang="en-US" sz="1600" b="1" dirty="0">
                <a:solidFill>
                  <a:srgbClr val="000000"/>
                </a:solidFill>
                <a:latin typeface="Times New Roman" panose="02020603050405020304" pitchFamily="18" charset="0"/>
                <a:ea typeface="Times New Roman" panose="02020603050405020304" pitchFamily="18" charset="0"/>
              </a:rPr>
              <a:t>The most important is the interpretation of freedom as a category of law, its most important principle.</a:t>
            </a:r>
            <a:r>
              <a:rPr lang="en-US" sz="1600" dirty="0">
                <a:solidFill>
                  <a:srgbClr val="000000"/>
                </a:solidFill>
                <a:latin typeface="Times New Roman" panose="02020603050405020304" pitchFamily="18" charset="0"/>
                <a:ea typeface="Times New Roman" panose="02020603050405020304" pitchFamily="18" charset="0"/>
              </a:rPr>
              <a:t> </a:t>
            </a:r>
          </a:p>
          <a:p>
            <a:pPr algn="just">
              <a:tabLst>
                <a:tab pos="1620520" algn="l"/>
              </a:tabLst>
            </a:pPr>
            <a:endParaRPr lang="en-US" sz="1600" dirty="0">
              <a:solidFill>
                <a:srgbClr val="000000"/>
              </a:solidFill>
              <a:latin typeface="Times New Roman" panose="02020603050405020304" pitchFamily="18" charset="0"/>
              <a:ea typeface="Times New Roman" panose="02020603050405020304" pitchFamily="18" charset="0"/>
            </a:endParaRPr>
          </a:p>
          <a:p>
            <a:pPr algn="just">
              <a:tabLst>
                <a:tab pos="1620520" algn="l"/>
              </a:tabLst>
            </a:pPr>
            <a:r>
              <a:rPr lang="en-US" sz="1600" dirty="0">
                <a:solidFill>
                  <a:srgbClr val="000000"/>
                </a:solidFill>
                <a:latin typeface="Times New Roman" panose="02020603050405020304" pitchFamily="18" charset="0"/>
                <a:ea typeface="Times New Roman" panose="02020603050405020304" pitchFamily="18" charset="0"/>
              </a:rPr>
              <a:t>Law is a form of social relations between independent subjects within the framework of a general norm. The independence of these subjects from each other within the framework of a legal norm is the legal expression of freedom. </a:t>
            </a:r>
            <a:r>
              <a:rPr lang="en-US" sz="1600" b="1" dirty="0">
                <a:solidFill>
                  <a:srgbClr val="000000"/>
                </a:solidFill>
                <a:latin typeface="Times New Roman" panose="02020603050405020304" pitchFamily="18" charset="0"/>
                <a:ea typeface="Times New Roman" panose="02020603050405020304" pitchFamily="18" charset="0"/>
              </a:rPr>
              <a:t>The legal form of freedom ensures formal equality and formal freedom. </a:t>
            </a:r>
            <a:r>
              <a:rPr lang="en-US" sz="1600" dirty="0">
                <a:solidFill>
                  <a:srgbClr val="000000"/>
                </a:solidFill>
                <a:latin typeface="Times New Roman" panose="02020603050405020304" pitchFamily="18" charset="0"/>
                <a:ea typeface="Times New Roman" panose="02020603050405020304" pitchFamily="18" charset="0"/>
              </a:rPr>
              <a:t>A norm is a scale, a measure of freedom. It denies, opposes arbitrariness and privileges within this legal framework. 
At present, four generations of human rights can be distinguished.</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933795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BAE25-B8A9-5583-D3EE-3AC79CF2CF9D}"/>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9D06D89A-8F8E-FE91-3502-9656A810C434}"/>
              </a:ext>
            </a:extLst>
          </p:cNvPr>
          <p:cNvSpPr/>
          <p:nvPr/>
        </p:nvSpPr>
        <p:spPr>
          <a:xfrm>
            <a:off x="-99060" y="190500"/>
            <a:ext cx="9220200" cy="65151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0" marR="0" algn="just"/>
            <a:endParaRPr lang="en-US" sz="1400" b="1" dirty="0">
              <a:solidFill>
                <a:srgbClr val="000000"/>
              </a:solidFill>
              <a:effectLst/>
              <a:latin typeface="Times New Roman" panose="02020603050405020304" pitchFamily="18" charset="0"/>
              <a:ea typeface="Times New Roman" panose="02020603050405020304" pitchFamily="18" charset="0"/>
            </a:endParaRPr>
          </a:p>
          <a:p>
            <a:pPr marL="0" marR="0" algn="just"/>
            <a:endParaRPr lang="en-US" sz="1400" b="1" dirty="0">
              <a:solidFill>
                <a:srgbClr val="000000"/>
              </a:solidFill>
              <a:effectLst/>
              <a:latin typeface="Times New Roman" panose="02020603050405020304" pitchFamily="18" charset="0"/>
              <a:ea typeface="Times New Roman" panose="02020603050405020304" pitchFamily="18" charset="0"/>
            </a:endParaRPr>
          </a:p>
          <a:p>
            <a:pPr marL="0" marR="0" algn="just"/>
            <a:endParaRPr lang="en-US" sz="1400" b="1" dirty="0">
              <a:solidFill>
                <a:srgbClr val="000000"/>
              </a:solidFill>
              <a:latin typeface="Times New Roman" panose="02020603050405020304" pitchFamily="18" charset="0"/>
              <a:ea typeface="Times New Roman" panose="02020603050405020304" pitchFamily="18" charset="0"/>
            </a:endParaRPr>
          </a:p>
          <a:p>
            <a:pPr marL="0" marR="0" algn="just"/>
            <a:endParaRPr lang="en-US" sz="1400" b="1" dirty="0">
              <a:solidFill>
                <a:srgbClr val="000000"/>
              </a:solidFill>
              <a:effectLst/>
              <a:latin typeface="Times New Roman" panose="02020603050405020304" pitchFamily="18" charset="0"/>
              <a:ea typeface="Times New Roman" panose="02020603050405020304" pitchFamily="18" charset="0"/>
            </a:endParaRPr>
          </a:p>
          <a:p>
            <a:pPr marL="0" marR="0" algn="just"/>
            <a:endParaRPr lang="en-US" sz="1400" b="1" dirty="0">
              <a:solidFill>
                <a:srgbClr val="000000"/>
              </a:solidFill>
              <a:latin typeface="Times New Roman" panose="02020603050405020304" pitchFamily="18" charset="0"/>
              <a:ea typeface="Times New Roman" panose="02020603050405020304" pitchFamily="18" charset="0"/>
            </a:endParaRPr>
          </a:p>
          <a:p>
            <a:pPr marL="0" marR="0" algn="just"/>
            <a:endParaRPr lang="en-US" sz="1400" b="1" dirty="0">
              <a:solidFill>
                <a:srgbClr val="000000"/>
              </a:solidFill>
              <a:effectLst/>
              <a:latin typeface="Times New Roman" panose="02020603050405020304" pitchFamily="18" charset="0"/>
              <a:ea typeface="Times New Roman" panose="02020603050405020304" pitchFamily="18" charset="0"/>
            </a:endParaRPr>
          </a:p>
          <a:p>
            <a:pPr marL="0" marR="0" algn="just"/>
            <a:endParaRPr lang="en-US" sz="1400" b="1" dirty="0">
              <a:solidFill>
                <a:srgbClr val="000000"/>
              </a:solidFill>
              <a:latin typeface="Times New Roman" panose="02020603050405020304" pitchFamily="18" charset="0"/>
              <a:ea typeface="Times New Roman" panose="02020603050405020304" pitchFamily="18" charset="0"/>
            </a:endParaRPr>
          </a:p>
          <a:p>
            <a:pPr marL="0" marR="0" algn="just"/>
            <a:endParaRPr lang="en-US" sz="1400" b="1" dirty="0">
              <a:solidFill>
                <a:srgbClr val="000000"/>
              </a:solidFill>
              <a:effectLst/>
              <a:latin typeface="Times New Roman" panose="02020603050405020304" pitchFamily="18" charset="0"/>
              <a:ea typeface="Times New Roman" panose="02020603050405020304" pitchFamily="18" charset="0"/>
            </a:endParaRPr>
          </a:p>
          <a:p>
            <a:pPr marL="0" marR="0" algn="just"/>
            <a:endParaRPr lang="en-US" sz="1400" b="1" dirty="0">
              <a:solidFill>
                <a:srgbClr val="000000"/>
              </a:solidFill>
              <a:latin typeface="Times New Roman" panose="02020603050405020304" pitchFamily="18" charset="0"/>
              <a:ea typeface="Times New Roman" panose="02020603050405020304" pitchFamily="18" charset="0"/>
            </a:endParaRPr>
          </a:p>
          <a:p>
            <a:pPr marL="0" marR="0" algn="just"/>
            <a:endParaRPr lang="en-US" sz="1400" b="1" dirty="0">
              <a:solidFill>
                <a:srgbClr val="000000"/>
              </a:solidFill>
              <a:effectLst/>
              <a:latin typeface="Times New Roman" panose="02020603050405020304" pitchFamily="18" charset="0"/>
              <a:ea typeface="Times New Roman" panose="02020603050405020304" pitchFamily="18" charset="0"/>
            </a:endParaRPr>
          </a:p>
          <a:p>
            <a:pPr marL="0" marR="0" algn="just"/>
            <a:endParaRPr lang="en-US" sz="1400" b="1" dirty="0">
              <a:solidFill>
                <a:srgbClr val="000000"/>
              </a:solidFill>
              <a:latin typeface="Times New Roman" panose="02020603050405020304" pitchFamily="18" charset="0"/>
              <a:ea typeface="Times New Roman" panose="02020603050405020304" pitchFamily="18" charset="0"/>
            </a:endParaRPr>
          </a:p>
          <a:p>
            <a:pPr algn="just"/>
            <a:r>
              <a:rPr lang="en-US" sz="1400" b="1" dirty="0">
                <a:solidFill>
                  <a:srgbClr val="000000"/>
                </a:solidFill>
                <a:latin typeface="Times New Roman" panose="02020603050405020304" pitchFamily="18" charset="0"/>
                <a:ea typeface="Times New Roman" panose="02020603050405020304" pitchFamily="18" charset="0"/>
              </a:rPr>
              <a:t>The first generation traditionally recognizes liberal values </a:t>
            </a:r>
            <a:r>
              <a:rPr lang="en-US" sz="1400" dirty="0">
                <a:solidFill>
                  <a:srgbClr val="000000"/>
                </a:solidFill>
                <a:latin typeface="Times New Roman" panose="02020603050405020304" pitchFamily="18" charset="0"/>
                <a:ea typeface="Times New Roman" panose="02020603050405020304" pitchFamily="18" charset="0"/>
              </a:rPr>
              <a:t>acquired as a result of bourgeois revolutions in Europe and America, then concretized in the practice and legislation of democratic states. We are talking about </a:t>
            </a:r>
            <a:r>
              <a:rPr lang="en-US" sz="1400" b="1" dirty="0">
                <a:solidFill>
                  <a:srgbClr val="000000"/>
                </a:solidFill>
                <a:latin typeface="Times New Roman" panose="02020603050405020304" pitchFamily="18" charset="0"/>
                <a:ea typeface="Times New Roman" panose="02020603050405020304" pitchFamily="18" charset="0"/>
              </a:rPr>
              <a:t>personal (civil) and political rights, reflecting the so-called "negative" freedom, obliging the state to refrain from interfering in the sphere of personal freedom and creating conditions for the participation of citizens in political life.</a:t>
            </a:r>
            <a:r>
              <a:rPr lang="en-US" sz="1400" dirty="0">
                <a:solidFill>
                  <a:srgbClr val="000000"/>
                </a:solidFill>
                <a:latin typeface="Times New Roman" panose="02020603050405020304" pitchFamily="18" charset="0"/>
                <a:ea typeface="Times New Roman" panose="02020603050405020304" pitchFamily="18" charset="0"/>
              </a:rPr>
              <a:t> We are talking about the protection of individual freedom, the restriction of which impoverishes the sphere of public life and culture. </a:t>
            </a:r>
          </a:p>
          <a:p>
            <a:pPr algn="just"/>
            <a:endParaRPr lang="en-US" sz="1400" dirty="0">
              <a:solidFill>
                <a:srgbClr val="000000"/>
              </a:solidFill>
              <a:latin typeface="Times New Roman" panose="02020603050405020304" pitchFamily="18" charset="0"/>
              <a:ea typeface="Times New Roman" panose="02020603050405020304" pitchFamily="18" charset="0"/>
            </a:endParaRPr>
          </a:p>
          <a:p>
            <a:pPr algn="just"/>
            <a:r>
              <a:rPr lang="en-US" sz="1400" dirty="0">
                <a:solidFill>
                  <a:srgbClr val="000000"/>
                </a:solidFill>
                <a:latin typeface="Times New Roman" panose="02020603050405020304" pitchFamily="18" charset="0"/>
                <a:ea typeface="Times New Roman" panose="02020603050405020304" pitchFamily="18" charset="0"/>
              </a:rPr>
              <a:t>
</a:t>
            </a:r>
            <a:r>
              <a:rPr lang="en-US" sz="1400" b="1" dirty="0">
                <a:solidFill>
                  <a:srgbClr val="000000"/>
                </a:solidFill>
                <a:latin typeface="Times New Roman" panose="02020603050405020304" pitchFamily="18" charset="0"/>
                <a:ea typeface="Times New Roman" panose="02020603050405020304" pitchFamily="18" charset="0"/>
              </a:rPr>
              <a:t>The second generation - socio-economic human rights </a:t>
            </a:r>
            <a:r>
              <a:rPr lang="en-US" sz="1400" dirty="0">
                <a:solidFill>
                  <a:srgbClr val="000000"/>
                </a:solidFill>
                <a:latin typeface="Times New Roman" panose="02020603050405020304" pitchFamily="18" charset="0"/>
                <a:ea typeface="Times New Roman" panose="02020603050405020304" pitchFamily="18" charset="0"/>
              </a:rPr>
              <a:t>- was formed in the XIX century. The Constitution of the USSR of 1936 enshrined a wide range of rights of the second generation (</a:t>
            </a:r>
            <a:r>
              <a:rPr lang="en-US" sz="1400" b="1" dirty="0">
                <a:solidFill>
                  <a:srgbClr val="000000"/>
                </a:solidFill>
                <a:latin typeface="Times New Roman" panose="02020603050405020304" pitchFamily="18" charset="0"/>
                <a:ea typeface="Times New Roman" panose="02020603050405020304" pitchFamily="18" charset="0"/>
              </a:rPr>
              <a:t>the right to work, rest, education, social security, medical care). </a:t>
            </a:r>
            <a:r>
              <a:rPr lang="en-US" sz="1400" dirty="0">
                <a:solidFill>
                  <a:srgbClr val="000000"/>
                </a:solidFill>
                <a:latin typeface="Times New Roman" panose="02020603050405020304" pitchFamily="18" charset="0"/>
                <a:ea typeface="Times New Roman" panose="02020603050405020304" pitchFamily="18" charset="0"/>
              </a:rPr>
              <a:t>
As a result, the rights of the second generation were first reflected in the Universal Declaration of Human Rights (1948), and then were enshrined in the International Covenant on Economic, Social and Cultural Rights (1966).</a:t>
            </a:r>
          </a:p>
          <a:p>
            <a:pPr marL="0" marR="0" algn="just"/>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gn="just"/>
            <a:endParaRPr lang="en-US" dirty="0">
              <a:solidFill>
                <a:srgbClr val="000000"/>
              </a:solidFill>
              <a:latin typeface="Times New Roman" panose="02020603050405020304" pitchFamily="18" charset="0"/>
              <a:ea typeface="Times New Roman" panose="02020603050405020304" pitchFamily="18" charset="0"/>
            </a:endParaRPr>
          </a:p>
          <a:p>
            <a:pPr marL="0" marR="0" algn="just"/>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gn="just"/>
            <a:endParaRPr lang="en-US" dirty="0">
              <a:solidFill>
                <a:srgbClr val="000000"/>
              </a:solidFill>
              <a:latin typeface="Times New Roman" panose="02020603050405020304" pitchFamily="18" charset="0"/>
              <a:ea typeface="Times New Roman" panose="02020603050405020304" pitchFamily="18" charset="0"/>
            </a:endParaRPr>
          </a:p>
          <a:p>
            <a:pPr marL="0" marR="0" algn="just"/>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gn="just"/>
            <a:endParaRPr lang="en-US" dirty="0">
              <a:solidFill>
                <a:srgbClr val="000000"/>
              </a:solidFill>
              <a:latin typeface="Times New Roman" panose="02020603050405020304" pitchFamily="18" charset="0"/>
              <a:ea typeface="Times New Roman" panose="02020603050405020304" pitchFamily="18" charset="0"/>
            </a:endParaRPr>
          </a:p>
          <a:p>
            <a:pPr marL="0" marR="0" algn="just"/>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gn="just"/>
            <a:endParaRPr lang="en-US" dirty="0">
              <a:solidFill>
                <a:srgbClr val="000000"/>
              </a:solidFill>
              <a:latin typeface="Times New Roman" panose="02020603050405020304" pitchFamily="18" charset="0"/>
              <a:ea typeface="Times New Roman" panose="02020603050405020304" pitchFamily="18" charset="0"/>
            </a:endParaRPr>
          </a:p>
          <a:p>
            <a:pPr marL="0" marR="0" algn="just"/>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lgn="just"/>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908817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D39A7-D02E-01FF-6C67-122CACF6594E}"/>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1FDA6708-A8A3-C2CD-2ADC-B7D3642D75A7}"/>
              </a:ext>
            </a:extLst>
          </p:cNvPr>
          <p:cNvSpPr/>
          <p:nvPr/>
        </p:nvSpPr>
        <p:spPr>
          <a:xfrm>
            <a:off x="-76200" y="76200"/>
            <a:ext cx="9220200" cy="6477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dirty="0">
                <a:solidFill>
                  <a:srgbClr val="000000"/>
                </a:solidFill>
                <a:latin typeface="Times New Roman" panose="02020603050405020304" pitchFamily="18" charset="0"/>
                <a:ea typeface="Times New Roman" panose="02020603050405020304" pitchFamily="18" charset="0"/>
              </a:rPr>
              <a:t>The recognition of the second generation of human rights </a:t>
            </a:r>
            <a:r>
              <a:rPr lang="en-US" b="1" dirty="0">
                <a:solidFill>
                  <a:srgbClr val="000000"/>
                </a:solidFill>
                <a:latin typeface="Times New Roman" panose="02020603050405020304" pitchFamily="18" charset="0"/>
                <a:ea typeface="Times New Roman" panose="02020603050405020304" pitchFamily="18" charset="0"/>
              </a:rPr>
              <a:t>meant significant changes in their concept</a:t>
            </a:r>
            <a:r>
              <a:rPr lang="en-US" dirty="0">
                <a:solidFill>
                  <a:srgbClr val="000000"/>
                </a:solidFill>
                <a:latin typeface="Times New Roman" panose="02020603050405020304" pitchFamily="18" charset="0"/>
                <a:ea typeface="Times New Roman" panose="02020603050405020304" pitchFamily="18" charset="0"/>
              </a:rPr>
              <a:t>. </a:t>
            </a:r>
          </a:p>
          <a:p>
            <a:pPr algn="just"/>
            <a:endParaRPr lang="en-US" dirty="0">
              <a:solidFill>
                <a:srgbClr val="000000"/>
              </a:solidFill>
              <a:latin typeface="Times New Roman" panose="02020603050405020304" pitchFamily="18" charset="0"/>
              <a:ea typeface="Times New Roman" panose="02020603050405020304" pitchFamily="18" charset="0"/>
            </a:endParaRPr>
          </a:p>
          <a:p>
            <a:pPr algn="just"/>
            <a:r>
              <a:rPr lang="en-US" dirty="0">
                <a:solidFill>
                  <a:srgbClr val="000000"/>
                </a:solidFill>
                <a:latin typeface="Times New Roman" panose="02020603050405020304" pitchFamily="18" charset="0"/>
                <a:ea typeface="Times New Roman" panose="02020603050405020304" pitchFamily="18" charset="0"/>
              </a:rPr>
              <a:t>These changes were based on a </a:t>
            </a:r>
            <a:r>
              <a:rPr lang="en-US" b="1" dirty="0">
                <a:solidFill>
                  <a:srgbClr val="000000"/>
                </a:solidFill>
                <a:latin typeface="Times New Roman" panose="02020603050405020304" pitchFamily="18" charset="0"/>
                <a:ea typeface="Times New Roman" panose="02020603050405020304" pitchFamily="18" charset="0"/>
              </a:rPr>
              <a:t>positive understanding </a:t>
            </a:r>
            <a:r>
              <a:rPr lang="en-US" dirty="0">
                <a:solidFill>
                  <a:srgbClr val="000000"/>
                </a:solidFill>
                <a:latin typeface="Times New Roman" panose="02020603050405020304" pitchFamily="18" charset="0"/>
                <a:ea typeface="Times New Roman" panose="02020603050405020304" pitchFamily="18" charset="0"/>
              </a:rPr>
              <a:t>of freedom as a </a:t>
            </a:r>
            <a:r>
              <a:rPr lang="en-US" b="1" dirty="0">
                <a:solidFill>
                  <a:srgbClr val="000000"/>
                </a:solidFill>
                <a:latin typeface="Times New Roman" panose="02020603050405020304" pitchFamily="18" charset="0"/>
                <a:ea typeface="Times New Roman" panose="02020603050405020304" pitchFamily="18" charset="0"/>
              </a:rPr>
              <a:t>real opportunity </a:t>
            </a:r>
            <a:r>
              <a:rPr lang="en-US" dirty="0">
                <a:solidFill>
                  <a:srgbClr val="000000"/>
                </a:solidFill>
                <a:latin typeface="Times New Roman" panose="02020603050405020304" pitchFamily="18" charset="0"/>
                <a:ea typeface="Times New Roman" panose="02020603050405020304" pitchFamily="18" charset="0"/>
              </a:rPr>
              <a:t>to exercise one's will on an equal basis with other people. The possession of freedom, understood in this way, presupposes not only the absence of coercion on the part of other people, but the presence of certain opportunities, in particular, material resources - otherwise a person often cannot exercise his right. </a:t>
            </a:r>
          </a:p>
          <a:p>
            <a:pPr algn="just"/>
            <a:endParaRPr lang="en-US" dirty="0">
              <a:solidFill>
                <a:srgbClr val="000000"/>
              </a:solidFill>
              <a:latin typeface="Times New Roman" panose="02020603050405020304" pitchFamily="18" charset="0"/>
              <a:ea typeface="Times New Roman" panose="02020603050405020304" pitchFamily="18" charset="0"/>
            </a:endParaRPr>
          </a:p>
          <a:p>
            <a:pPr algn="just"/>
            <a:r>
              <a:rPr lang="en-US" dirty="0">
                <a:solidFill>
                  <a:srgbClr val="000000"/>
                </a:solidFill>
                <a:latin typeface="Times New Roman" panose="02020603050405020304" pitchFamily="18" charset="0"/>
                <a:ea typeface="Times New Roman" panose="02020603050405020304" pitchFamily="18" charset="0"/>
              </a:rPr>
              <a:t>The peculiarity of these rights is that they are collective and can be exercised by a community (association).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001107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51D7E-ADC8-4186-ABA1-D31B126EB751}"/>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807D04ED-968E-5222-0A89-9746577F277A}"/>
              </a:ext>
            </a:extLst>
          </p:cNvPr>
          <p:cNvSpPr/>
          <p:nvPr/>
        </p:nvSpPr>
        <p:spPr>
          <a:xfrm>
            <a:off x="-228600" y="190500"/>
            <a:ext cx="9220200" cy="6477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dirty="0">
                <a:solidFill>
                  <a:srgbClr val="000000"/>
                </a:solidFill>
                <a:latin typeface="Times New Roman" panose="02020603050405020304" pitchFamily="18" charset="0"/>
                <a:ea typeface="Times New Roman" panose="02020603050405020304" pitchFamily="18" charset="0"/>
              </a:rPr>
              <a:t>A number of researchers refer </a:t>
            </a:r>
            <a:r>
              <a:rPr lang="en-US" b="1" dirty="0">
                <a:solidFill>
                  <a:srgbClr val="000000"/>
                </a:solidFill>
                <a:latin typeface="Times New Roman" panose="02020603050405020304" pitchFamily="18" charset="0"/>
                <a:ea typeface="Times New Roman" panose="02020603050405020304" pitchFamily="18" charset="0"/>
              </a:rPr>
              <a:t>to the third generation of rights only collective rights based on solidarity</a:t>
            </a:r>
            <a:r>
              <a:rPr lang="en-US" dirty="0">
                <a:solidFill>
                  <a:srgbClr val="000000"/>
                </a:solidFill>
                <a:latin typeface="Times New Roman" panose="02020603050405020304" pitchFamily="18" charset="0"/>
                <a:ea typeface="Times New Roman" panose="02020603050405020304" pitchFamily="18" charset="0"/>
              </a:rPr>
              <a:t>: </a:t>
            </a:r>
          </a:p>
          <a:p>
            <a:pPr algn="just"/>
            <a:r>
              <a:rPr lang="en-US" i="1" dirty="0">
                <a:solidFill>
                  <a:srgbClr val="000000"/>
                </a:solidFill>
                <a:latin typeface="Times New Roman" panose="02020603050405020304" pitchFamily="18" charset="0"/>
                <a:ea typeface="Times New Roman" panose="02020603050405020304" pitchFamily="18" charset="0"/>
              </a:rPr>
              <a:t>the right to development, peace, independence, self-determination, territorial integrity, sovereignty, liberation from colonial oppression, the right to a dignified life, to a healthy environment, to the common heritage of mankind, as well as the right to communication. </a:t>
            </a:r>
          </a:p>
          <a:p>
            <a:pPr algn="just"/>
            <a:r>
              <a:rPr lang="en-US" dirty="0">
                <a:solidFill>
                  <a:srgbClr val="000000"/>
                </a:solidFill>
                <a:latin typeface="Times New Roman" panose="02020603050405020304" pitchFamily="18" charset="0"/>
                <a:ea typeface="Times New Roman" panose="02020603050405020304" pitchFamily="18" charset="0"/>
              </a:rPr>
              <a:t>
The foundations of these rights are laid down in international documents that enshrined basic individual rights (the Charter of the United Nations, the Universal Declaration of Human Rights, the Declaration on the Granting of Independence to Colonial Countries and Peoples of 1960, the International Covenants of 1966, etc.).</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194012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B2C01-A690-A88C-50B9-280F1FF3C8FD}"/>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77FEAF0A-7B08-79B7-0C2D-0C6343310133}"/>
              </a:ext>
            </a:extLst>
          </p:cNvPr>
          <p:cNvSpPr/>
          <p:nvPr/>
        </p:nvSpPr>
        <p:spPr>
          <a:xfrm>
            <a:off x="-76200" y="76200"/>
            <a:ext cx="9220200" cy="6477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sz="1600" b="1" dirty="0">
                <a:solidFill>
                  <a:srgbClr val="000000"/>
                </a:solidFill>
                <a:latin typeface="Times New Roman" panose="02020603050405020304" pitchFamily="18" charset="0"/>
                <a:ea typeface="Times New Roman" panose="02020603050405020304" pitchFamily="18" charset="0"/>
              </a:rPr>
              <a:t>The fourth generation of human rights </a:t>
            </a:r>
            <a:r>
              <a:rPr lang="en-US" sz="1600" dirty="0">
                <a:solidFill>
                  <a:srgbClr val="000000"/>
                </a:solidFill>
                <a:latin typeface="Times New Roman" panose="02020603050405020304" pitchFamily="18" charset="0"/>
                <a:ea typeface="Times New Roman" panose="02020603050405020304" pitchFamily="18" charset="0"/>
              </a:rPr>
              <a:t>began to take shape in the 1990s of the 20th century, according to F.M. </a:t>
            </a:r>
            <a:r>
              <a:rPr lang="en-US" sz="1600" dirty="0" err="1">
                <a:solidFill>
                  <a:srgbClr val="000000"/>
                </a:solidFill>
                <a:latin typeface="Times New Roman" panose="02020603050405020304" pitchFamily="18" charset="0"/>
                <a:ea typeface="Times New Roman" panose="02020603050405020304" pitchFamily="18" charset="0"/>
              </a:rPr>
              <a:t>Rudinsky</a:t>
            </a:r>
            <a:r>
              <a:rPr lang="en-US" sz="1600" dirty="0">
                <a:solidFill>
                  <a:srgbClr val="000000"/>
                </a:solidFill>
                <a:latin typeface="Times New Roman" panose="02020603050405020304" pitchFamily="18" charset="0"/>
                <a:ea typeface="Times New Roman" panose="02020603050405020304" pitchFamily="18" charset="0"/>
              </a:rPr>
              <a:t>, these rights should </a:t>
            </a:r>
            <a:r>
              <a:rPr lang="en-US" sz="1600" b="1" dirty="0">
                <a:solidFill>
                  <a:srgbClr val="000000"/>
                </a:solidFill>
                <a:latin typeface="Times New Roman" panose="02020603050405020304" pitchFamily="18" charset="0"/>
                <a:ea typeface="Times New Roman" panose="02020603050405020304" pitchFamily="18" charset="0"/>
              </a:rPr>
              <a:t>protect a person from threats associated with experiments in the field of genetic inheritance of the individual, related to cloning and other discoveries in the field of biology. </a:t>
            </a:r>
            <a:r>
              <a:rPr lang="en-US" sz="1600" dirty="0">
                <a:solidFill>
                  <a:srgbClr val="000000"/>
                </a:solidFill>
                <a:latin typeface="Times New Roman" panose="02020603050405020304" pitchFamily="18" charset="0"/>
                <a:ea typeface="Times New Roman" panose="02020603050405020304" pitchFamily="18" charset="0"/>
              </a:rPr>
              <a:t>
A.B. </a:t>
            </a:r>
            <a:r>
              <a:rPr lang="en-US" sz="1600" dirty="0" err="1">
                <a:solidFill>
                  <a:srgbClr val="000000"/>
                </a:solidFill>
                <a:latin typeface="Times New Roman" panose="02020603050405020304" pitchFamily="18" charset="0"/>
                <a:ea typeface="Times New Roman" panose="02020603050405020304" pitchFamily="18" charset="0"/>
              </a:rPr>
              <a:t>Vengerov</a:t>
            </a:r>
            <a:r>
              <a:rPr lang="en-US" sz="1600" dirty="0">
                <a:solidFill>
                  <a:srgbClr val="000000"/>
                </a:solidFill>
                <a:latin typeface="Times New Roman" panose="02020603050405020304" pitchFamily="18" charset="0"/>
                <a:ea typeface="Times New Roman" panose="02020603050405020304" pitchFamily="18" charset="0"/>
              </a:rPr>
              <a:t> calls the fourth generation </a:t>
            </a:r>
            <a:r>
              <a:rPr lang="en-US" sz="1600" b="1" dirty="0">
                <a:solidFill>
                  <a:srgbClr val="000000"/>
                </a:solidFill>
                <a:latin typeface="Times New Roman" panose="02020603050405020304" pitchFamily="18" charset="0"/>
                <a:ea typeface="Times New Roman" panose="02020603050405020304" pitchFamily="18" charset="0"/>
              </a:rPr>
              <a:t>the rights of mankind </a:t>
            </a:r>
          </a:p>
          <a:p>
            <a:pPr algn="just"/>
            <a:endParaRPr lang="en-US" sz="1600" b="1" dirty="0">
              <a:solidFill>
                <a:srgbClr val="000000"/>
              </a:solidFill>
              <a:latin typeface="Times New Roman" panose="02020603050405020304" pitchFamily="18" charset="0"/>
              <a:ea typeface="Times New Roman" panose="02020603050405020304" pitchFamily="18" charset="0"/>
            </a:endParaRPr>
          </a:p>
          <a:p>
            <a:pPr algn="just"/>
            <a:r>
              <a:rPr lang="en-US" sz="1600" i="1" dirty="0">
                <a:solidFill>
                  <a:srgbClr val="000000"/>
                </a:solidFill>
                <a:latin typeface="Times New Roman" panose="02020603050405020304" pitchFamily="18" charset="0"/>
                <a:ea typeface="Times New Roman" panose="02020603050405020304" pitchFamily="18" charset="0"/>
              </a:rPr>
              <a:t>(the right to peace, nuclear safety, space, environmental, information rights, etc</a:t>
            </a:r>
            <a:r>
              <a:rPr lang="en-US" sz="1600" dirty="0">
                <a:solidFill>
                  <a:srgbClr val="000000"/>
                </a:solidFill>
                <a:latin typeface="Times New Roman" panose="02020603050405020304" pitchFamily="18" charset="0"/>
                <a:ea typeface="Times New Roman" panose="02020603050405020304" pitchFamily="18" charset="0"/>
              </a:rPr>
              <a:t>.). 
"The fourth generation is a legal response to the challenge of the 21st century, when it will be about the survival of mankind as a biological species, about the preservation of civilization, about the further, cosmic socialization of mankind. A new, fourth generation of rights is being born, and, accordingly, international legal procedural institutions are emerging to ensure these rights. International humanitarian law is being formed, secular humanism is becoming one of the milestones in the moral development of society."</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208221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457200" y="630622"/>
            <a:ext cx="78486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kk-KZ" sz="4000" dirty="0">
                <a:solidFill>
                  <a:srgbClr val="FFFFFF"/>
                </a:solidFill>
                <a:latin typeface="Calibri"/>
                <a:ea typeface=""/>
                <a:cs typeface=""/>
              </a:rPr>
              <a:t>3</a:t>
            </a:r>
            <a:r>
              <a:rPr lang="en-US" sz="4000" b="0" i="0" u="none" strike="noStrike" kern="1200" cap="none" spc="0" baseline="0" dirty="0">
                <a:solidFill>
                  <a:srgbClr val="FFFFFF"/>
                </a:solidFill>
                <a:uFillTx/>
                <a:latin typeface="Calibri"/>
                <a:ea typeface=""/>
                <a:cs typeface=""/>
              </a:rPr>
              <a:t>. </a:t>
            </a:r>
            <a:r>
              <a:rPr lang="en-US" sz="4000" dirty="0">
                <a:solidFill>
                  <a:srgbClr val="FFFFFF"/>
                </a:solidFill>
                <a:ea typeface=""/>
                <a:cs typeface=""/>
              </a:rPr>
              <a:t>The Dialectic of Freedom and Necessity</a:t>
            </a:r>
            <a:endParaRPr lang="en-US" sz="4000" b="0" i="0" u="none" strike="noStrike" kern="1200" cap="none" spc="0" baseline="0" dirty="0">
              <a:solidFill>
                <a:srgbClr val="FFFFFF"/>
              </a:solidFill>
              <a:uFillTx/>
              <a:latin typeface="Calibri"/>
              <a:ea typeface=""/>
              <a:cs typeface=""/>
            </a:endParaRPr>
          </a:p>
        </p:txBody>
      </p:sp>
    </p:spTree>
    <p:extLst>
      <p:ext uri="{BB962C8B-B14F-4D97-AF65-F5344CB8AC3E}">
        <p14:creationId xmlns:p14="http://schemas.microsoft.com/office/powerpoint/2010/main" val="192195815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304800" y="152400"/>
            <a:ext cx="10058400" cy="70104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sz="1400" b="1" dirty="0">
                <a:solidFill>
                  <a:srgbClr val="000000"/>
                </a:solidFill>
                <a:latin typeface="Times New Roman" panose="02020603050405020304" pitchFamily="18" charset="0"/>
                <a:ea typeface="Times New Roman" panose="02020603050405020304" pitchFamily="18" charset="0"/>
              </a:rPr>
              <a:t>Philosophy considers freedom in unity and in relation to necessity. </a:t>
            </a:r>
            <a:r>
              <a:rPr lang="en-US" sz="1400" dirty="0">
                <a:solidFill>
                  <a:srgbClr val="000000"/>
                </a:solidFill>
                <a:latin typeface="Times New Roman" panose="02020603050405020304" pitchFamily="18" charset="0"/>
                <a:ea typeface="Times New Roman" panose="02020603050405020304" pitchFamily="18" charset="0"/>
              </a:rPr>
              <a:t>
Necessity is the opposite of freedom, it is fate that commands man's actions, denying the freedom of his will. In their activities, people inevitably face necessity, </a:t>
            </a:r>
            <a:r>
              <a:rPr lang="en-US" sz="1400" b="1" dirty="0">
                <a:solidFill>
                  <a:srgbClr val="000000"/>
                </a:solidFill>
                <a:latin typeface="Times New Roman" panose="02020603050405020304" pitchFamily="18" charset="0"/>
                <a:ea typeface="Times New Roman" panose="02020603050405020304" pitchFamily="18" charset="0"/>
              </a:rPr>
              <a:t>since it does not allow freedom to turn into permissiveness. </a:t>
            </a:r>
            <a:r>
              <a:rPr lang="en-US" sz="1400" dirty="0">
                <a:solidFill>
                  <a:srgbClr val="000000"/>
                </a:solidFill>
                <a:latin typeface="Times New Roman" panose="02020603050405020304" pitchFamily="18" charset="0"/>
                <a:ea typeface="Times New Roman" panose="02020603050405020304" pitchFamily="18" charset="0"/>
              </a:rPr>
              <a:t>In addition, a person is not free to choose specific historical conditions, real living conditions, social and economic relations, material and technical means, etc. Thus, </a:t>
            </a:r>
            <a:r>
              <a:rPr lang="en-US" sz="1400" b="1" dirty="0">
                <a:solidFill>
                  <a:srgbClr val="000000"/>
                </a:solidFill>
                <a:latin typeface="Times New Roman" panose="02020603050405020304" pitchFamily="18" charset="0"/>
                <a:ea typeface="Times New Roman" panose="02020603050405020304" pitchFamily="18" charset="0"/>
              </a:rPr>
              <a:t>freedom is greater the more people are aware of their real capabilities, </a:t>
            </a:r>
            <a:r>
              <a:rPr lang="en-US" sz="1400" dirty="0">
                <a:solidFill>
                  <a:srgbClr val="000000"/>
                </a:solidFill>
                <a:latin typeface="Times New Roman" panose="02020603050405020304" pitchFamily="18" charset="0"/>
                <a:ea typeface="Times New Roman" panose="02020603050405020304" pitchFamily="18" charset="0"/>
              </a:rPr>
              <a:t>the more means are at their disposal to achieve their goals. "Fate guides the one who accepts it and drags the one who resists it." People have considerable freedom in determining the goals of their activity, the means to achieve this goal. </a:t>
            </a:r>
            <a:r>
              <a:rPr lang="en-US" sz="1400" b="1" dirty="0">
                <a:solidFill>
                  <a:srgbClr val="000000"/>
                </a:solidFill>
                <a:latin typeface="Times New Roman" panose="02020603050405020304" pitchFamily="18" charset="0"/>
                <a:ea typeface="Times New Roman" panose="02020603050405020304" pitchFamily="18" charset="0"/>
              </a:rPr>
              <a:t>Freedom, therefore, is not absolute and is realized as the realization of a possibility by choosing a certain goal and plan of action.</a:t>
            </a:r>
            <a:r>
              <a:rPr lang="en-US" sz="1400" dirty="0">
                <a:solidFill>
                  <a:srgbClr val="000000"/>
                </a:solidFill>
                <a:latin typeface="Times New Roman" panose="02020603050405020304" pitchFamily="18" charset="0"/>
                <a:ea typeface="Times New Roman" panose="02020603050405020304" pitchFamily="18" charset="0"/>
              </a:rPr>
              <a:t> </a:t>
            </a:r>
          </a:p>
          <a:p>
            <a:pPr algn="just"/>
            <a:endParaRPr lang="en-US" sz="1400" dirty="0">
              <a:solidFill>
                <a:srgbClr val="000000"/>
              </a:solidFill>
              <a:latin typeface="Times New Roman" panose="02020603050405020304" pitchFamily="18" charset="0"/>
              <a:ea typeface="Times New Roman" panose="02020603050405020304" pitchFamily="18" charset="0"/>
            </a:endParaRPr>
          </a:p>
          <a:p>
            <a:pPr algn="just"/>
            <a:r>
              <a:rPr lang="en-US" sz="1400" b="1" dirty="0">
                <a:solidFill>
                  <a:srgbClr val="000000"/>
                </a:solidFill>
                <a:latin typeface="Times New Roman" panose="02020603050405020304" pitchFamily="18" charset="0"/>
                <a:ea typeface="Times New Roman" panose="02020603050405020304" pitchFamily="18" charset="0"/>
              </a:rPr>
              <a:t>In society, the freedom of the individual is limited by the interests of society</a:t>
            </a:r>
            <a:r>
              <a:rPr lang="en-US" sz="1400" dirty="0">
                <a:solidFill>
                  <a:srgbClr val="000000"/>
                </a:solidFill>
                <a:latin typeface="Times New Roman" panose="02020603050405020304" pitchFamily="18" charset="0"/>
                <a:ea typeface="Times New Roman" panose="02020603050405020304" pitchFamily="18" charset="0"/>
              </a:rPr>
              <a:t>. </a:t>
            </a:r>
          </a:p>
          <a:p>
            <a:pPr algn="just"/>
            <a:r>
              <a:rPr lang="en-US" sz="1400" dirty="0">
                <a:solidFill>
                  <a:srgbClr val="000000"/>
                </a:solidFill>
                <a:latin typeface="Times New Roman" panose="02020603050405020304" pitchFamily="18" charset="0"/>
                <a:ea typeface="Times New Roman" panose="02020603050405020304" pitchFamily="18" charset="0"/>
              </a:rPr>
              <a:t>Each person is an individual, his desires and interests do not always coincide with the interests of society. In this case, the individual, under the influence of social laws, must act in some cases in such a way as not to violate the interests of society, otherwise he faces punishment on behalf of society. In modern conditions, in the era of the development of democracy, the problem of individual freedom is becoming more and more global, it is already being solved at the level of international organizations in the form of legislative acts on the rights and freedoms of the individual, which are now becoming the basis of any policy and are protected. But not all problems of individual freedom have been solved in the world and in our country, since this is one of the most difficult tasks, due to the difference in interests, rights of different people, historically determined opportunities for the development of the economy, politics, and spiritual life.</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1994188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0" y="0"/>
            <a:ext cx="9220200" cy="67818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r>
              <a:rPr lang="en-US" sz="1400" dirty="0">
                <a:ea typeface="Calibri"/>
                <a:cs typeface="Times New Roman"/>
              </a:rPr>
              <a:t>One of the important philosophical problems is the problem of </a:t>
            </a:r>
            <a:r>
              <a:rPr lang="en-US" sz="1400" b="1" dirty="0">
                <a:ea typeface="Calibri"/>
                <a:cs typeface="Times New Roman"/>
              </a:rPr>
              <a:t>FREEDOM</a:t>
            </a:r>
            <a:r>
              <a:rPr lang="en-US" sz="1400" dirty="0">
                <a:ea typeface="Calibri"/>
                <a:cs typeface="Times New Roman"/>
              </a:rPr>
              <a:t>. After all, without it, a person cannot practically realize the intended goals, his abilities. The need for freedom is deeply embedded in man, it is immanent in any kind of his activity, it is connected with the very essence of the nature of man as a creature who freely chooses between various alternatives. In principle, we cannot evade a choice, because by rejecting one thing, we (whether we want it or not) we choose another, by rejecting another, we choose a third, etc. Without the choice of alternatives and goal-setting, there can be no person. In this regard, the Hungarian philosopher of the 20th century, D. </a:t>
            </a:r>
            <a:r>
              <a:rPr lang="en-US" sz="1400" dirty="0" err="1">
                <a:ea typeface="Calibri"/>
                <a:cs typeface="Times New Roman"/>
              </a:rPr>
              <a:t>Lukács</a:t>
            </a:r>
            <a:r>
              <a:rPr lang="en-US" sz="1400" dirty="0">
                <a:ea typeface="Calibri"/>
                <a:cs typeface="Times New Roman"/>
              </a:rPr>
              <a:t>, defined man as a </a:t>
            </a:r>
            <a:r>
              <a:rPr lang="en-US" sz="1400" b="1" dirty="0">
                <a:ea typeface="Calibri"/>
                <a:cs typeface="Times New Roman"/>
              </a:rPr>
              <a:t>"choosing being</a:t>
            </a:r>
            <a:r>
              <a:rPr lang="en-US" sz="1400" dirty="0">
                <a:ea typeface="Calibri"/>
                <a:cs typeface="Times New Roman"/>
              </a:rPr>
              <a:t>." </a:t>
            </a:r>
          </a:p>
          <a:p>
            <a:r>
              <a:rPr lang="en-US" sz="1400" b="1" dirty="0">
                <a:ea typeface="Calibri"/>
                <a:cs typeface="Times New Roman"/>
              </a:rPr>
              <a:t>The human in man is formed in the process of his increasing acquisition of spiritual freedom</a:t>
            </a:r>
            <a:r>
              <a:rPr lang="en-US" sz="1400" dirty="0">
                <a:ea typeface="Calibri"/>
                <a:cs typeface="Times New Roman"/>
              </a:rPr>
              <a:t>. </a:t>
            </a:r>
          </a:p>
          <a:p>
            <a:r>
              <a:rPr lang="en-US" sz="1400" dirty="0">
                <a:ea typeface="Calibri"/>
                <a:cs typeface="Times New Roman"/>
              </a:rPr>
              <a:t>At the same time, he does not possess complete, once and for all acquired freedom, but only a certain "measure" of it, which is a dependent and variable value. "The measure of freedom," wrote the Italian philosopher A. Gramsci, "is included in the concept of man."</a:t>
            </a:r>
          </a:p>
          <a:p>
            <a:r>
              <a:rPr lang="en-US" sz="2000" b="1" dirty="0">
                <a:solidFill>
                  <a:srgbClr val="FF0000"/>
                </a:solidFill>
                <a:ea typeface="Calibri"/>
                <a:cs typeface="Times New Roman"/>
              </a:rPr>
              <a:t>In the most general form, freedom is the ability of a person to be active in accordance with his desires and interests</a:t>
            </a:r>
            <a:endParaRPr lang="ru-RU" sz="1400" b="1" dirty="0">
              <a:solidFill>
                <a:srgbClr val="FF0000"/>
              </a:solidFill>
              <a:ea typeface="Calibri"/>
              <a:cs typeface="Times New Roman"/>
            </a:endParaRPr>
          </a:p>
          <a:p>
            <a:r>
              <a:rPr lang="en-US" sz="1400" b="1" dirty="0">
                <a:ea typeface="Calibri"/>
                <a:cs typeface="Times New Roman"/>
              </a:rPr>
              <a:t>There are different degrees of freedom</a:t>
            </a:r>
            <a:r>
              <a:rPr lang="en-US" sz="1400" dirty="0">
                <a:ea typeface="Calibri"/>
                <a:cs typeface="Times New Roman"/>
              </a:rPr>
              <a:t>. Freedom consists in the ability to do everything that does not harm another. </a:t>
            </a:r>
            <a:r>
              <a:rPr lang="en-US" sz="1400" b="1" dirty="0">
                <a:ea typeface="Calibri"/>
                <a:cs typeface="Times New Roman"/>
              </a:rPr>
              <a:t>The exercise of the natural rights of each person is limited by the limits that ensure that other members of society enjoy the same rights. </a:t>
            </a:r>
            <a:r>
              <a:rPr lang="en-US" sz="1400" dirty="0">
                <a:ea typeface="Calibri"/>
                <a:cs typeface="Times New Roman"/>
              </a:rPr>
              <a:t>The possibilities of freedom are commensurate with the degree of responsibility. The wider the capabilities of a person, the more significant the positive and negative consequences of his choice</a:t>
            </a:r>
            <a:r>
              <a:rPr lang="ru-RU" sz="1400" dirty="0">
                <a:ea typeface="Calibri"/>
                <a:cs typeface="Times New Roman"/>
              </a:rPr>
              <a:t>. </a:t>
            </a:r>
          </a:p>
        </p:txBody>
      </p:sp>
    </p:spTree>
    <p:extLst>
      <p:ext uri="{BB962C8B-B14F-4D97-AF65-F5344CB8AC3E}">
        <p14:creationId xmlns:p14="http://schemas.microsoft.com/office/powerpoint/2010/main" val="49127367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717C5-EC10-3693-7E6C-29D1B74D1F11}"/>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257B5DF8-7F4D-1611-A219-3FE22B7AD1F5}"/>
              </a:ext>
            </a:extLst>
          </p:cNvPr>
          <p:cNvSpPr/>
          <p:nvPr/>
        </p:nvSpPr>
        <p:spPr>
          <a:xfrm>
            <a:off x="-76200" y="76200"/>
            <a:ext cx="9220200" cy="6477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indent="360045" algn="just"/>
            <a:r>
              <a:rPr lang="en-US" sz="1400" dirty="0">
                <a:solidFill>
                  <a:srgbClr val="000000"/>
                </a:solidFill>
                <a:latin typeface="Times New Roman" panose="02020603050405020304" pitchFamily="18" charset="0"/>
                <a:ea typeface="Times New Roman" panose="02020603050405020304" pitchFamily="18" charset="0"/>
              </a:rPr>
              <a:t>By the logic of his existence and the nature of his own activity, each person is immersed in the flow of history. The existence of a person in this flow is contradictory and ambiguous. Man is free and not free.
Man is not free, since there is an external world that persistently dictates to people the choice of forms and methods of activity, their sequence. He is not free, since there are always limitations to his activity - the level of physical strength and mental abilities, technical capabilities, the nature of the social system, etc.
It is also not free because there is the so-called </a:t>
            </a:r>
            <a:r>
              <a:rPr lang="en-US" sz="1600" b="1" dirty="0">
                <a:solidFill>
                  <a:srgbClr val="000000"/>
                </a:solidFill>
                <a:latin typeface="Times New Roman" panose="02020603050405020304" pitchFamily="18" charset="0"/>
                <a:ea typeface="Times New Roman" panose="02020603050405020304" pitchFamily="18" charset="0"/>
              </a:rPr>
              <a:t>alienation of man</a:t>
            </a:r>
            <a:r>
              <a:rPr lang="en-US" sz="1400" dirty="0">
                <a:solidFill>
                  <a:srgbClr val="000000"/>
                </a:solidFill>
                <a:latin typeface="Times New Roman" panose="02020603050405020304" pitchFamily="18" charset="0"/>
                <a:ea typeface="Times New Roman" panose="02020603050405020304" pitchFamily="18" charset="0"/>
              </a:rPr>
              <a:t>, which manifests itself at all times and exists in various forms.
Alienation means that the products of a person's activity go out of his control and turn into an external force beyond his control. Alienation means alienation, the outward appearance of the world and even its hostility. 
Alienation is, as it were, the loss of the world by man and the transformation of this world into an inhuman world. The problem of alienation is an eternal problem for human society.</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0432746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F9CC6-F8DE-AB3E-3B83-7CAA5FC34CE5}"/>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110B96C8-36F9-EC94-B9E7-CEDB8886B3D0}"/>
              </a:ext>
            </a:extLst>
          </p:cNvPr>
          <p:cNvSpPr/>
          <p:nvPr/>
        </p:nvSpPr>
        <p:spPr>
          <a:xfrm>
            <a:off x="-76200" y="76200"/>
            <a:ext cx="9220200" cy="6477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indent="360045" algn="just"/>
            <a:r>
              <a:rPr lang="en-US" dirty="0">
                <a:solidFill>
                  <a:srgbClr val="000000"/>
                </a:solidFill>
                <a:latin typeface="Times New Roman" panose="02020603050405020304" pitchFamily="18" charset="0"/>
                <a:ea typeface="Times New Roman" panose="02020603050405020304" pitchFamily="18" charset="0"/>
              </a:rPr>
              <a:t>At the same time, man is free. Freedom is the independent disposition of a person by his own fate, the choice of his life path. In short, freedom is non-slavery, the emancipation of man. It means his liberation from the dictates of external forces and circumstances, both natural and social. Freedom implies the ability to act in accordance with one's interests and ideas.
</a:t>
            </a:r>
            <a:r>
              <a:rPr lang="en-US" b="1" dirty="0">
                <a:solidFill>
                  <a:srgbClr val="000000"/>
                </a:solidFill>
                <a:latin typeface="Times New Roman" panose="02020603050405020304" pitchFamily="18" charset="0"/>
                <a:ea typeface="Times New Roman" panose="02020603050405020304" pitchFamily="18" charset="0"/>
              </a:rPr>
              <a:t>Freedom is a fundamental value for a person, but it must have limits</a:t>
            </a:r>
            <a:r>
              <a:rPr lang="en-US" dirty="0">
                <a:solidFill>
                  <a:srgbClr val="000000"/>
                </a:solidFill>
                <a:latin typeface="Times New Roman" panose="02020603050405020304" pitchFamily="18" charset="0"/>
                <a:ea typeface="Times New Roman" panose="02020603050405020304" pitchFamily="18" charset="0"/>
              </a:rPr>
              <a:t>. Otherwise, it will turn into arbitrariness, self-will and anarchy, into tyranny and violence against other people, i.e. into negative freedom. 
The boundaries of freedom are the interests of another person, social groups and society as a whole, as well as nature as the natural basis for the existence of society.</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776630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09F2F-133D-83BA-BD39-F43002056FFD}"/>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5A2E3BEE-2F8B-712B-4269-4A4EC51C2B63}"/>
              </a:ext>
            </a:extLst>
          </p:cNvPr>
          <p:cNvSpPr/>
          <p:nvPr/>
        </p:nvSpPr>
        <p:spPr>
          <a:xfrm>
            <a:off x="-76200" y="76200"/>
            <a:ext cx="9220200" cy="6477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indent="360045" algn="just"/>
            <a:r>
              <a:rPr lang="en-US" dirty="0">
                <a:solidFill>
                  <a:srgbClr val="000000"/>
                </a:solidFill>
                <a:latin typeface="Times New Roman" panose="02020603050405020304" pitchFamily="18" charset="0"/>
                <a:ea typeface="Times New Roman" panose="02020603050405020304" pitchFamily="18" charset="0"/>
              </a:rPr>
              <a:t>If the interests of the individual and society coincide in the acquisition of freedom, the concept of freedom should be supplemented by the idea of regulating people's activities. </a:t>
            </a:r>
            <a:r>
              <a:rPr lang="en-US" b="1" dirty="0">
                <a:solidFill>
                  <a:srgbClr val="000000"/>
                </a:solidFill>
                <a:latin typeface="Times New Roman" panose="02020603050405020304" pitchFamily="18" charset="0"/>
                <a:ea typeface="Times New Roman" panose="02020603050405020304" pitchFamily="18" charset="0"/>
              </a:rPr>
              <a:t>THE STATE</a:t>
            </a:r>
            <a:r>
              <a:rPr lang="en-US" dirty="0">
                <a:solidFill>
                  <a:srgbClr val="000000"/>
                </a:solidFill>
                <a:latin typeface="Times New Roman" panose="02020603050405020304" pitchFamily="18" charset="0"/>
                <a:ea typeface="Times New Roman" panose="02020603050405020304" pitchFamily="18" charset="0"/>
              </a:rPr>
              <a:t> should do this not by methods of violence and coercion, but with the help of an economic mechanism and strict observance of human rights. 
</a:t>
            </a:r>
            <a:r>
              <a:rPr lang="en-US" b="1" dirty="0">
                <a:solidFill>
                  <a:srgbClr val="FF0000"/>
                </a:solidFill>
                <a:latin typeface="Times New Roman" panose="02020603050405020304" pitchFamily="18" charset="0"/>
                <a:ea typeface="Times New Roman" panose="02020603050405020304" pitchFamily="18" charset="0"/>
              </a:rPr>
              <a:t>The state is obliged to guarantee the observance of human rights, </a:t>
            </a:r>
            <a:r>
              <a:rPr lang="en-US" dirty="0">
                <a:solidFill>
                  <a:srgbClr val="000000"/>
                </a:solidFill>
                <a:latin typeface="Times New Roman" panose="02020603050405020304" pitchFamily="18" charset="0"/>
                <a:ea typeface="Times New Roman" panose="02020603050405020304" pitchFamily="18" charset="0"/>
              </a:rPr>
              <a:t>recognizing that the value of the human person is higher than any values of a nation, class, group of people, etc. Ignoring or belittling the rights of the individual leads to the inevitable degradation of both the individual and society.</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157096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0" y="0"/>
            <a:ext cx="9144000" cy="6553200"/>
          </a:xfrm>
          <a:custGeom>
            <a:avLst>
              <a:gd name="f0" fmla="val 6524"/>
              <a:gd name="f1" fmla="val 1987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r>
              <a:rPr lang="en-US" dirty="0">
                <a:solidFill>
                  <a:srgbClr val="000000"/>
                </a:solidFill>
                <a:latin typeface="Times New Roman" panose="02020603050405020304" pitchFamily="18" charset="0"/>
                <a:ea typeface="Times New Roman" panose="02020603050405020304" pitchFamily="18" charset="0"/>
              </a:rPr>
              <a:t>Freedom is impossible without the </a:t>
            </a:r>
            <a:r>
              <a:rPr lang="en-US" b="1" dirty="0">
                <a:solidFill>
                  <a:srgbClr val="000000"/>
                </a:solidFill>
                <a:latin typeface="Times New Roman" panose="02020603050405020304" pitchFamily="18" charset="0"/>
                <a:ea typeface="Times New Roman" panose="02020603050405020304" pitchFamily="18" charset="0"/>
              </a:rPr>
              <a:t>responsibility</a:t>
            </a:r>
            <a:r>
              <a:rPr lang="en-US" dirty="0">
                <a:solidFill>
                  <a:srgbClr val="000000"/>
                </a:solidFill>
                <a:latin typeface="Times New Roman" panose="02020603050405020304" pitchFamily="18" charset="0"/>
                <a:ea typeface="Times New Roman" panose="02020603050405020304" pitchFamily="18" charset="0"/>
              </a:rPr>
              <a:t> </a:t>
            </a:r>
            <a:r>
              <a:rPr lang="en-US" b="1" dirty="0">
                <a:solidFill>
                  <a:srgbClr val="000000"/>
                </a:solidFill>
                <a:latin typeface="Times New Roman" panose="02020603050405020304" pitchFamily="18" charset="0"/>
                <a:ea typeface="Times New Roman" panose="02020603050405020304" pitchFamily="18" charset="0"/>
              </a:rPr>
              <a:t>and duty </a:t>
            </a:r>
            <a:r>
              <a:rPr lang="en-US" dirty="0">
                <a:solidFill>
                  <a:srgbClr val="000000"/>
                </a:solidFill>
                <a:latin typeface="Times New Roman" panose="02020603050405020304" pitchFamily="18" charset="0"/>
                <a:ea typeface="Times New Roman" panose="02020603050405020304" pitchFamily="18" charset="0"/>
              </a:rPr>
              <a:t>of man to the world in which he exists. Responsibility is the inevitable price of freedom, the price for it. Freedom requires reason, morality and will from a person, without which it will inevitably degenerate into arbitrariness and violence against other people, into the destruction of the surrounding world. The degree of responsibility of a person is always specific, within the limits of his competence and range of capabilities</a:t>
            </a:r>
            <a:endParaRPr lang="ru-RU" b="1" dirty="0"/>
          </a:p>
        </p:txBody>
      </p:sp>
    </p:spTree>
    <p:extLst>
      <p:ext uri="{BB962C8B-B14F-4D97-AF65-F5344CB8AC3E}">
        <p14:creationId xmlns:p14="http://schemas.microsoft.com/office/powerpoint/2010/main" val="172378400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152400" y="0"/>
            <a:ext cx="9067800" cy="6477000"/>
          </a:xfrm>
          <a:custGeom>
            <a:avLst>
              <a:gd name="f0" fmla="val 6524"/>
              <a:gd name="f1" fmla="val 1987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endParaRPr lang="ru-RU" b="1" dirty="0"/>
          </a:p>
          <a:p>
            <a:endParaRPr lang="ru-RU" b="1" dirty="0"/>
          </a:p>
          <a:p>
            <a:endParaRPr lang="ru-RU" b="1" dirty="0"/>
          </a:p>
          <a:p>
            <a:endParaRPr lang="ru-RU" dirty="0"/>
          </a:p>
          <a:p>
            <a:endParaRPr lang="kk-KZ" dirty="0"/>
          </a:p>
          <a:p>
            <a:endParaRPr lang="kk-KZ" dirty="0"/>
          </a:p>
          <a:p>
            <a:endParaRPr lang="ru-RU" dirty="0"/>
          </a:p>
        </p:txBody>
      </p:sp>
      <p:sp>
        <p:nvSpPr>
          <p:cNvPr id="3" name="TextBox 1">
            <a:extLst>
              <a:ext uri="{FF2B5EF4-FFF2-40B4-BE49-F238E27FC236}">
                <a16:creationId xmlns:a16="http://schemas.microsoft.com/office/drawing/2014/main" id="{FC348F9D-80A3-6FC0-0AC3-A69FCB3AE5D3}"/>
              </a:ext>
            </a:extLst>
          </p:cNvPr>
          <p:cNvSpPr txBox="1">
            <a:spLocks noChangeArrowheads="1"/>
          </p:cNvSpPr>
          <p:nvPr/>
        </p:nvSpPr>
        <p:spPr bwMode="auto">
          <a:xfrm>
            <a:off x="755650" y="1196975"/>
            <a:ext cx="734536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ru-RU" altLang="ru-RU" sz="2800" b="1" dirty="0">
              <a:solidFill>
                <a:srgbClr val="FF0000"/>
              </a:solidFill>
              <a:latin typeface="Times New Roman" panose="02020603050405020304" pitchFamily="18" charset="0"/>
              <a:cs typeface="Times New Roman" panose="02020603050405020304" pitchFamily="18" charset="0"/>
            </a:endParaRPr>
          </a:p>
          <a:p>
            <a:r>
              <a:rPr lang="en-US" altLang="ru-RU" sz="2800" b="1" dirty="0">
                <a:solidFill>
                  <a:srgbClr val="FF0000"/>
                </a:solidFill>
                <a:latin typeface="Times New Roman" panose="02020603050405020304" pitchFamily="18" charset="0"/>
                <a:cs typeface="Times New Roman" panose="02020603050405020304" pitchFamily="18" charset="0"/>
              </a:rPr>
              <a:t>Responsibility is a socio-philosophical and sociological concept that characterizes an objective, historically specific type of relationship between an individual, a collective, and society from the point of view of conscious implementation of mutual requirements imposed on them.</a:t>
            </a:r>
            <a:endParaRPr lang="ru-RU" alt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5421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9870E46-53A4-5791-5DC1-36279F866F5F}"/>
              </a:ext>
            </a:extLst>
          </p:cNvPr>
          <p:cNvSpPr>
            <a:spLocks noGrp="1"/>
          </p:cNvSpPr>
          <p:nvPr>
            <p:ph idx="1"/>
          </p:nvPr>
        </p:nvSpPr>
        <p:spPr>
          <a:xfrm>
            <a:off x="4267200" y="762000"/>
            <a:ext cx="4572000" cy="5148262"/>
          </a:xfrm>
        </p:spPr>
        <p:txBody>
          <a:bodyPr>
            <a:normAutofit/>
          </a:bodyPr>
          <a:lstStyle/>
          <a:p>
            <a:pPr>
              <a:defRPr/>
            </a:pPr>
            <a:r>
              <a:rPr lang="en-US" sz="2800" b="1" dirty="0">
                <a:latin typeface="Times New Roman" pitchFamily="18" charset="0"/>
                <a:cs typeface="Times New Roman" pitchFamily="18" charset="0"/>
              </a:rPr>
              <a:t>FATALISM</a:t>
            </a:r>
            <a:r>
              <a:rPr lang="en-US" sz="2800" dirty="0">
                <a:latin typeface="Times New Roman" pitchFamily="18" charset="0"/>
                <a:cs typeface="Times New Roman" pitchFamily="18" charset="0"/>
              </a:rPr>
              <a:t> is a worldview concept that interprets reality as something predetermined. 
Fatalism proceeds from the recognition of the inevitable course of things and thereby excludes the formation of new possibilities.</a:t>
            </a:r>
            <a:endParaRPr lang="ru-RU" sz="28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17475931-E91E-5DAB-0749-015A6391EBC7}"/>
              </a:ext>
            </a:extLst>
          </p:cNvPr>
          <p:cNvPicPr>
            <a:picLocks noChangeAspect="1"/>
          </p:cNvPicPr>
          <p:nvPr/>
        </p:nvPicPr>
        <p:blipFill>
          <a:blip r:embed="rId2"/>
          <a:stretch>
            <a:fillRect/>
          </a:stretch>
        </p:blipFill>
        <p:spPr>
          <a:xfrm>
            <a:off x="228600" y="1600200"/>
            <a:ext cx="3856128" cy="32863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Объект 2">
            <a:extLst>
              <a:ext uri="{FF2B5EF4-FFF2-40B4-BE49-F238E27FC236}">
                <a16:creationId xmlns:a16="http://schemas.microsoft.com/office/drawing/2014/main" id="{B3127F40-53F9-CDC9-B689-B9486BAE7DE7}"/>
              </a:ext>
            </a:extLst>
          </p:cNvPr>
          <p:cNvSpPr>
            <a:spLocks noGrp="1"/>
          </p:cNvSpPr>
          <p:nvPr>
            <p:ph idx="1"/>
          </p:nvPr>
        </p:nvSpPr>
        <p:spPr>
          <a:xfrm>
            <a:off x="228600" y="381000"/>
            <a:ext cx="8686800" cy="6477000"/>
          </a:xfrm>
        </p:spPr>
        <p:txBody>
          <a:bodyPr/>
          <a:lstStyle/>
          <a:p>
            <a:r>
              <a:rPr lang="en-US" altLang="en-US" b="1" dirty="0">
                <a:latin typeface="Times New Roman" panose="02020603050405020304" pitchFamily="18" charset="0"/>
                <a:cs typeface="Times New Roman" panose="02020603050405020304" pitchFamily="18" charset="0"/>
              </a:rPr>
              <a:t>Voluntarism</a:t>
            </a:r>
            <a:r>
              <a:rPr lang="en-US" altLang="en-US" dirty="0">
                <a:latin typeface="Times New Roman" panose="02020603050405020304" pitchFamily="18" charset="0"/>
                <a:cs typeface="Times New Roman" panose="02020603050405020304" pitchFamily="18" charset="0"/>
              </a:rPr>
              <a:t> is a trend in social theory and practice that considers </a:t>
            </a:r>
            <a:r>
              <a:rPr lang="en-US" altLang="en-US" b="1" dirty="0">
                <a:latin typeface="Times New Roman" panose="02020603050405020304" pitchFamily="18" charset="0"/>
                <a:cs typeface="Times New Roman" panose="02020603050405020304" pitchFamily="18" charset="0"/>
              </a:rPr>
              <a:t>will</a:t>
            </a:r>
            <a:r>
              <a:rPr lang="en-US" altLang="en-US" dirty="0">
                <a:latin typeface="Times New Roman" panose="02020603050405020304" pitchFamily="18" charset="0"/>
                <a:cs typeface="Times New Roman" panose="02020603050405020304" pitchFamily="18" charset="0"/>
              </a:rPr>
              <a:t> as the highest principle of social existence and a method of social action.</a:t>
            </a:r>
            <a:endParaRPr lang="ru-RU" altLang="en-US" dirty="0">
              <a:latin typeface="Times New Roman" panose="02020603050405020304" pitchFamily="18" charset="0"/>
              <a:cs typeface="Times New Roman" panose="02020603050405020304" pitchFamily="18" charset="0"/>
            </a:endParaRPr>
          </a:p>
        </p:txBody>
      </p:sp>
      <p:pic>
        <p:nvPicPr>
          <p:cNvPr id="25604" name="Рисунок 3">
            <a:extLst>
              <a:ext uri="{FF2B5EF4-FFF2-40B4-BE49-F238E27FC236}">
                <a16:creationId xmlns:a16="http://schemas.microsoft.com/office/drawing/2014/main" id="{CA6AF8B4-27C7-48C5-FAE9-93A8AFAD9F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05200"/>
            <a:ext cx="701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Объект 2">
            <a:extLst>
              <a:ext uri="{FF2B5EF4-FFF2-40B4-BE49-F238E27FC236}">
                <a16:creationId xmlns:a16="http://schemas.microsoft.com/office/drawing/2014/main" id="{9BE212EC-73C9-2634-1AD4-ADE09F80F5DB}"/>
              </a:ext>
            </a:extLst>
          </p:cNvPr>
          <p:cNvSpPr>
            <a:spLocks noGrp="1"/>
          </p:cNvSpPr>
          <p:nvPr>
            <p:ph idx="1"/>
          </p:nvPr>
        </p:nvSpPr>
        <p:spPr>
          <a:xfrm>
            <a:off x="336550" y="381000"/>
            <a:ext cx="8686800" cy="6629400"/>
          </a:xfrm>
        </p:spPr>
        <p:txBody>
          <a:bodyPr/>
          <a:lstStyle/>
          <a:p>
            <a:r>
              <a:rPr lang="en-US" altLang="en-US" b="1" dirty="0">
                <a:latin typeface="Times New Roman" panose="02020603050405020304" pitchFamily="18" charset="0"/>
                <a:cs typeface="Times New Roman" panose="02020603050405020304" pitchFamily="18" charset="0"/>
              </a:rPr>
              <a:t>Determinism</a:t>
            </a:r>
            <a:r>
              <a:rPr lang="en-US" altLang="en-US" dirty="0">
                <a:latin typeface="Times New Roman" panose="02020603050405020304" pitchFamily="18" charset="0"/>
                <a:cs typeface="Times New Roman" panose="02020603050405020304" pitchFamily="18" charset="0"/>
              </a:rPr>
              <a:t> (from the Latin </a:t>
            </a:r>
            <a:r>
              <a:rPr lang="en-US" altLang="en-US" dirty="0" err="1">
                <a:latin typeface="Times New Roman" panose="02020603050405020304" pitchFamily="18" charset="0"/>
                <a:cs typeface="Times New Roman" panose="02020603050405020304" pitchFamily="18" charset="0"/>
              </a:rPr>
              <a:t>determino</a:t>
            </a:r>
            <a:r>
              <a:rPr lang="en-US" altLang="en-US" dirty="0">
                <a:latin typeface="Times New Roman" panose="02020603050405020304" pitchFamily="18" charset="0"/>
                <a:cs typeface="Times New Roman" panose="02020603050405020304" pitchFamily="18" charset="0"/>
              </a:rPr>
              <a:t> – I determine) is a belief in metaphysics, according to which everything in the world happens according to laws</a:t>
            </a:r>
            <a:r>
              <a:rPr lang="ru-RU" altLang="en-US" dirty="0">
                <a:latin typeface="Times New Roman" panose="02020603050405020304" pitchFamily="18" charset="0"/>
                <a:cs typeface="Times New Roman" panose="02020603050405020304" pitchFamily="18" charset="0"/>
              </a:rPr>
              <a:t>. </a:t>
            </a:r>
          </a:p>
        </p:txBody>
      </p:sp>
      <p:pic>
        <p:nvPicPr>
          <p:cNvPr id="26628" name="Рисунок 3">
            <a:extLst>
              <a:ext uri="{FF2B5EF4-FFF2-40B4-BE49-F238E27FC236}">
                <a16:creationId xmlns:a16="http://schemas.microsoft.com/office/drawing/2014/main" id="{57E5F601-031E-E1D7-5A1D-80F5A5CA52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950" y="3048000"/>
            <a:ext cx="87852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Объект 2">
            <a:extLst>
              <a:ext uri="{FF2B5EF4-FFF2-40B4-BE49-F238E27FC236}">
                <a16:creationId xmlns:a16="http://schemas.microsoft.com/office/drawing/2014/main" id="{651B7F9B-B3D8-2DC0-02D0-3D8D468195E5}"/>
              </a:ext>
            </a:extLst>
          </p:cNvPr>
          <p:cNvSpPr>
            <a:spLocks noGrp="1"/>
          </p:cNvSpPr>
          <p:nvPr>
            <p:ph idx="1"/>
          </p:nvPr>
        </p:nvSpPr>
        <p:spPr>
          <a:xfrm>
            <a:off x="3810000" y="381000"/>
            <a:ext cx="4957763" cy="6477000"/>
          </a:xfrm>
        </p:spPr>
        <p:txBody>
          <a:bodyPr/>
          <a:lstStyle/>
          <a:p>
            <a:r>
              <a:rPr lang="en-US" altLang="en-US" b="1" dirty="0">
                <a:latin typeface="Times New Roman" panose="02020603050405020304" pitchFamily="18" charset="0"/>
                <a:cs typeface="Times New Roman" panose="02020603050405020304" pitchFamily="18" charset="0"/>
              </a:rPr>
              <a:t>Indeterminism</a:t>
            </a:r>
            <a:r>
              <a:rPr lang="en-US" altLang="en-US" dirty="0">
                <a:latin typeface="Times New Roman" panose="02020603050405020304" pitchFamily="18" charset="0"/>
                <a:cs typeface="Times New Roman" panose="02020603050405020304" pitchFamily="18" charset="0"/>
              </a:rPr>
              <a:t> is any doctrine that denies the universal significance of determinism. 
The </a:t>
            </a:r>
            <a:r>
              <a:rPr lang="en-US" altLang="en-US" b="1" dirty="0">
                <a:latin typeface="Times New Roman" panose="02020603050405020304" pitchFamily="18" charset="0"/>
                <a:cs typeface="Times New Roman" panose="02020603050405020304" pitchFamily="18" charset="0"/>
              </a:rPr>
              <a:t>rejection of laws </a:t>
            </a:r>
            <a:r>
              <a:rPr lang="en-US" altLang="en-US" dirty="0">
                <a:latin typeface="Times New Roman" panose="02020603050405020304" pitchFamily="18" charset="0"/>
                <a:cs typeface="Times New Roman" panose="02020603050405020304" pitchFamily="18" charset="0"/>
              </a:rPr>
              <a:t>stimulated the view of nature and society as completely uncontrollable and unpredictable processes.</a:t>
            </a:r>
            <a:endParaRPr lang="ru-RU" alt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9DD7DE7-2EA1-CF8D-5387-29A723538FFC}"/>
              </a:ext>
            </a:extLst>
          </p:cNvPr>
          <p:cNvPicPr>
            <a:picLocks noChangeAspect="1"/>
          </p:cNvPicPr>
          <p:nvPr/>
        </p:nvPicPr>
        <p:blipFill>
          <a:blip r:embed="rId3"/>
          <a:stretch>
            <a:fillRect/>
          </a:stretch>
        </p:blipFill>
        <p:spPr>
          <a:xfrm>
            <a:off x="152401" y="1350084"/>
            <a:ext cx="3505200" cy="41578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1ABBC-E7F0-91AB-277C-8ED9352887E1}"/>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89B553B0-69B5-5BAF-4DC5-EBFC05105463}"/>
              </a:ext>
            </a:extLst>
          </p:cNvPr>
          <p:cNvSpPr/>
          <p:nvPr/>
        </p:nvSpPr>
        <p:spPr>
          <a:xfrm>
            <a:off x="0" y="0"/>
            <a:ext cx="91440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r>
              <a:rPr lang="en-US" sz="1400" dirty="0">
                <a:ea typeface="Calibri"/>
                <a:cs typeface="Times New Roman"/>
              </a:rPr>
              <a:t>Philosophical views on the concept of freedom have differed in different historical epochs. In the times of </a:t>
            </a:r>
            <a:r>
              <a:rPr lang="en-US" sz="1400" b="1" dirty="0">
                <a:ea typeface="Calibri"/>
                <a:cs typeface="Times New Roman"/>
              </a:rPr>
              <a:t>antiquity (Ancient Greece</a:t>
            </a:r>
            <a:r>
              <a:rPr lang="en-US" sz="1400" dirty="0">
                <a:ea typeface="Calibri"/>
                <a:cs typeface="Times New Roman"/>
              </a:rPr>
              <a:t>), the prevailing position was that freedom was recognized as </a:t>
            </a:r>
            <a:r>
              <a:rPr lang="en-US" sz="1400" b="1" dirty="0">
                <a:ea typeface="Calibri"/>
                <a:cs typeface="Times New Roman"/>
              </a:rPr>
              <a:t>the highest virtue, good, and therefore was considered the prerogative of the gods</a:t>
            </a:r>
            <a:r>
              <a:rPr lang="en-US" sz="1400" dirty="0">
                <a:ea typeface="Calibri"/>
                <a:cs typeface="Times New Roman"/>
              </a:rPr>
              <a:t>, who did not have earthly passions. Whereas man, being in the grip of his passions and the need to fight external threats, was forced to deviate from the path of good. Even in the conditions of life of slaveholding states, there were those who believed that by nature all people are born equally free. Although the opposite views were held, for example, </a:t>
            </a:r>
            <a:r>
              <a:rPr lang="en-US" sz="1400" b="1" dirty="0">
                <a:ea typeface="Calibri"/>
                <a:cs typeface="Times New Roman"/>
              </a:rPr>
              <a:t>by Aristotle</a:t>
            </a:r>
            <a:r>
              <a:rPr lang="en-US" sz="1400" dirty="0">
                <a:ea typeface="Calibri"/>
                <a:cs typeface="Times New Roman"/>
              </a:rPr>
              <a:t>, who draws a clear distinction between a free man and a slave:</a:t>
            </a:r>
          </a:p>
          <a:p>
            <a:endParaRPr lang="en-US" sz="1400" dirty="0">
              <a:ea typeface="Calibri"/>
              <a:cs typeface="Times New Roman"/>
            </a:endParaRPr>
          </a:p>
          <a:p>
            <a:r>
              <a:rPr lang="en-US" sz="1400" dirty="0">
                <a:ea typeface="Calibri"/>
                <a:cs typeface="Times New Roman"/>
              </a:rPr>
              <a:t>"Nature is arranged in such a way that the very physical organization of free people differs from the physical organization of the slave part of society: slaves have a powerful body, suitable for performing the necessary physical work; on the contrary, free people are not capable of performing this kind of work, but they are suitable for political life, but it often happens that free people are free not in their physical, but only in their intellectual organization. And although the beauty of the soul is not so easy to grasp with the eye as the beauty of the body, in any case it remains obvious that some people are free by nature, while others are slaves, and it is both useful and just for the latter to be slaves" (Politics).</a:t>
            </a:r>
            <a:endParaRPr lang="ru-RU" sz="1400" dirty="0">
              <a:ea typeface="Calibri"/>
              <a:cs typeface="Times New Roman"/>
            </a:endParaRPr>
          </a:p>
        </p:txBody>
      </p:sp>
    </p:spTree>
    <p:extLst>
      <p:ext uri="{BB962C8B-B14F-4D97-AF65-F5344CB8AC3E}">
        <p14:creationId xmlns:p14="http://schemas.microsoft.com/office/powerpoint/2010/main" val="100460802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30FB1-7EF2-9500-1E7A-34BBD9E86147}"/>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B62BFE22-07E5-6C27-7031-33723E5FD6C1}"/>
              </a:ext>
            </a:extLst>
          </p:cNvPr>
          <p:cNvSpPr/>
          <p:nvPr/>
        </p:nvSpPr>
        <p:spPr>
          <a:xfrm>
            <a:off x="0" y="0"/>
            <a:ext cx="91440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r>
              <a:rPr lang="en-US" dirty="0">
                <a:ea typeface="Calibri"/>
                <a:cs typeface="Times New Roman"/>
              </a:rPr>
              <a:t>The problem of freedom in the </a:t>
            </a:r>
            <a:r>
              <a:rPr lang="en-US" b="1" dirty="0">
                <a:ea typeface="Calibri"/>
                <a:cs typeface="Times New Roman"/>
              </a:rPr>
              <a:t>Middle Ages and in the period of the Renaissanc</a:t>
            </a:r>
            <a:r>
              <a:rPr lang="en-US" dirty="0">
                <a:ea typeface="Calibri"/>
                <a:cs typeface="Times New Roman"/>
              </a:rPr>
              <a:t>e is posed and solved within the framework of the Christian idea of </a:t>
            </a:r>
            <a:r>
              <a:rPr lang="en-US" b="1" dirty="0">
                <a:ea typeface="Calibri"/>
                <a:cs typeface="Times New Roman"/>
              </a:rPr>
              <a:t>predestination and freedom of will</a:t>
            </a:r>
            <a:r>
              <a:rPr lang="en-US" dirty="0">
                <a:ea typeface="Calibri"/>
                <a:cs typeface="Times New Roman"/>
              </a:rPr>
              <a:t>.</a:t>
            </a:r>
          </a:p>
          <a:p>
            <a:endParaRPr lang="ru-RU" dirty="0">
              <a:ea typeface="Calibri"/>
              <a:cs typeface="Times New Roman"/>
            </a:endParaRPr>
          </a:p>
          <a:p>
            <a:r>
              <a:rPr lang="en-US" dirty="0">
                <a:ea typeface="Calibri"/>
                <a:cs typeface="Times New Roman"/>
              </a:rPr>
              <a:t>For example, </a:t>
            </a:r>
            <a:r>
              <a:rPr lang="en-US" b="1" dirty="0">
                <a:ea typeface="Calibri"/>
                <a:cs typeface="Times New Roman"/>
              </a:rPr>
              <a:t>Erasmus of Rotterdam </a:t>
            </a:r>
            <a:r>
              <a:rPr lang="en-US" dirty="0">
                <a:ea typeface="Calibri"/>
                <a:cs typeface="Times New Roman"/>
              </a:rPr>
              <a:t>noted: "Free will is the name of God. Therefore, the human will is a tiny part of the divine grace that flows freely upon man. In fact, the human will is his illusion, it is his pride, which makes a person do evil; human nature is blind, it does not know its own powers, and, finally, in its pride, it believes that it can do everything and knows everything."</a:t>
            </a:r>
            <a:endParaRPr lang="ru-RU" dirty="0">
              <a:ea typeface="Calibri"/>
              <a:cs typeface="Times New Roman"/>
            </a:endParaRPr>
          </a:p>
        </p:txBody>
      </p:sp>
    </p:spTree>
    <p:extLst>
      <p:ext uri="{BB962C8B-B14F-4D97-AF65-F5344CB8AC3E}">
        <p14:creationId xmlns:p14="http://schemas.microsoft.com/office/powerpoint/2010/main" val="51973014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79608-1E51-6CE1-B850-2A143C4AF4DE}"/>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09E6F4E1-160C-4B28-2D08-4887819EC36C}"/>
              </a:ext>
            </a:extLst>
          </p:cNvPr>
          <p:cNvSpPr/>
          <p:nvPr/>
        </p:nvSpPr>
        <p:spPr>
          <a:xfrm>
            <a:off x="0" y="0"/>
            <a:ext cx="92964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r>
              <a:rPr lang="en-US" sz="1600" dirty="0">
                <a:ea typeface="Calibri"/>
                <a:cs typeface="Times New Roman"/>
              </a:rPr>
              <a:t>In the era of the </a:t>
            </a:r>
            <a:r>
              <a:rPr lang="en-US" sz="1600" b="1" dirty="0">
                <a:ea typeface="Calibri"/>
                <a:cs typeface="Times New Roman"/>
              </a:rPr>
              <a:t>Modern Age and the XVIII century</a:t>
            </a:r>
            <a:r>
              <a:rPr lang="en-US" sz="1600" dirty="0">
                <a:ea typeface="Calibri"/>
                <a:cs typeface="Times New Roman"/>
              </a:rPr>
              <a:t>, such a contradictory concept as "freedom" has acquired a new interpretation on the part of thinkers. It began to be considered as a </a:t>
            </a:r>
            <a:r>
              <a:rPr lang="en-US" sz="1600" b="1" dirty="0">
                <a:ea typeface="Calibri"/>
                <a:cs typeface="Times New Roman"/>
              </a:rPr>
              <a:t>law of nature</a:t>
            </a:r>
            <a:r>
              <a:rPr lang="en-US" sz="1600" dirty="0">
                <a:ea typeface="Calibri"/>
                <a:cs typeface="Times New Roman"/>
              </a:rPr>
              <a:t>, </a:t>
            </a:r>
            <a:r>
              <a:rPr lang="en-US" sz="1600" b="1" dirty="0">
                <a:ea typeface="Calibri"/>
                <a:cs typeface="Times New Roman"/>
              </a:rPr>
              <a:t>human nature, world spirit, society, and transcendental values</a:t>
            </a:r>
            <a:r>
              <a:rPr lang="en-US" sz="1600" dirty="0">
                <a:ea typeface="Calibri"/>
                <a:cs typeface="Times New Roman"/>
              </a:rPr>
              <a:t>. 
The right of a person to be equal to another, to be free in his decisions and actions was declared, measures were developed to ensure civil and political freedoms. Thus, the philosophy of the Modern Age departs from the canons of religion, so freedom is no longer a grace given by God, but an integral part (right) of every person.</a:t>
            </a:r>
          </a:p>
          <a:p>
            <a:endParaRPr lang="en-US" sz="1600" dirty="0">
              <a:solidFill>
                <a:srgbClr val="FF0000"/>
              </a:solidFill>
              <a:ea typeface="Calibri"/>
              <a:cs typeface="Times New Roman"/>
            </a:endParaRPr>
          </a:p>
          <a:p>
            <a:r>
              <a:rPr lang="en-US" dirty="0">
                <a:solidFill>
                  <a:srgbClr val="FF0000"/>
                </a:solidFill>
                <a:ea typeface="Calibri"/>
                <a:cs typeface="Times New Roman"/>
              </a:rPr>
              <a:t>Now freedom is a human activity expressed in the choice of action or inaction, limited by the norms of the law.</a:t>
            </a:r>
          </a:p>
          <a:p>
            <a:endParaRPr lang="ru-RU" dirty="0">
              <a:ea typeface="Calibri"/>
              <a:cs typeface="Times New Roman"/>
            </a:endParaRPr>
          </a:p>
          <a:p>
            <a:r>
              <a:rPr lang="en-US" sz="1600" dirty="0">
                <a:ea typeface="Calibri"/>
                <a:cs typeface="Times New Roman"/>
              </a:rPr>
              <a:t>Philosophers of the new era face such problems of freedom as: freedom of choice, freedom of action, freedom and responsibility and, of course, freedom of will.</a:t>
            </a:r>
            <a:endParaRPr lang="ru-RU" sz="1400" dirty="0">
              <a:ea typeface="Calibri"/>
              <a:cs typeface="Times New Roman"/>
            </a:endParaRPr>
          </a:p>
        </p:txBody>
      </p:sp>
    </p:spTree>
    <p:extLst>
      <p:ext uri="{BB962C8B-B14F-4D97-AF65-F5344CB8AC3E}">
        <p14:creationId xmlns:p14="http://schemas.microsoft.com/office/powerpoint/2010/main" val="359283260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5">
            <a:extLst>
              <a:ext uri="{FF2B5EF4-FFF2-40B4-BE49-F238E27FC236}">
                <a16:creationId xmlns:a16="http://schemas.microsoft.com/office/drawing/2014/main" id="{8576313C-9641-985C-71B5-9E0F7039D9CF}"/>
              </a:ext>
            </a:extLst>
          </p:cNvPr>
          <p:cNvSpPr txBox="1">
            <a:spLocks noChangeArrowheads="1"/>
          </p:cNvSpPr>
          <p:nvPr/>
        </p:nvSpPr>
        <p:spPr bwMode="auto">
          <a:xfrm>
            <a:off x="3203575" y="549275"/>
            <a:ext cx="5832475"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ru-RU" sz="2800" dirty="0">
                <a:latin typeface="Times New Roman" panose="02020603050405020304" pitchFamily="18" charset="0"/>
                <a:cs typeface="Times New Roman" panose="02020603050405020304" pitchFamily="18" charset="0"/>
              </a:rPr>
              <a:t>Understanding man and people as a part of Nature, subject to its laws, </a:t>
            </a:r>
            <a:r>
              <a:rPr lang="en-US" altLang="ru-RU" sz="2800" b="1" dirty="0">
                <a:latin typeface="Times New Roman" panose="02020603050405020304" pitchFamily="18" charset="0"/>
                <a:cs typeface="Times New Roman" panose="02020603050405020304" pitchFamily="18" charset="0"/>
              </a:rPr>
              <a:t>Spinoza</a:t>
            </a:r>
            <a:r>
              <a:rPr lang="en-US" altLang="ru-RU" sz="2800" dirty="0">
                <a:latin typeface="Times New Roman" panose="02020603050405020304" pitchFamily="18" charset="0"/>
                <a:cs typeface="Times New Roman" panose="02020603050405020304" pitchFamily="18" charset="0"/>
              </a:rPr>
              <a:t> believed that man should humbly endure everything that falls to his lot, since he is unable to change it. "Not to ridicule human actions, not to be upset by them and not to curse them, but to understand.“</a:t>
            </a:r>
          </a:p>
          <a:p>
            <a:endParaRPr lang="en-US" altLang="ru-RU" sz="2800" dirty="0">
              <a:solidFill>
                <a:srgbClr val="FF0000"/>
              </a:solidFill>
              <a:latin typeface="Times New Roman" panose="02020603050405020304" pitchFamily="18" charset="0"/>
              <a:cs typeface="Times New Roman" panose="02020603050405020304" pitchFamily="18" charset="0"/>
            </a:endParaRPr>
          </a:p>
          <a:p>
            <a:r>
              <a:rPr lang="en-US" altLang="ru-RU" sz="2800" dirty="0">
                <a:solidFill>
                  <a:srgbClr val="FF0000"/>
                </a:solidFill>
                <a:latin typeface="Times New Roman" panose="02020603050405020304" pitchFamily="18" charset="0"/>
                <a:cs typeface="Times New Roman" panose="02020603050405020304" pitchFamily="18" charset="0"/>
              </a:rPr>
              <a:t>Man is the more free the more he is guided by reason, which cognizes the necessity of nature.</a:t>
            </a:r>
            <a:endParaRPr lang="kk-KZ" altLang="ru-RU" sz="2800" dirty="0">
              <a:solidFill>
                <a:srgbClr val="FF0000"/>
              </a:solidFill>
              <a:latin typeface="Times New Roman" panose="02020603050405020304" pitchFamily="18" charset="0"/>
              <a:cs typeface="Times New Roman" panose="02020603050405020304" pitchFamily="18" charset="0"/>
            </a:endParaRPr>
          </a:p>
          <a:p>
            <a:r>
              <a:rPr lang="en-US" altLang="ru-RU" sz="2800" dirty="0">
                <a:solidFill>
                  <a:srgbClr val="FF0000"/>
                </a:solidFill>
                <a:latin typeface="Times New Roman" panose="02020603050405020304" pitchFamily="18" charset="0"/>
                <a:cs typeface="Times New Roman" panose="02020603050405020304" pitchFamily="18" charset="0"/>
              </a:rPr>
              <a:t>Thus Freedom is a realized necessity.</a:t>
            </a:r>
          </a:p>
          <a:p>
            <a:endParaRPr lang="ru-RU" altLang="ru-RU" sz="2800" dirty="0">
              <a:latin typeface="Times New Roman" panose="02020603050405020304" pitchFamily="18" charset="0"/>
              <a:cs typeface="Times New Roman" panose="02020603050405020304" pitchFamily="18" charset="0"/>
            </a:endParaRPr>
          </a:p>
        </p:txBody>
      </p:sp>
      <p:pic>
        <p:nvPicPr>
          <p:cNvPr id="13315" name="Picture 2" descr="http://yznai-ka.ru/spinosa.jpg">
            <a:extLst>
              <a:ext uri="{FF2B5EF4-FFF2-40B4-BE49-F238E27FC236}">
                <a16:creationId xmlns:a16="http://schemas.microsoft.com/office/drawing/2014/main" id="{BBCDF7DA-AE16-4E90-A6D2-DCC4599BA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76250"/>
            <a:ext cx="28575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5">
            <a:extLst>
              <a:ext uri="{FF2B5EF4-FFF2-40B4-BE49-F238E27FC236}">
                <a16:creationId xmlns:a16="http://schemas.microsoft.com/office/drawing/2014/main" id="{5F631426-05AE-43DB-704F-EBF3B2345A5F}"/>
              </a:ext>
            </a:extLst>
          </p:cNvPr>
          <p:cNvSpPr txBox="1">
            <a:spLocks noChangeArrowheads="1"/>
          </p:cNvSpPr>
          <p:nvPr/>
        </p:nvSpPr>
        <p:spPr bwMode="auto">
          <a:xfrm>
            <a:off x="2987675" y="476250"/>
            <a:ext cx="583247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ru-RU" sz="2800" dirty="0">
                <a:solidFill>
                  <a:srgbClr val="FF0000"/>
                </a:solidFill>
                <a:latin typeface="Times New Roman" panose="02020603050405020304" pitchFamily="18" charset="0"/>
                <a:cs typeface="Times New Roman" panose="02020603050405020304" pitchFamily="18" charset="0"/>
              </a:rPr>
              <a:t>Freedom is democracy, the equality of all before the law.</a:t>
            </a:r>
          </a:p>
          <a:p>
            <a:endParaRPr lang="ru-RU" altLang="ru-RU" sz="2800" dirty="0">
              <a:solidFill>
                <a:srgbClr val="FF0000"/>
              </a:solidFill>
              <a:latin typeface="Times New Roman" panose="02020603050405020304" pitchFamily="18" charset="0"/>
              <a:cs typeface="Times New Roman" panose="02020603050405020304" pitchFamily="18" charset="0"/>
            </a:endParaRPr>
          </a:p>
          <a:p>
            <a:r>
              <a:rPr lang="en-US" altLang="ru-RU" sz="2800" dirty="0">
                <a:latin typeface="Times New Roman" panose="02020603050405020304" pitchFamily="18" charset="0"/>
                <a:cs typeface="Times New Roman" panose="02020603050405020304" pitchFamily="18" charset="0"/>
              </a:rPr>
              <a:t>Rousseau considered spiritual life, enlightenment, mind, and consciousness to be decisive in the development of society. He insisted on the need to replace social inequality with a new state of equality, different from the previous one.</a:t>
            </a:r>
          </a:p>
          <a:p>
            <a:endParaRPr lang="ru-RU" altLang="ru-RU" sz="2800" dirty="0">
              <a:latin typeface="Times New Roman" panose="02020603050405020304" pitchFamily="18" charset="0"/>
              <a:cs typeface="Times New Roman" panose="02020603050405020304" pitchFamily="18" charset="0"/>
            </a:endParaRPr>
          </a:p>
        </p:txBody>
      </p:sp>
      <p:pic>
        <p:nvPicPr>
          <p:cNvPr id="14339" name="Picture 2" descr="http://fictionbook.ru/static/bookimages/01/27/65/01276515.bin.dir/h/i_015.jpg">
            <a:extLst>
              <a:ext uri="{FF2B5EF4-FFF2-40B4-BE49-F238E27FC236}">
                <a16:creationId xmlns:a16="http://schemas.microsoft.com/office/drawing/2014/main" id="{B8EBD988-B76A-6BAF-9E1C-A1A35A33A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36588"/>
            <a:ext cx="25717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laregledujeu.org/files/2013/02/kant.jpg">
            <a:extLst>
              <a:ext uri="{FF2B5EF4-FFF2-40B4-BE49-F238E27FC236}">
                <a16:creationId xmlns:a16="http://schemas.microsoft.com/office/drawing/2014/main" id="{66A87E6E-9E13-96F7-7D05-BE87EEE68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248" r="26343"/>
          <a:stretch>
            <a:fillRect/>
          </a:stretch>
        </p:blipFill>
        <p:spPr bwMode="auto">
          <a:xfrm>
            <a:off x="457200" y="685800"/>
            <a:ext cx="2609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Box 5">
            <a:extLst>
              <a:ext uri="{FF2B5EF4-FFF2-40B4-BE49-F238E27FC236}">
                <a16:creationId xmlns:a16="http://schemas.microsoft.com/office/drawing/2014/main" id="{0AA82856-9795-F462-A2F8-585EC51E2034}"/>
              </a:ext>
            </a:extLst>
          </p:cNvPr>
          <p:cNvSpPr txBox="1">
            <a:spLocks noChangeArrowheads="1"/>
          </p:cNvSpPr>
          <p:nvPr/>
        </p:nvSpPr>
        <p:spPr bwMode="auto">
          <a:xfrm>
            <a:off x="3348038" y="476250"/>
            <a:ext cx="5616575"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ru-RU" sz="2800" dirty="0">
                <a:latin typeface="Times New Roman" panose="02020603050405020304" pitchFamily="18" charset="0"/>
                <a:cs typeface="Times New Roman" panose="02020603050405020304" pitchFamily="18" charset="0"/>
              </a:rPr>
              <a:t>Kant understands </a:t>
            </a:r>
            <a:r>
              <a:rPr lang="en-US" altLang="ru-RU" sz="2800" dirty="0">
                <a:solidFill>
                  <a:srgbClr val="FF0000"/>
                </a:solidFill>
                <a:latin typeface="Times New Roman" panose="02020603050405020304" pitchFamily="18" charset="0"/>
                <a:cs typeface="Times New Roman" panose="02020603050405020304" pitchFamily="18" charset="0"/>
              </a:rPr>
              <a:t>freedom as the independence of a person from the coercive arbitrariness of anyone</a:t>
            </a:r>
            <a:r>
              <a:rPr lang="en-US" altLang="ru-RU" sz="2800" dirty="0">
                <a:latin typeface="Times New Roman" panose="02020603050405020304" pitchFamily="18" charset="0"/>
                <a:cs typeface="Times New Roman" panose="02020603050405020304" pitchFamily="18" charset="0"/>
              </a:rPr>
              <a:t>.</a:t>
            </a:r>
          </a:p>
          <a:p>
            <a:endParaRPr lang="en-US" altLang="ru-RU" sz="2800" dirty="0">
              <a:latin typeface="Times New Roman" panose="02020603050405020304" pitchFamily="18" charset="0"/>
              <a:cs typeface="Times New Roman" panose="02020603050405020304" pitchFamily="18" charset="0"/>
            </a:endParaRPr>
          </a:p>
          <a:p>
            <a:r>
              <a:rPr lang="en-US" altLang="ru-RU" sz="2800" dirty="0">
                <a:latin typeface="Times New Roman" panose="02020603050405020304" pitchFamily="18" charset="0"/>
                <a:cs typeface="Times New Roman" panose="02020603050405020304" pitchFamily="18" charset="0"/>
              </a:rPr>
              <a:t>Since freedom can be compatible with the freedom of every other person in accordance with the universal moral law, it must be regarded as the only original right inherent in every human being by virtue of his or her membership in the human race.</a:t>
            </a:r>
          </a:p>
          <a:p>
            <a:endParaRPr lang="ru-RU" altLang="ru-RU"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0FE4B13E7E50E24294C41CF949F65079" ma:contentTypeVersion="4" ma:contentTypeDescription="Создание документа." ma:contentTypeScope="" ma:versionID="e21b933c3e81f96e5e4a3811d6615a9c">
  <xsd:schema xmlns:xsd="http://www.w3.org/2001/XMLSchema" xmlns:xs="http://www.w3.org/2001/XMLSchema" xmlns:p="http://schemas.microsoft.com/office/2006/metadata/properties" xmlns:ns2="88ac8625-ae69-4c32-bbbf-019c51047c38" targetNamespace="http://schemas.microsoft.com/office/2006/metadata/properties" ma:root="true" ma:fieldsID="ef241bddd601c8bdab3ab59bb8be4eee" ns2:_="">
    <xsd:import namespace="88ac8625-ae69-4c32-bbbf-019c51047c3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ac8625-ae69-4c32-bbbf-019c51047c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74985B-1D3F-4B22-B1AC-7894872624C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13EEC08-6DBF-4CFC-A309-8FF6F227A986}"/>
</file>

<file path=customXml/itemProps3.xml><?xml version="1.0" encoding="utf-8"?>
<ds:datastoreItem xmlns:ds="http://schemas.openxmlformats.org/officeDocument/2006/customXml" ds:itemID="{5AFA3096-1F94-4BD7-881F-217C88F3A8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3507</TotalTime>
  <Words>5121</Words>
  <Application>Microsoft Office PowerPoint</Application>
  <PresentationFormat>Экран (4:3)</PresentationFormat>
  <Paragraphs>131</Paragraphs>
  <Slides>38</Slides>
  <Notes>1</Notes>
  <HiddenSlides>0</HiddenSlides>
  <MMClips>1</MMClip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Conrad.Zaure</dc:creator>
  <cp:lastModifiedBy>Saule Batayeva</cp:lastModifiedBy>
  <cp:revision>497</cp:revision>
  <dcterms:created xsi:type="dcterms:W3CDTF">2013-02-26T00:54:17Z</dcterms:created>
  <dcterms:modified xsi:type="dcterms:W3CDTF">2024-12-04T15:02:07Z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0x0101000FE4B13E7E50E24294C41CF949F65079</vt:lpwstr>
  </property>
</Properties>
</file>