
<file path=[Content_Types].xml><?xml version="1.0" encoding="utf-8"?>
<Types xmlns="http://schemas.openxmlformats.org/package/2006/content-types">
  <Default Extension="emf" ContentType="image/x-em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71" r:id="rId3"/>
    <p:sldId id="430" r:id="rId4"/>
    <p:sldId id="506" r:id="rId5"/>
    <p:sldId id="507" r:id="rId6"/>
    <p:sldId id="508" r:id="rId7"/>
    <p:sldId id="473" r:id="rId8"/>
    <p:sldId id="432" r:id="rId9"/>
    <p:sldId id="520" r:id="rId10"/>
    <p:sldId id="517" r:id="rId11"/>
    <p:sldId id="525" r:id="rId12"/>
    <p:sldId id="509" r:id="rId13"/>
    <p:sldId id="510" r:id="rId14"/>
    <p:sldId id="515" r:id="rId15"/>
    <p:sldId id="516" r:id="rId16"/>
    <p:sldId id="518" r:id="rId17"/>
    <p:sldId id="524" r:id="rId18"/>
    <p:sldId id="475" r:id="rId19"/>
    <p:sldId id="434" r:id="rId20"/>
    <p:sldId id="512" r:id="rId21"/>
    <p:sldId id="513" r:id="rId22"/>
    <p:sldId id="514" r:id="rId23"/>
    <p:sldId id="521" r:id="rId24"/>
    <p:sldId id="522" r:id="rId25"/>
    <p:sldId id="523" r:id="rId26"/>
    <p:sldId id="528" r:id="rId27"/>
    <p:sldId id="52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89192" autoAdjust="0"/>
  </p:normalViewPr>
  <p:slideViewPr>
    <p:cSldViewPr>
      <p:cViewPr varScale="1">
        <p:scale>
          <a:sx n="94" d="100"/>
          <a:sy n="94" d="100"/>
        </p:scale>
        <p:origin x="1315"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C29C5-FAD6-411B-B322-FC742240F823}" type="datetimeFigureOut">
              <a:rPr lang="ru-RU" smtClean="0"/>
              <a:t>19.11.2024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D3494-C6FA-473B-BC9B-A28474F7B0EC}" type="slidenum">
              <a:rPr lang="ru-RU" smtClean="0"/>
              <a:t>‹#›</a:t>
            </a:fld>
            <a:endParaRPr lang="ru-RU"/>
          </a:p>
        </p:txBody>
      </p:sp>
    </p:spTree>
    <p:extLst>
      <p:ext uri="{BB962C8B-B14F-4D97-AF65-F5344CB8AC3E}">
        <p14:creationId xmlns:p14="http://schemas.microsoft.com/office/powerpoint/2010/main" val="212163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FF598357-CFD7-42AE-A3D1-F0DA967EAFE0}" type="datetime1">
              <a:rPr lang="en-US"/>
              <a:pPr lvl="0"/>
              <a:t>11/19/2024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F3CD7E7A-F724-4745-9EB7-FC3AC90DCCB8}" type="slidenum">
              <a:t>‹#›</a:t>
            </a:fld>
            <a:endParaRPr lang="en-US"/>
          </a:p>
        </p:txBody>
      </p:sp>
    </p:spTree>
    <p:extLst>
      <p:ext uri="{BB962C8B-B14F-4D97-AF65-F5344CB8AC3E}">
        <p14:creationId xmlns:p14="http://schemas.microsoft.com/office/powerpoint/2010/main" val="189749767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6688A73F-2296-4770-9D2C-D334634F3C44}" type="datetime1">
              <a:rPr lang="en-US"/>
              <a:pPr lvl="0"/>
              <a:t>11/19/2024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C60E4737-8808-4B40-8EEC-03DEF215BF73}" type="slidenum">
              <a:t>‹#›</a:t>
            </a:fld>
            <a:endParaRPr lang="en-US"/>
          </a:p>
        </p:txBody>
      </p:sp>
    </p:spTree>
    <p:extLst>
      <p:ext uri="{BB962C8B-B14F-4D97-AF65-F5344CB8AC3E}">
        <p14:creationId xmlns:p14="http://schemas.microsoft.com/office/powerpoint/2010/main" val="176260933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35086000-C037-48C0-A8DD-99D43F2011EF}" type="datetime1">
              <a:rPr lang="en-US"/>
              <a:pPr lvl="0"/>
              <a:t>11/19/2024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2D83E2B0-ADDE-4655-9E04-371E6E68AD68}" type="slidenum">
              <a:t>‹#›</a:t>
            </a:fld>
            <a:endParaRPr lang="en-US"/>
          </a:p>
        </p:txBody>
      </p:sp>
    </p:spTree>
    <p:extLst>
      <p:ext uri="{BB962C8B-B14F-4D97-AF65-F5344CB8AC3E}">
        <p14:creationId xmlns:p14="http://schemas.microsoft.com/office/powerpoint/2010/main" val="407169659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5618022E-52EE-4ECA-A912-D1E91FC6ADAC}" type="datetime1">
              <a:rPr lang="en-US"/>
              <a:pPr lvl="0"/>
              <a:t>11/19/2024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DC20A59E-FAA3-4ACA-BB30-3D42F703FB10}" type="slidenum">
              <a:t>‹#›</a:t>
            </a:fld>
            <a:endParaRPr lang="en-US"/>
          </a:p>
        </p:txBody>
      </p:sp>
    </p:spTree>
    <p:extLst>
      <p:ext uri="{BB962C8B-B14F-4D97-AF65-F5344CB8AC3E}">
        <p14:creationId xmlns:p14="http://schemas.microsoft.com/office/powerpoint/2010/main" val="224021373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8E4158E5-E15B-416F-A1C6-90DAAEB625DF}" type="datetime1">
              <a:rPr lang="en-US"/>
              <a:pPr lvl="0"/>
              <a:t>11/19/2024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365A412B-7981-46CA-BA20-586333D315A5}" type="slidenum">
              <a:t>‹#›</a:t>
            </a:fld>
            <a:endParaRPr lang="en-US"/>
          </a:p>
        </p:txBody>
      </p:sp>
    </p:spTree>
    <p:extLst>
      <p:ext uri="{BB962C8B-B14F-4D97-AF65-F5344CB8AC3E}">
        <p14:creationId xmlns:p14="http://schemas.microsoft.com/office/powerpoint/2010/main" val="105020105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F7D6255E-7F5A-443C-AB33-9752DA9FE022}" type="datetime1">
              <a:rPr lang="en-US"/>
              <a:pPr lvl="0"/>
              <a:t>11/19/2024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A0C7E3FD-709A-422D-8CD5-1EC4AFBD00EE}" type="slidenum">
              <a:t>‹#›</a:t>
            </a:fld>
            <a:endParaRPr lang="en-US"/>
          </a:p>
        </p:txBody>
      </p:sp>
    </p:spTree>
    <p:extLst>
      <p:ext uri="{BB962C8B-B14F-4D97-AF65-F5344CB8AC3E}">
        <p14:creationId xmlns:p14="http://schemas.microsoft.com/office/powerpoint/2010/main" val="175285167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26D8D6EF-FC97-40F1-BF16-C789FB141C53}" type="datetime1">
              <a:rPr lang="en-US"/>
              <a:pPr lvl="0"/>
              <a:t>11/19/2024</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9B214189-A2AF-4C8B-8378-BA741E603CEE}" type="slidenum">
              <a:t>‹#›</a:t>
            </a:fld>
            <a:endParaRPr lang="en-US"/>
          </a:p>
        </p:txBody>
      </p:sp>
    </p:spTree>
    <p:extLst>
      <p:ext uri="{BB962C8B-B14F-4D97-AF65-F5344CB8AC3E}">
        <p14:creationId xmlns:p14="http://schemas.microsoft.com/office/powerpoint/2010/main" val="426160036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10D830F2-7057-42E6-BEA0-42A03512733E}" type="datetime1">
              <a:rPr lang="en-US"/>
              <a:pPr lvl="0"/>
              <a:t>11/19/2024</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332A310C-F778-4571-8A2A-ABD3C54CEE78}" type="slidenum">
              <a:t>‹#›</a:t>
            </a:fld>
            <a:endParaRPr lang="en-US"/>
          </a:p>
        </p:txBody>
      </p:sp>
    </p:spTree>
    <p:extLst>
      <p:ext uri="{BB962C8B-B14F-4D97-AF65-F5344CB8AC3E}">
        <p14:creationId xmlns:p14="http://schemas.microsoft.com/office/powerpoint/2010/main" val="242043563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4B86EFE5-510B-4988-AB8E-CC20501EA83D}" type="datetime1">
              <a:rPr lang="en-US"/>
              <a:pPr lvl="0"/>
              <a:t>11/19/2024</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DFE6DFCE-50D6-49C2-A028-A6D33D6A7CD1}" type="slidenum">
              <a:t>‹#›</a:t>
            </a:fld>
            <a:endParaRPr lang="en-US"/>
          </a:p>
        </p:txBody>
      </p:sp>
    </p:spTree>
    <p:extLst>
      <p:ext uri="{BB962C8B-B14F-4D97-AF65-F5344CB8AC3E}">
        <p14:creationId xmlns:p14="http://schemas.microsoft.com/office/powerpoint/2010/main" val="46244854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492F0F47-51DE-49EF-BA9D-18AA9905D2B4}" type="datetime1">
              <a:rPr lang="en-US"/>
              <a:pPr lvl="0"/>
              <a:t>11/19/2024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45D36DAC-0126-4ED6-82D7-F31C30E0A1B3}" type="slidenum">
              <a:t>‹#›</a:t>
            </a:fld>
            <a:endParaRPr lang="en-US"/>
          </a:p>
        </p:txBody>
      </p:sp>
    </p:spTree>
    <p:extLst>
      <p:ext uri="{BB962C8B-B14F-4D97-AF65-F5344CB8AC3E}">
        <p14:creationId xmlns:p14="http://schemas.microsoft.com/office/powerpoint/2010/main" val="37815883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A1B1E166-EF30-4DF9-B134-5321990D64C9}" type="datetime1">
              <a:rPr lang="en-US"/>
              <a:pPr lvl="0"/>
              <a:t>11/19/2024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833947D1-84BB-4E39-A358-72E68F5561D3}" type="slidenum">
              <a:t>‹#›</a:t>
            </a:fld>
            <a:endParaRPr lang="en-US"/>
          </a:p>
        </p:txBody>
      </p:sp>
    </p:spTree>
    <p:extLst>
      <p:ext uri="{BB962C8B-B14F-4D97-AF65-F5344CB8AC3E}">
        <p14:creationId xmlns:p14="http://schemas.microsoft.com/office/powerpoint/2010/main" val="192867231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640"/>
            <a:ext cx="8229600" cy="1143000"/>
          </a:xfrm>
          <a:prstGeom prst="rect">
            <a:avLst/>
          </a:prstGeom>
          <a:noFill/>
          <a:ln>
            <a:noFill/>
          </a:ln>
        </p:spPr>
        <p:txBody>
          <a:bodyPr vert="horz" wrap="square" lIns="91440" tIns="45720" rIns="91440" bIns="45720" anchor="ctr" anchorCtr="1" compatLnSpc="1"/>
          <a:lstStyle/>
          <a:p>
            <a:pPr lvl="0"/>
            <a:r>
              <a:rPr lang="en-US"/>
              <a:t>Click to edit Master title style</a:t>
            </a:r>
          </a:p>
        </p:txBody>
      </p:sp>
      <p:sp>
        <p:nvSpPr>
          <p:cNvPr id="3" name="Text Placeholder 2"/>
          <p:cNvSpPr txBox="1">
            <a:spLocks noGrp="1"/>
          </p:cNvSpPr>
          <p:nvPr>
            <p:ph type="body" idx="1"/>
          </p:nvPr>
        </p:nvSpPr>
        <p:spPr>
          <a:xfrm>
            <a:off x="457200" y="1600200"/>
            <a:ext cx="8229600" cy="4525959"/>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457200" y="6356351"/>
            <a:ext cx="2133596" cy="365129"/>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73AB0170-0538-4DBC-9AC7-73EEA3A4CFCB}" type="datetime1">
              <a:rPr lang="en-US"/>
              <a:pPr lvl="0"/>
              <a:t>11/19/2024</a:t>
            </a:fld>
            <a:endParaRPr lang="en-US"/>
          </a:p>
        </p:txBody>
      </p:sp>
      <p:sp>
        <p:nvSpPr>
          <p:cNvPr id="5" name="Footer Placeholder 4"/>
          <p:cNvSpPr txBox="1">
            <a:spLocks noGrp="1"/>
          </p:cNvSpPr>
          <p:nvPr>
            <p:ph type="ftr" sz="quarter" idx="3"/>
          </p:nvPr>
        </p:nvSpPr>
        <p:spPr>
          <a:xfrm>
            <a:off x="3124203" y="6356351"/>
            <a:ext cx="2895603" cy="365129"/>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endParaRPr lang="en-US"/>
          </a:p>
        </p:txBody>
      </p:sp>
      <p:sp>
        <p:nvSpPr>
          <p:cNvPr id="6" name="Slide Number Placeholder 5"/>
          <p:cNvSpPr txBox="1">
            <a:spLocks noGrp="1"/>
          </p:cNvSpPr>
          <p:nvPr>
            <p:ph type="sldNum" sz="quarter" idx="4"/>
          </p:nvPr>
        </p:nvSpPr>
        <p:spPr>
          <a:xfrm>
            <a:off x="6553203" y="6356351"/>
            <a:ext cx="2133596" cy="365129"/>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BFEA570B-23DA-41DE-BD9E-4D53EF86CC16}"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75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a:defRPr>
      </a:lvl1pPr>
    </p:titleStyle>
    <p:bodyStyle>
      <a:lvl1pPr marL="342900" marR="0" lvl="0" indent="-342900" algn="l" defTabSz="914400" rtl="0" fontAlgn="auto" hangingPunct="1">
        <a:lnSpc>
          <a:spcPct val="100000"/>
        </a:lnSpc>
        <a:spcBef>
          <a:spcPts val="800"/>
        </a:spcBef>
        <a:spcAft>
          <a:spcPts val="0"/>
        </a:spcAft>
        <a:buSzPct val="100000"/>
        <a:buFont typeface="Arial" pitchFamily="34"/>
        <a:buChar char="•"/>
        <a:tabLst/>
        <a:defRPr lang="en-US" sz="3200" b="0" i="0" u="none" strike="noStrike" kern="1200" cap="none" spc="0" baseline="0">
          <a:solidFill>
            <a:srgbClr val="000000"/>
          </a:solidFill>
          <a:uFillTx/>
          <a:latin typeface="Calibri"/>
        </a:defRPr>
      </a:lvl1pPr>
      <a:lvl2pPr marL="742950" marR="0" lvl="1" indent="-285750" algn="l" defTabSz="914400" rtl="0" fontAlgn="auto" hangingPunct="1">
        <a:lnSpc>
          <a:spcPct val="100000"/>
        </a:lnSpc>
        <a:spcBef>
          <a:spcPts val="7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2pPr>
      <a:lvl3pPr marL="1143000" marR="0" lvl="2" indent="-228600" algn="l" defTabSz="914400" rtl="0" fontAlgn="auto" hangingPunct="1">
        <a:lnSpc>
          <a:spcPct val="100000"/>
        </a:lnSpc>
        <a:spcBef>
          <a:spcPts val="6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3pPr>
      <a:lvl4pPr marL="1600200" marR="0" lvl="3"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4pPr>
      <a:lvl5pPr marL="2057400" marR="0" lvl="4"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PowerPoint_Presentation.ppt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1"/>
          <p:cNvSpPr/>
          <p:nvPr/>
        </p:nvSpPr>
        <p:spPr>
          <a:xfrm>
            <a:off x="265908" y="1594482"/>
            <a:ext cx="8612183" cy="2046714"/>
          </a:xfrm>
          <a:prstGeom prst="rect">
            <a:avLst/>
          </a:prstGeom>
          <a:noFill/>
          <a:ln>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kk-KZ" sz="3200" b="1" i="0" u="none" strike="noStrike" kern="1200" cap="none" spc="0" baseline="0" dirty="0">
              <a:solidFill>
                <a:srgbClr val="FF8D3E"/>
              </a:solidFill>
              <a:effectLst>
                <a:outerShdw dist="22860" dir="5400000">
                  <a:srgbClr val="000000"/>
                </a:outerShdw>
              </a:effectLst>
              <a:uFillTx/>
              <a:latin typeface="Verdana"/>
              <a:ea typeface=""/>
              <a:cs typeface=""/>
            </a:endParaRPr>
          </a:p>
          <a:p>
            <a:pPr lvl="0" algn="ctr">
              <a:defRPr sz="1800" b="0" i="0" u="none" strike="noStrike" kern="0" cap="none" spc="0" baseline="0">
                <a:solidFill>
                  <a:srgbClr val="000000"/>
                </a:solidFill>
                <a:uFillTx/>
              </a:defRPr>
            </a:pPr>
            <a:r>
              <a:rPr lang="en-US" sz="3200" b="1" dirty="0">
                <a:solidFill>
                  <a:srgbClr val="FF8D3E"/>
                </a:solidFill>
                <a:effectLst>
                  <a:outerShdw dist="22860" dir="5400000">
                    <a:srgbClr val="000000"/>
                  </a:outerShdw>
                </a:effectLst>
                <a:latin typeface="Verdana"/>
                <a:ea typeface=""/>
                <a:cs typeface=""/>
              </a:rPr>
              <a:t>Lecture No. 12
SOCIETY &amp; CULTURE</a:t>
            </a:r>
            <a:r>
              <a:rPr lang="en-US" sz="3200" b="1" i="0" u="none" strike="noStrike" kern="1200" cap="none" spc="0" baseline="0" dirty="0">
                <a:solidFill>
                  <a:srgbClr val="FF8D3E"/>
                </a:solidFill>
                <a:effectLst>
                  <a:outerShdw dist="22860" dir="5400000">
                    <a:srgbClr val="000000"/>
                  </a:outerShdw>
                </a:effectLst>
                <a:uFillTx/>
                <a:latin typeface="Verdana"/>
                <a:ea typeface=""/>
                <a:cs typeface=""/>
              </a:rPr>
              <a:t> </a:t>
            </a:r>
            <a:endParaRPr lang="en-US" sz="3200" b="1" dirty="0">
              <a:solidFill>
                <a:srgbClr val="FF8D3E"/>
              </a:solidFill>
              <a:effectLst>
                <a:outerShdw dist="22860" dir="5400000">
                  <a:srgbClr val="000000"/>
                </a:outerShdw>
              </a:effectLst>
              <a:latin typeface="Verdana"/>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US" sz="1300" b="1" i="0" u="none" strike="noStrike" kern="1200" cap="none" spc="0" baseline="0" dirty="0">
                <a:solidFill>
                  <a:srgbClr val="FF8D3E"/>
                </a:solidFill>
                <a:effectLst>
                  <a:outerShdw dist="22860" dir="5400000">
                    <a:srgbClr val="000000"/>
                  </a:outerShdw>
                </a:effectLst>
                <a:uFillTx/>
                <a:latin typeface="Verdana"/>
                <a:ea typeface=""/>
                <a:cs typeface=""/>
              </a:rPr>
            </a:br>
            <a:endParaRPr lang="en-US" sz="1800" b="0" i="0" u="none" strike="noStrike" kern="1200" cap="none" spc="0" baseline="0" dirty="0">
              <a:solidFill>
                <a:srgbClr val="000000"/>
              </a:solidFill>
              <a:uFillTx/>
              <a:latin typeface="Calibri"/>
              <a:ea typeface=""/>
              <a:cs typeface=""/>
            </a:endParaRPr>
          </a:p>
        </p:txBody>
      </p:sp>
      <p:pic>
        <p:nvPicPr>
          <p:cNvPr id="3" name="Picture 2" descr="http://forum.designer.kz/uploads/1318435361/gallery_5642_23_7838.jpg"/>
          <p:cNvPicPr>
            <a:picLocks noChangeAspect="1"/>
          </p:cNvPicPr>
          <p:nvPr/>
        </p:nvPicPr>
        <p:blipFill>
          <a:blip r:embed="rId4"/>
          <a:srcRect l="20200" r="20543" b="24730"/>
          <a:stretch>
            <a:fillRect/>
          </a:stretch>
        </p:blipFill>
        <p:spPr>
          <a:xfrm>
            <a:off x="152403" y="5159483"/>
            <a:ext cx="1295403" cy="1468014"/>
          </a:xfrm>
          <a:prstGeom prst="rect">
            <a:avLst/>
          </a:prstGeom>
          <a:noFill/>
          <a:ln>
            <a:noFill/>
          </a:ln>
        </p:spPr>
      </p:pic>
      <p:pic>
        <p:nvPicPr>
          <p:cNvPr id="4" name="Picture 3" descr="http://forum.designer.kz/uploads/1318435361/gallery_5642_23_7838.jpg"/>
          <p:cNvPicPr>
            <a:picLocks noChangeAspect="1"/>
          </p:cNvPicPr>
          <p:nvPr/>
        </p:nvPicPr>
        <p:blipFill>
          <a:blip r:embed="rId4"/>
          <a:srcRect l="20200" r="20543" b="24730"/>
          <a:stretch>
            <a:fillRect/>
          </a:stretch>
        </p:blipFill>
        <p:spPr>
          <a:xfrm>
            <a:off x="7543800" y="5029200"/>
            <a:ext cx="1356997" cy="1598298"/>
          </a:xfrm>
          <a:prstGeom prst="rect">
            <a:avLst/>
          </a:prstGeom>
          <a:noFill/>
          <a:ln>
            <a:noFill/>
          </a:ln>
        </p:spPr>
      </p:pic>
      <p:pic>
        <p:nvPicPr>
          <p:cNvPr id="5" name="Picture 4" descr="http://forum.designer.kz/uploads/1318435361/gallery_5642_23_7838.jpg"/>
          <p:cNvPicPr>
            <a:picLocks noChangeAspect="1"/>
          </p:cNvPicPr>
          <p:nvPr/>
        </p:nvPicPr>
        <p:blipFill>
          <a:blip r:embed="rId4"/>
          <a:srcRect l="20200" r="20543" b="24730"/>
          <a:stretch>
            <a:fillRect/>
          </a:stretch>
        </p:blipFill>
        <p:spPr>
          <a:xfrm>
            <a:off x="190496" y="228600"/>
            <a:ext cx="1257300" cy="1219196"/>
          </a:xfrm>
          <a:prstGeom prst="rect">
            <a:avLst/>
          </a:prstGeom>
          <a:noFill/>
          <a:ln>
            <a:noFill/>
          </a:ln>
        </p:spPr>
      </p:pic>
      <p:pic>
        <p:nvPicPr>
          <p:cNvPr id="6" name="Picture 5" descr="http://forum.designer.kz/uploads/1318435361/gallery_5642_23_7838.jpg"/>
          <p:cNvPicPr>
            <a:picLocks noChangeAspect="1"/>
          </p:cNvPicPr>
          <p:nvPr/>
        </p:nvPicPr>
        <p:blipFill>
          <a:blip r:embed="rId4"/>
          <a:srcRect l="20200" r="20543" b="24730"/>
          <a:stretch>
            <a:fillRect/>
          </a:stretch>
        </p:blipFill>
        <p:spPr>
          <a:xfrm>
            <a:off x="7772400" y="253051"/>
            <a:ext cx="1082987" cy="1194755"/>
          </a:xfrm>
          <a:prstGeom prst="rect">
            <a:avLst/>
          </a:prstGeom>
          <a:noFill/>
          <a:ln>
            <a:noFill/>
          </a:ln>
        </p:spPr>
      </p:pic>
      <p:pic>
        <p:nvPicPr>
          <p:cNvPr id="7" name="Audio 7"/>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3" y="6096003"/>
            <a:ext cx="609603" cy="6096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548"/>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p:endCondLst>
                    <p:cond evt="onNext" delay="0">
                      <p:tgtEl>
                        <p:sldTgt/>
                      </p:tgtEl>
                    </p:cond>
                    <p:cond evt="onPrev"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2">
            <a:extLst>
              <a:ext uri="{FF2B5EF4-FFF2-40B4-BE49-F238E27FC236}">
                <a16:creationId xmlns:a16="http://schemas.microsoft.com/office/drawing/2014/main" id="{E415CFA4-CAC4-7666-DC6F-8A6001EECBEF}"/>
              </a:ext>
            </a:extLst>
          </p:cNvPr>
          <p:cNvSpPr/>
          <p:nvPr/>
        </p:nvSpPr>
        <p:spPr>
          <a:xfrm>
            <a:off x="76200" y="630622"/>
            <a:ext cx="89916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en-US" sz="4000" b="0" i="0" u="none" strike="noStrike" kern="1200" cap="none" spc="0" baseline="0" dirty="0">
                <a:solidFill>
                  <a:srgbClr val="FFFFFF"/>
                </a:solidFill>
                <a:uFillTx/>
                <a:latin typeface="Calibri"/>
                <a:ea typeface=""/>
                <a:cs typeface=""/>
              </a:rPr>
              <a:t>2. </a:t>
            </a:r>
            <a:r>
              <a:rPr lang="en-US" sz="4000" dirty="0">
                <a:solidFill>
                  <a:srgbClr val="FFFFFF"/>
                </a:solidFill>
                <a:ea typeface=""/>
                <a:cs typeface=""/>
              </a:rPr>
              <a:t>Basic philosophical concepts of the development of society</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290445815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815CFC-7E1B-5D2A-8F29-4E79AB7C10CF}"/>
              </a:ext>
            </a:extLst>
          </p:cNvPr>
          <p:cNvPicPr>
            <a:picLocks noChangeAspect="1"/>
          </p:cNvPicPr>
          <p:nvPr/>
        </p:nvPicPr>
        <p:blipFill>
          <a:blip r:embed="rId2"/>
          <a:stretch>
            <a:fillRect/>
          </a:stretch>
        </p:blipFill>
        <p:spPr>
          <a:xfrm>
            <a:off x="0" y="152400"/>
            <a:ext cx="9220200" cy="6705600"/>
          </a:xfrm>
          <a:prstGeom prst="rect">
            <a:avLst/>
          </a:prstGeom>
        </p:spPr>
      </p:pic>
    </p:spTree>
    <p:extLst>
      <p:ext uri="{BB962C8B-B14F-4D97-AF65-F5344CB8AC3E}">
        <p14:creationId xmlns:p14="http://schemas.microsoft.com/office/powerpoint/2010/main" val="90035629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E760A-CD71-DFFE-1211-91635497598B}"/>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3F0B7C8C-88FB-7A8B-769F-51A3B9ADB41E}"/>
              </a:ext>
            </a:extLst>
          </p:cNvPr>
          <p:cNvSpPr/>
          <p:nvPr/>
        </p:nvSpPr>
        <p:spPr>
          <a:xfrm>
            <a:off x="-152400" y="0"/>
            <a:ext cx="92964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342900" indent="-342900" algn="just">
              <a:buAutoNum type="arabicPeriod"/>
            </a:pPr>
            <a:r>
              <a:rPr lang="en-US" b="1" dirty="0">
                <a:latin typeface="Times New Roman" panose="02020603050405020304" pitchFamily="18" charset="0"/>
                <a:ea typeface="Times New Roman" panose="02020603050405020304" pitchFamily="18" charset="0"/>
              </a:rPr>
              <a:t>Naturalistic</a:t>
            </a:r>
            <a:r>
              <a:rPr lang="en-US" dirty="0">
                <a:latin typeface="Times New Roman" panose="02020603050405020304" pitchFamily="18" charset="0"/>
                <a:ea typeface="Times New Roman" panose="02020603050405020304" pitchFamily="18" charset="0"/>
              </a:rPr>
              <a:t> – human society is considered </a:t>
            </a:r>
            <a:r>
              <a:rPr lang="en-US" b="1" dirty="0">
                <a:latin typeface="Times New Roman" panose="02020603050405020304" pitchFamily="18" charset="0"/>
                <a:ea typeface="Times New Roman" panose="02020603050405020304" pitchFamily="18" charset="0"/>
              </a:rPr>
              <a:t>as a natural continuation of the laws of nature</a:t>
            </a:r>
            <a:r>
              <a:rPr lang="en-US" dirty="0">
                <a:latin typeface="Times New Roman" panose="02020603050405020304" pitchFamily="18" charset="0"/>
                <a:ea typeface="Times New Roman" panose="02020603050405020304" pitchFamily="18" charset="0"/>
              </a:rPr>
              <a:t>, the animal world and the Cosmos as a whole. Within the naturalistic view, in turn, three approaches can be identified that explain the laws of the unification of people: </a:t>
            </a:r>
            <a:endParaRPr lang="kk-KZ" dirty="0">
              <a:latin typeface="Times New Roman" panose="02020603050405020304" pitchFamily="18" charset="0"/>
              <a:ea typeface="Times New Roman" panose="02020603050405020304" pitchFamily="18" charset="0"/>
            </a:endParaRPr>
          </a:p>
          <a:p>
            <a:pPr algn="just"/>
            <a:endParaRPr lang="kk-KZ"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a) the influence of the rhythms of the Cosmos and solar activity (L. </a:t>
            </a:r>
            <a:r>
              <a:rPr lang="en-US" dirty="0" err="1">
                <a:latin typeface="Times New Roman" panose="02020603050405020304" pitchFamily="18" charset="0"/>
                <a:ea typeface="Times New Roman" panose="02020603050405020304" pitchFamily="18" charset="0"/>
              </a:rPr>
              <a:t>Gumilev</a:t>
            </a:r>
            <a:r>
              <a:rPr lang="en-US" dirty="0">
                <a:latin typeface="Times New Roman" panose="02020603050405020304" pitchFamily="18" charset="0"/>
                <a:ea typeface="Times New Roman" panose="02020603050405020304" pitchFamily="18" charset="0"/>
              </a:rPr>
              <a:t>, A. </a:t>
            </a:r>
            <a:r>
              <a:rPr lang="en-US" dirty="0" err="1">
                <a:latin typeface="Times New Roman" panose="02020603050405020304" pitchFamily="18" charset="0"/>
                <a:ea typeface="Times New Roman" panose="02020603050405020304" pitchFamily="18" charset="0"/>
              </a:rPr>
              <a:t>Chizhevsky</a:t>
            </a:r>
            <a:r>
              <a:rPr lang="en-US" dirty="0">
                <a:latin typeface="Times New Roman" panose="02020603050405020304" pitchFamily="18" charset="0"/>
                <a:ea typeface="Times New Roman" panose="02020603050405020304" pitchFamily="18" charset="0"/>
              </a:rPr>
              <a:t>); </a:t>
            </a:r>
            <a:endParaRPr lang="kk-KZ"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b) features of the geographical, natural and climatic environment (Charles Montesquieu, I. </a:t>
            </a:r>
            <a:r>
              <a:rPr lang="en-US" dirty="0" err="1">
                <a:latin typeface="Times New Roman" panose="02020603050405020304" pitchFamily="18" charset="0"/>
                <a:ea typeface="Times New Roman" panose="02020603050405020304" pitchFamily="18" charset="0"/>
              </a:rPr>
              <a:t>Mechnikov</a:t>
            </a:r>
            <a:r>
              <a:rPr lang="en-US" dirty="0">
                <a:latin typeface="Times New Roman" panose="02020603050405020304" pitchFamily="18" charset="0"/>
                <a:ea typeface="Times New Roman" panose="02020603050405020304" pitchFamily="18" charset="0"/>
              </a:rPr>
              <a:t>); </a:t>
            </a:r>
            <a:endParaRPr lang="kk-KZ"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c) the specifics of man as a natural being, his genetic, racial and sexual characteristics (E. Wilson, R. Dawkins, etc.) </a:t>
            </a:r>
            <a:endParaRPr lang="kk-KZ" dirty="0">
              <a:latin typeface="Times New Roman" panose="02020603050405020304" pitchFamily="18" charset="0"/>
              <a:ea typeface="Times New Roman" panose="02020603050405020304" pitchFamily="18" charset="0"/>
            </a:endParaRPr>
          </a:p>
          <a:p>
            <a:pPr algn="just"/>
            <a:endParaRPr lang="kk-KZ"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Society in naturalistic theory is considered as the highest, but far from the most successful creation of nature, and man as the most imperfect living being, genetically burdened with the desire for destruction and violence</a:t>
            </a:r>
            <a:r>
              <a:rPr lang="ru-RU"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639233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99A18-CCAB-B024-B724-09CE128B7BB1}"/>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09D1A188-DA03-6804-CC5E-ADE47D6D7D14}"/>
              </a:ext>
            </a:extLst>
          </p:cNvPr>
          <p:cNvSpPr/>
          <p:nvPr/>
        </p:nvSpPr>
        <p:spPr>
          <a:xfrm>
            <a:off x="-152400" y="0"/>
            <a:ext cx="92964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ru-RU" sz="1800" b="1" dirty="0">
                <a:effectLst/>
                <a:latin typeface="Times New Roman" panose="02020603050405020304" pitchFamily="18" charset="0"/>
                <a:ea typeface="Times New Roman" panose="02020603050405020304" pitchFamily="18" charset="0"/>
              </a:rPr>
              <a:t>2. </a:t>
            </a:r>
            <a:r>
              <a:rPr lang="en-US" b="1" dirty="0">
                <a:latin typeface="Times New Roman" panose="02020603050405020304" pitchFamily="18" charset="0"/>
                <a:ea typeface="Times New Roman" panose="02020603050405020304" pitchFamily="18" charset="0"/>
              </a:rPr>
              <a:t>Idealistic</a:t>
            </a:r>
            <a:r>
              <a:rPr lang="en-US" dirty="0">
                <a:latin typeface="Times New Roman" panose="02020603050405020304" pitchFamily="18" charset="0"/>
                <a:ea typeface="Times New Roman" panose="02020603050405020304" pitchFamily="18" charset="0"/>
              </a:rPr>
              <a:t> – the </a:t>
            </a:r>
            <a:r>
              <a:rPr lang="en-US" b="1" dirty="0">
                <a:latin typeface="Times New Roman" panose="02020603050405020304" pitchFamily="18" charset="0"/>
                <a:ea typeface="Times New Roman" panose="02020603050405020304" pitchFamily="18" charset="0"/>
              </a:rPr>
              <a:t>essence of connections is seen in a complex of certain ideas, beliefs, spiritual principles </a:t>
            </a:r>
            <a:r>
              <a:rPr lang="en-US" dirty="0">
                <a:latin typeface="Times New Roman" panose="02020603050405020304" pitchFamily="18" charset="0"/>
                <a:ea typeface="Times New Roman" panose="02020603050405020304" pitchFamily="18" charset="0"/>
              </a:rPr>
              <a:t>(a single state ideology or religion, which play the role of the skeleton of the social structure). As long as the idea is "alive" – society is developing and flourishing, the idea is "dead" – society is "falling apart". Thus, the cause of all changes in society is the </a:t>
            </a:r>
            <a:r>
              <a:rPr lang="en-US" b="1" dirty="0">
                <a:latin typeface="Times New Roman" panose="02020603050405020304" pitchFamily="18" charset="0"/>
                <a:ea typeface="Times New Roman" panose="02020603050405020304" pitchFamily="18" charset="0"/>
              </a:rPr>
              <a:t>consciousness of people or the World Spirit </a:t>
            </a:r>
            <a:r>
              <a:rPr lang="en-US" dirty="0">
                <a:latin typeface="Times New Roman" panose="02020603050405020304" pitchFamily="18" charset="0"/>
                <a:ea typeface="Times New Roman" panose="02020603050405020304" pitchFamily="18" charset="0"/>
              </a:rPr>
              <a:t>(Hegel). The conclusion is made about the dominant role of consciousness and the need for spiritual improvement of each person.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330578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4AC64-4D06-9B05-AB4B-8C882ECAE8C3}"/>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C7F9A9E4-99C3-EA93-77B1-F448920C0F2D}"/>
              </a:ext>
            </a:extLst>
          </p:cNvPr>
          <p:cNvSpPr/>
          <p:nvPr/>
        </p:nvSpPr>
        <p:spPr>
          <a:xfrm>
            <a:off x="-152400" y="0"/>
            <a:ext cx="92964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ru-RU" sz="1800" b="1" dirty="0">
                <a:effectLst/>
                <a:latin typeface="Times New Roman" panose="02020603050405020304" pitchFamily="18" charset="0"/>
                <a:ea typeface="Times New Roman" panose="02020603050405020304" pitchFamily="18" charset="0"/>
              </a:rPr>
              <a:t>3. </a:t>
            </a:r>
            <a:r>
              <a:rPr lang="en-US" b="1" dirty="0">
                <a:latin typeface="Times New Roman" panose="02020603050405020304" pitchFamily="18" charset="0"/>
                <a:ea typeface="Times New Roman" panose="02020603050405020304" pitchFamily="18" charset="0"/>
              </a:rPr>
              <a:t>Atomistic </a:t>
            </a:r>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society is a sum of individuals </a:t>
            </a:r>
            <a:r>
              <a:rPr lang="en-US" dirty="0">
                <a:latin typeface="Times New Roman" panose="02020603050405020304" pitchFamily="18" charset="0"/>
                <a:ea typeface="Times New Roman" panose="02020603050405020304" pitchFamily="18" charset="0"/>
              </a:rPr>
              <a:t>bound together by a </a:t>
            </a:r>
            <a:r>
              <a:rPr lang="en-US" b="1" dirty="0">
                <a:latin typeface="Times New Roman" panose="02020603050405020304" pitchFamily="18" charset="0"/>
                <a:ea typeface="Times New Roman" panose="02020603050405020304" pitchFamily="18" charset="0"/>
              </a:rPr>
              <a:t>contract to ensure survival </a:t>
            </a:r>
            <a:r>
              <a:rPr lang="en-US" dirty="0">
                <a:latin typeface="Times New Roman" panose="02020603050405020304" pitchFamily="18" charset="0"/>
                <a:ea typeface="Times New Roman" panose="02020603050405020304" pitchFamily="18" charset="0"/>
              </a:rPr>
              <a:t>(Hobbes). In this theory, society is a mechanical combination of individuals connected by conditional ties.</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80130355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05866-C37E-EDE9-CC9B-2A47AB2762A3}"/>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B2487205-3AE7-8AA9-D653-F7F1DB7B7825}"/>
              </a:ext>
            </a:extLst>
          </p:cNvPr>
          <p:cNvSpPr/>
          <p:nvPr/>
        </p:nvSpPr>
        <p:spPr>
          <a:xfrm>
            <a:off x="-152400" y="0"/>
            <a:ext cx="92964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ru-RU" sz="1800" b="1" dirty="0">
                <a:effectLst/>
                <a:latin typeface="Times New Roman" panose="02020603050405020304" pitchFamily="18" charset="0"/>
                <a:ea typeface="Times New Roman" panose="02020603050405020304" pitchFamily="18" charset="0"/>
              </a:rPr>
              <a:t>4. </a:t>
            </a:r>
            <a:r>
              <a:rPr lang="en-US" sz="1600" dirty="0">
                <a:latin typeface="Times New Roman" panose="02020603050405020304" pitchFamily="18" charset="0"/>
                <a:ea typeface="Times New Roman" panose="02020603050405020304" pitchFamily="18" charset="0"/>
              </a:rPr>
              <a:t>The </a:t>
            </a:r>
            <a:r>
              <a:rPr lang="en-US" sz="1600" b="1" dirty="0">
                <a:latin typeface="Times New Roman" panose="02020603050405020304" pitchFamily="18" charset="0"/>
                <a:ea typeface="Times New Roman" panose="02020603050405020304" pitchFamily="18" charset="0"/>
              </a:rPr>
              <a:t>Utopian </a:t>
            </a:r>
            <a:r>
              <a:rPr lang="en-US" sz="1600" dirty="0">
                <a:latin typeface="Times New Roman" panose="02020603050405020304" pitchFamily="18" charset="0"/>
                <a:ea typeface="Times New Roman" panose="02020603050405020304" pitchFamily="18" charset="0"/>
              </a:rPr>
              <a:t>concept of society (from the ancient Greek </a:t>
            </a:r>
            <a:r>
              <a:rPr lang="en-US" sz="1600" dirty="0" err="1">
                <a:latin typeface="Times New Roman" panose="02020603050405020304" pitchFamily="18" charset="0"/>
                <a:ea typeface="Times New Roman" panose="02020603050405020304" pitchFamily="18" charset="0"/>
              </a:rPr>
              <a:t>οὐ</a:t>
            </a:r>
            <a:r>
              <a:rPr lang="en-US" sz="1600" dirty="0">
                <a:latin typeface="Times New Roman" panose="02020603050405020304" pitchFamily="18" charset="0"/>
                <a:ea typeface="Times New Roman" panose="02020603050405020304" pitchFamily="18" charset="0"/>
              </a:rPr>
              <a:t> "not" + </a:t>
            </a:r>
            <a:r>
              <a:rPr lang="en-US" sz="1600" dirty="0" err="1">
                <a:latin typeface="Times New Roman" panose="02020603050405020304" pitchFamily="18" charset="0"/>
                <a:ea typeface="Times New Roman" panose="02020603050405020304" pitchFamily="18" charset="0"/>
              </a:rPr>
              <a:t>τό</a:t>
            </a:r>
            <a:r>
              <a:rPr lang="en-US" sz="1600" dirty="0">
                <a:latin typeface="Times New Roman" panose="02020603050405020304" pitchFamily="18" charset="0"/>
                <a:ea typeface="Times New Roman" panose="02020603050405020304" pitchFamily="18" charset="0"/>
              </a:rPr>
              <a:t>πος "place"; according to another version, from the ancient Greek εύ "good", that is, "good place") — comprehends </a:t>
            </a:r>
            <a:r>
              <a:rPr lang="en-US" sz="1600" b="1" dirty="0">
                <a:latin typeface="Times New Roman" panose="02020603050405020304" pitchFamily="18" charset="0"/>
                <a:ea typeface="Times New Roman" panose="02020603050405020304" pitchFamily="18" charset="0"/>
              </a:rPr>
              <a:t>the ideal social system in the past or imaginary future (</a:t>
            </a:r>
            <a:r>
              <a:rPr lang="en-US" sz="1600" dirty="0">
                <a:latin typeface="Times New Roman" panose="02020603050405020304" pitchFamily="18" charset="0"/>
                <a:ea typeface="Times New Roman" panose="02020603050405020304" pitchFamily="18" charset="0"/>
              </a:rPr>
              <a:t>uchronia), or in a country that allegedly already existed or exists somewhere (heterotopia), or as social transformations leading to the embodiment of the ideal in life. The idea of a utopian society was first formulated by T. More in his work "Utopia", and Campanella was an outstanding utopian. The utopian concept of society was further developed in the XVIII century in the teachings of Morelli and </a:t>
            </a:r>
            <a:r>
              <a:rPr lang="en-US" sz="1600" dirty="0" err="1">
                <a:latin typeface="Times New Roman" panose="02020603050405020304" pitchFamily="18" charset="0"/>
                <a:ea typeface="Times New Roman" panose="02020603050405020304" pitchFamily="18" charset="0"/>
              </a:rPr>
              <a:t>Meslier</a:t>
            </a:r>
            <a:r>
              <a:rPr lang="en-US" sz="1600" dirty="0">
                <a:latin typeface="Times New Roman" panose="02020603050405020304" pitchFamily="18" charset="0"/>
                <a:ea typeface="Times New Roman" panose="02020603050405020304" pitchFamily="18" charset="0"/>
              </a:rPr>
              <a:t>. The great utopians of the early 19th century were A. Saint-Simon, C. Fourier, and R. Owen. </a:t>
            </a:r>
            <a:endParaRPr lang="kk-KZ" sz="1600" dirty="0">
              <a:latin typeface="Times New Roman" panose="02020603050405020304" pitchFamily="18" charset="0"/>
              <a:ea typeface="Times New Roman" panose="02020603050405020304" pitchFamily="18" charset="0"/>
            </a:endParaRPr>
          </a:p>
          <a:p>
            <a:pPr algn="just"/>
            <a:r>
              <a:rPr lang="en-US" sz="1600" dirty="0">
                <a:latin typeface="Times New Roman" panose="02020603050405020304" pitchFamily="18" charset="0"/>
                <a:ea typeface="Times New Roman" panose="02020603050405020304" pitchFamily="18" charset="0"/>
              </a:rPr>
              <a:t>The historical merit of utopian theories is the development of the idea of the possibility of transformation, change of society, drew attention to the vices and shortcomings of contemporary capitalist society. At the same time, the term utopian denotes the unreality, the unrealizability of a dream. The utopians, due to a number of conditions – economic, political, epistemological (underdevelopment of social knowledge) – were unable to offer real ways and mechanisms for improving social life</a:t>
            </a:r>
            <a:r>
              <a:rPr lang="ru-RU" sz="1400" dirty="0">
                <a:solidFill>
                  <a:srgbClr val="222222"/>
                </a:solidFill>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342532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7028-499F-5B49-046E-0444965D2CB8}"/>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77BF1D81-670B-4B24-A4C4-797968816030}"/>
              </a:ext>
            </a:extLst>
          </p:cNvPr>
          <p:cNvSpPr/>
          <p:nvPr/>
        </p:nvSpPr>
        <p:spPr>
          <a:xfrm>
            <a:off x="-152400" y="0"/>
            <a:ext cx="9296400" cy="7086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ru-RU" sz="1800" b="1" dirty="0">
                <a:effectLst/>
                <a:latin typeface="Times New Roman" panose="02020603050405020304" pitchFamily="18" charset="0"/>
                <a:ea typeface="Times New Roman" panose="02020603050405020304" pitchFamily="18" charset="0"/>
              </a:rPr>
              <a:t>5. </a:t>
            </a:r>
            <a:r>
              <a:rPr lang="en-US" sz="1600" b="1" dirty="0">
                <a:latin typeface="Times New Roman" panose="02020603050405020304" pitchFamily="18" charset="0"/>
                <a:ea typeface="Times New Roman" panose="02020603050405020304" pitchFamily="18" charset="0"/>
              </a:rPr>
              <a:t>Materialistic</a:t>
            </a:r>
            <a:r>
              <a:rPr lang="en-US" sz="1600" dirty="0">
                <a:latin typeface="Times New Roman" panose="02020603050405020304" pitchFamily="18" charset="0"/>
                <a:ea typeface="Times New Roman" panose="02020603050405020304" pitchFamily="18" charset="0"/>
              </a:rPr>
              <a:t> 
Its essence lies in the fact that the </a:t>
            </a:r>
            <a:r>
              <a:rPr lang="en-US" sz="1600" b="1" i="1" dirty="0">
                <a:latin typeface="Times New Roman" panose="02020603050405020304" pitchFamily="18" charset="0"/>
                <a:ea typeface="Times New Roman" panose="02020603050405020304" pitchFamily="18" charset="0"/>
              </a:rPr>
              <a:t>objective connections and foundations of the development of society are seen in the development of material social production</a:t>
            </a:r>
            <a:r>
              <a:rPr lang="en-US" sz="1600" dirty="0">
                <a:latin typeface="Times New Roman" panose="02020603050405020304" pitchFamily="18" charset="0"/>
                <a:ea typeface="Times New Roman" panose="02020603050405020304" pitchFamily="18" charset="0"/>
              </a:rPr>
              <a:t>. Thus, the primary basis of the development of society should be sought not in consciousness, but in the </a:t>
            </a:r>
            <a:r>
              <a:rPr lang="en-US" sz="1600" b="1" dirty="0">
                <a:latin typeface="Times New Roman" panose="02020603050405020304" pitchFamily="18" charset="0"/>
                <a:ea typeface="Times New Roman" panose="02020603050405020304" pitchFamily="18" charset="0"/>
              </a:rPr>
              <a:t>conditions of people's life</a:t>
            </a:r>
            <a:r>
              <a:rPr lang="en-US" sz="1600" dirty="0">
                <a:latin typeface="Times New Roman" panose="02020603050405020304" pitchFamily="18" charset="0"/>
                <a:ea typeface="Times New Roman" panose="02020603050405020304" pitchFamily="18" charset="0"/>
              </a:rPr>
              <a:t>, which to a decisive extent determine the motives of activity, behavior, as well as the desires, aspirations and goals of each person. From the form of material production, according to Marx, "... It follows: first, a certain structure of society; secondly, a certain attitude of people to nature. Their state system and their spiritual way of life are determined by both." The dialectical-materialist understanding of history begins with the solution of the basic question of philosophy as applied to society. </a:t>
            </a:r>
            <a:r>
              <a:rPr lang="en-US" sz="1600" b="1" dirty="0">
                <a:solidFill>
                  <a:srgbClr val="FF0000"/>
                </a:solidFill>
                <a:latin typeface="Times New Roman" panose="02020603050405020304" pitchFamily="18" charset="0"/>
                <a:ea typeface="Times New Roman" panose="02020603050405020304" pitchFamily="18" charset="0"/>
              </a:rPr>
              <a:t>"The consciousness of people depends on their being."</a:t>
            </a:r>
            <a:r>
              <a:rPr lang="en-US" sz="1600" dirty="0">
                <a:latin typeface="Times New Roman" panose="02020603050405020304" pitchFamily="18" charset="0"/>
                <a:ea typeface="Times New Roman" panose="02020603050405020304" pitchFamily="18" charset="0"/>
              </a:rPr>
              <a:t> </a:t>
            </a:r>
            <a:endParaRPr lang="kk-KZ" sz="1600" dirty="0">
              <a:latin typeface="Times New Roman" panose="02020603050405020304" pitchFamily="18" charset="0"/>
              <a:ea typeface="Times New Roman" panose="02020603050405020304" pitchFamily="18" charset="0"/>
            </a:endParaRPr>
          </a:p>
          <a:p>
            <a:pPr algn="just"/>
            <a:r>
              <a:rPr lang="en-US" sz="1600" dirty="0">
                <a:latin typeface="Times New Roman" panose="02020603050405020304" pitchFamily="18" charset="0"/>
                <a:ea typeface="Times New Roman" panose="02020603050405020304" pitchFamily="18" charset="0"/>
              </a:rPr>
              <a:t>This statement follows from the simple fact that "people must first of all eat, drink, have a home and dress before they are able to engage in politics, science, art, religion..." And for this you need to work, to produce material wealth. The essence of the materialist understanding of history is that:  
Production and the subsequent exchange of its products form the basis of every social system.  
The historical process, social being, have an objective character.  
The main driving force that transforms the life of society is the masses of the people.  
The means for changing the existing state of affairs must be discovered in the available material factors of production.</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5022612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A67C33-D3F0-4BF1-1546-F745F231CC8D}"/>
              </a:ext>
            </a:extLst>
          </p:cNvPr>
          <p:cNvPicPr>
            <a:picLocks noChangeAspect="1"/>
          </p:cNvPicPr>
          <p:nvPr/>
        </p:nvPicPr>
        <p:blipFill>
          <a:blip r:embed="rId2"/>
          <a:stretch>
            <a:fillRect/>
          </a:stretch>
        </p:blipFill>
        <p:spPr>
          <a:xfrm>
            <a:off x="23641" y="0"/>
            <a:ext cx="9096718" cy="6858000"/>
          </a:xfrm>
          <a:prstGeom prst="rect">
            <a:avLst/>
          </a:prstGeom>
        </p:spPr>
      </p:pic>
    </p:spTree>
    <p:extLst>
      <p:ext uri="{BB962C8B-B14F-4D97-AF65-F5344CB8AC3E}">
        <p14:creationId xmlns:p14="http://schemas.microsoft.com/office/powerpoint/2010/main" val="362936404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76200" y="630622"/>
            <a:ext cx="90678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kk-KZ" sz="4000" dirty="0">
                <a:solidFill>
                  <a:srgbClr val="FFFFFF"/>
                </a:solidFill>
                <a:latin typeface="Calibri"/>
                <a:ea typeface=""/>
                <a:cs typeface=""/>
              </a:rPr>
              <a:t>3</a:t>
            </a:r>
            <a:r>
              <a:rPr lang="en-US" sz="4000" b="0" i="0" u="none" strike="noStrike" kern="1200" cap="none" spc="0" baseline="0" dirty="0">
                <a:solidFill>
                  <a:srgbClr val="FFFFFF"/>
                </a:solidFill>
                <a:uFillTx/>
                <a:latin typeface="Calibri"/>
                <a:ea typeface=""/>
                <a:cs typeface=""/>
              </a:rPr>
              <a:t>. </a:t>
            </a:r>
            <a:r>
              <a:rPr lang="en-US" sz="4000" dirty="0">
                <a:solidFill>
                  <a:srgbClr val="FFFFFF"/>
                </a:solidFill>
                <a:ea typeface=""/>
                <a:cs typeface=""/>
              </a:rPr>
              <a:t>Culture, its essence</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76200" y="76200"/>
            <a:ext cx="9296400" cy="70104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The original meaning of the Latin word "</a:t>
            </a:r>
            <a:r>
              <a:rPr lang="en-US" sz="1400" b="1" dirty="0">
                <a:solidFill>
                  <a:srgbClr val="000000"/>
                </a:solidFill>
                <a:latin typeface="Times New Roman" panose="02020603050405020304" pitchFamily="18" charset="0"/>
                <a:ea typeface="Times New Roman" panose="02020603050405020304" pitchFamily="18" charset="0"/>
              </a:rPr>
              <a:t>culture" is: cultivation, care, honor</a:t>
            </a:r>
            <a:r>
              <a:rPr lang="en-US" sz="1400" dirty="0">
                <a:solidFill>
                  <a:srgbClr val="000000"/>
                </a:solidFill>
                <a:latin typeface="Times New Roman" panose="02020603050405020304" pitchFamily="18" charset="0"/>
                <a:ea typeface="Times New Roman" panose="02020603050405020304" pitchFamily="18" charset="0"/>
              </a:rPr>
              <a:t>. Initially, the use of the word "culture" was limited to the sphere of </a:t>
            </a:r>
            <a:r>
              <a:rPr lang="en-US" sz="1400" b="1" dirty="0">
                <a:solidFill>
                  <a:srgbClr val="000000"/>
                </a:solidFill>
                <a:latin typeface="Times New Roman" panose="02020603050405020304" pitchFamily="18" charset="0"/>
                <a:ea typeface="Times New Roman" panose="02020603050405020304" pitchFamily="18" charset="0"/>
              </a:rPr>
              <a:t>agriculture</a:t>
            </a:r>
            <a:r>
              <a:rPr lang="en-US" sz="1400" dirty="0">
                <a:solidFill>
                  <a:srgbClr val="000000"/>
                </a:solidFill>
                <a:latin typeface="Times New Roman" panose="02020603050405020304" pitchFamily="18" charset="0"/>
                <a:ea typeface="Times New Roman" panose="02020603050405020304" pitchFamily="18" charset="0"/>
              </a:rPr>
              <a:t>, it was understood as a method of cultivation, cultivation of land, and only in the XVIII century it began to be filled with spiritual content and began to denote the </a:t>
            </a:r>
            <a:r>
              <a:rPr lang="en-US" sz="1400" b="1" dirty="0">
                <a:solidFill>
                  <a:srgbClr val="000000"/>
                </a:solidFill>
                <a:latin typeface="Times New Roman" panose="02020603050405020304" pitchFamily="18" charset="0"/>
                <a:ea typeface="Times New Roman" panose="02020603050405020304" pitchFamily="18" charset="0"/>
              </a:rPr>
              <a:t>improvement of human qualities</a:t>
            </a:r>
            <a:r>
              <a:rPr lang="en-US" sz="1400" dirty="0">
                <a:solidFill>
                  <a:srgbClr val="000000"/>
                </a:solidFill>
                <a:latin typeface="Times New Roman" panose="02020603050405020304" pitchFamily="18" charset="0"/>
                <a:ea typeface="Times New Roman" panose="02020603050405020304" pitchFamily="18" charset="0"/>
              </a:rPr>
              <a:t>. In the Age of Enlightenment, a person who was </a:t>
            </a:r>
            <a:r>
              <a:rPr lang="en-US" sz="1400" b="1" dirty="0">
                <a:solidFill>
                  <a:srgbClr val="000000"/>
                </a:solidFill>
                <a:latin typeface="Times New Roman" panose="02020603050405020304" pitchFamily="18" charset="0"/>
                <a:ea typeface="Times New Roman" panose="02020603050405020304" pitchFamily="18" charset="0"/>
              </a:rPr>
              <a:t>well-read and refined in manners </a:t>
            </a:r>
            <a:r>
              <a:rPr lang="en-US" sz="1400" dirty="0">
                <a:solidFill>
                  <a:srgbClr val="000000"/>
                </a:solidFill>
                <a:latin typeface="Times New Roman" panose="02020603050405020304" pitchFamily="18" charset="0"/>
                <a:ea typeface="Times New Roman" panose="02020603050405020304" pitchFamily="18" charset="0"/>
              </a:rPr>
              <a:t>was called cultured. 
    In its modern meaning, the </a:t>
            </a:r>
            <a:r>
              <a:rPr lang="en-US" sz="1400" b="1" dirty="0">
                <a:solidFill>
                  <a:srgbClr val="000000"/>
                </a:solidFill>
                <a:latin typeface="Times New Roman" panose="02020603050405020304" pitchFamily="18" charset="0"/>
                <a:ea typeface="Times New Roman" panose="02020603050405020304" pitchFamily="18" charset="0"/>
              </a:rPr>
              <a:t>word "culture" was first used by the German historian and philosopher J.G. Herder (1744-1803)</a:t>
            </a:r>
            <a:r>
              <a:rPr lang="en-US" sz="1400" dirty="0">
                <a:solidFill>
                  <a:srgbClr val="000000"/>
                </a:solidFill>
                <a:latin typeface="Times New Roman" panose="02020603050405020304" pitchFamily="18" charset="0"/>
                <a:ea typeface="Times New Roman" panose="02020603050405020304" pitchFamily="18" charset="0"/>
              </a:rPr>
              <a:t>, the work "Ideas for the Philosophy of the History of Mankind". In his opinion, it is culture that is the main unifying force of society, and the inner essence of culture itself, its core, is </a:t>
            </a:r>
            <a:r>
              <a:rPr lang="en-US" sz="1400" b="1" dirty="0">
                <a:solidFill>
                  <a:srgbClr val="000000"/>
                </a:solidFill>
                <a:latin typeface="Times New Roman" panose="02020603050405020304" pitchFamily="18" charset="0"/>
                <a:ea typeface="Times New Roman" panose="02020603050405020304" pitchFamily="18" charset="0"/>
              </a:rPr>
              <a:t>language</a:t>
            </a:r>
            <a:r>
              <a:rPr lang="en-US" sz="1400" dirty="0">
                <a:solidFill>
                  <a:srgbClr val="000000"/>
                </a:solidFill>
                <a:latin typeface="Times New Roman" panose="02020603050405020304" pitchFamily="18" charset="0"/>
                <a:ea typeface="Times New Roman" panose="02020603050405020304" pitchFamily="18" charset="0"/>
              </a:rPr>
              <a:t>.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In the 20th century, the concept of "culture" began to be interpreted very broadly – as </a:t>
            </a:r>
            <a:r>
              <a:rPr lang="en-US" sz="1400" b="1" dirty="0">
                <a:solidFill>
                  <a:srgbClr val="000000"/>
                </a:solidFill>
                <a:latin typeface="Times New Roman" panose="02020603050405020304" pitchFamily="18" charset="0"/>
                <a:ea typeface="Times New Roman" panose="02020603050405020304" pitchFamily="18" charset="0"/>
              </a:rPr>
              <a:t>a universal way of human existence </a:t>
            </a:r>
            <a:r>
              <a:rPr lang="en-US" sz="1400" dirty="0">
                <a:solidFill>
                  <a:srgbClr val="000000"/>
                </a:solidFill>
                <a:latin typeface="Times New Roman" panose="02020603050405020304" pitchFamily="18" charset="0"/>
                <a:ea typeface="Times New Roman" panose="02020603050405020304" pitchFamily="18" charset="0"/>
              </a:rPr>
              <a:t>in the world (in contrast to animals, whose culture can only be spoken of in a metaphorical sense), as an </a:t>
            </a:r>
            <a:r>
              <a:rPr lang="en-US" sz="1400" b="1" dirty="0">
                <a:solidFill>
                  <a:srgbClr val="000000"/>
                </a:solidFill>
                <a:latin typeface="Times New Roman" panose="02020603050405020304" pitchFamily="18" charset="0"/>
                <a:ea typeface="Times New Roman" panose="02020603050405020304" pitchFamily="18" charset="0"/>
              </a:rPr>
              <a:t>artificially created </a:t>
            </a:r>
            <a:r>
              <a:rPr lang="en-US" sz="1400" dirty="0">
                <a:solidFill>
                  <a:srgbClr val="000000"/>
                </a:solidFill>
                <a:latin typeface="Times New Roman" panose="02020603050405020304" pitchFamily="18" charset="0"/>
                <a:ea typeface="Times New Roman" panose="02020603050405020304" pitchFamily="18" charset="0"/>
              </a:rPr>
              <a:t>habitat transformed by man (in this sense, culture is synonymous with the noosphere).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In modern philosophy, the word "culture" is usually understood in two main meanings: broad and narrow. In the first case, culture turns out to be identical to social human life, in the second it is synonymous with the spiritual life of society and man.</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994188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2"/>
          <p:cNvSpPr/>
          <p:nvPr/>
        </p:nvSpPr>
        <p:spPr>
          <a:xfrm>
            <a:off x="76200" y="1828800"/>
            <a:ext cx="8839200" cy="2895603"/>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ru-RU" sz="4000" b="0" i="0" u="none" strike="noStrike" kern="1200" cap="none" spc="0" baseline="0" dirty="0">
                <a:solidFill>
                  <a:srgbClr val="FFFFFF"/>
                </a:solidFill>
                <a:uFillTx/>
                <a:latin typeface="Calibri"/>
                <a:ea typeface=""/>
                <a:cs typeface=""/>
              </a:rPr>
              <a:t>1.</a:t>
            </a:r>
            <a:r>
              <a:rPr lang="en-US" sz="4000" dirty="0">
                <a:solidFill>
                  <a:srgbClr val="FFFFFF"/>
                </a:solidFill>
                <a:ea typeface=""/>
                <a:cs typeface=""/>
              </a:rPr>
              <a:t> Specificity of the Philosophical Approach to the Understanding of Society</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225068807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311EE-986A-F348-8A27-E3DD6029A64F}"/>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26D08872-B487-EFE6-834D-91FB0B88F31C}"/>
              </a:ext>
            </a:extLst>
          </p:cNvPr>
          <p:cNvSpPr/>
          <p:nvPr/>
        </p:nvSpPr>
        <p:spPr>
          <a:xfrm>
            <a:off x="-76200" y="76200"/>
            <a:ext cx="9220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ru-RU" sz="1800" dirty="0">
                <a:solidFill>
                  <a:srgbClr val="000000"/>
                </a:solidFill>
                <a:effectLst/>
                <a:latin typeface="Times New Roman" panose="02020603050405020304" pitchFamily="18" charset="0"/>
                <a:ea typeface="Times New Roman" panose="02020603050405020304" pitchFamily="18" charset="0"/>
              </a:rPr>
              <a:t> </a:t>
            </a:r>
            <a:r>
              <a:rPr lang="en-US" b="1" dirty="0">
                <a:solidFill>
                  <a:srgbClr val="000000"/>
                </a:solidFill>
                <a:latin typeface="Times New Roman" panose="02020603050405020304" pitchFamily="18" charset="0"/>
                <a:ea typeface="Times New Roman" panose="02020603050405020304" pitchFamily="18" charset="0"/>
              </a:rPr>
              <a:t>Culture</a:t>
            </a:r>
            <a:r>
              <a:rPr lang="en-US" dirty="0">
                <a:solidFill>
                  <a:srgbClr val="000000"/>
                </a:solidFill>
                <a:latin typeface="Times New Roman" panose="02020603050405020304" pitchFamily="18" charset="0"/>
                <a:ea typeface="Times New Roman" panose="02020603050405020304" pitchFamily="18" charset="0"/>
              </a:rPr>
              <a:t> can be defined most succinctly and concisely as a </a:t>
            </a:r>
            <a:r>
              <a:rPr lang="en-US" b="1" dirty="0">
                <a:solidFill>
                  <a:srgbClr val="000000"/>
                </a:solidFill>
                <a:latin typeface="Times New Roman" panose="02020603050405020304" pitchFamily="18" charset="0"/>
                <a:ea typeface="Times New Roman" panose="02020603050405020304" pitchFamily="18" charset="0"/>
              </a:rPr>
              <a:t>material and spiritual environment created by man</a:t>
            </a:r>
            <a:r>
              <a:rPr lang="en-US" dirty="0">
                <a:solidFill>
                  <a:srgbClr val="000000"/>
                </a:solidFill>
                <a:latin typeface="Times New Roman" panose="02020603050405020304" pitchFamily="18" charset="0"/>
                <a:ea typeface="Times New Roman" panose="02020603050405020304" pitchFamily="18" charset="0"/>
              </a:rPr>
              <a:t>. In this respect, culture, on the one hand, opposes, and, on the other hand, builds up, grows out of nature as the natural habitat of man and society. 
     In modern philosophy: two main approaches to the comprehension of culture: </a:t>
            </a:r>
          </a:p>
          <a:p>
            <a:pPr algn="just"/>
            <a:endParaRPr lang="en-US" dirty="0">
              <a:solidFill>
                <a:srgbClr val="000000"/>
              </a:solidFill>
              <a:latin typeface="Times New Roman" panose="02020603050405020304" pitchFamily="18" charset="0"/>
              <a:ea typeface="Times New Roman" panose="02020603050405020304" pitchFamily="18" charset="0"/>
            </a:endParaRPr>
          </a:p>
          <a:p>
            <a:pPr algn="just"/>
            <a:r>
              <a:rPr lang="en-US" b="1" dirty="0">
                <a:solidFill>
                  <a:srgbClr val="000000"/>
                </a:solidFill>
                <a:latin typeface="Times New Roman" panose="02020603050405020304" pitchFamily="18" charset="0"/>
                <a:ea typeface="Times New Roman" panose="02020603050405020304" pitchFamily="18" charset="0"/>
              </a:rPr>
              <a:t>Axiological approach</a:t>
            </a:r>
            <a:r>
              <a:rPr lang="en-US" dirty="0">
                <a:solidFill>
                  <a:srgbClr val="000000"/>
                </a:solidFill>
                <a:latin typeface="Times New Roman" panose="02020603050405020304" pitchFamily="18" charset="0"/>
                <a:ea typeface="Times New Roman" panose="02020603050405020304" pitchFamily="18" charset="0"/>
              </a:rPr>
              <a:t>: culture is a system of values, a complex hierarchy of ideals and meanings, significant for a particular social organism. Supporters of this approach pay special attention to the creative and personal aspects of culture, considering it as a measure of humanization of man and society. 
</a:t>
            </a:r>
            <a:r>
              <a:rPr lang="en-US" b="1" dirty="0">
                <a:solidFill>
                  <a:srgbClr val="000000"/>
                </a:solidFill>
                <a:latin typeface="Times New Roman" panose="02020603050405020304" pitchFamily="18" charset="0"/>
                <a:ea typeface="Times New Roman" panose="02020603050405020304" pitchFamily="18" charset="0"/>
              </a:rPr>
              <a:t>Activity approach</a:t>
            </a:r>
            <a:r>
              <a:rPr lang="en-US" dirty="0">
                <a:solidFill>
                  <a:srgbClr val="000000"/>
                </a:solidFill>
                <a:latin typeface="Times New Roman" panose="02020603050405020304" pitchFamily="18" charset="0"/>
                <a:ea typeface="Times New Roman" panose="02020603050405020304" pitchFamily="18" charset="0"/>
              </a:rPr>
              <a:t>: culture is a specific way of human life, "a system of extra-biologically developed mechanisms due to which the activity of people in society is stimulated, programmed and realized".</a:t>
            </a:r>
            <a:endParaRPr lang="ru-RU" sz="1400" dirty="0"/>
          </a:p>
        </p:txBody>
      </p:sp>
    </p:spTree>
    <p:extLst>
      <p:ext uri="{BB962C8B-B14F-4D97-AF65-F5344CB8AC3E}">
        <p14:creationId xmlns:p14="http://schemas.microsoft.com/office/powerpoint/2010/main" val="377895623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40376-1865-FA69-3DC2-8988F8091F12}"/>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837046DC-53FE-A779-6474-9B29970C720F}"/>
              </a:ext>
            </a:extLst>
          </p:cNvPr>
          <p:cNvSpPr/>
          <p:nvPr/>
        </p:nvSpPr>
        <p:spPr>
          <a:xfrm>
            <a:off x="-76200" y="76200"/>
            <a:ext cx="9220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It is important to note that the main element of culture, its further indivisible "cell", is </a:t>
            </a:r>
            <a:r>
              <a:rPr lang="en-US" sz="1400" b="1" dirty="0">
                <a:solidFill>
                  <a:srgbClr val="000000"/>
                </a:solidFill>
                <a:latin typeface="Times New Roman" panose="02020603050405020304" pitchFamily="18" charset="0"/>
                <a:ea typeface="Times New Roman" panose="02020603050405020304" pitchFamily="18" charset="0"/>
              </a:rPr>
              <a:t>VALUE</a:t>
            </a:r>
            <a:r>
              <a:rPr lang="en-US" sz="1400" dirty="0">
                <a:solidFill>
                  <a:srgbClr val="000000"/>
                </a:solidFill>
                <a:latin typeface="Times New Roman" panose="02020603050405020304" pitchFamily="18" charset="0"/>
                <a:ea typeface="Times New Roman" panose="02020603050405020304" pitchFamily="18" charset="0"/>
              </a:rPr>
              <a:t>. In the system of philosophical knowledge, there is a whole section devoted to the study of values, which is called axiology (from the Greek </a:t>
            </a:r>
            <a:r>
              <a:rPr lang="en-US" sz="1400" dirty="0" err="1">
                <a:solidFill>
                  <a:srgbClr val="000000"/>
                </a:solidFill>
                <a:latin typeface="Times New Roman" panose="02020603050405020304" pitchFamily="18" charset="0"/>
                <a:ea typeface="Times New Roman" panose="02020603050405020304" pitchFamily="18" charset="0"/>
              </a:rPr>
              <a:t>axia</a:t>
            </a:r>
            <a:r>
              <a:rPr lang="en-US" sz="1400" dirty="0">
                <a:solidFill>
                  <a:srgbClr val="000000"/>
                </a:solidFill>
                <a:latin typeface="Times New Roman" panose="02020603050405020304" pitchFamily="18" charset="0"/>
                <a:ea typeface="Times New Roman" panose="02020603050405020304" pitchFamily="18" charset="0"/>
              </a:rPr>
              <a:t>, value, and logos, word, teaching). Axiology focuses on the nature of values, their varieties, and role in the life of society and man. The concept of value expresses the significance of objects of the surrounding world for a person, a social group, and society as a whole. This significance is determined not by the properties of objects per se, but by their involvement in the sphere of human life, interests and needs, and social relations. In other words, value matters because it is able to satisfy the needs of a person or society. Thus, it turns out that </a:t>
            </a:r>
            <a:r>
              <a:rPr lang="en-US" sz="1400" b="1" dirty="0">
                <a:solidFill>
                  <a:srgbClr val="000000"/>
                </a:solidFill>
                <a:latin typeface="Times New Roman" panose="02020603050405020304" pitchFamily="18" charset="0"/>
                <a:ea typeface="Times New Roman" panose="02020603050405020304" pitchFamily="18" charset="0"/>
              </a:rPr>
              <a:t>culture includes everything that is valuable for a person,</a:t>
            </a:r>
            <a:r>
              <a:rPr lang="en-US" sz="1400" dirty="0">
                <a:solidFill>
                  <a:srgbClr val="000000"/>
                </a:solidFill>
                <a:latin typeface="Times New Roman" panose="02020603050405020304" pitchFamily="18" charset="0"/>
                <a:ea typeface="Times New Roman" panose="02020603050405020304" pitchFamily="18" charset="0"/>
              </a:rPr>
              <a:t> that is important for him. Philosophy, considering the specific diversity of culture, distinguishes first of all between </a:t>
            </a:r>
            <a:r>
              <a:rPr lang="en-US" sz="1400" b="1" dirty="0">
                <a:solidFill>
                  <a:srgbClr val="000000"/>
                </a:solidFill>
                <a:latin typeface="Times New Roman" panose="02020603050405020304" pitchFamily="18" charset="0"/>
                <a:ea typeface="Times New Roman" panose="02020603050405020304" pitchFamily="18" charset="0"/>
              </a:rPr>
              <a:t>material and spiritual culture</a:t>
            </a:r>
            <a:r>
              <a:rPr lang="en-US" sz="1400" dirty="0">
                <a:solidFill>
                  <a:srgbClr val="000000"/>
                </a:solidFill>
                <a:latin typeface="Times New Roman" panose="02020603050405020304" pitchFamily="18" charset="0"/>
                <a:ea typeface="Times New Roman" panose="02020603050405020304" pitchFamily="18" charset="0"/>
              </a:rPr>
              <a:t>. Material culture includes material values, i.e. those objects and phenomena that satisfy our bodily needs. Among them, the most important place is occupied by </a:t>
            </a:r>
            <a:r>
              <a:rPr lang="en-US" sz="1400" b="1" i="1" dirty="0">
                <a:solidFill>
                  <a:srgbClr val="000000"/>
                </a:solidFill>
                <a:latin typeface="Times New Roman" panose="02020603050405020304" pitchFamily="18" charset="0"/>
                <a:ea typeface="Times New Roman" panose="02020603050405020304" pitchFamily="18" charset="0"/>
              </a:rPr>
              <a:t>means of production, technical devices and structures</a:t>
            </a:r>
            <a:r>
              <a:rPr lang="en-US" sz="1400" dirty="0">
                <a:solidFill>
                  <a:srgbClr val="000000"/>
                </a:solidFill>
                <a:latin typeface="Times New Roman" panose="02020603050405020304" pitchFamily="18" charset="0"/>
                <a:ea typeface="Times New Roman" panose="02020603050405020304" pitchFamily="18" charset="0"/>
              </a:rPr>
              <a:t>. Accordingly, spiritual culture includes spiritual values that can satisfy the needs of our soul. It should be noted that one and the same thing can be an element of both material and spiritual culture at the same time.</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663021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08C5F-C55D-62BE-CCF9-E598CC250D0B}"/>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AF787073-24E6-5D2A-9D11-B2C4DD7C1A69}"/>
              </a:ext>
            </a:extLst>
          </p:cNvPr>
          <p:cNvSpPr/>
          <p:nvPr/>
        </p:nvSpPr>
        <p:spPr>
          <a:xfrm>
            <a:off x="-76200" y="76200"/>
            <a:ext cx="9220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Each type of human activity requires the development of a certain type of culture (artistic, scientific, technical, political, etc.). Another important criterion for the differentiation of cultures is the national-state (ethno-social, regional), according to which American, Chinese, English culture is distinguished, or  – Kazakh, Tatar, Bashkir, etc. The first is characterized by such values as traditionalism, collectivism, contemplation, respect for the elderly, etc., while Western culture rests on individualism, asserts progressivism (the desire for innovation), and more honors activity and the desire to transform the world</a:t>
            </a:r>
            <a:r>
              <a:rPr lang="ru-RU"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4363331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B95F2-2894-A32E-221C-24533BA3006A}"/>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9E00F32B-ABDA-C423-A7F5-91400BDE819B}"/>
              </a:ext>
            </a:extLst>
          </p:cNvPr>
          <p:cNvSpPr/>
          <p:nvPr/>
        </p:nvSpPr>
        <p:spPr>
          <a:xfrm>
            <a:off x="-76200" y="76200"/>
            <a:ext cx="9220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dirty="0">
                <a:solidFill>
                  <a:srgbClr val="000000"/>
                </a:solidFill>
                <a:latin typeface="Times New Roman" panose="02020603050405020304" pitchFamily="18" charset="0"/>
                <a:ea typeface="Times New Roman" panose="02020603050405020304" pitchFamily="18" charset="0"/>
              </a:rPr>
              <a:t>On the </a:t>
            </a:r>
            <a:r>
              <a:rPr lang="en-US" b="1" dirty="0">
                <a:solidFill>
                  <a:srgbClr val="000000"/>
                </a:solidFill>
                <a:latin typeface="Times New Roman" panose="02020603050405020304" pitchFamily="18" charset="0"/>
                <a:ea typeface="Times New Roman" panose="02020603050405020304" pitchFamily="18" charset="0"/>
              </a:rPr>
              <a:t>subjective basis, we can talk about the culture of society and the culture of the individual,</a:t>
            </a:r>
            <a:r>
              <a:rPr lang="en-US" dirty="0">
                <a:solidFill>
                  <a:srgbClr val="000000"/>
                </a:solidFill>
                <a:latin typeface="Times New Roman" panose="02020603050405020304" pitchFamily="18" charset="0"/>
                <a:ea typeface="Times New Roman" panose="02020603050405020304" pitchFamily="18" charset="0"/>
              </a:rPr>
              <a:t> as well as about corporate, professional and other group cultures. If the culture of society is filled with values and norms, then the culture of the individual includes knowledge, skills and abilities, beliefs and value orientations of the individual. The culture of the individual is derived from the culture of society, and expresses the degree of mastery of the achievements of culture by the individual. 
      There is also a distinction between </a:t>
            </a:r>
            <a:r>
              <a:rPr lang="en-US" b="1" dirty="0">
                <a:solidFill>
                  <a:srgbClr val="000000"/>
                </a:solidFill>
                <a:latin typeface="Times New Roman" panose="02020603050405020304" pitchFamily="18" charset="0"/>
                <a:ea typeface="Times New Roman" panose="02020603050405020304" pitchFamily="18" charset="0"/>
              </a:rPr>
              <a:t>elite and mass culture</a:t>
            </a:r>
            <a:r>
              <a:rPr lang="en-US" dirty="0">
                <a:solidFill>
                  <a:srgbClr val="000000"/>
                </a:solidFill>
                <a:latin typeface="Times New Roman" panose="02020603050405020304" pitchFamily="18" charset="0"/>
                <a:ea typeface="Times New Roman" panose="02020603050405020304" pitchFamily="18" charset="0"/>
              </a:rPr>
              <a:t>, the former is characterized by an orientation towards incomprehensibility, complexity, refinement of norms and values, while mass culture usually gravitates towards simplicity, comprehensibility, accessibility, and entertainment. Typical forms of mass culture include comics, travel novels, action films, "soap operas", while high elite culture includes classical literature, philosophy, painting, classical music, non-box office highly artistic films and theatrical performances</a:t>
            </a:r>
            <a:r>
              <a:rPr lang="ru-RU"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991629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9E48B-B2D6-EC15-147C-D145281E9E08}"/>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9A802546-3E6F-D765-44D3-7D4638F13CE7}"/>
              </a:ext>
            </a:extLst>
          </p:cNvPr>
          <p:cNvSpPr/>
          <p:nvPr/>
        </p:nvSpPr>
        <p:spPr>
          <a:xfrm>
            <a:off x="-76200" y="76200"/>
            <a:ext cx="9220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1600" b="1" dirty="0">
                <a:solidFill>
                  <a:srgbClr val="000000"/>
                </a:solidFill>
                <a:latin typeface="Times New Roman" panose="02020603050405020304" pitchFamily="18" charset="0"/>
                <a:ea typeface="Times New Roman" panose="02020603050405020304" pitchFamily="18" charset="0"/>
              </a:rPr>
              <a:t>The cultural level </a:t>
            </a:r>
            <a:r>
              <a:rPr lang="en-US" sz="1600" dirty="0">
                <a:solidFill>
                  <a:srgbClr val="000000"/>
                </a:solidFill>
                <a:latin typeface="Times New Roman" panose="02020603050405020304" pitchFamily="18" charset="0"/>
                <a:ea typeface="Times New Roman" panose="02020603050405020304" pitchFamily="18" charset="0"/>
              </a:rPr>
              <a:t>shows the degree to which a person has mastered the existing world of culture and society and his familiarization with high ideals and spiritual and moral values that elevate a person above the world of everyday life and ordinariness.       </a:t>
            </a:r>
          </a:p>
          <a:p>
            <a:pPr algn="just"/>
            <a:r>
              <a:rPr lang="en-US" sz="1600" dirty="0">
                <a:solidFill>
                  <a:srgbClr val="000000"/>
                </a:solidFill>
                <a:latin typeface="Times New Roman" panose="02020603050405020304" pitchFamily="18" charset="0"/>
                <a:ea typeface="Times New Roman" panose="02020603050405020304" pitchFamily="18" charset="0"/>
              </a:rPr>
              <a:t>There are also such concepts as </a:t>
            </a:r>
            <a:r>
              <a:rPr lang="en-US" sz="1600" b="1" dirty="0">
                <a:solidFill>
                  <a:srgbClr val="000000"/>
                </a:solidFill>
                <a:latin typeface="Times New Roman" panose="02020603050405020304" pitchFamily="18" charset="0"/>
                <a:ea typeface="Times New Roman" panose="02020603050405020304" pitchFamily="18" charset="0"/>
              </a:rPr>
              <a:t>"subculture" and "counterculture"</a:t>
            </a:r>
            <a:r>
              <a:rPr lang="en-US" sz="1600" dirty="0">
                <a:solidFill>
                  <a:srgbClr val="000000"/>
                </a:solidFill>
                <a:latin typeface="Times New Roman" panose="02020603050405020304" pitchFamily="18" charset="0"/>
                <a:ea typeface="Times New Roman" panose="02020603050405020304" pitchFamily="18" charset="0"/>
              </a:rPr>
              <a:t>. The first characterizes the culture of individual or more closed social groups (for example, youth culture, professional subcultures). Counterculture, on the other hand, has a protest character – it is a protest against the dominant institutions of power, property, and the alienation of a person. The counterculture often poses serious problems that exist in society, but are hushed up by the official authorities. The youth counterculture drew public attention to the global problems of our time, contributed to the creation of the "green" movement, actively opposes war, advocates disarmament, etc. 
      A </a:t>
            </a:r>
            <a:r>
              <a:rPr lang="en-US" sz="1600" b="1" dirty="0">
                <a:solidFill>
                  <a:srgbClr val="000000"/>
                </a:solidFill>
                <a:latin typeface="Times New Roman" panose="02020603050405020304" pitchFamily="18" charset="0"/>
                <a:ea typeface="Times New Roman" panose="02020603050405020304" pitchFamily="18" charset="0"/>
              </a:rPr>
              <a:t>type of counterculture is the underground</a:t>
            </a:r>
            <a:r>
              <a:rPr lang="en-US" sz="1600" dirty="0">
                <a:solidFill>
                  <a:srgbClr val="000000"/>
                </a:solidFill>
                <a:latin typeface="Times New Roman" panose="02020603050405020304" pitchFamily="18" charset="0"/>
                <a:ea typeface="Times New Roman" panose="02020603050405020304" pitchFamily="18" charset="0"/>
              </a:rPr>
              <a:t>. It is an underground culture that is persecuted by the authorities and is in opposition to official politics. It is present in all countries of the world, but it is especially characteristic of states with totalitarian and authoritarian regimes.  The official culture, supported and propagated by the state, is also opposed by </a:t>
            </a:r>
            <a:r>
              <a:rPr lang="en-US" sz="1600" b="1" dirty="0">
                <a:solidFill>
                  <a:srgbClr val="000000"/>
                </a:solidFill>
                <a:latin typeface="Times New Roman" panose="02020603050405020304" pitchFamily="18" charset="0"/>
                <a:ea typeface="Times New Roman" panose="02020603050405020304" pitchFamily="18" charset="0"/>
              </a:rPr>
              <a:t>folk culture</a:t>
            </a:r>
            <a:r>
              <a:rPr lang="en-US" sz="1600" dirty="0">
                <a:solidFill>
                  <a:srgbClr val="000000"/>
                </a:solidFill>
                <a:latin typeface="Times New Roman" panose="02020603050405020304" pitchFamily="18" charset="0"/>
                <a:ea typeface="Times New Roman" panose="02020603050405020304" pitchFamily="18" charset="0"/>
              </a:rPr>
              <a:t>, represented not only by folklore, but also by a variety of traditions, customs, norms, and values functioning in everyday life.</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4882296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A7064-3693-5D76-A7C6-667D04C90E92}"/>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7E2DE284-6125-2ACC-7091-571ADBFB709C}"/>
              </a:ext>
            </a:extLst>
          </p:cNvPr>
          <p:cNvSpPr/>
          <p:nvPr/>
        </p:nvSpPr>
        <p:spPr>
          <a:xfrm>
            <a:off x="-76200" y="76200"/>
            <a:ext cx="9220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1600" b="1" dirty="0">
                <a:solidFill>
                  <a:srgbClr val="000000"/>
                </a:solidFill>
                <a:latin typeface="Times New Roman" panose="02020603050405020304" pitchFamily="18" charset="0"/>
                <a:ea typeface="Times New Roman" panose="02020603050405020304" pitchFamily="18" charset="0"/>
              </a:rPr>
              <a:t>Development of culture</a:t>
            </a:r>
            <a:r>
              <a:rPr lang="en-US" sz="1600" dirty="0">
                <a:solidFill>
                  <a:srgbClr val="000000"/>
                </a:solidFill>
                <a:latin typeface="Times New Roman" panose="02020603050405020304" pitchFamily="18" charset="0"/>
                <a:ea typeface="Times New Roman" panose="02020603050405020304" pitchFamily="18" charset="0"/>
              </a:rPr>
              <a:t>. Culture contains both stable and changeable moments. Stability, "inertia" in culture is a </a:t>
            </a:r>
            <a:r>
              <a:rPr lang="en-US" sz="1600" b="1" dirty="0">
                <a:solidFill>
                  <a:srgbClr val="000000"/>
                </a:solidFill>
                <a:latin typeface="Times New Roman" panose="02020603050405020304" pitchFamily="18" charset="0"/>
                <a:ea typeface="Times New Roman" panose="02020603050405020304" pitchFamily="18" charset="0"/>
              </a:rPr>
              <a:t>tradition</a:t>
            </a:r>
            <a:r>
              <a:rPr lang="en-US" sz="1600" dirty="0">
                <a:solidFill>
                  <a:srgbClr val="000000"/>
                </a:solidFill>
                <a:latin typeface="Times New Roman" panose="02020603050405020304" pitchFamily="18" charset="0"/>
                <a:ea typeface="Times New Roman" panose="02020603050405020304" pitchFamily="18" charset="0"/>
              </a:rPr>
              <a:t>: elements of cultural heritage – ideas, values, customs, rituals, ways of perceiving the world, etc. – are preserved and passed on from generation to generation. Traditions exist in all forms of spiritual culture. We can talk about scientific, religious, moral, national, labor and other traditions. Thanks to them, society develops, each subsequent generation assimilates the achieved human experience, the norms of culture sifted out by time. 
    </a:t>
            </a:r>
            <a:r>
              <a:rPr lang="en-US" sz="1600" b="1" dirty="0">
                <a:solidFill>
                  <a:srgbClr val="000000"/>
                </a:solidFill>
                <a:latin typeface="Times New Roman" panose="02020603050405020304" pitchFamily="18" charset="0"/>
                <a:ea typeface="Times New Roman" panose="02020603050405020304" pitchFamily="18" charset="0"/>
              </a:rPr>
              <a:t>The system of traditions reflects the integrity and stability </a:t>
            </a:r>
            <a:r>
              <a:rPr lang="en-US" sz="1600" dirty="0">
                <a:solidFill>
                  <a:srgbClr val="000000"/>
                </a:solidFill>
                <a:latin typeface="Times New Roman" panose="02020603050405020304" pitchFamily="18" charset="0"/>
                <a:ea typeface="Times New Roman" panose="02020603050405020304" pitchFamily="18" charset="0"/>
              </a:rPr>
              <a:t>of the social organism. It should not be rudely interfered with, since the subtle and complex mechanisms of culture can be disrupted. </a:t>
            </a:r>
          </a:p>
          <a:p>
            <a:pPr algn="just"/>
            <a:r>
              <a:rPr lang="en-US" sz="1600" b="1" dirty="0">
                <a:solidFill>
                  <a:srgbClr val="FF0000"/>
                </a:solidFill>
                <a:latin typeface="Times New Roman" panose="02020603050405020304" pitchFamily="18" charset="0"/>
                <a:ea typeface="Times New Roman" panose="02020603050405020304" pitchFamily="18" charset="0"/>
              </a:rPr>
              <a:t>It is not necessary to "improve" the spiritual life of society by completely destroying the old spiritual values and historical memory. </a:t>
            </a:r>
          </a:p>
          <a:p>
            <a:pPr algn="just"/>
            <a:r>
              <a:rPr lang="en-US" sz="1600" dirty="0">
                <a:solidFill>
                  <a:srgbClr val="000000"/>
                </a:solidFill>
                <a:latin typeface="Times New Roman" panose="02020603050405020304" pitchFamily="18" charset="0"/>
                <a:ea typeface="Times New Roman" panose="02020603050405020304" pitchFamily="18" charset="0"/>
              </a:rPr>
              <a:t>But culture cannot exist without </a:t>
            </a:r>
            <a:r>
              <a:rPr lang="en-US" sz="1600" b="1" dirty="0">
                <a:solidFill>
                  <a:srgbClr val="000000"/>
                </a:solidFill>
                <a:latin typeface="Times New Roman" panose="02020603050405020304" pitchFamily="18" charset="0"/>
                <a:ea typeface="Times New Roman" panose="02020603050405020304" pitchFamily="18" charset="0"/>
              </a:rPr>
              <a:t>innovation</a:t>
            </a:r>
            <a:r>
              <a:rPr lang="en-US" sz="1600" dirty="0">
                <a:solidFill>
                  <a:srgbClr val="000000"/>
                </a:solidFill>
                <a:latin typeface="Times New Roman" panose="02020603050405020304" pitchFamily="18" charset="0"/>
                <a:ea typeface="Times New Roman" panose="02020603050405020304" pitchFamily="18" charset="0"/>
              </a:rPr>
              <a:t>. Creativity and change are the other side of the development of society. The unity of tradition and innovation is a universal characteristic of any culture. Any innovation in culture that has a deep content and value is tested by time, re-evaluated by each subsequent generation of people.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725258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8BB2E-7673-9816-6C19-7DCE09E6AE33}"/>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E66ABA83-1780-9DA4-FA7E-5106BAAA7169}"/>
              </a:ext>
            </a:extLst>
          </p:cNvPr>
          <p:cNvSpPr/>
          <p:nvPr/>
        </p:nvSpPr>
        <p:spPr>
          <a:xfrm>
            <a:off x="-76200" y="76200"/>
            <a:ext cx="9220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2000" b="1" dirty="0">
                <a:solidFill>
                  <a:srgbClr val="FF0000"/>
                </a:solidFill>
                <a:latin typeface="Times New Roman" panose="02020603050405020304" pitchFamily="18" charset="0"/>
                <a:ea typeface="Times New Roman" panose="02020603050405020304" pitchFamily="18" charset="0"/>
              </a:rPr>
              <a:t>Thus, philosophy considers culture as an integral phenomenon, opposed to nature and civilization, as a way of being in the world immanent to man, associated with the creation of a world of artifacts, including material and spiritual values, as well as a spiritual component of the world.</a:t>
            </a:r>
            <a:r>
              <a:rPr lang="ru-RU" sz="2000" b="1" dirty="0">
                <a:solidFill>
                  <a:srgbClr val="FF0000"/>
                </a:solidFill>
                <a:effectLst/>
                <a:latin typeface="Times New Roman" panose="02020603050405020304" pitchFamily="18" charset="0"/>
                <a:ea typeface="Times New Roman" panose="02020603050405020304" pitchFamily="18" charset="0"/>
              </a:rPr>
              <a:t> </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6721857"/>
      </p:ext>
    </p:ext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44AB78-1363-7E8D-65EB-3CDAE43A03A0}"/>
              </a:ext>
            </a:extLst>
          </p:cNvPr>
          <p:cNvSpPr>
            <a:spLocks noGrp="1"/>
          </p:cNvSpPr>
          <p:nvPr>
            <p:ph type="title"/>
          </p:nvPr>
        </p:nvSpPr>
        <p:spPr>
          <a:xfrm>
            <a:off x="76200" y="214770"/>
            <a:ext cx="9067800" cy="1143000"/>
          </a:xfrm>
        </p:spPr>
        <p:txBody>
          <a:bodyPr/>
          <a:lstStyle/>
          <a:p>
            <a:r>
              <a:rPr lang="en-US" sz="2000" dirty="0"/>
              <a:t>THEORIES OF CULTURE</a:t>
            </a:r>
            <a:br>
              <a:rPr lang="en-US" sz="2000" dirty="0"/>
            </a:br>
            <a:r>
              <a:rPr lang="en-US" sz="2000" dirty="0"/>
              <a:t>Check out the PPT: open the Slide Show and click on the numbers, then on the button at the bottom</a:t>
            </a:r>
          </a:p>
        </p:txBody>
      </p:sp>
      <p:graphicFrame>
        <p:nvGraphicFramePr>
          <p:cNvPr id="7" name="Object 6">
            <a:hlinkClick r:id="" action="ppaction://ole?verb=0"/>
            <a:extLst>
              <a:ext uri="{FF2B5EF4-FFF2-40B4-BE49-F238E27FC236}">
                <a16:creationId xmlns:a16="http://schemas.microsoft.com/office/drawing/2014/main" id="{AC6C23AD-B591-90E8-1E58-B50826A64764}"/>
              </a:ext>
            </a:extLst>
          </p:cNvPr>
          <p:cNvGraphicFramePr>
            <a:graphicFrameLocks noChangeAspect="1"/>
          </p:cNvGraphicFramePr>
          <p:nvPr>
            <p:extLst>
              <p:ext uri="{D42A27DB-BD31-4B8C-83A1-F6EECF244321}">
                <p14:modId xmlns:p14="http://schemas.microsoft.com/office/powerpoint/2010/main" val="198454781"/>
              </p:ext>
            </p:extLst>
          </p:nvPr>
        </p:nvGraphicFramePr>
        <p:xfrm>
          <a:off x="533400" y="1524000"/>
          <a:ext cx="7696200" cy="5029200"/>
        </p:xfrm>
        <a:graphic>
          <a:graphicData uri="http://schemas.openxmlformats.org/presentationml/2006/ole">
            <mc:AlternateContent xmlns:mc="http://schemas.openxmlformats.org/markup-compatibility/2006">
              <mc:Choice xmlns:v="urn:schemas-microsoft-com:vml" Requires="v">
                <p:oleObj name="Presentation" r:id="rId2" imgW="4029414" imgH="3022207" progId="PowerPoint.Show.12">
                  <p:embed/>
                </p:oleObj>
              </mc:Choice>
              <mc:Fallback>
                <p:oleObj name="Presentation" r:id="rId2" imgW="4029414" imgH="3022207" progId="PowerPoint.Show.12">
                  <p:embed/>
                  <p:pic>
                    <p:nvPicPr>
                      <p:cNvPr id="0" name=""/>
                      <p:cNvPicPr/>
                      <p:nvPr/>
                    </p:nvPicPr>
                    <p:blipFill>
                      <a:blip r:embed="rId3"/>
                      <a:stretch>
                        <a:fillRect/>
                      </a:stretch>
                    </p:blipFill>
                    <p:spPr>
                      <a:xfrm>
                        <a:off x="533400" y="1524000"/>
                        <a:ext cx="7696200" cy="5029200"/>
                      </a:xfrm>
                      <a:prstGeom prst="rect">
                        <a:avLst/>
                      </a:prstGeom>
                    </p:spPr>
                  </p:pic>
                </p:oleObj>
              </mc:Fallback>
            </mc:AlternateContent>
          </a:graphicData>
        </a:graphic>
      </p:graphicFrame>
    </p:spTree>
    <p:extLst>
      <p:ext uri="{BB962C8B-B14F-4D97-AF65-F5344CB8AC3E}">
        <p14:creationId xmlns:p14="http://schemas.microsoft.com/office/powerpoint/2010/main" val="168575854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0" y="0"/>
            <a:ext cx="89916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dirty="0">
                <a:latin typeface="Times New Roman" panose="02020603050405020304" pitchFamily="18" charset="0"/>
                <a:ea typeface="Times New Roman" panose="02020603050405020304" pitchFamily="18" charset="0"/>
              </a:rPr>
              <a:t>The </a:t>
            </a:r>
            <a:r>
              <a:rPr lang="en-US" b="1" dirty="0">
                <a:latin typeface="Times New Roman" panose="02020603050405020304" pitchFamily="18" charset="0"/>
                <a:ea typeface="Times New Roman" panose="02020603050405020304" pitchFamily="18" charset="0"/>
              </a:rPr>
              <a:t>concept of "social</a:t>
            </a:r>
            <a:r>
              <a:rPr lang="en-US" dirty="0">
                <a:latin typeface="Times New Roman" panose="02020603050405020304" pitchFamily="18" charset="0"/>
                <a:ea typeface="Times New Roman" panose="02020603050405020304" pitchFamily="18" charset="0"/>
              </a:rPr>
              <a:t>" is used in two senses: a) broad; </a:t>
            </a:r>
            <a:r>
              <a:rPr lang="kk-KZ"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 narrow. 
In a </a:t>
            </a:r>
            <a:r>
              <a:rPr lang="en-US" b="1" dirty="0">
                <a:latin typeface="Times New Roman" panose="02020603050405020304" pitchFamily="18" charset="0"/>
                <a:ea typeface="Times New Roman" panose="02020603050405020304" pitchFamily="18" charset="0"/>
              </a:rPr>
              <a:t>broad sense</a:t>
            </a:r>
            <a:r>
              <a:rPr lang="en-US" dirty="0">
                <a:latin typeface="Times New Roman" panose="02020603050405020304" pitchFamily="18" charset="0"/>
                <a:ea typeface="Times New Roman" panose="02020603050405020304" pitchFamily="18" charset="0"/>
              </a:rPr>
              <a:t>, the concept of "social" (from the Latin </a:t>
            </a:r>
            <a:r>
              <a:rPr lang="en-US" dirty="0" err="1">
                <a:latin typeface="Times New Roman" panose="02020603050405020304" pitchFamily="18" charset="0"/>
                <a:ea typeface="Times New Roman" panose="02020603050405020304" pitchFamily="18" charset="0"/>
              </a:rPr>
              <a:t>socialis</a:t>
            </a:r>
            <a:r>
              <a:rPr lang="en-US" dirty="0">
                <a:latin typeface="Times New Roman" panose="02020603050405020304" pitchFamily="18" charset="0"/>
                <a:ea typeface="Times New Roman" panose="02020603050405020304" pitchFamily="18" charset="0"/>
              </a:rPr>
              <a:t> - to unite, to start joint social work) means: </a:t>
            </a:r>
            <a:endParaRPr lang="kk-KZ"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a) the </a:t>
            </a:r>
            <a:r>
              <a:rPr lang="en-US" b="1" dirty="0">
                <a:latin typeface="Times New Roman" panose="02020603050405020304" pitchFamily="18" charset="0"/>
                <a:ea typeface="Times New Roman" panose="02020603050405020304" pitchFamily="18" charset="0"/>
              </a:rPr>
              <a:t>whole society </a:t>
            </a:r>
            <a:r>
              <a:rPr lang="en-US" dirty="0">
                <a:latin typeface="Times New Roman" panose="02020603050405020304" pitchFamily="18" charset="0"/>
                <a:ea typeface="Times New Roman" panose="02020603050405020304" pitchFamily="18" charset="0"/>
              </a:rPr>
              <a:t>and the world created by it, </a:t>
            </a:r>
            <a:r>
              <a:rPr lang="en-US" b="1" dirty="0">
                <a:latin typeface="Times New Roman" panose="02020603050405020304" pitchFamily="18" charset="0"/>
                <a:ea typeface="Times New Roman" panose="02020603050405020304" pitchFamily="18" charset="0"/>
              </a:rPr>
              <a:t>in contrast to nature, </a:t>
            </a:r>
            <a:r>
              <a:rPr lang="en-US" dirty="0">
                <a:latin typeface="Times New Roman" panose="02020603050405020304" pitchFamily="18" charset="0"/>
                <a:ea typeface="Times New Roman" panose="02020603050405020304" pitchFamily="18" charset="0"/>
              </a:rPr>
              <a:t>and the phenomena occurring in it; </a:t>
            </a:r>
            <a:endParaRPr lang="kk-KZ"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b) </a:t>
            </a:r>
            <a:r>
              <a:rPr lang="en-US" b="1" dirty="0">
                <a:latin typeface="Times New Roman" panose="02020603050405020304" pitchFamily="18" charset="0"/>
                <a:ea typeface="Times New Roman" panose="02020603050405020304" pitchFamily="18" charset="0"/>
              </a:rPr>
              <a:t>everything that belongs to social groups</a:t>
            </a:r>
            <a:r>
              <a:rPr lang="en-US" dirty="0">
                <a:latin typeface="Times New Roman" panose="02020603050405020304" pitchFamily="18" charset="0"/>
                <a:ea typeface="Times New Roman" panose="02020603050405020304" pitchFamily="18" charset="0"/>
              </a:rPr>
              <a:t>, in contrast to what concerns the individual and his qualities. 
In the </a:t>
            </a:r>
            <a:r>
              <a:rPr lang="en-US" b="1" dirty="0">
                <a:latin typeface="Times New Roman" panose="02020603050405020304" pitchFamily="18" charset="0"/>
                <a:ea typeface="Times New Roman" panose="02020603050405020304" pitchFamily="18" charset="0"/>
              </a:rPr>
              <a:t>narrow sense</a:t>
            </a:r>
            <a:r>
              <a:rPr lang="en-US" dirty="0">
                <a:latin typeface="Times New Roman" panose="02020603050405020304" pitchFamily="18" charset="0"/>
                <a:ea typeface="Times New Roman" panose="02020603050405020304" pitchFamily="18" charset="0"/>
              </a:rPr>
              <a:t>, it is the existence of a special area of social phenomena (social environment) in which problems affecting the cardinal interests of people (</a:t>
            </a:r>
            <a:r>
              <a:rPr lang="en-US" b="1" i="1" dirty="0">
                <a:latin typeface="Times New Roman" panose="02020603050405020304" pitchFamily="18" charset="0"/>
                <a:ea typeface="Times New Roman" panose="02020603050405020304" pitchFamily="18" charset="0"/>
              </a:rPr>
              <a:t>working conditions, living standards, education, health care, social security, etc.) are solved.</a:t>
            </a:r>
            <a:endParaRPr lang="en-US" sz="1800" b="1"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127367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186C6-D45F-B8EC-6DFE-116209240CDF}"/>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21BA7653-1499-FC57-927B-9B3D8108AF91}"/>
              </a:ext>
            </a:extLst>
          </p:cNvPr>
          <p:cNvSpPr/>
          <p:nvPr/>
        </p:nvSpPr>
        <p:spPr>
          <a:xfrm>
            <a:off x="0" y="0"/>
            <a:ext cx="89916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a:endParaRPr lang="en-US" sz="1400" dirty="0">
              <a:effectLst/>
              <a:latin typeface="Times New Roman" panose="02020603050405020304" pitchFamily="18" charset="0"/>
              <a:ea typeface="Times New Roman" panose="02020603050405020304" pitchFamily="18" charset="0"/>
            </a:endParaRPr>
          </a:p>
          <a:p>
            <a:pPr marL="0" marR="0" algn="just"/>
            <a:endParaRPr lang="en-US" sz="1400" dirty="0">
              <a:latin typeface="Times New Roman" panose="02020603050405020304" pitchFamily="18" charset="0"/>
              <a:ea typeface="Times New Roman" panose="02020603050405020304" pitchFamily="18" charset="0"/>
            </a:endParaRPr>
          </a:p>
          <a:p>
            <a:pPr algn="just">
              <a:lnSpc>
                <a:spcPct val="150000"/>
              </a:lnSpc>
            </a:pPr>
            <a:r>
              <a:rPr lang="en-US" sz="1400" dirty="0">
                <a:latin typeface="Times New Roman" panose="02020603050405020304" pitchFamily="18" charset="0"/>
                <a:ea typeface="Times New Roman" panose="02020603050405020304" pitchFamily="18" charset="0"/>
              </a:rPr>
              <a:t>As applied to philosophy, the </a:t>
            </a:r>
            <a:r>
              <a:rPr lang="en-US" sz="1400" b="1" dirty="0">
                <a:latin typeface="Times New Roman" panose="02020603050405020304" pitchFamily="18" charset="0"/>
                <a:ea typeface="Times New Roman" panose="02020603050405020304" pitchFamily="18" charset="0"/>
              </a:rPr>
              <a:t>definition of "social</a:t>
            </a:r>
            <a:r>
              <a:rPr lang="en-US" sz="1400" dirty="0">
                <a:latin typeface="Times New Roman" panose="02020603050405020304" pitchFamily="18" charset="0"/>
                <a:ea typeface="Times New Roman" panose="02020603050405020304" pitchFamily="18" charset="0"/>
              </a:rPr>
              <a:t>" is used </a:t>
            </a:r>
            <a:r>
              <a:rPr lang="en-US" sz="1400" b="1" dirty="0">
                <a:latin typeface="Times New Roman" panose="02020603050405020304" pitchFamily="18" charset="0"/>
                <a:ea typeface="Times New Roman" panose="02020603050405020304" pitchFamily="18" charset="0"/>
              </a:rPr>
              <a:t>in a broad sense</a:t>
            </a:r>
            <a:r>
              <a:rPr lang="en-US" sz="1400" dirty="0">
                <a:latin typeface="Times New Roman" panose="02020603050405020304" pitchFamily="18" charset="0"/>
                <a:ea typeface="Times New Roman" panose="02020603050405020304" pitchFamily="18" charset="0"/>
              </a:rPr>
              <a:t>, i.e. philosophical comprehension of the essence of society and the processes taking place in it. Social philosophy uses the concept of "society" in the broad sense of the word. However, society is also studied by sociology (from the Latin </a:t>
            </a:r>
            <a:r>
              <a:rPr lang="en-US" sz="1400" dirty="0" err="1">
                <a:latin typeface="Times New Roman" panose="02020603050405020304" pitchFamily="18" charset="0"/>
                <a:ea typeface="Times New Roman" panose="02020603050405020304" pitchFamily="18" charset="0"/>
              </a:rPr>
              <a:t>soci</a:t>
            </a:r>
            <a:r>
              <a:rPr lang="en-US" sz="1400" dirty="0">
                <a:latin typeface="Times New Roman" panose="02020603050405020304" pitchFamily="18" charset="0"/>
                <a:ea typeface="Times New Roman" panose="02020603050405020304" pitchFamily="18" charset="0"/>
              </a:rPr>
              <a:t> (etas) – society) – the science of society.</a:t>
            </a:r>
            <a:r>
              <a:rPr lang="en-US" sz="1400" dirty="0">
                <a:effectLst/>
                <a:latin typeface="Times New Roman" panose="02020603050405020304" pitchFamily="18" charset="0"/>
                <a:ea typeface="Times New Roman" panose="02020603050405020304" pitchFamily="18" charset="0"/>
              </a:rPr>
              <a:t> </a:t>
            </a:r>
          </a:p>
          <a:p>
            <a:pPr algn="just">
              <a:lnSpc>
                <a:spcPct val="150000"/>
              </a:lnSpc>
            </a:pPr>
            <a:r>
              <a:rPr lang="en-US" sz="1400" dirty="0">
                <a:latin typeface="Times New Roman" panose="02020603050405020304" pitchFamily="18" charset="0"/>
                <a:ea typeface="Times New Roman" panose="02020603050405020304" pitchFamily="18" charset="0"/>
              </a:rPr>
              <a:t>In the second half of the twentieth century, the question of the </a:t>
            </a:r>
            <a:r>
              <a:rPr lang="en-US" sz="1400" b="1" dirty="0">
                <a:latin typeface="Times New Roman" panose="02020603050405020304" pitchFamily="18" charset="0"/>
                <a:ea typeface="Times New Roman" panose="02020603050405020304" pitchFamily="18" charset="0"/>
              </a:rPr>
              <a:t>relationship between social philosophy and sociology </a:t>
            </a:r>
            <a:r>
              <a:rPr lang="en-US" sz="1400" dirty="0">
                <a:latin typeface="Times New Roman" panose="02020603050405020304" pitchFamily="18" charset="0"/>
                <a:ea typeface="Times New Roman" panose="02020603050405020304" pitchFamily="18" charset="0"/>
              </a:rPr>
              <a:t>was sharply discussed. Three points of view have emerged: 1. Social philosophy is equal to all sociology. 2. Social philosophy outside sociology. 3. Social philosophy is a general theoretical and methodological part of sociology. </a:t>
            </a:r>
            <a:endParaRPr lang="kk-KZ" sz="1400" dirty="0">
              <a:latin typeface="Times New Roman" panose="02020603050405020304" pitchFamily="18" charset="0"/>
              <a:ea typeface="Times New Roman" panose="02020603050405020304" pitchFamily="18" charset="0"/>
            </a:endParaRPr>
          </a:p>
          <a:p>
            <a:pPr algn="just">
              <a:lnSpc>
                <a:spcPct val="150000"/>
              </a:lnSpc>
            </a:pPr>
            <a:r>
              <a:rPr lang="en-US" sz="1400" dirty="0">
                <a:latin typeface="Times New Roman" panose="02020603050405020304" pitchFamily="18" charset="0"/>
                <a:ea typeface="Times New Roman" panose="02020603050405020304" pitchFamily="18" charset="0"/>
              </a:rPr>
              <a:t>Most researchers agree that social philosophy is a part of sociology that has an independent status and studies general theoretical problems of social life, while sociology (in the narrow sense of the word) investigates sectoral problems (sociology of personality, sociology of revolution, sociology of youth, etc.), as well as methods of conducting and processing specific sociological research. The question arises: in what relationship is social philosophy with other social sciences?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7652887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7693A-30D1-5DCB-2848-2ED8980FB279}"/>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C491985B-E2D1-3167-EE92-8074B383D5FC}"/>
              </a:ext>
            </a:extLst>
          </p:cNvPr>
          <p:cNvSpPr/>
          <p:nvPr/>
        </p:nvSpPr>
        <p:spPr>
          <a:xfrm>
            <a:off x="0" y="0"/>
            <a:ext cx="89916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indent="449580" algn="just">
              <a:lnSpc>
                <a:spcPct val="150000"/>
              </a:lnSpc>
            </a:pPr>
            <a:r>
              <a:rPr lang="en-US" b="1" dirty="0">
                <a:latin typeface="Times New Roman" panose="02020603050405020304" pitchFamily="18" charset="0"/>
                <a:ea typeface="Times New Roman" panose="02020603050405020304" pitchFamily="18" charset="0"/>
              </a:rPr>
              <a:t>Its role is as follows</a:t>
            </a:r>
            <a:r>
              <a:rPr lang="en-US" dirty="0">
                <a:latin typeface="Times New Roman" panose="02020603050405020304" pitchFamily="18" charset="0"/>
                <a:ea typeface="Times New Roman" panose="02020603050405020304" pitchFamily="18" charset="0"/>
              </a:rPr>
              <a:t>: </a:t>
            </a:r>
          </a:p>
          <a:p>
            <a:pPr indent="449580" algn="just">
              <a:lnSpc>
                <a:spcPct val="150000"/>
              </a:lnSpc>
            </a:pPr>
            <a:r>
              <a:rPr lang="en-US" b="1" dirty="0">
                <a:latin typeface="Times New Roman" panose="02020603050405020304" pitchFamily="18" charset="0"/>
                <a:ea typeface="Times New Roman" panose="02020603050405020304" pitchFamily="18" charset="0"/>
              </a:rPr>
              <a:t>first</a:t>
            </a:r>
            <a:r>
              <a:rPr lang="en-US" dirty="0">
                <a:latin typeface="Times New Roman" panose="02020603050405020304" pitchFamily="18" charset="0"/>
                <a:ea typeface="Times New Roman" panose="02020603050405020304" pitchFamily="18" charset="0"/>
              </a:rPr>
              <a:t>, it seeks to survey social life as a whole, as well as to discover the meaning of the existence of all social institutions;</a:t>
            </a:r>
          </a:p>
          <a:p>
            <a:pPr indent="449580" algn="just">
              <a:lnSpc>
                <a:spcPct val="150000"/>
              </a:lnSpc>
            </a:pPr>
            <a:r>
              <a:rPr lang="en-US" b="1" dirty="0">
                <a:latin typeface="Times New Roman" panose="02020603050405020304" pitchFamily="18" charset="0"/>
                <a:ea typeface="Times New Roman" panose="02020603050405020304" pitchFamily="18" charset="0"/>
              </a:rPr>
              <a:t>second</a:t>
            </a:r>
            <a:r>
              <a:rPr lang="en-US" dirty="0">
                <a:latin typeface="Times New Roman" panose="02020603050405020304" pitchFamily="18" charset="0"/>
                <a:ea typeface="Times New Roman" panose="02020603050405020304" pitchFamily="18" charset="0"/>
              </a:rPr>
              <a:t>, it seeks to solve the problem of the relationship between the </a:t>
            </a:r>
            <a:r>
              <a:rPr lang="en-US" b="1" dirty="0">
                <a:latin typeface="Times New Roman" panose="02020603050405020304" pitchFamily="18" charset="0"/>
                <a:ea typeface="Times New Roman" panose="02020603050405020304" pitchFamily="18" charset="0"/>
              </a:rPr>
              <a:t>individual and society </a:t>
            </a:r>
            <a:r>
              <a:rPr lang="en-US" dirty="0">
                <a:latin typeface="Times New Roman" panose="02020603050405020304" pitchFamily="18" charset="0"/>
                <a:ea typeface="Times New Roman" panose="02020603050405020304" pitchFamily="18" charset="0"/>
              </a:rPr>
              <a:t>in general, regardless of specific types of society; </a:t>
            </a:r>
            <a:endParaRPr lang="kk-KZ" dirty="0">
              <a:latin typeface="Times New Roman" panose="02020603050405020304" pitchFamily="18" charset="0"/>
              <a:ea typeface="Times New Roman" panose="02020603050405020304" pitchFamily="18" charset="0"/>
            </a:endParaRPr>
          </a:p>
          <a:p>
            <a:pPr indent="449580" algn="just">
              <a:lnSpc>
                <a:spcPct val="150000"/>
              </a:lnSpc>
            </a:pPr>
            <a:r>
              <a:rPr lang="en-US" b="1" dirty="0">
                <a:latin typeface="Times New Roman" panose="02020603050405020304" pitchFamily="18" charset="0"/>
                <a:ea typeface="Times New Roman" panose="02020603050405020304" pitchFamily="18" charset="0"/>
              </a:rPr>
              <a:t>thirdly</a:t>
            </a:r>
            <a:r>
              <a:rPr lang="en-US" dirty="0">
                <a:latin typeface="Times New Roman" panose="02020603050405020304" pitchFamily="18" charset="0"/>
                <a:ea typeface="Times New Roman" panose="02020603050405020304" pitchFamily="18" charset="0"/>
              </a:rPr>
              <a:t>, it investigates the conditions under which </a:t>
            </a:r>
            <a:r>
              <a:rPr lang="en-US" b="1" dirty="0">
                <a:latin typeface="Times New Roman" panose="02020603050405020304" pitchFamily="18" charset="0"/>
                <a:ea typeface="Times New Roman" panose="02020603050405020304" pitchFamily="18" charset="0"/>
              </a:rPr>
              <a:t>society preserves its integrity</a:t>
            </a:r>
            <a:r>
              <a:rPr lang="en-US" dirty="0">
                <a:latin typeface="Times New Roman" panose="02020603050405020304" pitchFamily="18" charset="0"/>
                <a:ea typeface="Times New Roman" panose="02020603050405020304" pitchFamily="18" charset="0"/>
              </a:rPr>
              <a:t>; </a:t>
            </a:r>
            <a:endParaRPr lang="kk-KZ" dirty="0">
              <a:latin typeface="Times New Roman" panose="02020603050405020304" pitchFamily="18" charset="0"/>
              <a:ea typeface="Times New Roman" panose="02020603050405020304" pitchFamily="18" charset="0"/>
            </a:endParaRPr>
          </a:p>
          <a:p>
            <a:pPr indent="449580" algn="just">
              <a:lnSpc>
                <a:spcPct val="150000"/>
              </a:lnSpc>
            </a:pPr>
            <a:r>
              <a:rPr lang="en-US" b="1" dirty="0">
                <a:latin typeface="Times New Roman" panose="02020603050405020304" pitchFamily="18" charset="0"/>
                <a:ea typeface="Times New Roman" panose="02020603050405020304" pitchFamily="18" charset="0"/>
              </a:rPr>
              <a:t>fourth</a:t>
            </a:r>
            <a:r>
              <a:rPr lang="en-US" dirty="0">
                <a:latin typeface="Times New Roman" panose="02020603050405020304" pitchFamily="18" charset="0"/>
                <a:ea typeface="Times New Roman" panose="02020603050405020304" pitchFamily="18" charset="0"/>
              </a:rPr>
              <a:t>, it provides a </a:t>
            </a:r>
            <a:r>
              <a:rPr lang="en-US" b="1" dirty="0">
                <a:latin typeface="Times New Roman" panose="02020603050405020304" pitchFamily="18" charset="0"/>
                <a:ea typeface="Times New Roman" panose="02020603050405020304" pitchFamily="18" charset="0"/>
              </a:rPr>
              <a:t>methodology</a:t>
            </a:r>
            <a:r>
              <a:rPr lang="en-US" dirty="0">
                <a:latin typeface="Times New Roman" panose="02020603050405020304" pitchFamily="18" charset="0"/>
                <a:ea typeface="Times New Roman" panose="02020603050405020304" pitchFamily="18" charset="0"/>
              </a:rPr>
              <a:t> for scientific cognition of social life, generalizes the experience of social sciences.</a:t>
            </a:r>
            <a:r>
              <a:rPr lang="en-US"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12640933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7C2C9-6F9A-C2C2-CFB4-61252C1F4543}"/>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6D8FB920-D073-5B47-F065-0E8BC324BC52}"/>
              </a:ext>
            </a:extLst>
          </p:cNvPr>
          <p:cNvSpPr/>
          <p:nvPr/>
        </p:nvSpPr>
        <p:spPr>
          <a:xfrm>
            <a:off x="16329" y="0"/>
            <a:ext cx="91440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en-US" dirty="0">
                <a:latin typeface="Times New Roman" panose="02020603050405020304" pitchFamily="18" charset="0"/>
                <a:ea typeface="Times New Roman" panose="02020603050405020304" pitchFamily="18" charset="0"/>
              </a:rPr>
              <a:t>Thus, </a:t>
            </a:r>
            <a:r>
              <a:rPr lang="en-US" b="1" dirty="0">
                <a:latin typeface="Times New Roman" panose="02020603050405020304" pitchFamily="18" charset="0"/>
                <a:ea typeface="Times New Roman" panose="02020603050405020304" pitchFamily="18" charset="0"/>
              </a:rPr>
              <a:t>the subject of social philosophy </a:t>
            </a:r>
            <a:r>
              <a:rPr lang="en-US" dirty="0">
                <a:latin typeface="Times New Roman" panose="02020603050405020304" pitchFamily="18" charset="0"/>
                <a:ea typeface="Times New Roman" panose="02020603050405020304" pitchFamily="18" charset="0"/>
              </a:rPr>
              <a:t>is society as an integral self-developing and self-reproducing social system, in the interaction of all its elements and laws of functioning. </a:t>
            </a:r>
            <a:endParaRPr lang="kk-KZ" dirty="0">
              <a:latin typeface="Times New Roman" panose="02020603050405020304" pitchFamily="18" charset="0"/>
              <a:ea typeface="Times New Roman" panose="02020603050405020304" pitchFamily="18" charset="0"/>
            </a:endParaRPr>
          </a:p>
          <a:p>
            <a:pPr algn="just">
              <a:lnSpc>
                <a:spcPct val="150000"/>
              </a:lnSpc>
            </a:pPr>
            <a:endParaRPr lang="kk-KZ" b="1"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Social philosophy studies</a:t>
            </a:r>
            <a:r>
              <a:rPr lang="en-US" dirty="0">
                <a:latin typeface="Times New Roman" panose="02020603050405020304" pitchFamily="18" charset="0"/>
                <a:ea typeface="Times New Roman" panose="02020603050405020304" pitchFamily="18" charset="0"/>
              </a:rPr>
              <a:t>: </a:t>
            </a:r>
            <a:endParaRPr lang="kk-KZ"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first,</a:t>
            </a:r>
            <a:r>
              <a:rPr lang="en-US" dirty="0">
                <a:latin typeface="Times New Roman" panose="02020603050405020304" pitchFamily="18" charset="0"/>
                <a:ea typeface="Times New Roman" panose="02020603050405020304" pitchFamily="18" charset="0"/>
              </a:rPr>
              <a:t> society as an integral social system; </a:t>
            </a:r>
            <a:endParaRPr lang="kk-KZ"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secondly</a:t>
            </a:r>
            <a:r>
              <a:rPr lang="en-US" dirty="0">
                <a:latin typeface="Times New Roman" panose="02020603050405020304" pitchFamily="18" charset="0"/>
                <a:ea typeface="Times New Roman" panose="02020603050405020304" pitchFamily="18" charset="0"/>
              </a:rPr>
              <a:t>, the laws of its functioning and development; </a:t>
            </a:r>
            <a:endParaRPr lang="kk-KZ"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thirdly,</a:t>
            </a:r>
            <a:r>
              <a:rPr lang="en-US" dirty="0">
                <a:latin typeface="Times New Roman" panose="02020603050405020304" pitchFamily="18" charset="0"/>
                <a:ea typeface="Times New Roman" panose="02020603050405020304" pitchFamily="18" charset="0"/>
              </a:rPr>
              <a:t> the interaction of different societies with each other; </a:t>
            </a:r>
            <a:r>
              <a:rPr lang="en-US" b="1" dirty="0">
                <a:latin typeface="Times New Roman" panose="02020603050405020304" pitchFamily="18" charset="0"/>
                <a:ea typeface="Times New Roman" panose="02020603050405020304" pitchFamily="18" charset="0"/>
              </a:rPr>
              <a:t>fourthly</a:t>
            </a:r>
            <a:r>
              <a:rPr lang="en-US" dirty="0">
                <a:latin typeface="Times New Roman" panose="02020603050405020304" pitchFamily="18" charset="0"/>
                <a:ea typeface="Times New Roman" panose="02020603050405020304" pitchFamily="18" charset="0"/>
              </a:rPr>
              <a:t>, the practical activity of people and their social relations; </a:t>
            </a:r>
            <a:endParaRPr lang="kk-KZ"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fifth</a:t>
            </a:r>
            <a:r>
              <a:rPr lang="en-US" dirty="0">
                <a:latin typeface="Times New Roman" panose="02020603050405020304" pitchFamily="18" charset="0"/>
                <a:ea typeface="Times New Roman" panose="02020603050405020304" pitchFamily="18" charset="0"/>
              </a:rPr>
              <a:t>, the specifics of the type of connections of individuals into a single whole; </a:t>
            </a:r>
            <a:endParaRPr lang="kk-KZ"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sixth</a:t>
            </a:r>
            <a:r>
              <a:rPr lang="en-US" dirty="0">
                <a:latin typeface="Times New Roman" panose="02020603050405020304" pitchFamily="18" charset="0"/>
                <a:ea typeface="Times New Roman" panose="02020603050405020304" pitchFamily="18" charset="0"/>
              </a:rPr>
              <a:t>, the historical process in the interaction of its objective and subjective aspects, as well as the laws of its development.</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577235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76200" y="630622"/>
            <a:ext cx="89916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en-US" sz="4000" b="0" i="0" u="none" strike="noStrike" kern="1200" cap="none" spc="0" baseline="0" dirty="0">
                <a:solidFill>
                  <a:srgbClr val="FFFFFF"/>
                </a:solidFill>
                <a:uFillTx/>
                <a:latin typeface="Calibri"/>
                <a:ea typeface=""/>
                <a:cs typeface=""/>
              </a:rPr>
              <a:t>2. </a:t>
            </a:r>
            <a:r>
              <a:rPr lang="en-US" sz="4000" dirty="0">
                <a:solidFill>
                  <a:srgbClr val="FFFFFF"/>
                </a:solidFill>
                <a:ea typeface=""/>
                <a:cs typeface=""/>
              </a:rPr>
              <a:t>The Concept of Society, Its Essence, Structure, Types</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152400" y="0"/>
            <a:ext cx="92964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1400" dirty="0">
                <a:latin typeface="Times New Roman" panose="02020603050405020304" pitchFamily="18" charset="0"/>
                <a:ea typeface="Times New Roman" panose="02020603050405020304" pitchFamily="18" charset="0"/>
              </a:rPr>
              <a:t>The </a:t>
            </a:r>
            <a:r>
              <a:rPr lang="en-US" sz="1400" b="1" dirty="0">
                <a:latin typeface="Times New Roman" panose="02020603050405020304" pitchFamily="18" charset="0"/>
                <a:ea typeface="Times New Roman" panose="02020603050405020304" pitchFamily="18" charset="0"/>
              </a:rPr>
              <a:t>philosophical understanding of society </a:t>
            </a:r>
            <a:r>
              <a:rPr lang="en-US" sz="1400" dirty="0">
                <a:latin typeface="Times New Roman" panose="02020603050405020304" pitchFamily="18" charset="0"/>
                <a:ea typeface="Times New Roman" panose="02020603050405020304" pitchFamily="18" charset="0"/>
              </a:rPr>
              <a:t>includes two main features: </a:t>
            </a:r>
          </a:p>
          <a:p>
            <a:pPr algn="just"/>
            <a:r>
              <a:rPr lang="en-US" sz="1400" dirty="0">
                <a:latin typeface="Times New Roman" panose="02020603050405020304" pitchFamily="18" charset="0"/>
                <a:ea typeface="Times New Roman" panose="02020603050405020304" pitchFamily="18" charset="0"/>
              </a:rPr>
              <a:t>
1) society is a separate part of nature; 
2) being connected with the whole, this part develops according to its own specific laws, which are not reducible to the laws of nature. </a:t>
            </a:r>
            <a:endParaRPr lang="kk-KZ" sz="1400" dirty="0">
              <a:latin typeface="Times New Roman" panose="02020603050405020304" pitchFamily="18" charset="0"/>
              <a:ea typeface="Times New Roman" panose="02020603050405020304" pitchFamily="18" charset="0"/>
            </a:endParaRPr>
          </a:p>
          <a:p>
            <a:pPr algn="just"/>
            <a:endParaRPr lang="kk-KZ" sz="1400" dirty="0">
              <a:latin typeface="Times New Roman" panose="02020603050405020304" pitchFamily="18" charset="0"/>
              <a:ea typeface="Times New Roman" panose="02020603050405020304" pitchFamily="18" charset="0"/>
            </a:endParaRPr>
          </a:p>
          <a:p>
            <a:pPr algn="just"/>
            <a:r>
              <a:rPr lang="en-US" sz="1400" b="1" dirty="0">
                <a:solidFill>
                  <a:srgbClr val="FF0000"/>
                </a:solidFill>
                <a:latin typeface="Times New Roman" panose="02020603050405020304" pitchFamily="18" charset="0"/>
                <a:ea typeface="Times New Roman" panose="02020603050405020304" pitchFamily="18" charset="0"/>
              </a:rPr>
              <a:t>Cognition of society (society) differs from cognition of other objects. </a:t>
            </a:r>
          </a:p>
          <a:p>
            <a:pPr algn="just"/>
            <a:r>
              <a:rPr lang="en-US" sz="1400" dirty="0">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This is due to the fact that</a:t>
            </a:r>
            <a:r>
              <a:rPr lang="en-US" sz="1400" dirty="0">
                <a:latin typeface="Times New Roman" panose="02020603050405020304" pitchFamily="18" charset="0"/>
                <a:ea typeface="Times New Roman" panose="02020603050405020304" pitchFamily="18" charset="0"/>
              </a:rPr>
              <a:t>:</a:t>
            </a:r>
          </a:p>
          <a:p>
            <a:pPr algn="just"/>
            <a:endParaRPr lang="en-US" sz="1400" dirty="0">
              <a:effectLst/>
              <a:latin typeface="Times New Roman" panose="02020603050405020304" pitchFamily="18" charset="0"/>
              <a:ea typeface="Times New Roman" panose="02020603050405020304" pitchFamily="18" charset="0"/>
            </a:endParaRPr>
          </a:p>
          <a:p>
            <a:pPr algn="just"/>
            <a:r>
              <a:rPr lang="en-US" sz="1400" dirty="0">
                <a:latin typeface="Times New Roman" panose="02020603050405020304" pitchFamily="18" charset="0"/>
                <a:ea typeface="Times New Roman" panose="02020603050405020304" pitchFamily="18" charset="0"/>
              </a:rPr>
              <a:t>1) </a:t>
            </a:r>
            <a:r>
              <a:rPr lang="en-US" sz="1400" b="1" dirty="0">
                <a:latin typeface="Times New Roman" panose="02020603050405020304" pitchFamily="18" charset="0"/>
                <a:ea typeface="Times New Roman" panose="02020603050405020304" pitchFamily="18" charset="0"/>
              </a:rPr>
              <a:t>society is the most complex of the objects </a:t>
            </a:r>
            <a:r>
              <a:rPr lang="en-US" sz="1400" dirty="0">
                <a:latin typeface="Times New Roman" panose="02020603050405020304" pitchFamily="18" charset="0"/>
                <a:ea typeface="Times New Roman" panose="02020603050405020304" pitchFamily="18" charset="0"/>
              </a:rPr>
              <a:t>of cognition, since it is the highest form of the movement of matter; </a:t>
            </a:r>
          </a:p>
          <a:p>
            <a:pPr algn="just"/>
            <a:r>
              <a:rPr lang="en-US" sz="1400" dirty="0">
                <a:latin typeface="Times New Roman" panose="02020603050405020304" pitchFamily="18" charset="0"/>
                <a:ea typeface="Times New Roman" panose="02020603050405020304" pitchFamily="18" charset="0"/>
              </a:rPr>
              <a:t>
2) in social cognition, </a:t>
            </a:r>
            <a:r>
              <a:rPr lang="en-US" sz="1400" b="1" dirty="0">
                <a:latin typeface="Times New Roman" panose="02020603050405020304" pitchFamily="18" charset="0"/>
                <a:ea typeface="Times New Roman" panose="02020603050405020304" pitchFamily="18" charset="0"/>
              </a:rPr>
              <a:t>not only material </a:t>
            </a:r>
            <a:r>
              <a:rPr lang="en-US" sz="1400" dirty="0">
                <a:latin typeface="Times New Roman" panose="02020603050405020304" pitchFamily="18" charset="0"/>
                <a:ea typeface="Times New Roman" panose="02020603050405020304" pitchFamily="18" charset="0"/>
              </a:rPr>
              <a:t>(as in natural science) </a:t>
            </a:r>
            <a:r>
              <a:rPr lang="en-US" sz="1400" b="1" dirty="0">
                <a:latin typeface="Times New Roman" panose="02020603050405020304" pitchFamily="18" charset="0"/>
                <a:ea typeface="Times New Roman" panose="02020603050405020304" pitchFamily="18" charset="0"/>
              </a:rPr>
              <a:t>but also ideal</a:t>
            </a:r>
            <a:r>
              <a:rPr lang="en-US" sz="1400" dirty="0">
                <a:latin typeface="Times New Roman" panose="02020603050405020304" pitchFamily="18" charset="0"/>
                <a:ea typeface="Times New Roman" panose="02020603050405020304" pitchFamily="18" charset="0"/>
              </a:rPr>
              <a:t>, spiritual relations are investigated, which in themselves are much more complex, diverse and contradictory than connections in nature; </a:t>
            </a:r>
          </a:p>
          <a:p>
            <a:pPr algn="just"/>
            <a:r>
              <a:rPr lang="en-US" sz="1400" dirty="0">
                <a:latin typeface="Times New Roman" panose="02020603050405020304" pitchFamily="18" charset="0"/>
                <a:ea typeface="Times New Roman" panose="02020603050405020304" pitchFamily="18" charset="0"/>
              </a:rPr>
              <a:t>
3) in social cognition, </a:t>
            </a:r>
            <a:r>
              <a:rPr lang="en-US" sz="1400" b="1" dirty="0">
                <a:latin typeface="Times New Roman" panose="02020603050405020304" pitchFamily="18" charset="0"/>
                <a:ea typeface="Times New Roman" panose="02020603050405020304" pitchFamily="18" charset="0"/>
              </a:rPr>
              <a:t>society appears both as an object and as a subject </a:t>
            </a:r>
            <a:r>
              <a:rPr lang="en-US" sz="1400" dirty="0">
                <a:latin typeface="Times New Roman" panose="02020603050405020304" pitchFamily="18" charset="0"/>
                <a:ea typeface="Times New Roman" panose="02020603050405020304" pitchFamily="18" charset="0"/>
              </a:rPr>
              <a:t>of cognition: people create their own history and they also cognize it. </a:t>
            </a:r>
            <a:endParaRPr lang="kk-KZ" sz="1400" dirty="0">
              <a:latin typeface="Times New Roman" panose="02020603050405020304" pitchFamily="18" charset="0"/>
              <a:ea typeface="Times New Roman" panose="02020603050405020304" pitchFamily="18" charset="0"/>
            </a:endParaRPr>
          </a:p>
          <a:p>
            <a:pPr algn="just"/>
            <a:r>
              <a:rPr lang="en-US" sz="1400" dirty="0">
                <a:latin typeface="Times New Roman" panose="02020603050405020304" pitchFamily="18" charset="0"/>
                <a:ea typeface="Times New Roman" panose="02020603050405020304" pitchFamily="18" charset="0"/>
              </a:rPr>
              <a:t>
</a:t>
            </a:r>
            <a:r>
              <a:rPr lang="en-US" b="1" dirty="0">
                <a:solidFill>
                  <a:srgbClr val="FF0000"/>
                </a:solidFill>
                <a:latin typeface="Times New Roman" panose="02020603050405020304" pitchFamily="18" charset="0"/>
                <a:ea typeface="Times New Roman" panose="02020603050405020304" pitchFamily="18" charset="0"/>
              </a:rPr>
              <a:t>Thus, society is defined as a set of historically developing forms of joint existence (life) of people to satisfy their diverse needs, the basis and product of which is human culture</a:t>
            </a:r>
            <a:r>
              <a:rPr lang="en-US" sz="1400" b="1" dirty="0">
                <a:latin typeface="Times New Roman" panose="02020603050405020304" pitchFamily="18" charset="0"/>
                <a:ea typeface="Times New Roman" panose="02020603050405020304" pitchFamily="18" charset="0"/>
              </a:rPr>
              <a:t>.</a:t>
            </a:r>
            <a:endParaRPr lang="en-US" sz="1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645887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DA64A-4DF6-844D-7E1C-C47D2FA0524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A7E8830-784E-D914-AFDC-63793E8F70B8}"/>
              </a:ext>
            </a:extLst>
          </p:cNvPr>
          <p:cNvPicPr>
            <a:picLocks noChangeAspect="1"/>
          </p:cNvPicPr>
          <p:nvPr/>
        </p:nvPicPr>
        <p:blipFill>
          <a:blip r:embed="rId2"/>
          <a:stretch>
            <a:fillRect/>
          </a:stretch>
        </p:blipFill>
        <p:spPr>
          <a:xfrm>
            <a:off x="0" y="0"/>
            <a:ext cx="9144000" cy="7162800"/>
          </a:xfrm>
          <a:prstGeom prst="rect">
            <a:avLst/>
          </a:prstGeom>
        </p:spPr>
      </p:pic>
    </p:spTree>
    <p:extLst>
      <p:ext uri="{BB962C8B-B14F-4D97-AF65-F5344CB8AC3E}">
        <p14:creationId xmlns:p14="http://schemas.microsoft.com/office/powerpoint/2010/main" val="427016052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E4B13E7E50E24294C41CF949F65079" ma:contentTypeVersion="4" ma:contentTypeDescription="Create a new document." ma:contentTypeScope="" ma:versionID="3ff380975dbdfa26e74e76fc0325d5ad">
  <xsd:schema xmlns:xsd="http://www.w3.org/2001/XMLSchema" xmlns:xs="http://www.w3.org/2001/XMLSchema" xmlns:p="http://schemas.microsoft.com/office/2006/metadata/properties" xmlns:ns2="88ac8625-ae69-4c32-bbbf-019c51047c38" targetNamespace="http://schemas.microsoft.com/office/2006/metadata/properties" ma:root="true" ma:fieldsID="abe2357380d00bcbdf8f7b242ad07894" ns2:_="">
    <xsd:import namespace="88ac8625-ae69-4c32-bbbf-019c51047c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ac8625-ae69-4c32-bbbf-019c51047c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4F0B67-6EC9-481A-BE0E-4A991249F91D}"/>
</file>

<file path=customXml/itemProps2.xml><?xml version="1.0" encoding="utf-8"?>
<ds:datastoreItem xmlns:ds="http://schemas.openxmlformats.org/officeDocument/2006/customXml" ds:itemID="{4F6DB6EE-0529-4479-9667-914D46512048}"/>
</file>

<file path=customXml/itemProps3.xml><?xml version="1.0" encoding="utf-8"?>
<ds:datastoreItem xmlns:ds="http://schemas.openxmlformats.org/officeDocument/2006/customXml" ds:itemID="{0BE07EBD-21BE-432D-9917-8D1BCF3B06CD}"/>
</file>

<file path=docProps/app.xml><?xml version="1.0" encoding="utf-8"?>
<Properties xmlns="http://schemas.openxmlformats.org/officeDocument/2006/extended-properties" xmlns:vt="http://schemas.openxmlformats.org/officeDocument/2006/docPropsVTypes">
  <Template/>
  <TotalTime>3341</TotalTime>
  <Words>3244</Words>
  <Application>Microsoft Office PowerPoint</Application>
  <PresentationFormat>On-screen Show (4:3)</PresentationFormat>
  <Paragraphs>68</Paragraphs>
  <Slides>27</Slides>
  <Notes>0</Notes>
  <HiddenSlides>0</HiddenSlides>
  <MMClips>1</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Times New Roman</vt:lpstr>
      <vt:lpstr>Verdana</vt:lpstr>
      <vt:lpstr>Office Theme</vt:lpstr>
      <vt:lpstr>Microsoft 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THEORIES OF CULTURE Check out the PPT: open the Slide Show and click on the numbers, then on the button at the bottom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Conrad.Zaure</dc:creator>
  <cp:lastModifiedBy>Saule Batayeva</cp:lastModifiedBy>
  <cp:revision>430</cp:revision>
  <dcterms:created xsi:type="dcterms:W3CDTF">2013-02-26T00:54:17Z</dcterms:created>
  <dcterms:modified xsi:type="dcterms:W3CDTF">2024-11-19T09:24:19Z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0x0101000FE4B13E7E50E24294C41CF949F65079</vt:lpwstr>
  </property>
</Properties>
</file>