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3"/>
  </p:normalViewPr>
  <p:slideViewPr>
    <p:cSldViewPr snapToGrid="0">
      <p:cViewPr varScale="1">
        <p:scale>
          <a:sx n="101" d="100"/>
          <a:sy n="10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5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15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7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40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33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1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4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3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5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80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116110-51C5-438C-A210-D39BA1B1EADE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5ABFB6-41BD-4AA5-BA9A-2C114BAF343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4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6218-C17F-422A-A4A0-BE4D72FEE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for Data Analysis</a:t>
            </a:r>
            <a:br>
              <a:rPr lang="en-US" dirty="0"/>
            </a:br>
            <a:r>
              <a:rPr lang="en-US" dirty="0"/>
              <a:t>lecture 1:</a:t>
            </a:r>
            <a:br>
              <a:rPr lang="en-US" dirty="0"/>
            </a:br>
            <a:r>
              <a:rPr lang="en-US" sz="7200" dirty="0"/>
              <a:t>Python Language Basics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E53AE-47FA-4C70-BED1-454A86C38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Fatima Tokmukhamedova</a:t>
            </a:r>
          </a:p>
          <a:p>
            <a:r>
              <a:rPr lang="en-US" dirty="0" err="1"/>
              <a:t>f.Tokmukhamedova@iitu.edu.kz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9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5221-9BE1-458C-BAFC-BE99F237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Introspection (?)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93BDA-16F6-45FE-8B0A-41942EE71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02218"/>
            <a:ext cx="4951206" cy="34026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457E5-DE21-4D2D-85A2-F50F36013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516" y="2302218"/>
            <a:ext cx="5805326" cy="3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8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DCB6-AD56-4ABF-9C16-542CA99C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659" y="-146092"/>
            <a:ext cx="10058400" cy="1450757"/>
          </a:xfrm>
        </p:spPr>
        <p:txBody>
          <a:bodyPr/>
          <a:lstStyle/>
          <a:p>
            <a:r>
              <a:rPr lang="en-US" dirty="0"/>
              <a:t>Magic Commands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352EE-7171-433D-B4A4-80B5F6FA2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237" y="1304665"/>
            <a:ext cx="7675113" cy="4983840"/>
          </a:xfrm>
        </p:spPr>
      </p:pic>
    </p:spTree>
    <p:extLst>
      <p:ext uri="{BB962C8B-B14F-4D97-AF65-F5344CB8AC3E}">
        <p14:creationId xmlns:p14="http://schemas.microsoft.com/office/powerpoint/2010/main" val="322067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52B-B25B-47A4-BF86-5B031767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Basics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1BBE-6983-4FDF-AE2F-09751780A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Python uses whitespace to structure code instead of using braces.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 colon denotes the start of an indented code block after which all of the code must be indented by the same amount until the end of the block.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Python statements do not need to be terminated by semi-colons. Semicolons can be used, however, to separate multiple statements on a single line.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Everything is an object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When you pass objects as arguments to a function, new local variables are created referencing the original objects without any copying.</a:t>
            </a:r>
          </a:p>
        </p:txBody>
      </p:sp>
    </p:spTree>
    <p:extLst>
      <p:ext uri="{BB962C8B-B14F-4D97-AF65-F5344CB8AC3E}">
        <p14:creationId xmlns:p14="http://schemas.microsoft.com/office/powerpoint/2010/main" val="308194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3515-0F60-4C60-AEB8-6D13916F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Operators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2E611-28FE-49A3-A763-BA04F47E0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91215"/>
            <a:ext cx="10535537" cy="3996238"/>
          </a:xfrm>
        </p:spPr>
      </p:pic>
    </p:spTree>
    <p:extLst>
      <p:ext uri="{BB962C8B-B14F-4D97-AF65-F5344CB8AC3E}">
        <p14:creationId xmlns:p14="http://schemas.microsoft.com/office/powerpoint/2010/main" val="32374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675F-CD1C-4EA6-B29E-17791DE9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and immutable objects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3F49-3B44-46F5-8FF9-E5D574D2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Most objects in Python, such as lists, </a:t>
            </a:r>
            <a:r>
              <a:rPr lang="en-US" sz="2800" dirty="0" err="1"/>
              <a:t>dicts</a:t>
            </a:r>
            <a:r>
              <a:rPr lang="en-US" sz="2800" dirty="0"/>
              <a:t>, NumPy arrays, and most user-defined types (classes), are mutable. This means that the object or values that they contain can be modified</a:t>
            </a:r>
          </a:p>
          <a:p>
            <a:endParaRPr lang="en-US" sz="2800" dirty="0"/>
          </a:p>
          <a:p>
            <a:endParaRPr lang="en-US" sz="2800" dirty="0"/>
          </a:p>
          <a:p>
            <a:pPr algn="r"/>
            <a:r>
              <a:rPr lang="en-US" sz="2400" dirty="0"/>
              <a:t>Others, like strings and tuples, </a:t>
            </a:r>
          </a:p>
          <a:p>
            <a:pPr algn="r"/>
            <a:r>
              <a:rPr lang="en-US" sz="2400" dirty="0"/>
              <a:t>are immutable</a:t>
            </a:r>
            <a:endParaRPr lang="en-US" sz="2800" dirty="0"/>
          </a:p>
          <a:p>
            <a:endParaRPr lang="en-US" sz="2800" dirty="0"/>
          </a:p>
          <a:p>
            <a:pPr algn="r"/>
            <a:endParaRPr lang="ru-R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3B67E-79DC-494E-879F-0A41E5BBA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98" y="3188367"/>
            <a:ext cx="4438351" cy="18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08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CA96-BEA8-40B6-823D-C7C1FBF9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Types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42513-7FCA-474B-BD6F-87879DA7B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91991"/>
            <a:ext cx="10499302" cy="3618998"/>
          </a:xfrm>
        </p:spPr>
      </p:pic>
    </p:spTree>
    <p:extLst>
      <p:ext uri="{BB962C8B-B14F-4D97-AF65-F5344CB8AC3E}">
        <p14:creationId xmlns:p14="http://schemas.microsoft.com/office/powerpoint/2010/main" val="347745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A4B8-CC38-466E-8DDA-169DCF9F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070D5-762C-4295-8306-6013F4EC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division not resulting in a whole number will always yield a floating-point number: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get C-style integer division (which drops the fractional part if the result is not a whole number), use the floor division operator //: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D24F7-EF37-454D-9AB3-7661F17E5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53" y="2342398"/>
            <a:ext cx="2661736" cy="1165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3E2FF0-886A-499E-99A7-2392EA01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85" y="4703210"/>
            <a:ext cx="2661736" cy="8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5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1FE1-6E54-4681-895A-1C44F9C7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2438-FA00-4832-8577-F2A8A817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write string literals using either single quotes ' or double quotes “</a:t>
            </a:r>
          </a:p>
          <a:p>
            <a:r>
              <a:rPr lang="en-US" sz="2400" dirty="0"/>
              <a:t>For multiline strings with line breaks, you can use triple quotes, either ''' or ""“</a:t>
            </a:r>
          </a:p>
          <a:p>
            <a:r>
              <a:rPr lang="en-US" sz="2400" dirty="0"/>
              <a:t>Python strings are immutable; you cannot modify a string</a:t>
            </a:r>
          </a:p>
          <a:p>
            <a:r>
              <a:rPr lang="en-US" sz="2400" dirty="0"/>
              <a:t>Many Python objects can be converted to a string using the str function</a:t>
            </a:r>
          </a:p>
          <a:p>
            <a:r>
              <a:rPr lang="en-US" sz="2400" dirty="0"/>
              <a:t>The backslash character \ is an escape character, meaning that it is used to specify special characters like newline \n or Unicode characters</a:t>
            </a:r>
          </a:p>
          <a:p>
            <a:r>
              <a:rPr lang="en-US" sz="2400" dirty="0"/>
              <a:t>Adding two strings together concatenates them and produces a new string</a:t>
            </a:r>
          </a:p>
        </p:txBody>
      </p:sp>
    </p:spTree>
    <p:extLst>
      <p:ext uri="{BB962C8B-B14F-4D97-AF65-F5344CB8AC3E}">
        <p14:creationId xmlns:p14="http://schemas.microsoft.com/office/powerpoint/2010/main" val="69207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F922-70B8-4CDF-9C11-6BE8B216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EC3B-694A-4FD1-B0F0-0EE4D3AE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is the Python null value type. If a function does not explicitly return a value, it implicitly returns None:</a:t>
            </a:r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533FC-18B1-44F9-9175-6003D7FD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28899"/>
            <a:ext cx="3699309" cy="332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5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7B52-F171-4DDC-A014-108137A1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C34E-D511-4296-B811-A4CB0784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If, </a:t>
            </a:r>
            <a:r>
              <a:rPr lang="en-US" sz="2400" dirty="0" err="1"/>
              <a:t>elif</a:t>
            </a:r>
            <a:r>
              <a:rPr lang="en-US" sz="2400" dirty="0"/>
              <a:t>, and else</a:t>
            </a:r>
          </a:p>
          <a:p>
            <a:endParaRPr lang="en-US" sz="2400" dirty="0"/>
          </a:p>
          <a:p>
            <a:endParaRPr lang="ru-R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82A8A-ADF3-45BA-8B19-C66155AB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1142"/>
            <a:ext cx="6275765" cy="24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1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C2E2-08BC-417A-AC6C-14078198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 for Data Analysis?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6743-05E1-4311-A248-5F1AE7E5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68317"/>
            <a:ext cx="10058400" cy="2373340"/>
          </a:xfrm>
        </p:spPr>
        <p:txBody>
          <a:bodyPr>
            <a:normAutofit/>
          </a:bodyPr>
          <a:lstStyle/>
          <a:p>
            <a:r>
              <a:rPr lang="en-US" sz="3200" dirty="0"/>
              <a:t>In the last 10 years, Python has gone from a bleeding-edge or “at your own risk” scientific computing language to one of the most important languages for data science, machine learning, and general software development in academia and industry.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3848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13CB-A7E4-4236-BF53-B1484903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26744"/>
            <a:ext cx="10058400" cy="1450757"/>
          </a:xfrm>
        </p:spPr>
        <p:txBody>
          <a:bodyPr/>
          <a:lstStyle/>
          <a:p>
            <a:r>
              <a:rPr lang="en-US" dirty="0"/>
              <a:t>Loops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0B1C-6B39-449D-B0CA-ADA66248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for loops</a:t>
            </a:r>
          </a:p>
          <a:p>
            <a:endParaRPr lang="en-US" sz="2800" dirty="0"/>
          </a:p>
          <a:p>
            <a:r>
              <a:rPr lang="en-US" sz="2800" dirty="0"/>
              <a:t>while loops</a:t>
            </a:r>
          </a:p>
          <a:p>
            <a:r>
              <a:rPr lang="en-US" sz="2400" dirty="0"/>
              <a:t>A while loop specifies a condition and a block of code that is to be executed until the condition evaluates to False or the loop is explicitly ended with break</a:t>
            </a:r>
            <a:endParaRPr lang="en-US" sz="2800" dirty="0"/>
          </a:p>
          <a:p>
            <a:r>
              <a:rPr lang="en-US" sz="2800" dirty="0"/>
              <a:t>Pass</a:t>
            </a:r>
          </a:p>
          <a:p>
            <a:r>
              <a:rPr lang="en-US" sz="2400" dirty="0"/>
              <a:t>n. It can be used in blocks where no action is to be taken (or as a placeholder for code not yet implemented); it is only required because Python uses whitespace to delimit blocks</a:t>
            </a:r>
            <a:endParaRPr lang="en-US" sz="2800" dirty="0"/>
          </a:p>
          <a:p>
            <a:r>
              <a:rPr lang="en-US" sz="2800" dirty="0"/>
              <a:t>Range</a:t>
            </a:r>
          </a:p>
          <a:p>
            <a:r>
              <a:rPr lang="en-US" sz="2400" dirty="0"/>
              <a:t>The range function returns an iterator that yields a sequence of evenly spaced integers</a:t>
            </a:r>
            <a:endParaRPr lang="ru-RU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4A015-61CF-4ABC-BE96-1ED8A234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36" y="1845734"/>
            <a:ext cx="4759726" cy="10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9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6BE1-4A94-4610-8FBE-6EC4D46C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expressions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C324-7C23-4D52-BE8C-BA35AB96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ternary expression in Python allows you to combine an if-else block that pro‐ duces a value into a single line or expression. The syntax for this in Python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true-expr and false-expr can be any Python expressions. It has the identical effect as the more verbose: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6F974-3896-4AE8-A525-FC76FA693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08" y="2637238"/>
            <a:ext cx="6005636" cy="511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825ED-7643-4724-800C-D1C889532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715" y="4500422"/>
            <a:ext cx="3458449" cy="147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19FC-9087-4C32-833B-466CBD47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Python Libraries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2561-7F7C-4C1F-AAF1-E4C36B6D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SciPy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35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6332-FA90-480C-86C3-06D70A48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89C9-BBE9-4ADA-B59A-8021FFE3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Numerical Python</a:t>
            </a:r>
          </a:p>
          <a:p>
            <a:r>
              <a:rPr lang="en-US" dirty="0"/>
              <a:t>Contains:</a:t>
            </a:r>
          </a:p>
          <a:p>
            <a:r>
              <a:rPr lang="en-US" dirty="0"/>
              <a:t>• A fast and efficient multidimensional array object </a:t>
            </a:r>
            <a:r>
              <a:rPr lang="en-US" dirty="0" err="1"/>
              <a:t>ndarray</a:t>
            </a:r>
            <a:r>
              <a:rPr lang="en-US" dirty="0"/>
              <a:t> </a:t>
            </a:r>
          </a:p>
          <a:p>
            <a:r>
              <a:rPr lang="en-US" dirty="0"/>
              <a:t>• Functions for performing element-wise computations with arrays or mathematical operations between arrays </a:t>
            </a:r>
          </a:p>
          <a:p>
            <a:r>
              <a:rPr lang="en-US" dirty="0"/>
              <a:t>• Tools for reading and writing array-based datasets to disk </a:t>
            </a:r>
          </a:p>
          <a:p>
            <a:r>
              <a:rPr lang="en-US" dirty="0"/>
              <a:t>• Linear algebra operations, Fourier transform, and random number generation </a:t>
            </a:r>
          </a:p>
          <a:p>
            <a:r>
              <a:rPr lang="en-US" dirty="0"/>
              <a:t>• A mature C API to enable Python extensions and native C or C++ code to access NumPy’s data structures and computational facilities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62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3FDC-E2F5-43AE-B735-A06CB6A7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88BA-956F-476B-82C4-8890DFC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Provides high-level data structures and functions designed to make working with structured or tabular data fast, easy and expressive.</a:t>
            </a:r>
          </a:p>
          <a:p>
            <a:r>
              <a:rPr lang="en-US" dirty="0"/>
              <a:t>pandas blends the high-performance, array-computing ideas of NumPy with the flexible data manipulation capabilities of spreadsheets and relational databases.</a:t>
            </a:r>
          </a:p>
          <a:p>
            <a:r>
              <a:rPr lang="en-US" dirty="0"/>
              <a:t>• Data structures with labeled axes supporting automatic or explicit data alignment —this prevents common errors resulting from misaligned data and working with differently indexed data coming from different sources</a:t>
            </a:r>
          </a:p>
          <a:p>
            <a:r>
              <a:rPr lang="en-US" dirty="0"/>
              <a:t> • Integrated time series functionality </a:t>
            </a:r>
          </a:p>
          <a:p>
            <a:r>
              <a:rPr lang="en-US" dirty="0"/>
              <a:t>• The same data structures handle both time series data and non–time series data </a:t>
            </a:r>
          </a:p>
          <a:p>
            <a:r>
              <a:rPr lang="en-US" dirty="0"/>
              <a:t>• Arithmetic operations and reductions that preserve metadata </a:t>
            </a:r>
          </a:p>
          <a:p>
            <a:r>
              <a:rPr lang="en-US" dirty="0"/>
              <a:t>• Flexible handling of missing data </a:t>
            </a:r>
          </a:p>
          <a:p>
            <a:r>
              <a:rPr lang="en-US" dirty="0"/>
              <a:t>• Merge and other relational operations found in popular databases (SQL-based, for example)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172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08C6-33DA-4548-97FF-B86ACA80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44374-4A0F-4A93-9E7B-1A8AD6BE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matplotlib is the most popular Python library for producing plots and other two-dimensional data visualizations</a:t>
            </a:r>
          </a:p>
          <a:p>
            <a:endParaRPr lang="en-US" sz="2800" dirty="0"/>
          </a:p>
          <a:p>
            <a:r>
              <a:rPr lang="en-US" sz="2800" dirty="0"/>
              <a:t>While there are other visualization libraries available to Python programmers, matplotlib is the most widely used and as such has generally good integration with the rest of the ecosystem.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5417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72B8-2A5B-4093-B7B9-EF6E3036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39039"/>
            <a:ext cx="10058400" cy="1450757"/>
          </a:xfrm>
        </p:spPr>
        <p:txBody>
          <a:bodyPr/>
          <a:lstStyle/>
          <a:p>
            <a:r>
              <a:rPr lang="en-US" dirty="0"/>
              <a:t>SciPy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3FB0-555F-41A1-9A03-FC111FEA7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181" y="561211"/>
            <a:ext cx="7682827" cy="1101013"/>
          </a:xfrm>
        </p:spPr>
        <p:txBody>
          <a:bodyPr>
            <a:normAutofit/>
          </a:bodyPr>
          <a:lstStyle/>
          <a:p>
            <a:r>
              <a:rPr lang="en-US" sz="1800" dirty="0"/>
              <a:t>SciPy is a collection of packages addressing a number of different standard problem domains in scientific computing. Here is a sampling of the packages included: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E1D960-97F5-4CF2-BC57-570C7C71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30728"/>
              </p:ext>
            </p:extLst>
          </p:nvPr>
        </p:nvGraphicFramePr>
        <p:xfrm>
          <a:off x="998376" y="1920603"/>
          <a:ext cx="10126824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494">
                  <a:extLst>
                    <a:ext uri="{9D8B030D-6E8A-4147-A177-3AD203B41FA5}">
                      <a16:colId xmlns:a16="http://schemas.microsoft.com/office/drawing/2014/main" val="576738846"/>
                    </a:ext>
                  </a:extLst>
                </a:gridCol>
                <a:gridCol w="7857330">
                  <a:extLst>
                    <a:ext uri="{9D8B030D-6E8A-4147-A177-3AD203B41FA5}">
                      <a16:colId xmlns:a16="http://schemas.microsoft.com/office/drawing/2014/main" val="4173264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Bahnschrift" panose="020B0502040204020203" pitchFamily="34" charset="0"/>
                        </a:rPr>
                        <a:t>scipy.integrate</a:t>
                      </a:r>
                      <a:r>
                        <a:rPr lang="en-US" sz="1800" dirty="0"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Numerical integration routines and differential equation solvers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89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Bahnschrift" panose="020B0502040204020203" pitchFamily="34" charset="0"/>
                        </a:rPr>
                        <a:t>scipy.linalg</a:t>
                      </a:r>
                      <a:r>
                        <a:rPr lang="en-US" sz="1800" dirty="0">
                          <a:latin typeface="Bahnschrift" panose="020B0502040204020203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Linear algebra routines and matrix decompositions extending beyond those provided in </a:t>
                      </a:r>
                      <a:r>
                        <a:rPr lang="en-US" sz="1800" dirty="0" err="1"/>
                        <a:t>numpy.linalg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41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scipy.optimize</a:t>
                      </a:r>
                      <a:endParaRPr lang="en-US" sz="1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Function optimizers (minimizers) and root finding 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07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scipy.signal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Signal processing tools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3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scipy.sparse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sparse </a:t>
                      </a:r>
                      <a:r>
                        <a:rPr lang="en-US" sz="1800" dirty="0" err="1"/>
                        <a:t>Sparse</a:t>
                      </a:r>
                      <a:r>
                        <a:rPr lang="en-US" sz="1800" dirty="0"/>
                        <a:t> matrices and sparse linear system solvers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77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scipy.special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Wrapper around SPECFUN, a Fortran library implementing many common mathematical functions, such as the gamma function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8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scipy.stats</a:t>
                      </a:r>
                      <a:r>
                        <a:rPr lang="en-US" sz="1800" dirty="0"/>
                        <a:t> </a:t>
                      </a:r>
                      <a:endParaRPr lang="en-US" sz="18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Standard continuous and discrete probability distributions (density functions, samplers, continuous distribution functions), various statistical tests, and more descriptive statistics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745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2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F0A2-9337-4098-B7A2-F2CE1F04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statsmodels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9786-2DD2-469E-A6CC-03ADED68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statsmodels</a:t>
            </a:r>
            <a:r>
              <a:rPr lang="en-US" sz="2400" dirty="0"/>
              <a:t> is a statistical analysis package, contains algorithms for classical statistics and econometrics. </a:t>
            </a:r>
          </a:p>
          <a:p>
            <a:r>
              <a:rPr lang="en-US" sz="2400" dirty="0"/>
              <a:t>This includes such submodules as: </a:t>
            </a:r>
          </a:p>
          <a:p>
            <a:r>
              <a:rPr lang="en-US" sz="2400" dirty="0"/>
              <a:t>• Regression models: Linear regression, generalized linear models, robust linear models, linear mixed effects models, etc. </a:t>
            </a:r>
          </a:p>
          <a:p>
            <a:r>
              <a:rPr lang="en-US" sz="2400" dirty="0"/>
              <a:t>• Analysis of variance (ANOVA) </a:t>
            </a:r>
          </a:p>
          <a:p>
            <a:r>
              <a:rPr lang="en-US" sz="2400" dirty="0"/>
              <a:t>• Time series analysis: AR, ARMA, ARIMA, VAR, and other models </a:t>
            </a:r>
          </a:p>
          <a:p>
            <a:r>
              <a:rPr lang="en-US" sz="2400" dirty="0"/>
              <a:t>• Nonparametric methods: Kernel density estimation, kernel regression </a:t>
            </a:r>
          </a:p>
          <a:p>
            <a:r>
              <a:rPr lang="en-US" sz="2400" dirty="0"/>
              <a:t>• Visualization of statistical model results </a:t>
            </a:r>
          </a:p>
        </p:txBody>
      </p:sp>
    </p:spTree>
    <p:extLst>
      <p:ext uri="{BB962C8B-B14F-4D97-AF65-F5344CB8AC3E}">
        <p14:creationId xmlns:p14="http://schemas.microsoft.com/office/powerpoint/2010/main" val="241870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76EC-84C4-41E6-B63C-7BB9C298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F8DBC-A4B3-4389-9DF4-F5533FB5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452" y="2573680"/>
            <a:ext cx="5695548" cy="21426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B92957-E683-4D6E-8382-4FC535A96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40" y="2573680"/>
            <a:ext cx="5795554" cy="23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66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F12784FCAD0A42A7254041899F41D4" ma:contentTypeVersion="0" ma:contentTypeDescription="Create a new document." ma:contentTypeScope="" ma:versionID="b13ede543bc929ce90e788ef1587e2a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FE780C-C420-40A9-AAE6-33DE5ECC5AD8}"/>
</file>

<file path=customXml/itemProps2.xml><?xml version="1.0" encoding="utf-8"?>
<ds:datastoreItem xmlns:ds="http://schemas.openxmlformats.org/officeDocument/2006/customXml" ds:itemID="{1FF14446-DE5C-49DD-AB07-84E365ED2CF0}"/>
</file>

<file path=customXml/itemProps3.xml><?xml version="1.0" encoding="utf-8"?>
<ds:datastoreItem xmlns:ds="http://schemas.openxmlformats.org/officeDocument/2006/customXml" ds:itemID="{6DB78A34-DB89-457F-B351-3B47FBE87358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</TotalTime>
  <Words>1014</Words>
  <Application>Microsoft Macintosh PowerPoint</Application>
  <PresentationFormat>Widescreen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Bahnschrift</vt:lpstr>
      <vt:lpstr>Calibri</vt:lpstr>
      <vt:lpstr>Calibri Light</vt:lpstr>
      <vt:lpstr>Wingdings</vt:lpstr>
      <vt:lpstr>Retrospect</vt:lpstr>
      <vt:lpstr>Python for Data Analysis lecture 1: Python Language Basics</vt:lpstr>
      <vt:lpstr>Why Python for Data Analysis?</vt:lpstr>
      <vt:lpstr>Essential Python Libraries</vt:lpstr>
      <vt:lpstr>NumPy</vt:lpstr>
      <vt:lpstr>pandas</vt:lpstr>
      <vt:lpstr>matplotlib</vt:lpstr>
      <vt:lpstr>SciPy</vt:lpstr>
      <vt:lpstr>statsmodels</vt:lpstr>
      <vt:lpstr>Tab Completion</vt:lpstr>
      <vt:lpstr>Introspection (?)</vt:lpstr>
      <vt:lpstr>Magic Commands</vt:lpstr>
      <vt:lpstr>Python language Basics</vt:lpstr>
      <vt:lpstr>Binary Operators</vt:lpstr>
      <vt:lpstr>Mutable and immutable objects</vt:lpstr>
      <vt:lpstr>Scalar Types</vt:lpstr>
      <vt:lpstr>Numeric types</vt:lpstr>
      <vt:lpstr>Strings</vt:lpstr>
      <vt:lpstr>None</vt:lpstr>
      <vt:lpstr>Control Flow</vt:lpstr>
      <vt:lpstr>Loops</vt:lpstr>
      <vt:lpstr>Ternary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 lecture 1: Python Language Basics</dc:title>
  <dc:creator>Fatima Tokmukhamedova</dc:creator>
  <cp:lastModifiedBy>Sultan Alpar</cp:lastModifiedBy>
  <cp:revision>11</cp:revision>
  <dcterms:created xsi:type="dcterms:W3CDTF">2021-01-21T19:23:26Z</dcterms:created>
  <dcterms:modified xsi:type="dcterms:W3CDTF">2023-09-11T16:39:03Z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0x01010097F12784FCAD0A42A7254041899F41D4</vt:lpwstr>
  </property>
</Properties>
</file>