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5"/>
  </p:notesMasterIdLst>
  <p:handoutMasterIdLst>
    <p:handoutMasterId r:id="rId126"/>
  </p:handoutMasterIdLst>
  <p:sldIdLst>
    <p:sldId id="256" r:id="rId2"/>
    <p:sldId id="275" r:id="rId3"/>
    <p:sldId id="277" r:id="rId4"/>
    <p:sldId id="278" r:id="rId5"/>
    <p:sldId id="279" r:id="rId6"/>
    <p:sldId id="589" r:id="rId7"/>
    <p:sldId id="590" r:id="rId8"/>
    <p:sldId id="591" r:id="rId9"/>
    <p:sldId id="594" r:id="rId10"/>
    <p:sldId id="281" r:id="rId11"/>
    <p:sldId id="282" r:id="rId12"/>
    <p:sldId id="283" r:id="rId13"/>
    <p:sldId id="592" r:id="rId14"/>
    <p:sldId id="595" r:id="rId15"/>
    <p:sldId id="593" r:id="rId16"/>
    <p:sldId id="597" r:id="rId17"/>
    <p:sldId id="596" r:id="rId18"/>
    <p:sldId id="290" r:id="rId19"/>
    <p:sldId id="598" r:id="rId20"/>
    <p:sldId id="599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600" r:id="rId33"/>
    <p:sldId id="302" r:id="rId34"/>
    <p:sldId id="303" r:id="rId35"/>
    <p:sldId id="304" r:id="rId36"/>
    <p:sldId id="305" r:id="rId37"/>
    <p:sldId id="306" r:id="rId38"/>
    <p:sldId id="601" r:id="rId39"/>
    <p:sldId id="307" r:id="rId40"/>
    <p:sldId id="308" r:id="rId41"/>
    <p:sldId id="309" r:id="rId42"/>
    <p:sldId id="310" r:id="rId43"/>
    <p:sldId id="311" r:id="rId44"/>
    <p:sldId id="603" r:id="rId45"/>
    <p:sldId id="604" r:id="rId46"/>
    <p:sldId id="312" r:id="rId47"/>
    <p:sldId id="313" r:id="rId48"/>
    <p:sldId id="314" r:id="rId49"/>
    <p:sldId id="315" r:id="rId50"/>
    <p:sldId id="316" r:id="rId51"/>
    <p:sldId id="605" r:id="rId52"/>
    <p:sldId id="317" r:id="rId53"/>
    <p:sldId id="318" r:id="rId54"/>
    <p:sldId id="319" r:id="rId55"/>
    <p:sldId id="606" r:id="rId56"/>
    <p:sldId id="320" r:id="rId57"/>
    <p:sldId id="321" r:id="rId58"/>
    <p:sldId id="322" r:id="rId59"/>
    <p:sldId id="607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45" r:id="rId83"/>
    <p:sldId id="346" r:id="rId84"/>
    <p:sldId id="347" r:id="rId85"/>
    <p:sldId id="348" r:id="rId86"/>
    <p:sldId id="349" r:id="rId87"/>
    <p:sldId id="350" r:id="rId88"/>
    <p:sldId id="351" r:id="rId89"/>
    <p:sldId id="352" r:id="rId90"/>
    <p:sldId id="353" r:id="rId91"/>
    <p:sldId id="608" r:id="rId92"/>
    <p:sldId id="354" r:id="rId93"/>
    <p:sldId id="609" r:id="rId94"/>
    <p:sldId id="355" r:id="rId95"/>
    <p:sldId id="610" r:id="rId96"/>
    <p:sldId id="356" r:id="rId97"/>
    <p:sldId id="611" r:id="rId98"/>
    <p:sldId id="612" r:id="rId99"/>
    <p:sldId id="357" r:id="rId100"/>
    <p:sldId id="614" r:id="rId101"/>
    <p:sldId id="358" r:id="rId102"/>
    <p:sldId id="615" r:id="rId103"/>
    <p:sldId id="616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617" r:id="rId119"/>
    <p:sldId id="618" r:id="rId120"/>
    <p:sldId id="619" r:id="rId121"/>
    <p:sldId id="620" r:id="rId122"/>
    <p:sldId id="375" r:id="rId123"/>
    <p:sldId id="274" r:id="rId124"/>
  </p:sldIdLst>
  <p:sldSz cx="12188825" cy="6858000"/>
  <p:notesSz cx="6797675" cy="9926638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884">
          <p15:clr>
            <a:srgbClr val="A4A3A4"/>
          </p15:clr>
        </p15:guide>
        <p15:guide id="4" orient="horz" pos="1162">
          <p15:clr>
            <a:srgbClr val="A4A3A4"/>
          </p15:clr>
        </p15:guide>
        <p15:guide id="5" pos="3839">
          <p15:clr>
            <a:srgbClr val="A4A3A4"/>
          </p15:clr>
        </p15:guide>
        <p15:guide id="6" pos="347">
          <p15:clr>
            <a:srgbClr val="A4A3A4"/>
          </p15:clr>
        </p15:guide>
        <p15:guide id="7" pos="73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howGuides="1">
      <p:cViewPr varScale="1">
        <p:scale>
          <a:sx n="131" d="100"/>
          <a:sy n="131" d="100"/>
        </p:scale>
        <p:origin x="720" y="184"/>
      </p:cViewPr>
      <p:guideLst>
        <p:guide orient="horz" pos="2160"/>
        <p:guide pos="3840"/>
        <p:guide orient="horz" pos="3884"/>
        <p:guide orient="horz" pos="1162"/>
        <p:guide pos="3839"/>
        <p:guide pos="347"/>
        <p:guide pos="73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0" d="100"/>
          <a:sy n="80" d="100"/>
        </p:scale>
        <p:origin x="-3960" y="-7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notesMaster" Target="notesMasters/notesMaster1.xml"/><Relationship Id="rId126" Type="http://schemas.openxmlformats.org/officeDocument/2006/relationships/handoutMaster" Target="handoutMasters/handoutMaster1.xml"/><Relationship Id="rId127" Type="http://schemas.openxmlformats.org/officeDocument/2006/relationships/presProps" Target="presProps.xml"/><Relationship Id="rId128" Type="http://schemas.openxmlformats.org/officeDocument/2006/relationships/viewProps" Target="viewProps.xml"/><Relationship Id="rId12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tableStyles" Target="tableStyles.xml"/><Relationship Id="rId13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800">
              <a:solidFill>
                <a:schemeClr val="accent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E260A-B6D0-49E6-806B-E0CC43CEE356}" type="datetimeFigureOut">
              <a:rPr lang="en-GB" sz="800" smtClean="0">
                <a:solidFill>
                  <a:schemeClr val="accent2"/>
                </a:solidFill>
              </a:rPr>
              <a:t>25/10/2017</a:t>
            </a:fld>
            <a:endParaRPr lang="en-GB" sz="80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sz="80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171EF-D8DF-401C-A1A4-6311CE19AD51}" type="slidenum">
              <a:rPr lang="en-GB" sz="800" smtClean="0">
                <a:solidFill>
                  <a:schemeClr val="accent2"/>
                </a:solidFill>
              </a:rPr>
              <a:t>‹#›</a:t>
            </a:fld>
            <a:endParaRPr lang="en-GB" sz="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987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fld id="{8F2B8A8A-A21E-41B1-B6A8-00B8C329DF1C}" type="datetimeFigureOut">
              <a:rPr lang="en-GB" smtClean="0"/>
              <a:pPr/>
              <a:t>25/10/2017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3575" y="1066800"/>
            <a:ext cx="5470525" cy="3078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fld id="{110CFD31-5913-44C3-926E-B25B244597E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67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3575" y="1066800"/>
            <a:ext cx="5470525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r>
              <a:rPr lang="en-US" dirty="0">
                <a:latin typeface="Arial" pitchFamily="34" charset="0"/>
                <a:ea typeface="ヒラギノ角ゴ Pro W3" charset="-128"/>
              </a:rPr>
              <a:t>Using </a:t>
            </a:r>
            <a:r>
              <a:rPr lang="en-US" dirty="0" err="1">
                <a:latin typeface="Arial" pitchFamily="34" charset="0"/>
                <a:ea typeface="ヒラギノ角ゴ Pro W3" charset="-128"/>
              </a:rPr>
              <a:t>Qt</a:t>
            </a:r>
            <a:r>
              <a:rPr lang="en-US" dirty="0">
                <a:latin typeface="Arial" pitchFamily="34" charset="0"/>
                <a:ea typeface="ヒラギノ角ゴ Pro W3" charset="-128"/>
              </a:rPr>
              <a:t>, you can write applications once and deploy them across many desktop and embedded operating systems without rewriting the source code.</a:t>
            </a:r>
          </a:p>
          <a:p>
            <a:endParaRPr lang="en-US" dirty="0">
              <a:latin typeface="Arial" pitchFamily="34" charset="0"/>
              <a:ea typeface="ヒラギノ角ゴ Pro W3" charset="-128"/>
            </a:endParaRPr>
          </a:p>
          <a:p>
            <a:r>
              <a:rPr lang="en-US" dirty="0" err="1">
                <a:latin typeface="Arial" pitchFamily="34" charset="0"/>
                <a:ea typeface="ヒラギノ角ゴ Pro W3" charset="-128"/>
              </a:rPr>
              <a:t>Qt</a:t>
            </a:r>
            <a:r>
              <a:rPr lang="en-US" dirty="0">
                <a:latin typeface="Arial" pitchFamily="34" charset="0"/>
                <a:ea typeface="ヒラギノ角ゴ Pro W3" charset="-128"/>
              </a:rPr>
              <a:t> is a cross-platform application and UI framework, consisting of a:</a:t>
            </a:r>
          </a:p>
          <a:p>
            <a:pPr>
              <a:buFont typeface="Calibri" pitchFamily="34" charset="0"/>
              <a:buAutoNum type="arabicPeriod"/>
            </a:pPr>
            <a:r>
              <a:rPr lang="en-US" b="1" dirty="0">
                <a:latin typeface="Arial" pitchFamily="34" charset="0"/>
                <a:ea typeface="ヒラギノ角ゴ Pro W3" charset="-128"/>
              </a:rPr>
              <a:t>Cross-platform class library. </a:t>
            </a:r>
            <a:r>
              <a:rPr lang="en-US" dirty="0">
                <a:latin typeface="Arial" pitchFamily="34" charset="0"/>
                <a:ea typeface="ヒラギノ角ゴ Pro W3" charset="-128"/>
              </a:rPr>
              <a:t>This is</a:t>
            </a:r>
            <a:r>
              <a:rPr lang="en-US" baseline="0" dirty="0">
                <a:latin typeface="Arial" pitchFamily="34" charset="0"/>
                <a:ea typeface="ヒラギノ角ゴ Pro W3" charset="-128"/>
              </a:rPr>
              <a:t> the core part of the product: hundreds of pre-made C++ classes that the developer uses to build his applications. The driving for of </a:t>
            </a:r>
            <a:r>
              <a:rPr lang="en-US" baseline="0" dirty="0" err="1">
                <a:latin typeface="Arial" pitchFamily="34" charset="0"/>
                <a:ea typeface="ヒラギノ角ゴ Pro W3" charset="-128"/>
              </a:rPr>
              <a:t>Qt</a:t>
            </a:r>
            <a:r>
              <a:rPr lang="en-US" baseline="0" dirty="0">
                <a:latin typeface="Arial" pitchFamily="34" charset="0"/>
                <a:ea typeface="ヒラギノ角ゴ Pro W3" charset="-128"/>
              </a:rPr>
              <a:t> has always been in the GUI capabilities, but </a:t>
            </a:r>
            <a:r>
              <a:rPr lang="en-US" baseline="0" dirty="0" err="1">
                <a:latin typeface="Arial" pitchFamily="34" charset="0"/>
                <a:ea typeface="ヒラギノ角ゴ Pro W3" charset="-128"/>
              </a:rPr>
              <a:t>Qt</a:t>
            </a:r>
            <a:r>
              <a:rPr lang="en-US" baseline="0" dirty="0">
                <a:latin typeface="Arial" pitchFamily="34" charset="0"/>
                <a:ea typeface="ヒラギノ角ゴ Pro W3" charset="-128"/>
              </a:rPr>
              <a:t> provides cross-platform code modules extensively for the other parts of the application as well.</a:t>
            </a:r>
          </a:p>
          <a:p>
            <a:pPr>
              <a:buFont typeface="Calibri" pitchFamily="34" charset="0"/>
              <a:buAutoNum type="arabicPeriod"/>
            </a:pPr>
            <a:endParaRPr lang="en-US" dirty="0">
              <a:latin typeface="Arial" pitchFamily="34" charset="0"/>
              <a:ea typeface="ヒラギノ角ゴ Pro W3" charset="-128"/>
            </a:endParaRPr>
          </a:p>
          <a:p>
            <a:pPr>
              <a:buFont typeface="Calibri" pitchFamily="34" charset="0"/>
              <a:buAutoNum type="arabicPeriod"/>
            </a:pPr>
            <a:r>
              <a:rPr lang="en-US" b="1" dirty="0">
                <a:latin typeface="Arial" pitchFamily="34" charset="0"/>
                <a:ea typeface="ヒラギノ角ゴ Pro W3" charset="-128"/>
              </a:rPr>
              <a:t>Integrated development tools.</a:t>
            </a:r>
            <a:r>
              <a:rPr lang="en-US" b="1" baseline="0" dirty="0">
                <a:latin typeface="Arial" pitchFamily="34" charset="0"/>
                <a:ea typeface="ヒラギノ角ゴ Pro W3" charset="-128"/>
              </a:rPr>
              <a:t> </a:t>
            </a:r>
            <a:r>
              <a:rPr lang="en-US" baseline="0" dirty="0" err="1">
                <a:latin typeface="Arial" pitchFamily="34" charset="0"/>
                <a:ea typeface="ヒラギノ角ゴ Pro W3" charset="-128"/>
              </a:rPr>
              <a:t>Qt</a:t>
            </a:r>
            <a:r>
              <a:rPr lang="en-US" baseline="0" dirty="0">
                <a:latin typeface="Arial" pitchFamily="34" charset="0"/>
                <a:ea typeface="ヒラギノ角ゴ Pro W3" charset="-128"/>
              </a:rPr>
              <a:t> comes with some build tools that enable the cross-platform transition but </a:t>
            </a:r>
            <a:r>
              <a:rPr lang="en-US" baseline="0" dirty="0" err="1">
                <a:latin typeface="Arial" pitchFamily="34" charset="0"/>
                <a:ea typeface="ヒラギノ角ゴ Pro W3" charset="-128"/>
              </a:rPr>
              <a:t>Qt</a:t>
            </a:r>
            <a:r>
              <a:rPr lang="en-US" baseline="0" dirty="0">
                <a:latin typeface="Arial" pitchFamily="34" charset="0"/>
                <a:ea typeface="ヒラギノ角ゴ Pro W3" charset="-128"/>
              </a:rPr>
              <a:t> always uses a native OS compiler. So, we do not ship our own compilers or debuggers but hook into them with our own tools. Also, we provide a lot of tooling to ease the general time-to-market, especially for device creators.</a:t>
            </a:r>
            <a:endParaRPr lang="fi-FI" dirty="0">
              <a:latin typeface="Arial" pitchFamily="34" charset="0"/>
              <a:ea typeface="ヒラギノ角ゴ Pro W3" charset="-128"/>
            </a:endParaRPr>
          </a:p>
          <a:p>
            <a:pPr>
              <a:buFont typeface="Calibri" pitchFamily="34" charset="0"/>
              <a:buAutoNum type="arabicPeriod"/>
            </a:pPr>
            <a:endParaRPr lang="en-US" dirty="0">
              <a:latin typeface="Arial" pitchFamily="34" charset="0"/>
              <a:ea typeface="ヒラギノ角ゴ Pro W3" charset="-128"/>
            </a:endParaRPr>
          </a:p>
          <a:p>
            <a:pPr>
              <a:buFont typeface="Calibri" pitchFamily="34" charset="0"/>
              <a:buAutoNum type="arabicPeriod"/>
            </a:pPr>
            <a:r>
              <a:rPr lang="en-US" b="1" dirty="0">
                <a:latin typeface="Arial" pitchFamily="34" charset="0"/>
                <a:ea typeface="ヒラギノ角ゴ Pro W3" charset="-128"/>
              </a:rPr>
              <a:t>Cross-platform integrated development environment, namely </a:t>
            </a:r>
            <a:r>
              <a:rPr lang="en-US" b="1" dirty="0" err="1">
                <a:latin typeface="Arial" pitchFamily="34" charset="0"/>
                <a:ea typeface="ヒラギノ角ゴ Pro W3" charset="-128"/>
              </a:rPr>
              <a:t>Qt</a:t>
            </a:r>
            <a:r>
              <a:rPr lang="en-US" b="1" dirty="0">
                <a:latin typeface="Arial" pitchFamily="34" charset="0"/>
                <a:ea typeface="ヒラギノ角ゴ Pro W3" charset="-128"/>
              </a:rPr>
              <a:t> Creator. </a:t>
            </a:r>
            <a:r>
              <a:rPr lang="en-US" b="0" dirty="0" err="1">
                <a:latin typeface="Arial" pitchFamily="34" charset="0"/>
                <a:ea typeface="ヒラギノ角ゴ Pro W3" charset="-128"/>
              </a:rPr>
              <a:t>Qt</a:t>
            </a:r>
            <a:r>
              <a:rPr lang="en-US" b="0" dirty="0">
                <a:latin typeface="Arial" pitchFamily="34" charset="0"/>
                <a:ea typeface="ヒラギノ角ゴ Pro W3" charset="-128"/>
              </a:rPr>
              <a:t> Creator is a magnificent tool for writing </a:t>
            </a:r>
            <a:r>
              <a:rPr lang="en-US" b="0" dirty="0" err="1">
                <a:latin typeface="Arial" pitchFamily="34" charset="0"/>
                <a:ea typeface="ヒラギノ角ゴ Pro W3" charset="-128"/>
              </a:rPr>
              <a:t>Qt</a:t>
            </a:r>
            <a:r>
              <a:rPr lang="en-US" b="0" dirty="0">
                <a:latin typeface="Arial" pitchFamily="34" charset="0"/>
                <a:ea typeface="ヒラギノ角ゴ Pro W3" charset="-128"/>
              </a:rPr>
              <a:t> applications. Besides making </a:t>
            </a:r>
            <a:r>
              <a:rPr lang="en-US" b="0" dirty="0" err="1">
                <a:latin typeface="Arial" pitchFamily="34" charset="0"/>
                <a:ea typeface="ヒラギノ角ゴ Pro W3" charset="-128"/>
              </a:rPr>
              <a:t>Qt</a:t>
            </a:r>
            <a:r>
              <a:rPr lang="en-US" b="0" dirty="0">
                <a:latin typeface="Arial" pitchFamily="34" charset="0"/>
                <a:ea typeface="ヒラギノ角ゴ Pro W3" charset="-128"/>
              </a:rPr>
              <a:t> development</a:t>
            </a:r>
            <a:r>
              <a:rPr lang="en-US" b="0" baseline="0" dirty="0">
                <a:latin typeface="Arial" pitchFamily="34" charset="0"/>
                <a:ea typeface="ヒラギノ角ゴ Pro W3" charset="-128"/>
              </a:rPr>
              <a:t> easy it also provides tooling for graphical UI design, profiling and direct embedded device deployment. As great as it is, we don’t force </a:t>
            </a:r>
            <a:r>
              <a:rPr lang="en-US" b="0" baseline="0" dirty="0" err="1">
                <a:latin typeface="Arial" pitchFamily="34" charset="0"/>
                <a:ea typeface="ヒラギノ角ゴ Pro W3" charset="-128"/>
              </a:rPr>
              <a:t>Qt</a:t>
            </a:r>
            <a:r>
              <a:rPr lang="en-US" b="0" baseline="0" dirty="0">
                <a:latin typeface="Arial" pitchFamily="34" charset="0"/>
                <a:ea typeface="ヒラギノ角ゴ Pro W3" charset="-128"/>
              </a:rPr>
              <a:t> developers to use </a:t>
            </a:r>
            <a:r>
              <a:rPr lang="en-US" b="0" baseline="0" dirty="0" err="1">
                <a:latin typeface="Arial" pitchFamily="34" charset="0"/>
                <a:ea typeface="ヒラギノ角ゴ Pro W3" charset="-128"/>
              </a:rPr>
              <a:t>Qt</a:t>
            </a:r>
            <a:r>
              <a:rPr lang="en-US" b="0" baseline="0" dirty="0">
                <a:latin typeface="Arial" pitchFamily="34" charset="0"/>
                <a:ea typeface="ヒラギノ角ゴ Pro W3" charset="-128"/>
              </a:rPr>
              <a:t> Creator but allow them to select their own weapons. For instance, we provide an officially supported add-on for MS Visual Studio.</a:t>
            </a:r>
            <a:endParaRPr lang="en-US" b="1" dirty="0">
              <a:latin typeface="Arial" pitchFamily="34" charset="0"/>
              <a:ea typeface="ヒラギノ角ゴ Pro W3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CFD31-5913-44C3-926E-B25B244597E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03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3575" y="1066800"/>
            <a:ext cx="5470525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E21E6-49A3-0C40-892E-CE21559E3D4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64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3575" y="1066800"/>
            <a:ext cx="5470525" cy="307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E21E6-49A3-0C40-892E-CE21559E3D49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20" y="1628779"/>
            <a:ext cx="11087386" cy="792113"/>
          </a:xfrm>
        </p:spPr>
        <p:txBody>
          <a:bodyPr anchor="t" anchorCtr="0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21" y="2492896"/>
            <a:ext cx="11087386" cy="936104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723D-0F1B-49C3-866F-45497D03C34A}" type="datetime3">
              <a:rPr lang="en-US" smtClean="0"/>
              <a:t>25 October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6"/>
          <p:cNvSpPr>
            <a:spLocks noChangeAspect="1" noEditPoints="1"/>
          </p:cNvSpPr>
          <p:nvPr userDrawn="1"/>
        </p:nvSpPr>
        <p:spPr bwMode="auto">
          <a:xfrm>
            <a:off x="550720" y="549275"/>
            <a:ext cx="719813" cy="529006"/>
          </a:xfrm>
          <a:custGeom>
            <a:avLst/>
            <a:gdLst>
              <a:gd name="T0" fmla="*/ 2431 w 3438"/>
              <a:gd name="T1" fmla="*/ 1652 h 2526"/>
              <a:gd name="T2" fmla="*/ 2460 w 3438"/>
              <a:gd name="T3" fmla="*/ 1720 h 2526"/>
              <a:gd name="T4" fmla="*/ 2533 w 3438"/>
              <a:gd name="T5" fmla="*/ 1741 h 2526"/>
              <a:gd name="T6" fmla="*/ 2577 w 3438"/>
              <a:gd name="T7" fmla="*/ 1947 h 2526"/>
              <a:gd name="T8" fmla="*/ 2406 w 3438"/>
              <a:gd name="T9" fmla="*/ 1943 h 2526"/>
              <a:gd name="T10" fmla="*/ 2298 w 3438"/>
              <a:gd name="T11" fmla="*/ 1903 h 2526"/>
              <a:gd name="T12" fmla="*/ 2226 w 3438"/>
              <a:gd name="T13" fmla="*/ 1815 h 2526"/>
              <a:gd name="T14" fmla="*/ 2192 w 3438"/>
              <a:gd name="T15" fmla="*/ 1655 h 2526"/>
              <a:gd name="T16" fmla="*/ 2188 w 3438"/>
              <a:gd name="T17" fmla="*/ 842 h 2526"/>
              <a:gd name="T18" fmla="*/ 1012 w 3438"/>
              <a:gd name="T19" fmla="*/ 1663 h 2526"/>
              <a:gd name="T20" fmla="*/ 1105 w 3438"/>
              <a:gd name="T21" fmla="*/ 1736 h 2526"/>
              <a:gd name="T22" fmla="*/ 1218 w 3438"/>
              <a:gd name="T23" fmla="*/ 1764 h 2526"/>
              <a:gd name="T24" fmla="*/ 1376 w 3438"/>
              <a:gd name="T25" fmla="*/ 1760 h 2526"/>
              <a:gd name="T26" fmla="*/ 1481 w 3438"/>
              <a:gd name="T27" fmla="*/ 1724 h 2526"/>
              <a:gd name="T28" fmla="*/ 1553 w 3438"/>
              <a:gd name="T29" fmla="*/ 1657 h 2526"/>
              <a:gd name="T30" fmla="*/ 1603 w 3438"/>
              <a:gd name="T31" fmla="*/ 1536 h 2526"/>
              <a:gd name="T32" fmla="*/ 1633 w 3438"/>
              <a:gd name="T33" fmla="*/ 1326 h 2526"/>
              <a:gd name="T34" fmla="*/ 1628 w 3438"/>
              <a:gd name="T35" fmla="*/ 1050 h 2526"/>
              <a:gd name="T36" fmla="*/ 1585 w 3438"/>
              <a:gd name="T37" fmla="*/ 844 h 2526"/>
              <a:gd name="T38" fmla="*/ 1514 w 3438"/>
              <a:gd name="T39" fmla="*/ 729 h 2526"/>
              <a:gd name="T40" fmla="*/ 1425 w 3438"/>
              <a:gd name="T41" fmla="*/ 675 h 2526"/>
              <a:gd name="T42" fmla="*/ 1280 w 3438"/>
              <a:gd name="T43" fmla="*/ 653 h 2526"/>
              <a:gd name="T44" fmla="*/ 1154 w 3438"/>
              <a:gd name="T45" fmla="*/ 669 h 2526"/>
              <a:gd name="T46" fmla="*/ 1046 w 3438"/>
              <a:gd name="T47" fmla="*/ 729 h 2526"/>
              <a:gd name="T48" fmla="*/ 985 w 3438"/>
              <a:gd name="T49" fmla="*/ 815 h 2526"/>
              <a:gd name="T50" fmla="*/ 938 w 3438"/>
              <a:gd name="T51" fmla="*/ 990 h 2526"/>
              <a:gd name="T52" fmla="*/ 923 w 3438"/>
              <a:gd name="T53" fmla="*/ 1254 h 2526"/>
              <a:gd name="T54" fmla="*/ 947 w 3438"/>
              <a:gd name="T55" fmla="*/ 1497 h 2526"/>
              <a:gd name="T56" fmla="*/ 998 w 3438"/>
              <a:gd name="T57" fmla="*/ 1641 h 2526"/>
              <a:gd name="T58" fmla="*/ 1142 w 3438"/>
              <a:gd name="T59" fmla="*/ 1970 h 2526"/>
              <a:gd name="T60" fmla="*/ 992 w 3438"/>
              <a:gd name="T61" fmla="*/ 1933 h 2526"/>
              <a:gd name="T62" fmla="*/ 864 w 3438"/>
              <a:gd name="T63" fmla="*/ 1857 h 2526"/>
              <a:gd name="T64" fmla="*/ 798 w 3438"/>
              <a:gd name="T65" fmla="*/ 1784 h 2526"/>
              <a:gd name="T66" fmla="*/ 731 w 3438"/>
              <a:gd name="T67" fmla="*/ 1645 h 2526"/>
              <a:gd name="T68" fmla="*/ 681 w 3438"/>
              <a:gd name="T69" fmla="*/ 1402 h 2526"/>
              <a:gd name="T70" fmla="*/ 674 w 3438"/>
              <a:gd name="T71" fmla="*/ 1124 h 2526"/>
              <a:gd name="T72" fmla="*/ 716 w 3438"/>
              <a:gd name="T73" fmla="*/ 839 h 2526"/>
              <a:gd name="T74" fmla="*/ 777 w 3438"/>
              <a:gd name="T75" fmla="*/ 684 h 2526"/>
              <a:gd name="T76" fmla="*/ 856 w 3438"/>
              <a:gd name="T77" fmla="*/ 579 h 2526"/>
              <a:gd name="T78" fmla="*/ 966 w 3438"/>
              <a:gd name="T79" fmla="*/ 502 h 2526"/>
              <a:gd name="T80" fmla="*/ 1125 w 3438"/>
              <a:gd name="T81" fmla="*/ 454 h 2526"/>
              <a:gd name="T82" fmla="*/ 1301 w 3438"/>
              <a:gd name="T83" fmla="*/ 443 h 2526"/>
              <a:gd name="T84" fmla="*/ 1471 w 3438"/>
              <a:gd name="T85" fmla="*/ 461 h 2526"/>
              <a:gd name="T86" fmla="*/ 1634 w 3438"/>
              <a:gd name="T87" fmla="*/ 524 h 2526"/>
              <a:gd name="T88" fmla="*/ 1723 w 3438"/>
              <a:gd name="T89" fmla="*/ 599 h 2526"/>
              <a:gd name="T90" fmla="*/ 1809 w 3438"/>
              <a:gd name="T91" fmla="*/ 740 h 2526"/>
              <a:gd name="T92" fmla="*/ 1867 w 3438"/>
              <a:gd name="T93" fmla="*/ 951 h 2526"/>
              <a:gd name="T94" fmla="*/ 1885 w 3438"/>
              <a:gd name="T95" fmla="*/ 1250 h 2526"/>
              <a:gd name="T96" fmla="*/ 1871 w 3438"/>
              <a:gd name="T97" fmla="*/ 1454 h 2526"/>
              <a:gd name="T98" fmla="*/ 1830 w 3438"/>
              <a:gd name="T99" fmla="*/ 1639 h 2526"/>
              <a:gd name="T100" fmla="*/ 1768 w 3438"/>
              <a:gd name="T101" fmla="*/ 1765 h 2526"/>
              <a:gd name="T102" fmla="*/ 1663 w 3438"/>
              <a:gd name="T103" fmla="*/ 1874 h 2526"/>
              <a:gd name="T104" fmla="*/ 1375 w 3438"/>
              <a:gd name="T105" fmla="*/ 1973 h 2526"/>
              <a:gd name="T106" fmla="*/ 2359 w 3438"/>
              <a:gd name="T107" fmla="*/ 0 h 2526"/>
              <a:gd name="T108" fmla="*/ 0 w 3438"/>
              <a:gd name="T109" fmla="*/ 2526 h 2526"/>
              <a:gd name="T110" fmla="*/ 3438 w 3438"/>
              <a:gd name="T111" fmla="*/ 1255 h 2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38" h="2526">
                <a:moveTo>
                  <a:pt x="2724" y="1043"/>
                </a:moveTo>
                <a:lnTo>
                  <a:pt x="2423" y="1043"/>
                </a:lnTo>
                <a:lnTo>
                  <a:pt x="2423" y="1521"/>
                </a:lnTo>
                <a:lnTo>
                  <a:pt x="2423" y="1553"/>
                </a:lnTo>
                <a:lnTo>
                  <a:pt x="2424" y="1582"/>
                </a:lnTo>
                <a:lnTo>
                  <a:pt x="2425" y="1608"/>
                </a:lnTo>
                <a:lnTo>
                  <a:pt x="2428" y="1632"/>
                </a:lnTo>
                <a:lnTo>
                  <a:pt x="2431" y="1652"/>
                </a:lnTo>
                <a:lnTo>
                  <a:pt x="2434" y="1670"/>
                </a:lnTo>
                <a:lnTo>
                  <a:pt x="2438" y="1684"/>
                </a:lnTo>
                <a:lnTo>
                  <a:pt x="2442" y="1697"/>
                </a:lnTo>
                <a:lnTo>
                  <a:pt x="2446" y="1702"/>
                </a:lnTo>
                <a:lnTo>
                  <a:pt x="2449" y="1707"/>
                </a:lnTo>
                <a:lnTo>
                  <a:pt x="2452" y="1711"/>
                </a:lnTo>
                <a:lnTo>
                  <a:pt x="2456" y="1716"/>
                </a:lnTo>
                <a:lnTo>
                  <a:pt x="2460" y="1720"/>
                </a:lnTo>
                <a:lnTo>
                  <a:pt x="2466" y="1724"/>
                </a:lnTo>
                <a:lnTo>
                  <a:pt x="2477" y="1729"/>
                </a:lnTo>
                <a:lnTo>
                  <a:pt x="2491" y="1735"/>
                </a:lnTo>
                <a:lnTo>
                  <a:pt x="2499" y="1736"/>
                </a:lnTo>
                <a:lnTo>
                  <a:pt x="2506" y="1738"/>
                </a:lnTo>
                <a:lnTo>
                  <a:pt x="2514" y="1739"/>
                </a:lnTo>
                <a:lnTo>
                  <a:pt x="2523" y="1739"/>
                </a:lnTo>
                <a:lnTo>
                  <a:pt x="2533" y="1741"/>
                </a:lnTo>
                <a:lnTo>
                  <a:pt x="2542" y="1741"/>
                </a:lnTo>
                <a:lnTo>
                  <a:pt x="2722" y="1734"/>
                </a:lnTo>
                <a:lnTo>
                  <a:pt x="2732" y="1923"/>
                </a:lnTo>
                <a:lnTo>
                  <a:pt x="2697" y="1929"/>
                </a:lnTo>
                <a:lnTo>
                  <a:pt x="2664" y="1935"/>
                </a:lnTo>
                <a:lnTo>
                  <a:pt x="2633" y="1941"/>
                </a:lnTo>
                <a:lnTo>
                  <a:pt x="2603" y="1944"/>
                </a:lnTo>
                <a:lnTo>
                  <a:pt x="2577" y="1947"/>
                </a:lnTo>
                <a:lnTo>
                  <a:pt x="2553" y="1950"/>
                </a:lnTo>
                <a:lnTo>
                  <a:pt x="2530" y="1951"/>
                </a:lnTo>
                <a:lnTo>
                  <a:pt x="2510" y="1952"/>
                </a:lnTo>
                <a:lnTo>
                  <a:pt x="2487" y="1951"/>
                </a:lnTo>
                <a:lnTo>
                  <a:pt x="2466" y="1950"/>
                </a:lnTo>
                <a:lnTo>
                  <a:pt x="2445" y="1948"/>
                </a:lnTo>
                <a:lnTo>
                  <a:pt x="2425" y="1946"/>
                </a:lnTo>
                <a:lnTo>
                  <a:pt x="2406" y="1943"/>
                </a:lnTo>
                <a:lnTo>
                  <a:pt x="2388" y="1939"/>
                </a:lnTo>
                <a:lnTo>
                  <a:pt x="2370" y="1935"/>
                </a:lnTo>
                <a:lnTo>
                  <a:pt x="2362" y="1933"/>
                </a:lnTo>
                <a:lnTo>
                  <a:pt x="2354" y="1930"/>
                </a:lnTo>
                <a:lnTo>
                  <a:pt x="2339" y="1925"/>
                </a:lnTo>
                <a:lnTo>
                  <a:pt x="2324" y="1918"/>
                </a:lnTo>
                <a:lnTo>
                  <a:pt x="2311" y="1911"/>
                </a:lnTo>
                <a:lnTo>
                  <a:pt x="2298" y="1903"/>
                </a:lnTo>
                <a:lnTo>
                  <a:pt x="2286" y="1896"/>
                </a:lnTo>
                <a:lnTo>
                  <a:pt x="2276" y="1887"/>
                </a:lnTo>
                <a:lnTo>
                  <a:pt x="2265" y="1877"/>
                </a:lnTo>
                <a:lnTo>
                  <a:pt x="2256" y="1866"/>
                </a:lnTo>
                <a:lnTo>
                  <a:pt x="2249" y="1855"/>
                </a:lnTo>
                <a:lnTo>
                  <a:pt x="2241" y="1843"/>
                </a:lnTo>
                <a:lnTo>
                  <a:pt x="2233" y="1829"/>
                </a:lnTo>
                <a:lnTo>
                  <a:pt x="2226" y="1815"/>
                </a:lnTo>
                <a:lnTo>
                  <a:pt x="2220" y="1799"/>
                </a:lnTo>
                <a:lnTo>
                  <a:pt x="2215" y="1782"/>
                </a:lnTo>
                <a:lnTo>
                  <a:pt x="2209" y="1764"/>
                </a:lnTo>
                <a:lnTo>
                  <a:pt x="2205" y="1744"/>
                </a:lnTo>
                <a:lnTo>
                  <a:pt x="2201" y="1724"/>
                </a:lnTo>
                <a:lnTo>
                  <a:pt x="2198" y="1702"/>
                </a:lnTo>
                <a:lnTo>
                  <a:pt x="2195" y="1679"/>
                </a:lnTo>
                <a:lnTo>
                  <a:pt x="2192" y="1655"/>
                </a:lnTo>
                <a:lnTo>
                  <a:pt x="2190" y="1630"/>
                </a:lnTo>
                <a:lnTo>
                  <a:pt x="2189" y="1603"/>
                </a:lnTo>
                <a:lnTo>
                  <a:pt x="2188" y="1575"/>
                </a:lnTo>
                <a:lnTo>
                  <a:pt x="2188" y="1547"/>
                </a:lnTo>
                <a:lnTo>
                  <a:pt x="2188" y="1043"/>
                </a:lnTo>
                <a:lnTo>
                  <a:pt x="2021" y="1043"/>
                </a:lnTo>
                <a:lnTo>
                  <a:pt x="2021" y="842"/>
                </a:lnTo>
                <a:lnTo>
                  <a:pt x="2188" y="842"/>
                </a:lnTo>
                <a:lnTo>
                  <a:pt x="2188" y="526"/>
                </a:lnTo>
                <a:lnTo>
                  <a:pt x="2423" y="526"/>
                </a:lnTo>
                <a:lnTo>
                  <a:pt x="2423" y="842"/>
                </a:lnTo>
                <a:lnTo>
                  <a:pt x="2724" y="842"/>
                </a:lnTo>
                <a:lnTo>
                  <a:pt x="2724" y="1043"/>
                </a:lnTo>
                <a:close/>
                <a:moveTo>
                  <a:pt x="998" y="1641"/>
                </a:moveTo>
                <a:lnTo>
                  <a:pt x="1007" y="1656"/>
                </a:lnTo>
                <a:lnTo>
                  <a:pt x="1012" y="1663"/>
                </a:lnTo>
                <a:lnTo>
                  <a:pt x="1018" y="1670"/>
                </a:lnTo>
                <a:lnTo>
                  <a:pt x="1029" y="1683"/>
                </a:lnTo>
                <a:lnTo>
                  <a:pt x="1043" y="1696"/>
                </a:lnTo>
                <a:lnTo>
                  <a:pt x="1056" y="1707"/>
                </a:lnTo>
                <a:lnTo>
                  <a:pt x="1072" y="1718"/>
                </a:lnTo>
                <a:lnTo>
                  <a:pt x="1088" y="1727"/>
                </a:lnTo>
                <a:lnTo>
                  <a:pt x="1097" y="1732"/>
                </a:lnTo>
                <a:lnTo>
                  <a:pt x="1105" y="1736"/>
                </a:lnTo>
                <a:lnTo>
                  <a:pt x="1123" y="1743"/>
                </a:lnTo>
                <a:lnTo>
                  <a:pt x="1143" y="1750"/>
                </a:lnTo>
                <a:lnTo>
                  <a:pt x="1153" y="1753"/>
                </a:lnTo>
                <a:lnTo>
                  <a:pt x="1163" y="1755"/>
                </a:lnTo>
                <a:lnTo>
                  <a:pt x="1185" y="1760"/>
                </a:lnTo>
                <a:lnTo>
                  <a:pt x="1195" y="1762"/>
                </a:lnTo>
                <a:lnTo>
                  <a:pt x="1207" y="1763"/>
                </a:lnTo>
                <a:lnTo>
                  <a:pt x="1218" y="1764"/>
                </a:lnTo>
                <a:lnTo>
                  <a:pt x="1230" y="1765"/>
                </a:lnTo>
                <a:lnTo>
                  <a:pt x="1254" y="1768"/>
                </a:lnTo>
                <a:lnTo>
                  <a:pt x="1280" y="1768"/>
                </a:lnTo>
                <a:lnTo>
                  <a:pt x="1306" y="1768"/>
                </a:lnTo>
                <a:lnTo>
                  <a:pt x="1330" y="1765"/>
                </a:lnTo>
                <a:lnTo>
                  <a:pt x="1342" y="1764"/>
                </a:lnTo>
                <a:lnTo>
                  <a:pt x="1353" y="1763"/>
                </a:lnTo>
                <a:lnTo>
                  <a:pt x="1376" y="1760"/>
                </a:lnTo>
                <a:lnTo>
                  <a:pt x="1397" y="1755"/>
                </a:lnTo>
                <a:lnTo>
                  <a:pt x="1418" y="1750"/>
                </a:lnTo>
                <a:lnTo>
                  <a:pt x="1428" y="1747"/>
                </a:lnTo>
                <a:lnTo>
                  <a:pt x="1437" y="1744"/>
                </a:lnTo>
                <a:lnTo>
                  <a:pt x="1455" y="1736"/>
                </a:lnTo>
                <a:lnTo>
                  <a:pt x="1464" y="1733"/>
                </a:lnTo>
                <a:lnTo>
                  <a:pt x="1473" y="1728"/>
                </a:lnTo>
                <a:lnTo>
                  <a:pt x="1481" y="1724"/>
                </a:lnTo>
                <a:lnTo>
                  <a:pt x="1489" y="1719"/>
                </a:lnTo>
                <a:lnTo>
                  <a:pt x="1503" y="1708"/>
                </a:lnTo>
                <a:lnTo>
                  <a:pt x="1510" y="1703"/>
                </a:lnTo>
                <a:lnTo>
                  <a:pt x="1517" y="1697"/>
                </a:lnTo>
                <a:lnTo>
                  <a:pt x="1530" y="1685"/>
                </a:lnTo>
                <a:lnTo>
                  <a:pt x="1536" y="1679"/>
                </a:lnTo>
                <a:lnTo>
                  <a:pt x="1541" y="1672"/>
                </a:lnTo>
                <a:lnTo>
                  <a:pt x="1553" y="1657"/>
                </a:lnTo>
                <a:lnTo>
                  <a:pt x="1562" y="1643"/>
                </a:lnTo>
                <a:lnTo>
                  <a:pt x="1571" y="1626"/>
                </a:lnTo>
                <a:lnTo>
                  <a:pt x="1579" y="1609"/>
                </a:lnTo>
                <a:lnTo>
                  <a:pt x="1583" y="1599"/>
                </a:lnTo>
                <a:lnTo>
                  <a:pt x="1587" y="1590"/>
                </a:lnTo>
                <a:lnTo>
                  <a:pt x="1594" y="1570"/>
                </a:lnTo>
                <a:lnTo>
                  <a:pt x="1600" y="1547"/>
                </a:lnTo>
                <a:lnTo>
                  <a:pt x="1603" y="1536"/>
                </a:lnTo>
                <a:lnTo>
                  <a:pt x="1607" y="1525"/>
                </a:lnTo>
                <a:lnTo>
                  <a:pt x="1612" y="1500"/>
                </a:lnTo>
                <a:lnTo>
                  <a:pt x="1617" y="1474"/>
                </a:lnTo>
                <a:lnTo>
                  <a:pt x="1621" y="1447"/>
                </a:lnTo>
                <a:lnTo>
                  <a:pt x="1625" y="1419"/>
                </a:lnTo>
                <a:lnTo>
                  <a:pt x="1628" y="1389"/>
                </a:lnTo>
                <a:lnTo>
                  <a:pt x="1630" y="1359"/>
                </a:lnTo>
                <a:lnTo>
                  <a:pt x="1633" y="1326"/>
                </a:lnTo>
                <a:lnTo>
                  <a:pt x="1634" y="1292"/>
                </a:lnTo>
                <a:lnTo>
                  <a:pt x="1635" y="1256"/>
                </a:lnTo>
                <a:lnTo>
                  <a:pt x="1635" y="1220"/>
                </a:lnTo>
                <a:lnTo>
                  <a:pt x="1635" y="1183"/>
                </a:lnTo>
                <a:lnTo>
                  <a:pt x="1634" y="1148"/>
                </a:lnTo>
                <a:lnTo>
                  <a:pt x="1633" y="1115"/>
                </a:lnTo>
                <a:lnTo>
                  <a:pt x="1630" y="1081"/>
                </a:lnTo>
                <a:lnTo>
                  <a:pt x="1628" y="1050"/>
                </a:lnTo>
                <a:lnTo>
                  <a:pt x="1625" y="1020"/>
                </a:lnTo>
                <a:lnTo>
                  <a:pt x="1620" y="991"/>
                </a:lnTo>
                <a:lnTo>
                  <a:pt x="1616" y="963"/>
                </a:lnTo>
                <a:lnTo>
                  <a:pt x="1611" y="937"/>
                </a:lnTo>
                <a:lnTo>
                  <a:pt x="1606" y="911"/>
                </a:lnTo>
                <a:lnTo>
                  <a:pt x="1600" y="888"/>
                </a:lnTo>
                <a:lnTo>
                  <a:pt x="1593" y="865"/>
                </a:lnTo>
                <a:lnTo>
                  <a:pt x="1585" y="844"/>
                </a:lnTo>
                <a:lnTo>
                  <a:pt x="1578" y="824"/>
                </a:lnTo>
                <a:lnTo>
                  <a:pt x="1568" y="806"/>
                </a:lnTo>
                <a:lnTo>
                  <a:pt x="1559" y="788"/>
                </a:lnTo>
                <a:lnTo>
                  <a:pt x="1550" y="772"/>
                </a:lnTo>
                <a:lnTo>
                  <a:pt x="1545" y="764"/>
                </a:lnTo>
                <a:lnTo>
                  <a:pt x="1539" y="756"/>
                </a:lnTo>
                <a:lnTo>
                  <a:pt x="1527" y="742"/>
                </a:lnTo>
                <a:lnTo>
                  <a:pt x="1514" y="729"/>
                </a:lnTo>
                <a:lnTo>
                  <a:pt x="1508" y="723"/>
                </a:lnTo>
                <a:lnTo>
                  <a:pt x="1500" y="717"/>
                </a:lnTo>
                <a:lnTo>
                  <a:pt x="1493" y="711"/>
                </a:lnTo>
                <a:lnTo>
                  <a:pt x="1485" y="706"/>
                </a:lnTo>
                <a:lnTo>
                  <a:pt x="1469" y="696"/>
                </a:lnTo>
                <a:lnTo>
                  <a:pt x="1453" y="687"/>
                </a:lnTo>
                <a:lnTo>
                  <a:pt x="1435" y="679"/>
                </a:lnTo>
                <a:lnTo>
                  <a:pt x="1425" y="675"/>
                </a:lnTo>
                <a:lnTo>
                  <a:pt x="1415" y="672"/>
                </a:lnTo>
                <a:lnTo>
                  <a:pt x="1395" y="666"/>
                </a:lnTo>
                <a:lnTo>
                  <a:pt x="1375" y="662"/>
                </a:lnTo>
                <a:lnTo>
                  <a:pt x="1352" y="657"/>
                </a:lnTo>
                <a:lnTo>
                  <a:pt x="1341" y="656"/>
                </a:lnTo>
                <a:lnTo>
                  <a:pt x="1330" y="655"/>
                </a:lnTo>
                <a:lnTo>
                  <a:pt x="1305" y="654"/>
                </a:lnTo>
                <a:lnTo>
                  <a:pt x="1280" y="653"/>
                </a:lnTo>
                <a:lnTo>
                  <a:pt x="1255" y="654"/>
                </a:lnTo>
                <a:lnTo>
                  <a:pt x="1243" y="654"/>
                </a:lnTo>
                <a:lnTo>
                  <a:pt x="1231" y="655"/>
                </a:lnTo>
                <a:lnTo>
                  <a:pt x="1219" y="656"/>
                </a:lnTo>
                <a:lnTo>
                  <a:pt x="1208" y="657"/>
                </a:lnTo>
                <a:lnTo>
                  <a:pt x="1186" y="662"/>
                </a:lnTo>
                <a:lnTo>
                  <a:pt x="1165" y="666"/>
                </a:lnTo>
                <a:lnTo>
                  <a:pt x="1154" y="669"/>
                </a:lnTo>
                <a:lnTo>
                  <a:pt x="1145" y="672"/>
                </a:lnTo>
                <a:lnTo>
                  <a:pt x="1126" y="679"/>
                </a:lnTo>
                <a:lnTo>
                  <a:pt x="1108" y="687"/>
                </a:lnTo>
                <a:lnTo>
                  <a:pt x="1091" y="696"/>
                </a:lnTo>
                <a:lnTo>
                  <a:pt x="1082" y="700"/>
                </a:lnTo>
                <a:lnTo>
                  <a:pt x="1074" y="706"/>
                </a:lnTo>
                <a:lnTo>
                  <a:pt x="1060" y="717"/>
                </a:lnTo>
                <a:lnTo>
                  <a:pt x="1046" y="729"/>
                </a:lnTo>
                <a:lnTo>
                  <a:pt x="1033" y="742"/>
                </a:lnTo>
                <a:lnTo>
                  <a:pt x="1026" y="748"/>
                </a:lnTo>
                <a:lnTo>
                  <a:pt x="1020" y="756"/>
                </a:lnTo>
                <a:lnTo>
                  <a:pt x="1015" y="764"/>
                </a:lnTo>
                <a:lnTo>
                  <a:pt x="1009" y="772"/>
                </a:lnTo>
                <a:lnTo>
                  <a:pt x="1000" y="788"/>
                </a:lnTo>
                <a:lnTo>
                  <a:pt x="990" y="806"/>
                </a:lnTo>
                <a:lnTo>
                  <a:pt x="985" y="815"/>
                </a:lnTo>
                <a:lnTo>
                  <a:pt x="982" y="824"/>
                </a:lnTo>
                <a:lnTo>
                  <a:pt x="974" y="844"/>
                </a:lnTo>
                <a:lnTo>
                  <a:pt x="966" y="865"/>
                </a:lnTo>
                <a:lnTo>
                  <a:pt x="959" y="888"/>
                </a:lnTo>
                <a:lnTo>
                  <a:pt x="953" y="911"/>
                </a:lnTo>
                <a:lnTo>
                  <a:pt x="947" y="936"/>
                </a:lnTo>
                <a:lnTo>
                  <a:pt x="942" y="963"/>
                </a:lnTo>
                <a:lnTo>
                  <a:pt x="938" y="990"/>
                </a:lnTo>
                <a:lnTo>
                  <a:pt x="933" y="1019"/>
                </a:lnTo>
                <a:lnTo>
                  <a:pt x="930" y="1048"/>
                </a:lnTo>
                <a:lnTo>
                  <a:pt x="928" y="1080"/>
                </a:lnTo>
                <a:lnTo>
                  <a:pt x="926" y="1112"/>
                </a:lnTo>
                <a:lnTo>
                  <a:pt x="924" y="1146"/>
                </a:lnTo>
                <a:lnTo>
                  <a:pt x="923" y="1182"/>
                </a:lnTo>
                <a:lnTo>
                  <a:pt x="923" y="1218"/>
                </a:lnTo>
                <a:lnTo>
                  <a:pt x="923" y="1254"/>
                </a:lnTo>
                <a:lnTo>
                  <a:pt x="924" y="1289"/>
                </a:lnTo>
                <a:lnTo>
                  <a:pt x="926" y="1323"/>
                </a:lnTo>
                <a:lnTo>
                  <a:pt x="928" y="1355"/>
                </a:lnTo>
                <a:lnTo>
                  <a:pt x="930" y="1387"/>
                </a:lnTo>
                <a:lnTo>
                  <a:pt x="933" y="1416"/>
                </a:lnTo>
                <a:lnTo>
                  <a:pt x="937" y="1444"/>
                </a:lnTo>
                <a:lnTo>
                  <a:pt x="941" y="1471"/>
                </a:lnTo>
                <a:lnTo>
                  <a:pt x="947" y="1497"/>
                </a:lnTo>
                <a:lnTo>
                  <a:pt x="953" y="1521"/>
                </a:lnTo>
                <a:lnTo>
                  <a:pt x="958" y="1545"/>
                </a:lnTo>
                <a:lnTo>
                  <a:pt x="962" y="1555"/>
                </a:lnTo>
                <a:lnTo>
                  <a:pt x="965" y="1566"/>
                </a:lnTo>
                <a:lnTo>
                  <a:pt x="972" y="1587"/>
                </a:lnTo>
                <a:lnTo>
                  <a:pt x="980" y="1606"/>
                </a:lnTo>
                <a:lnTo>
                  <a:pt x="989" y="1624"/>
                </a:lnTo>
                <a:lnTo>
                  <a:pt x="998" y="1641"/>
                </a:lnTo>
                <a:close/>
                <a:moveTo>
                  <a:pt x="1280" y="1978"/>
                </a:moveTo>
                <a:lnTo>
                  <a:pt x="1259" y="1978"/>
                </a:lnTo>
                <a:lnTo>
                  <a:pt x="1239" y="1978"/>
                </a:lnTo>
                <a:lnTo>
                  <a:pt x="1218" y="1977"/>
                </a:lnTo>
                <a:lnTo>
                  <a:pt x="1198" y="1975"/>
                </a:lnTo>
                <a:lnTo>
                  <a:pt x="1179" y="1974"/>
                </a:lnTo>
                <a:lnTo>
                  <a:pt x="1160" y="1972"/>
                </a:lnTo>
                <a:lnTo>
                  <a:pt x="1142" y="1970"/>
                </a:lnTo>
                <a:lnTo>
                  <a:pt x="1124" y="1966"/>
                </a:lnTo>
                <a:lnTo>
                  <a:pt x="1106" y="1964"/>
                </a:lnTo>
                <a:lnTo>
                  <a:pt x="1088" y="1961"/>
                </a:lnTo>
                <a:lnTo>
                  <a:pt x="1071" y="1956"/>
                </a:lnTo>
                <a:lnTo>
                  <a:pt x="1054" y="1953"/>
                </a:lnTo>
                <a:lnTo>
                  <a:pt x="1038" y="1948"/>
                </a:lnTo>
                <a:lnTo>
                  <a:pt x="1022" y="1943"/>
                </a:lnTo>
                <a:lnTo>
                  <a:pt x="992" y="1933"/>
                </a:lnTo>
                <a:lnTo>
                  <a:pt x="963" y="1920"/>
                </a:lnTo>
                <a:lnTo>
                  <a:pt x="949" y="1914"/>
                </a:lnTo>
                <a:lnTo>
                  <a:pt x="936" y="1907"/>
                </a:lnTo>
                <a:lnTo>
                  <a:pt x="911" y="1892"/>
                </a:lnTo>
                <a:lnTo>
                  <a:pt x="899" y="1884"/>
                </a:lnTo>
                <a:lnTo>
                  <a:pt x="886" y="1875"/>
                </a:lnTo>
                <a:lnTo>
                  <a:pt x="875" y="1866"/>
                </a:lnTo>
                <a:lnTo>
                  <a:pt x="864" y="1857"/>
                </a:lnTo>
                <a:lnTo>
                  <a:pt x="853" y="1848"/>
                </a:lnTo>
                <a:lnTo>
                  <a:pt x="843" y="1838"/>
                </a:lnTo>
                <a:lnTo>
                  <a:pt x="833" y="1828"/>
                </a:lnTo>
                <a:lnTo>
                  <a:pt x="824" y="1818"/>
                </a:lnTo>
                <a:lnTo>
                  <a:pt x="815" y="1807"/>
                </a:lnTo>
                <a:lnTo>
                  <a:pt x="811" y="1801"/>
                </a:lnTo>
                <a:lnTo>
                  <a:pt x="806" y="1796"/>
                </a:lnTo>
                <a:lnTo>
                  <a:pt x="798" y="1784"/>
                </a:lnTo>
                <a:lnTo>
                  <a:pt x="790" y="1772"/>
                </a:lnTo>
                <a:lnTo>
                  <a:pt x="783" y="1760"/>
                </a:lnTo>
                <a:lnTo>
                  <a:pt x="776" y="1747"/>
                </a:lnTo>
                <a:lnTo>
                  <a:pt x="761" y="1720"/>
                </a:lnTo>
                <a:lnTo>
                  <a:pt x="754" y="1706"/>
                </a:lnTo>
                <a:lnTo>
                  <a:pt x="748" y="1691"/>
                </a:lnTo>
                <a:lnTo>
                  <a:pt x="736" y="1661"/>
                </a:lnTo>
                <a:lnTo>
                  <a:pt x="731" y="1645"/>
                </a:lnTo>
                <a:lnTo>
                  <a:pt x="725" y="1629"/>
                </a:lnTo>
                <a:lnTo>
                  <a:pt x="715" y="1596"/>
                </a:lnTo>
                <a:lnTo>
                  <a:pt x="706" y="1561"/>
                </a:lnTo>
                <a:lnTo>
                  <a:pt x="698" y="1524"/>
                </a:lnTo>
                <a:lnTo>
                  <a:pt x="695" y="1505"/>
                </a:lnTo>
                <a:lnTo>
                  <a:pt x="691" y="1484"/>
                </a:lnTo>
                <a:lnTo>
                  <a:pt x="686" y="1445"/>
                </a:lnTo>
                <a:lnTo>
                  <a:pt x="681" y="1402"/>
                </a:lnTo>
                <a:lnTo>
                  <a:pt x="678" y="1360"/>
                </a:lnTo>
                <a:lnTo>
                  <a:pt x="676" y="1337"/>
                </a:lnTo>
                <a:lnTo>
                  <a:pt x="674" y="1315"/>
                </a:lnTo>
                <a:lnTo>
                  <a:pt x="673" y="1267"/>
                </a:lnTo>
                <a:lnTo>
                  <a:pt x="673" y="1219"/>
                </a:lnTo>
                <a:lnTo>
                  <a:pt x="673" y="1171"/>
                </a:lnTo>
                <a:lnTo>
                  <a:pt x="674" y="1147"/>
                </a:lnTo>
                <a:lnTo>
                  <a:pt x="674" y="1124"/>
                </a:lnTo>
                <a:lnTo>
                  <a:pt x="678" y="1079"/>
                </a:lnTo>
                <a:lnTo>
                  <a:pt x="681" y="1035"/>
                </a:lnTo>
                <a:lnTo>
                  <a:pt x="686" y="992"/>
                </a:lnTo>
                <a:lnTo>
                  <a:pt x="689" y="972"/>
                </a:lnTo>
                <a:lnTo>
                  <a:pt x="692" y="952"/>
                </a:lnTo>
                <a:lnTo>
                  <a:pt x="699" y="912"/>
                </a:lnTo>
                <a:lnTo>
                  <a:pt x="707" y="875"/>
                </a:lnTo>
                <a:lnTo>
                  <a:pt x="716" y="839"/>
                </a:lnTo>
                <a:lnTo>
                  <a:pt x="721" y="823"/>
                </a:lnTo>
                <a:lnTo>
                  <a:pt x="726" y="806"/>
                </a:lnTo>
                <a:lnTo>
                  <a:pt x="738" y="773"/>
                </a:lnTo>
                <a:lnTo>
                  <a:pt x="743" y="757"/>
                </a:lnTo>
                <a:lnTo>
                  <a:pt x="750" y="742"/>
                </a:lnTo>
                <a:lnTo>
                  <a:pt x="762" y="712"/>
                </a:lnTo>
                <a:lnTo>
                  <a:pt x="770" y="698"/>
                </a:lnTo>
                <a:lnTo>
                  <a:pt x="777" y="684"/>
                </a:lnTo>
                <a:lnTo>
                  <a:pt x="793" y="658"/>
                </a:lnTo>
                <a:lnTo>
                  <a:pt x="801" y="646"/>
                </a:lnTo>
                <a:lnTo>
                  <a:pt x="808" y="634"/>
                </a:lnTo>
                <a:lnTo>
                  <a:pt x="817" y="621"/>
                </a:lnTo>
                <a:lnTo>
                  <a:pt x="826" y="610"/>
                </a:lnTo>
                <a:lnTo>
                  <a:pt x="837" y="599"/>
                </a:lnTo>
                <a:lnTo>
                  <a:pt x="846" y="589"/>
                </a:lnTo>
                <a:lnTo>
                  <a:pt x="856" y="579"/>
                </a:lnTo>
                <a:lnTo>
                  <a:pt x="867" y="569"/>
                </a:lnTo>
                <a:lnTo>
                  <a:pt x="878" y="558"/>
                </a:lnTo>
                <a:lnTo>
                  <a:pt x="890" y="549"/>
                </a:lnTo>
                <a:lnTo>
                  <a:pt x="901" y="542"/>
                </a:lnTo>
                <a:lnTo>
                  <a:pt x="913" y="533"/>
                </a:lnTo>
                <a:lnTo>
                  <a:pt x="939" y="517"/>
                </a:lnTo>
                <a:lnTo>
                  <a:pt x="953" y="510"/>
                </a:lnTo>
                <a:lnTo>
                  <a:pt x="966" y="502"/>
                </a:lnTo>
                <a:lnTo>
                  <a:pt x="981" y="497"/>
                </a:lnTo>
                <a:lnTo>
                  <a:pt x="994" y="490"/>
                </a:lnTo>
                <a:lnTo>
                  <a:pt x="1025" y="479"/>
                </a:lnTo>
                <a:lnTo>
                  <a:pt x="1057" y="470"/>
                </a:lnTo>
                <a:lnTo>
                  <a:pt x="1073" y="465"/>
                </a:lnTo>
                <a:lnTo>
                  <a:pt x="1090" y="461"/>
                </a:lnTo>
                <a:lnTo>
                  <a:pt x="1107" y="457"/>
                </a:lnTo>
                <a:lnTo>
                  <a:pt x="1125" y="454"/>
                </a:lnTo>
                <a:lnTo>
                  <a:pt x="1162" y="449"/>
                </a:lnTo>
                <a:lnTo>
                  <a:pt x="1180" y="447"/>
                </a:lnTo>
                <a:lnTo>
                  <a:pt x="1199" y="445"/>
                </a:lnTo>
                <a:lnTo>
                  <a:pt x="1219" y="444"/>
                </a:lnTo>
                <a:lnTo>
                  <a:pt x="1239" y="443"/>
                </a:lnTo>
                <a:lnTo>
                  <a:pt x="1260" y="443"/>
                </a:lnTo>
                <a:lnTo>
                  <a:pt x="1280" y="443"/>
                </a:lnTo>
                <a:lnTo>
                  <a:pt x="1301" y="443"/>
                </a:lnTo>
                <a:lnTo>
                  <a:pt x="1321" y="443"/>
                </a:lnTo>
                <a:lnTo>
                  <a:pt x="1341" y="444"/>
                </a:lnTo>
                <a:lnTo>
                  <a:pt x="1361" y="445"/>
                </a:lnTo>
                <a:lnTo>
                  <a:pt x="1398" y="449"/>
                </a:lnTo>
                <a:lnTo>
                  <a:pt x="1418" y="452"/>
                </a:lnTo>
                <a:lnTo>
                  <a:pt x="1436" y="454"/>
                </a:lnTo>
                <a:lnTo>
                  <a:pt x="1453" y="457"/>
                </a:lnTo>
                <a:lnTo>
                  <a:pt x="1471" y="461"/>
                </a:lnTo>
                <a:lnTo>
                  <a:pt x="1503" y="469"/>
                </a:lnTo>
                <a:lnTo>
                  <a:pt x="1535" y="479"/>
                </a:lnTo>
                <a:lnTo>
                  <a:pt x="1550" y="484"/>
                </a:lnTo>
                <a:lnTo>
                  <a:pt x="1565" y="490"/>
                </a:lnTo>
                <a:lnTo>
                  <a:pt x="1580" y="496"/>
                </a:lnTo>
                <a:lnTo>
                  <a:pt x="1594" y="502"/>
                </a:lnTo>
                <a:lnTo>
                  <a:pt x="1621" y="517"/>
                </a:lnTo>
                <a:lnTo>
                  <a:pt x="1634" y="524"/>
                </a:lnTo>
                <a:lnTo>
                  <a:pt x="1646" y="533"/>
                </a:lnTo>
                <a:lnTo>
                  <a:pt x="1659" y="540"/>
                </a:lnTo>
                <a:lnTo>
                  <a:pt x="1670" y="549"/>
                </a:lnTo>
                <a:lnTo>
                  <a:pt x="1682" y="558"/>
                </a:lnTo>
                <a:lnTo>
                  <a:pt x="1692" y="567"/>
                </a:lnTo>
                <a:lnTo>
                  <a:pt x="1704" y="578"/>
                </a:lnTo>
                <a:lnTo>
                  <a:pt x="1714" y="588"/>
                </a:lnTo>
                <a:lnTo>
                  <a:pt x="1723" y="599"/>
                </a:lnTo>
                <a:lnTo>
                  <a:pt x="1733" y="609"/>
                </a:lnTo>
                <a:lnTo>
                  <a:pt x="1742" y="620"/>
                </a:lnTo>
                <a:lnTo>
                  <a:pt x="1751" y="633"/>
                </a:lnTo>
                <a:lnTo>
                  <a:pt x="1767" y="657"/>
                </a:lnTo>
                <a:lnTo>
                  <a:pt x="1775" y="670"/>
                </a:lnTo>
                <a:lnTo>
                  <a:pt x="1782" y="683"/>
                </a:lnTo>
                <a:lnTo>
                  <a:pt x="1796" y="711"/>
                </a:lnTo>
                <a:lnTo>
                  <a:pt x="1809" y="740"/>
                </a:lnTo>
                <a:lnTo>
                  <a:pt x="1822" y="771"/>
                </a:lnTo>
                <a:lnTo>
                  <a:pt x="1827" y="788"/>
                </a:lnTo>
                <a:lnTo>
                  <a:pt x="1833" y="803"/>
                </a:lnTo>
                <a:lnTo>
                  <a:pt x="1842" y="838"/>
                </a:lnTo>
                <a:lnTo>
                  <a:pt x="1851" y="874"/>
                </a:lnTo>
                <a:lnTo>
                  <a:pt x="1859" y="911"/>
                </a:lnTo>
                <a:lnTo>
                  <a:pt x="1864" y="930"/>
                </a:lnTo>
                <a:lnTo>
                  <a:pt x="1867" y="951"/>
                </a:lnTo>
                <a:lnTo>
                  <a:pt x="1873" y="991"/>
                </a:lnTo>
                <a:lnTo>
                  <a:pt x="1877" y="1033"/>
                </a:lnTo>
                <a:lnTo>
                  <a:pt x="1880" y="1076"/>
                </a:lnTo>
                <a:lnTo>
                  <a:pt x="1882" y="1099"/>
                </a:lnTo>
                <a:lnTo>
                  <a:pt x="1884" y="1123"/>
                </a:lnTo>
                <a:lnTo>
                  <a:pt x="1885" y="1170"/>
                </a:lnTo>
                <a:lnTo>
                  <a:pt x="1885" y="1218"/>
                </a:lnTo>
                <a:lnTo>
                  <a:pt x="1885" y="1250"/>
                </a:lnTo>
                <a:lnTo>
                  <a:pt x="1885" y="1281"/>
                </a:lnTo>
                <a:lnTo>
                  <a:pt x="1884" y="1312"/>
                </a:lnTo>
                <a:lnTo>
                  <a:pt x="1882" y="1342"/>
                </a:lnTo>
                <a:lnTo>
                  <a:pt x="1880" y="1371"/>
                </a:lnTo>
                <a:lnTo>
                  <a:pt x="1877" y="1399"/>
                </a:lnTo>
                <a:lnTo>
                  <a:pt x="1875" y="1427"/>
                </a:lnTo>
                <a:lnTo>
                  <a:pt x="1874" y="1441"/>
                </a:lnTo>
                <a:lnTo>
                  <a:pt x="1871" y="1454"/>
                </a:lnTo>
                <a:lnTo>
                  <a:pt x="1868" y="1480"/>
                </a:lnTo>
                <a:lnTo>
                  <a:pt x="1864" y="1505"/>
                </a:lnTo>
                <a:lnTo>
                  <a:pt x="1859" y="1529"/>
                </a:lnTo>
                <a:lnTo>
                  <a:pt x="1854" y="1553"/>
                </a:lnTo>
                <a:lnTo>
                  <a:pt x="1849" y="1575"/>
                </a:lnTo>
                <a:lnTo>
                  <a:pt x="1843" y="1598"/>
                </a:lnTo>
                <a:lnTo>
                  <a:pt x="1836" y="1619"/>
                </a:lnTo>
                <a:lnTo>
                  <a:pt x="1830" y="1639"/>
                </a:lnTo>
                <a:lnTo>
                  <a:pt x="1823" y="1659"/>
                </a:lnTo>
                <a:lnTo>
                  <a:pt x="1815" y="1679"/>
                </a:lnTo>
                <a:lnTo>
                  <a:pt x="1811" y="1688"/>
                </a:lnTo>
                <a:lnTo>
                  <a:pt x="1806" y="1697"/>
                </a:lnTo>
                <a:lnTo>
                  <a:pt x="1798" y="1715"/>
                </a:lnTo>
                <a:lnTo>
                  <a:pt x="1788" y="1733"/>
                </a:lnTo>
                <a:lnTo>
                  <a:pt x="1778" y="1750"/>
                </a:lnTo>
                <a:lnTo>
                  <a:pt x="1768" y="1765"/>
                </a:lnTo>
                <a:lnTo>
                  <a:pt x="1757" y="1781"/>
                </a:lnTo>
                <a:lnTo>
                  <a:pt x="1745" y="1796"/>
                </a:lnTo>
                <a:lnTo>
                  <a:pt x="1733" y="1810"/>
                </a:lnTo>
                <a:lnTo>
                  <a:pt x="1721" y="1825"/>
                </a:lnTo>
                <a:lnTo>
                  <a:pt x="1707" y="1837"/>
                </a:lnTo>
                <a:lnTo>
                  <a:pt x="1693" y="1851"/>
                </a:lnTo>
                <a:lnTo>
                  <a:pt x="1679" y="1862"/>
                </a:lnTo>
                <a:lnTo>
                  <a:pt x="1663" y="1874"/>
                </a:lnTo>
                <a:lnTo>
                  <a:pt x="1648" y="1884"/>
                </a:lnTo>
                <a:lnTo>
                  <a:pt x="1831" y="2178"/>
                </a:lnTo>
                <a:lnTo>
                  <a:pt x="1607" y="2282"/>
                </a:lnTo>
                <a:lnTo>
                  <a:pt x="1413" y="1965"/>
                </a:lnTo>
                <a:lnTo>
                  <a:pt x="1402" y="1969"/>
                </a:lnTo>
                <a:lnTo>
                  <a:pt x="1396" y="1970"/>
                </a:lnTo>
                <a:lnTo>
                  <a:pt x="1389" y="1971"/>
                </a:lnTo>
                <a:lnTo>
                  <a:pt x="1375" y="1973"/>
                </a:lnTo>
                <a:lnTo>
                  <a:pt x="1359" y="1975"/>
                </a:lnTo>
                <a:lnTo>
                  <a:pt x="1342" y="1977"/>
                </a:lnTo>
                <a:lnTo>
                  <a:pt x="1323" y="1978"/>
                </a:lnTo>
                <a:lnTo>
                  <a:pt x="1303" y="1978"/>
                </a:lnTo>
                <a:lnTo>
                  <a:pt x="1280" y="1978"/>
                </a:lnTo>
                <a:close/>
                <a:moveTo>
                  <a:pt x="3107" y="0"/>
                </a:moveTo>
                <a:lnTo>
                  <a:pt x="2987" y="0"/>
                </a:lnTo>
                <a:lnTo>
                  <a:pt x="2359" y="0"/>
                </a:lnTo>
                <a:lnTo>
                  <a:pt x="1732" y="0"/>
                </a:lnTo>
                <a:lnTo>
                  <a:pt x="1103" y="0"/>
                </a:lnTo>
                <a:lnTo>
                  <a:pt x="476" y="0"/>
                </a:lnTo>
                <a:lnTo>
                  <a:pt x="0" y="475"/>
                </a:lnTo>
                <a:lnTo>
                  <a:pt x="0" y="1271"/>
                </a:lnTo>
                <a:lnTo>
                  <a:pt x="0" y="2066"/>
                </a:lnTo>
                <a:lnTo>
                  <a:pt x="0" y="2197"/>
                </a:lnTo>
                <a:lnTo>
                  <a:pt x="0" y="2526"/>
                </a:lnTo>
                <a:lnTo>
                  <a:pt x="330" y="2526"/>
                </a:lnTo>
                <a:lnTo>
                  <a:pt x="450" y="2526"/>
                </a:lnTo>
                <a:lnTo>
                  <a:pt x="1078" y="2526"/>
                </a:lnTo>
                <a:lnTo>
                  <a:pt x="1706" y="2526"/>
                </a:lnTo>
                <a:lnTo>
                  <a:pt x="2333" y="2526"/>
                </a:lnTo>
                <a:lnTo>
                  <a:pt x="2961" y="2526"/>
                </a:lnTo>
                <a:lnTo>
                  <a:pt x="3438" y="2051"/>
                </a:lnTo>
                <a:lnTo>
                  <a:pt x="3438" y="1255"/>
                </a:lnTo>
                <a:lnTo>
                  <a:pt x="3438" y="460"/>
                </a:lnTo>
                <a:lnTo>
                  <a:pt x="3438" y="329"/>
                </a:lnTo>
                <a:lnTo>
                  <a:pt x="3438" y="0"/>
                </a:lnTo>
                <a:lnTo>
                  <a:pt x="31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50721" y="5805264"/>
            <a:ext cx="11087386" cy="360586"/>
          </a:xfrm>
        </p:spPr>
        <p:txBody>
          <a:bodyPr anchor="b" anchorCtr="0"/>
          <a:lstStyle>
            <a:lvl1pPr marL="0" indent="0">
              <a:buFontTx/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Insert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598047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2EE5-AD73-406C-B39E-F78EC318BA42}" type="datetime3">
              <a:rPr lang="en-US" smtClean="0"/>
              <a:t>25 October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11187" y="2348682"/>
            <a:ext cx="2375869" cy="1584374"/>
          </a:xfrm>
          <a:prstGeom prst="snip2DiagRect">
            <a:avLst>
              <a:gd name="adj1" fmla="val 12501"/>
              <a:gd name="adj2" fmla="val 799"/>
            </a:avLst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11187" y="4221088"/>
            <a:ext cx="2375869" cy="1728788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574567" y="2348682"/>
            <a:ext cx="2375869" cy="1584374"/>
          </a:xfrm>
          <a:prstGeom prst="snip2DiagRect">
            <a:avLst>
              <a:gd name="adj1" fmla="val 12501"/>
              <a:gd name="adj2" fmla="val 799"/>
            </a:avLst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238168" y="2348682"/>
            <a:ext cx="2375869" cy="1584374"/>
          </a:xfrm>
          <a:prstGeom prst="snip2DiagRect">
            <a:avLst>
              <a:gd name="adj1" fmla="val 12501"/>
              <a:gd name="adj2" fmla="val 799"/>
            </a:avLst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901771" y="2348682"/>
            <a:ext cx="2375869" cy="1584374"/>
          </a:xfrm>
          <a:prstGeom prst="snip2DiagRect">
            <a:avLst>
              <a:gd name="adj1" fmla="val 12501"/>
              <a:gd name="adj2" fmla="val 799"/>
            </a:avLst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3574790" y="4221088"/>
            <a:ext cx="2375869" cy="1728788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238391" y="4221088"/>
            <a:ext cx="2375869" cy="1728788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8901994" y="4221088"/>
            <a:ext cx="2375869" cy="1728788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983432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721" y="1844679"/>
            <a:ext cx="5255736" cy="4321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7474-3DE0-4D65-A73B-C3E06A8900ED}" type="datetime3">
              <a:rPr lang="en-US" smtClean="0"/>
              <a:t>25 October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382371" y="1844679"/>
            <a:ext cx="5255736" cy="4321175"/>
          </a:xfrm>
          <a:prstGeom prst="snip2DiagRect">
            <a:avLst>
              <a:gd name="adj1" fmla="val 2308"/>
              <a:gd name="adj2" fmla="val 0"/>
            </a:avLst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244776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1/4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722" y="1844679"/>
            <a:ext cx="8279285" cy="4321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F2DB-360B-4D02-94CC-7F7A7DEAAAF4}" type="datetime3">
              <a:rPr lang="en-US" smtClean="0"/>
              <a:t>25 October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117961" y="1844679"/>
            <a:ext cx="2520144" cy="4321175"/>
          </a:xfrm>
          <a:prstGeom prst="snip2DiagRect">
            <a:avLst>
              <a:gd name="adj1" fmla="val 3911"/>
              <a:gd name="adj2" fmla="val 0"/>
            </a:avLst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04751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B6FA-2003-4666-AD90-A1D203D3DDDD}" type="datetime3">
              <a:rPr lang="en-US" smtClean="0"/>
              <a:t>25 October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50720" y="1844679"/>
            <a:ext cx="11087386" cy="4321175"/>
          </a:xfrm>
          <a:prstGeom prst="snip2DiagRect">
            <a:avLst>
              <a:gd name="adj1" fmla="val 2308"/>
              <a:gd name="adj2" fmla="val 0"/>
            </a:avLst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252372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CC2269C7-85D6-485C-B663-A42BC9FF3765}" type="datetime3">
              <a:rPr lang="en-US" smtClean="0"/>
              <a:t>25 October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Presentation name / Author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A683D178-98AA-4574-9EAA-8EB007C551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88825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79425" y="0"/>
                </a:moveTo>
                <a:lnTo>
                  <a:pt x="12192000" y="0"/>
                </a:lnTo>
                <a:lnTo>
                  <a:pt x="12192000" y="6378572"/>
                </a:lnTo>
                <a:lnTo>
                  <a:pt x="11712572" y="6858000"/>
                </a:lnTo>
                <a:lnTo>
                  <a:pt x="0" y="6858000"/>
                </a:lnTo>
                <a:lnTo>
                  <a:pt x="0" y="479425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GB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19267208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094413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479425" y="0"/>
                </a:moveTo>
                <a:lnTo>
                  <a:pt x="6096000" y="0"/>
                </a:lnTo>
                <a:lnTo>
                  <a:pt x="6096000" y="6378574"/>
                </a:lnTo>
                <a:lnTo>
                  <a:pt x="5616575" y="6857999"/>
                </a:lnTo>
                <a:lnTo>
                  <a:pt x="6096000" y="6857999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479425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CF91BA4-0B3D-426B-861C-E3065E63156F}" type="datetime3">
              <a:rPr lang="en-US" smtClean="0"/>
              <a:t>25 October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Presentation name / Author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A683D178-98AA-4574-9EAA-8EB007C551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382370" y="1844679"/>
            <a:ext cx="5255737" cy="4321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381676" y="692149"/>
            <a:ext cx="5256430" cy="9366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15387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B592-AE5B-414D-B525-C9BAB99C9758}" type="datetime3">
              <a:rPr lang="en-US" smtClean="0"/>
              <a:t>25 October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384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/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720" y="1628779"/>
            <a:ext cx="11087386" cy="792113"/>
          </a:xfrm>
        </p:spPr>
        <p:txBody>
          <a:bodyPr anchor="t" anchorCtr="0"/>
          <a:lstStyle>
            <a:lvl1pPr algn="l">
              <a:defRPr sz="6000" baseline="0"/>
            </a:lvl1pPr>
          </a:lstStyle>
          <a:p>
            <a:r>
              <a:rPr lang="en-US" dirty="0"/>
              <a:t>Add Thank you text.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0721" y="2492896"/>
            <a:ext cx="11087386" cy="936104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AD9-97B8-4E1F-8F17-8F0FAC375A34}" type="datetime3">
              <a:rPr lang="en-US" smtClean="0"/>
              <a:t>25 October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6"/>
          <p:cNvSpPr>
            <a:spLocks noChangeAspect="1" noEditPoints="1"/>
          </p:cNvSpPr>
          <p:nvPr userDrawn="1"/>
        </p:nvSpPr>
        <p:spPr bwMode="auto">
          <a:xfrm>
            <a:off x="550720" y="549275"/>
            <a:ext cx="719813" cy="529006"/>
          </a:xfrm>
          <a:custGeom>
            <a:avLst/>
            <a:gdLst>
              <a:gd name="T0" fmla="*/ 2431 w 3438"/>
              <a:gd name="T1" fmla="*/ 1652 h 2526"/>
              <a:gd name="T2" fmla="*/ 2460 w 3438"/>
              <a:gd name="T3" fmla="*/ 1720 h 2526"/>
              <a:gd name="T4" fmla="*/ 2533 w 3438"/>
              <a:gd name="T5" fmla="*/ 1741 h 2526"/>
              <a:gd name="T6" fmla="*/ 2577 w 3438"/>
              <a:gd name="T7" fmla="*/ 1947 h 2526"/>
              <a:gd name="T8" fmla="*/ 2406 w 3438"/>
              <a:gd name="T9" fmla="*/ 1943 h 2526"/>
              <a:gd name="T10" fmla="*/ 2298 w 3438"/>
              <a:gd name="T11" fmla="*/ 1903 h 2526"/>
              <a:gd name="T12" fmla="*/ 2226 w 3438"/>
              <a:gd name="T13" fmla="*/ 1815 h 2526"/>
              <a:gd name="T14" fmla="*/ 2192 w 3438"/>
              <a:gd name="T15" fmla="*/ 1655 h 2526"/>
              <a:gd name="T16" fmla="*/ 2188 w 3438"/>
              <a:gd name="T17" fmla="*/ 842 h 2526"/>
              <a:gd name="T18" fmla="*/ 1012 w 3438"/>
              <a:gd name="T19" fmla="*/ 1663 h 2526"/>
              <a:gd name="T20" fmla="*/ 1105 w 3438"/>
              <a:gd name="T21" fmla="*/ 1736 h 2526"/>
              <a:gd name="T22" fmla="*/ 1218 w 3438"/>
              <a:gd name="T23" fmla="*/ 1764 h 2526"/>
              <a:gd name="T24" fmla="*/ 1376 w 3438"/>
              <a:gd name="T25" fmla="*/ 1760 h 2526"/>
              <a:gd name="T26" fmla="*/ 1481 w 3438"/>
              <a:gd name="T27" fmla="*/ 1724 h 2526"/>
              <a:gd name="T28" fmla="*/ 1553 w 3438"/>
              <a:gd name="T29" fmla="*/ 1657 h 2526"/>
              <a:gd name="T30" fmla="*/ 1603 w 3438"/>
              <a:gd name="T31" fmla="*/ 1536 h 2526"/>
              <a:gd name="T32" fmla="*/ 1633 w 3438"/>
              <a:gd name="T33" fmla="*/ 1326 h 2526"/>
              <a:gd name="T34" fmla="*/ 1628 w 3438"/>
              <a:gd name="T35" fmla="*/ 1050 h 2526"/>
              <a:gd name="T36" fmla="*/ 1585 w 3438"/>
              <a:gd name="T37" fmla="*/ 844 h 2526"/>
              <a:gd name="T38" fmla="*/ 1514 w 3438"/>
              <a:gd name="T39" fmla="*/ 729 h 2526"/>
              <a:gd name="T40" fmla="*/ 1425 w 3438"/>
              <a:gd name="T41" fmla="*/ 675 h 2526"/>
              <a:gd name="T42" fmla="*/ 1280 w 3438"/>
              <a:gd name="T43" fmla="*/ 653 h 2526"/>
              <a:gd name="T44" fmla="*/ 1154 w 3438"/>
              <a:gd name="T45" fmla="*/ 669 h 2526"/>
              <a:gd name="T46" fmla="*/ 1046 w 3438"/>
              <a:gd name="T47" fmla="*/ 729 h 2526"/>
              <a:gd name="T48" fmla="*/ 985 w 3438"/>
              <a:gd name="T49" fmla="*/ 815 h 2526"/>
              <a:gd name="T50" fmla="*/ 938 w 3438"/>
              <a:gd name="T51" fmla="*/ 990 h 2526"/>
              <a:gd name="T52" fmla="*/ 923 w 3438"/>
              <a:gd name="T53" fmla="*/ 1254 h 2526"/>
              <a:gd name="T54" fmla="*/ 947 w 3438"/>
              <a:gd name="T55" fmla="*/ 1497 h 2526"/>
              <a:gd name="T56" fmla="*/ 998 w 3438"/>
              <a:gd name="T57" fmla="*/ 1641 h 2526"/>
              <a:gd name="T58" fmla="*/ 1142 w 3438"/>
              <a:gd name="T59" fmla="*/ 1970 h 2526"/>
              <a:gd name="T60" fmla="*/ 992 w 3438"/>
              <a:gd name="T61" fmla="*/ 1933 h 2526"/>
              <a:gd name="T62" fmla="*/ 864 w 3438"/>
              <a:gd name="T63" fmla="*/ 1857 h 2526"/>
              <a:gd name="T64" fmla="*/ 798 w 3438"/>
              <a:gd name="T65" fmla="*/ 1784 h 2526"/>
              <a:gd name="T66" fmla="*/ 731 w 3438"/>
              <a:gd name="T67" fmla="*/ 1645 h 2526"/>
              <a:gd name="T68" fmla="*/ 681 w 3438"/>
              <a:gd name="T69" fmla="*/ 1402 h 2526"/>
              <a:gd name="T70" fmla="*/ 674 w 3438"/>
              <a:gd name="T71" fmla="*/ 1124 h 2526"/>
              <a:gd name="T72" fmla="*/ 716 w 3438"/>
              <a:gd name="T73" fmla="*/ 839 h 2526"/>
              <a:gd name="T74" fmla="*/ 777 w 3438"/>
              <a:gd name="T75" fmla="*/ 684 h 2526"/>
              <a:gd name="T76" fmla="*/ 856 w 3438"/>
              <a:gd name="T77" fmla="*/ 579 h 2526"/>
              <a:gd name="T78" fmla="*/ 966 w 3438"/>
              <a:gd name="T79" fmla="*/ 502 h 2526"/>
              <a:gd name="T80" fmla="*/ 1125 w 3438"/>
              <a:gd name="T81" fmla="*/ 454 h 2526"/>
              <a:gd name="T82" fmla="*/ 1301 w 3438"/>
              <a:gd name="T83" fmla="*/ 443 h 2526"/>
              <a:gd name="T84" fmla="*/ 1471 w 3438"/>
              <a:gd name="T85" fmla="*/ 461 h 2526"/>
              <a:gd name="T86" fmla="*/ 1634 w 3438"/>
              <a:gd name="T87" fmla="*/ 524 h 2526"/>
              <a:gd name="T88" fmla="*/ 1723 w 3438"/>
              <a:gd name="T89" fmla="*/ 599 h 2526"/>
              <a:gd name="T90" fmla="*/ 1809 w 3438"/>
              <a:gd name="T91" fmla="*/ 740 h 2526"/>
              <a:gd name="T92" fmla="*/ 1867 w 3438"/>
              <a:gd name="T93" fmla="*/ 951 h 2526"/>
              <a:gd name="T94" fmla="*/ 1885 w 3438"/>
              <a:gd name="T95" fmla="*/ 1250 h 2526"/>
              <a:gd name="T96" fmla="*/ 1871 w 3438"/>
              <a:gd name="T97" fmla="*/ 1454 h 2526"/>
              <a:gd name="T98" fmla="*/ 1830 w 3438"/>
              <a:gd name="T99" fmla="*/ 1639 h 2526"/>
              <a:gd name="T100" fmla="*/ 1768 w 3438"/>
              <a:gd name="T101" fmla="*/ 1765 h 2526"/>
              <a:gd name="T102" fmla="*/ 1663 w 3438"/>
              <a:gd name="T103" fmla="*/ 1874 h 2526"/>
              <a:gd name="T104" fmla="*/ 1375 w 3438"/>
              <a:gd name="T105" fmla="*/ 1973 h 2526"/>
              <a:gd name="T106" fmla="*/ 2359 w 3438"/>
              <a:gd name="T107" fmla="*/ 0 h 2526"/>
              <a:gd name="T108" fmla="*/ 0 w 3438"/>
              <a:gd name="T109" fmla="*/ 2526 h 2526"/>
              <a:gd name="T110" fmla="*/ 3438 w 3438"/>
              <a:gd name="T111" fmla="*/ 1255 h 2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38" h="2526">
                <a:moveTo>
                  <a:pt x="2724" y="1043"/>
                </a:moveTo>
                <a:lnTo>
                  <a:pt x="2423" y="1043"/>
                </a:lnTo>
                <a:lnTo>
                  <a:pt x="2423" y="1521"/>
                </a:lnTo>
                <a:lnTo>
                  <a:pt x="2423" y="1553"/>
                </a:lnTo>
                <a:lnTo>
                  <a:pt x="2424" y="1582"/>
                </a:lnTo>
                <a:lnTo>
                  <a:pt x="2425" y="1608"/>
                </a:lnTo>
                <a:lnTo>
                  <a:pt x="2428" y="1632"/>
                </a:lnTo>
                <a:lnTo>
                  <a:pt x="2431" y="1652"/>
                </a:lnTo>
                <a:lnTo>
                  <a:pt x="2434" y="1670"/>
                </a:lnTo>
                <a:lnTo>
                  <a:pt x="2438" y="1684"/>
                </a:lnTo>
                <a:lnTo>
                  <a:pt x="2442" y="1697"/>
                </a:lnTo>
                <a:lnTo>
                  <a:pt x="2446" y="1702"/>
                </a:lnTo>
                <a:lnTo>
                  <a:pt x="2449" y="1707"/>
                </a:lnTo>
                <a:lnTo>
                  <a:pt x="2452" y="1711"/>
                </a:lnTo>
                <a:lnTo>
                  <a:pt x="2456" y="1716"/>
                </a:lnTo>
                <a:lnTo>
                  <a:pt x="2460" y="1720"/>
                </a:lnTo>
                <a:lnTo>
                  <a:pt x="2466" y="1724"/>
                </a:lnTo>
                <a:lnTo>
                  <a:pt x="2477" y="1729"/>
                </a:lnTo>
                <a:lnTo>
                  <a:pt x="2491" y="1735"/>
                </a:lnTo>
                <a:lnTo>
                  <a:pt x="2499" y="1736"/>
                </a:lnTo>
                <a:lnTo>
                  <a:pt x="2506" y="1738"/>
                </a:lnTo>
                <a:lnTo>
                  <a:pt x="2514" y="1739"/>
                </a:lnTo>
                <a:lnTo>
                  <a:pt x="2523" y="1739"/>
                </a:lnTo>
                <a:lnTo>
                  <a:pt x="2533" y="1741"/>
                </a:lnTo>
                <a:lnTo>
                  <a:pt x="2542" y="1741"/>
                </a:lnTo>
                <a:lnTo>
                  <a:pt x="2722" y="1734"/>
                </a:lnTo>
                <a:lnTo>
                  <a:pt x="2732" y="1923"/>
                </a:lnTo>
                <a:lnTo>
                  <a:pt x="2697" y="1929"/>
                </a:lnTo>
                <a:lnTo>
                  <a:pt x="2664" y="1935"/>
                </a:lnTo>
                <a:lnTo>
                  <a:pt x="2633" y="1941"/>
                </a:lnTo>
                <a:lnTo>
                  <a:pt x="2603" y="1944"/>
                </a:lnTo>
                <a:lnTo>
                  <a:pt x="2577" y="1947"/>
                </a:lnTo>
                <a:lnTo>
                  <a:pt x="2553" y="1950"/>
                </a:lnTo>
                <a:lnTo>
                  <a:pt x="2530" y="1951"/>
                </a:lnTo>
                <a:lnTo>
                  <a:pt x="2510" y="1952"/>
                </a:lnTo>
                <a:lnTo>
                  <a:pt x="2487" y="1951"/>
                </a:lnTo>
                <a:lnTo>
                  <a:pt x="2466" y="1950"/>
                </a:lnTo>
                <a:lnTo>
                  <a:pt x="2445" y="1948"/>
                </a:lnTo>
                <a:lnTo>
                  <a:pt x="2425" y="1946"/>
                </a:lnTo>
                <a:lnTo>
                  <a:pt x="2406" y="1943"/>
                </a:lnTo>
                <a:lnTo>
                  <a:pt x="2388" y="1939"/>
                </a:lnTo>
                <a:lnTo>
                  <a:pt x="2370" y="1935"/>
                </a:lnTo>
                <a:lnTo>
                  <a:pt x="2362" y="1933"/>
                </a:lnTo>
                <a:lnTo>
                  <a:pt x="2354" y="1930"/>
                </a:lnTo>
                <a:lnTo>
                  <a:pt x="2339" y="1925"/>
                </a:lnTo>
                <a:lnTo>
                  <a:pt x="2324" y="1918"/>
                </a:lnTo>
                <a:lnTo>
                  <a:pt x="2311" y="1911"/>
                </a:lnTo>
                <a:lnTo>
                  <a:pt x="2298" y="1903"/>
                </a:lnTo>
                <a:lnTo>
                  <a:pt x="2286" y="1896"/>
                </a:lnTo>
                <a:lnTo>
                  <a:pt x="2276" y="1887"/>
                </a:lnTo>
                <a:lnTo>
                  <a:pt x="2265" y="1877"/>
                </a:lnTo>
                <a:lnTo>
                  <a:pt x="2256" y="1866"/>
                </a:lnTo>
                <a:lnTo>
                  <a:pt x="2249" y="1855"/>
                </a:lnTo>
                <a:lnTo>
                  <a:pt x="2241" y="1843"/>
                </a:lnTo>
                <a:lnTo>
                  <a:pt x="2233" y="1829"/>
                </a:lnTo>
                <a:lnTo>
                  <a:pt x="2226" y="1815"/>
                </a:lnTo>
                <a:lnTo>
                  <a:pt x="2220" y="1799"/>
                </a:lnTo>
                <a:lnTo>
                  <a:pt x="2215" y="1782"/>
                </a:lnTo>
                <a:lnTo>
                  <a:pt x="2209" y="1764"/>
                </a:lnTo>
                <a:lnTo>
                  <a:pt x="2205" y="1744"/>
                </a:lnTo>
                <a:lnTo>
                  <a:pt x="2201" y="1724"/>
                </a:lnTo>
                <a:lnTo>
                  <a:pt x="2198" y="1702"/>
                </a:lnTo>
                <a:lnTo>
                  <a:pt x="2195" y="1679"/>
                </a:lnTo>
                <a:lnTo>
                  <a:pt x="2192" y="1655"/>
                </a:lnTo>
                <a:lnTo>
                  <a:pt x="2190" y="1630"/>
                </a:lnTo>
                <a:lnTo>
                  <a:pt x="2189" y="1603"/>
                </a:lnTo>
                <a:lnTo>
                  <a:pt x="2188" y="1575"/>
                </a:lnTo>
                <a:lnTo>
                  <a:pt x="2188" y="1547"/>
                </a:lnTo>
                <a:lnTo>
                  <a:pt x="2188" y="1043"/>
                </a:lnTo>
                <a:lnTo>
                  <a:pt x="2021" y="1043"/>
                </a:lnTo>
                <a:lnTo>
                  <a:pt x="2021" y="842"/>
                </a:lnTo>
                <a:lnTo>
                  <a:pt x="2188" y="842"/>
                </a:lnTo>
                <a:lnTo>
                  <a:pt x="2188" y="526"/>
                </a:lnTo>
                <a:lnTo>
                  <a:pt x="2423" y="526"/>
                </a:lnTo>
                <a:lnTo>
                  <a:pt x="2423" y="842"/>
                </a:lnTo>
                <a:lnTo>
                  <a:pt x="2724" y="842"/>
                </a:lnTo>
                <a:lnTo>
                  <a:pt x="2724" y="1043"/>
                </a:lnTo>
                <a:close/>
                <a:moveTo>
                  <a:pt x="998" y="1641"/>
                </a:moveTo>
                <a:lnTo>
                  <a:pt x="1007" y="1656"/>
                </a:lnTo>
                <a:lnTo>
                  <a:pt x="1012" y="1663"/>
                </a:lnTo>
                <a:lnTo>
                  <a:pt x="1018" y="1670"/>
                </a:lnTo>
                <a:lnTo>
                  <a:pt x="1029" y="1683"/>
                </a:lnTo>
                <a:lnTo>
                  <a:pt x="1043" y="1696"/>
                </a:lnTo>
                <a:lnTo>
                  <a:pt x="1056" y="1707"/>
                </a:lnTo>
                <a:lnTo>
                  <a:pt x="1072" y="1718"/>
                </a:lnTo>
                <a:lnTo>
                  <a:pt x="1088" y="1727"/>
                </a:lnTo>
                <a:lnTo>
                  <a:pt x="1097" y="1732"/>
                </a:lnTo>
                <a:lnTo>
                  <a:pt x="1105" y="1736"/>
                </a:lnTo>
                <a:lnTo>
                  <a:pt x="1123" y="1743"/>
                </a:lnTo>
                <a:lnTo>
                  <a:pt x="1143" y="1750"/>
                </a:lnTo>
                <a:lnTo>
                  <a:pt x="1153" y="1753"/>
                </a:lnTo>
                <a:lnTo>
                  <a:pt x="1163" y="1755"/>
                </a:lnTo>
                <a:lnTo>
                  <a:pt x="1185" y="1760"/>
                </a:lnTo>
                <a:lnTo>
                  <a:pt x="1195" y="1762"/>
                </a:lnTo>
                <a:lnTo>
                  <a:pt x="1207" y="1763"/>
                </a:lnTo>
                <a:lnTo>
                  <a:pt x="1218" y="1764"/>
                </a:lnTo>
                <a:lnTo>
                  <a:pt x="1230" y="1765"/>
                </a:lnTo>
                <a:lnTo>
                  <a:pt x="1254" y="1768"/>
                </a:lnTo>
                <a:lnTo>
                  <a:pt x="1280" y="1768"/>
                </a:lnTo>
                <a:lnTo>
                  <a:pt x="1306" y="1768"/>
                </a:lnTo>
                <a:lnTo>
                  <a:pt x="1330" y="1765"/>
                </a:lnTo>
                <a:lnTo>
                  <a:pt x="1342" y="1764"/>
                </a:lnTo>
                <a:lnTo>
                  <a:pt x="1353" y="1763"/>
                </a:lnTo>
                <a:lnTo>
                  <a:pt x="1376" y="1760"/>
                </a:lnTo>
                <a:lnTo>
                  <a:pt x="1397" y="1755"/>
                </a:lnTo>
                <a:lnTo>
                  <a:pt x="1418" y="1750"/>
                </a:lnTo>
                <a:lnTo>
                  <a:pt x="1428" y="1747"/>
                </a:lnTo>
                <a:lnTo>
                  <a:pt x="1437" y="1744"/>
                </a:lnTo>
                <a:lnTo>
                  <a:pt x="1455" y="1736"/>
                </a:lnTo>
                <a:lnTo>
                  <a:pt x="1464" y="1733"/>
                </a:lnTo>
                <a:lnTo>
                  <a:pt x="1473" y="1728"/>
                </a:lnTo>
                <a:lnTo>
                  <a:pt x="1481" y="1724"/>
                </a:lnTo>
                <a:lnTo>
                  <a:pt x="1489" y="1719"/>
                </a:lnTo>
                <a:lnTo>
                  <a:pt x="1503" y="1708"/>
                </a:lnTo>
                <a:lnTo>
                  <a:pt x="1510" y="1703"/>
                </a:lnTo>
                <a:lnTo>
                  <a:pt x="1517" y="1697"/>
                </a:lnTo>
                <a:lnTo>
                  <a:pt x="1530" y="1685"/>
                </a:lnTo>
                <a:lnTo>
                  <a:pt x="1536" y="1679"/>
                </a:lnTo>
                <a:lnTo>
                  <a:pt x="1541" y="1672"/>
                </a:lnTo>
                <a:lnTo>
                  <a:pt x="1553" y="1657"/>
                </a:lnTo>
                <a:lnTo>
                  <a:pt x="1562" y="1643"/>
                </a:lnTo>
                <a:lnTo>
                  <a:pt x="1571" y="1626"/>
                </a:lnTo>
                <a:lnTo>
                  <a:pt x="1579" y="1609"/>
                </a:lnTo>
                <a:lnTo>
                  <a:pt x="1583" y="1599"/>
                </a:lnTo>
                <a:lnTo>
                  <a:pt x="1587" y="1590"/>
                </a:lnTo>
                <a:lnTo>
                  <a:pt x="1594" y="1570"/>
                </a:lnTo>
                <a:lnTo>
                  <a:pt x="1600" y="1547"/>
                </a:lnTo>
                <a:lnTo>
                  <a:pt x="1603" y="1536"/>
                </a:lnTo>
                <a:lnTo>
                  <a:pt x="1607" y="1525"/>
                </a:lnTo>
                <a:lnTo>
                  <a:pt x="1612" y="1500"/>
                </a:lnTo>
                <a:lnTo>
                  <a:pt x="1617" y="1474"/>
                </a:lnTo>
                <a:lnTo>
                  <a:pt x="1621" y="1447"/>
                </a:lnTo>
                <a:lnTo>
                  <a:pt x="1625" y="1419"/>
                </a:lnTo>
                <a:lnTo>
                  <a:pt x="1628" y="1389"/>
                </a:lnTo>
                <a:lnTo>
                  <a:pt x="1630" y="1359"/>
                </a:lnTo>
                <a:lnTo>
                  <a:pt x="1633" y="1326"/>
                </a:lnTo>
                <a:lnTo>
                  <a:pt x="1634" y="1292"/>
                </a:lnTo>
                <a:lnTo>
                  <a:pt x="1635" y="1256"/>
                </a:lnTo>
                <a:lnTo>
                  <a:pt x="1635" y="1220"/>
                </a:lnTo>
                <a:lnTo>
                  <a:pt x="1635" y="1183"/>
                </a:lnTo>
                <a:lnTo>
                  <a:pt x="1634" y="1148"/>
                </a:lnTo>
                <a:lnTo>
                  <a:pt x="1633" y="1115"/>
                </a:lnTo>
                <a:lnTo>
                  <a:pt x="1630" y="1081"/>
                </a:lnTo>
                <a:lnTo>
                  <a:pt x="1628" y="1050"/>
                </a:lnTo>
                <a:lnTo>
                  <a:pt x="1625" y="1020"/>
                </a:lnTo>
                <a:lnTo>
                  <a:pt x="1620" y="991"/>
                </a:lnTo>
                <a:lnTo>
                  <a:pt x="1616" y="963"/>
                </a:lnTo>
                <a:lnTo>
                  <a:pt x="1611" y="937"/>
                </a:lnTo>
                <a:lnTo>
                  <a:pt x="1606" y="911"/>
                </a:lnTo>
                <a:lnTo>
                  <a:pt x="1600" y="888"/>
                </a:lnTo>
                <a:lnTo>
                  <a:pt x="1593" y="865"/>
                </a:lnTo>
                <a:lnTo>
                  <a:pt x="1585" y="844"/>
                </a:lnTo>
                <a:lnTo>
                  <a:pt x="1578" y="824"/>
                </a:lnTo>
                <a:lnTo>
                  <a:pt x="1568" y="806"/>
                </a:lnTo>
                <a:lnTo>
                  <a:pt x="1559" y="788"/>
                </a:lnTo>
                <a:lnTo>
                  <a:pt x="1550" y="772"/>
                </a:lnTo>
                <a:lnTo>
                  <a:pt x="1545" y="764"/>
                </a:lnTo>
                <a:lnTo>
                  <a:pt x="1539" y="756"/>
                </a:lnTo>
                <a:lnTo>
                  <a:pt x="1527" y="742"/>
                </a:lnTo>
                <a:lnTo>
                  <a:pt x="1514" y="729"/>
                </a:lnTo>
                <a:lnTo>
                  <a:pt x="1508" y="723"/>
                </a:lnTo>
                <a:lnTo>
                  <a:pt x="1500" y="717"/>
                </a:lnTo>
                <a:lnTo>
                  <a:pt x="1493" y="711"/>
                </a:lnTo>
                <a:lnTo>
                  <a:pt x="1485" y="706"/>
                </a:lnTo>
                <a:lnTo>
                  <a:pt x="1469" y="696"/>
                </a:lnTo>
                <a:lnTo>
                  <a:pt x="1453" y="687"/>
                </a:lnTo>
                <a:lnTo>
                  <a:pt x="1435" y="679"/>
                </a:lnTo>
                <a:lnTo>
                  <a:pt x="1425" y="675"/>
                </a:lnTo>
                <a:lnTo>
                  <a:pt x="1415" y="672"/>
                </a:lnTo>
                <a:lnTo>
                  <a:pt x="1395" y="666"/>
                </a:lnTo>
                <a:lnTo>
                  <a:pt x="1375" y="662"/>
                </a:lnTo>
                <a:lnTo>
                  <a:pt x="1352" y="657"/>
                </a:lnTo>
                <a:lnTo>
                  <a:pt x="1341" y="656"/>
                </a:lnTo>
                <a:lnTo>
                  <a:pt x="1330" y="655"/>
                </a:lnTo>
                <a:lnTo>
                  <a:pt x="1305" y="654"/>
                </a:lnTo>
                <a:lnTo>
                  <a:pt x="1280" y="653"/>
                </a:lnTo>
                <a:lnTo>
                  <a:pt x="1255" y="654"/>
                </a:lnTo>
                <a:lnTo>
                  <a:pt x="1243" y="654"/>
                </a:lnTo>
                <a:lnTo>
                  <a:pt x="1231" y="655"/>
                </a:lnTo>
                <a:lnTo>
                  <a:pt x="1219" y="656"/>
                </a:lnTo>
                <a:lnTo>
                  <a:pt x="1208" y="657"/>
                </a:lnTo>
                <a:lnTo>
                  <a:pt x="1186" y="662"/>
                </a:lnTo>
                <a:lnTo>
                  <a:pt x="1165" y="666"/>
                </a:lnTo>
                <a:lnTo>
                  <a:pt x="1154" y="669"/>
                </a:lnTo>
                <a:lnTo>
                  <a:pt x="1145" y="672"/>
                </a:lnTo>
                <a:lnTo>
                  <a:pt x="1126" y="679"/>
                </a:lnTo>
                <a:lnTo>
                  <a:pt x="1108" y="687"/>
                </a:lnTo>
                <a:lnTo>
                  <a:pt x="1091" y="696"/>
                </a:lnTo>
                <a:lnTo>
                  <a:pt x="1082" y="700"/>
                </a:lnTo>
                <a:lnTo>
                  <a:pt x="1074" y="706"/>
                </a:lnTo>
                <a:lnTo>
                  <a:pt x="1060" y="717"/>
                </a:lnTo>
                <a:lnTo>
                  <a:pt x="1046" y="729"/>
                </a:lnTo>
                <a:lnTo>
                  <a:pt x="1033" y="742"/>
                </a:lnTo>
                <a:lnTo>
                  <a:pt x="1026" y="748"/>
                </a:lnTo>
                <a:lnTo>
                  <a:pt x="1020" y="756"/>
                </a:lnTo>
                <a:lnTo>
                  <a:pt x="1015" y="764"/>
                </a:lnTo>
                <a:lnTo>
                  <a:pt x="1009" y="772"/>
                </a:lnTo>
                <a:lnTo>
                  <a:pt x="1000" y="788"/>
                </a:lnTo>
                <a:lnTo>
                  <a:pt x="990" y="806"/>
                </a:lnTo>
                <a:lnTo>
                  <a:pt x="985" y="815"/>
                </a:lnTo>
                <a:lnTo>
                  <a:pt x="982" y="824"/>
                </a:lnTo>
                <a:lnTo>
                  <a:pt x="974" y="844"/>
                </a:lnTo>
                <a:lnTo>
                  <a:pt x="966" y="865"/>
                </a:lnTo>
                <a:lnTo>
                  <a:pt x="959" y="888"/>
                </a:lnTo>
                <a:lnTo>
                  <a:pt x="953" y="911"/>
                </a:lnTo>
                <a:lnTo>
                  <a:pt x="947" y="936"/>
                </a:lnTo>
                <a:lnTo>
                  <a:pt x="942" y="963"/>
                </a:lnTo>
                <a:lnTo>
                  <a:pt x="938" y="990"/>
                </a:lnTo>
                <a:lnTo>
                  <a:pt x="933" y="1019"/>
                </a:lnTo>
                <a:lnTo>
                  <a:pt x="930" y="1048"/>
                </a:lnTo>
                <a:lnTo>
                  <a:pt x="928" y="1080"/>
                </a:lnTo>
                <a:lnTo>
                  <a:pt x="926" y="1112"/>
                </a:lnTo>
                <a:lnTo>
                  <a:pt x="924" y="1146"/>
                </a:lnTo>
                <a:lnTo>
                  <a:pt x="923" y="1182"/>
                </a:lnTo>
                <a:lnTo>
                  <a:pt x="923" y="1218"/>
                </a:lnTo>
                <a:lnTo>
                  <a:pt x="923" y="1254"/>
                </a:lnTo>
                <a:lnTo>
                  <a:pt x="924" y="1289"/>
                </a:lnTo>
                <a:lnTo>
                  <a:pt x="926" y="1323"/>
                </a:lnTo>
                <a:lnTo>
                  <a:pt x="928" y="1355"/>
                </a:lnTo>
                <a:lnTo>
                  <a:pt x="930" y="1387"/>
                </a:lnTo>
                <a:lnTo>
                  <a:pt x="933" y="1416"/>
                </a:lnTo>
                <a:lnTo>
                  <a:pt x="937" y="1444"/>
                </a:lnTo>
                <a:lnTo>
                  <a:pt x="941" y="1471"/>
                </a:lnTo>
                <a:lnTo>
                  <a:pt x="947" y="1497"/>
                </a:lnTo>
                <a:lnTo>
                  <a:pt x="953" y="1521"/>
                </a:lnTo>
                <a:lnTo>
                  <a:pt x="958" y="1545"/>
                </a:lnTo>
                <a:lnTo>
                  <a:pt x="962" y="1555"/>
                </a:lnTo>
                <a:lnTo>
                  <a:pt x="965" y="1566"/>
                </a:lnTo>
                <a:lnTo>
                  <a:pt x="972" y="1587"/>
                </a:lnTo>
                <a:lnTo>
                  <a:pt x="980" y="1606"/>
                </a:lnTo>
                <a:lnTo>
                  <a:pt x="989" y="1624"/>
                </a:lnTo>
                <a:lnTo>
                  <a:pt x="998" y="1641"/>
                </a:lnTo>
                <a:close/>
                <a:moveTo>
                  <a:pt x="1280" y="1978"/>
                </a:moveTo>
                <a:lnTo>
                  <a:pt x="1259" y="1978"/>
                </a:lnTo>
                <a:lnTo>
                  <a:pt x="1239" y="1978"/>
                </a:lnTo>
                <a:lnTo>
                  <a:pt x="1218" y="1977"/>
                </a:lnTo>
                <a:lnTo>
                  <a:pt x="1198" y="1975"/>
                </a:lnTo>
                <a:lnTo>
                  <a:pt x="1179" y="1974"/>
                </a:lnTo>
                <a:lnTo>
                  <a:pt x="1160" y="1972"/>
                </a:lnTo>
                <a:lnTo>
                  <a:pt x="1142" y="1970"/>
                </a:lnTo>
                <a:lnTo>
                  <a:pt x="1124" y="1966"/>
                </a:lnTo>
                <a:lnTo>
                  <a:pt x="1106" y="1964"/>
                </a:lnTo>
                <a:lnTo>
                  <a:pt x="1088" y="1961"/>
                </a:lnTo>
                <a:lnTo>
                  <a:pt x="1071" y="1956"/>
                </a:lnTo>
                <a:lnTo>
                  <a:pt x="1054" y="1953"/>
                </a:lnTo>
                <a:lnTo>
                  <a:pt x="1038" y="1948"/>
                </a:lnTo>
                <a:lnTo>
                  <a:pt x="1022" y="1943"/>
                </a:lnTo>
                <a:lnTo>
                  <a:pt x="992" y="1933"/>
                </a:lnTo>
                <a:lnTo>
                  <a:pt x="963" y="1920"/>
                </a:lnTo>
                <a:lnTo>
                  <a:pt x="949" y="1914"/>
                </a:lnTo>
                <a:lnTo>
                  <a:pt x="936" y="1907"/>
                </a:lnTo>
                <a:lnTo>
                  <a:pt x="911" y="1892"/>
                </a:lnTo>
                <a:lnTo>
                  <a:pt x="899" y="1884"/>
                </a:lnTo>
                <a:lnTo>
                  <a:pt x="886" y="1875"/>
                </a:lnTo>
                <a:lnTo>
                  <a:pt x="875" y="1866"/>
                </a:lnTo>
                <a:lnTo>
                  <a:pt x="864" y="1857"/>
                </a:lnTo>
                <a:lnTo>
                  <a:pt x="853" y="1848"/>
                </a:lnTo>
                <a:lnTo>
                  <a:pt x="843" y="1838"/>
                </a:lnTo>
                <a:lnTo>
                  <a:pt x="833" y="1828"/>
                </a:lnTo>
                <a:lnTo>
                  <a:pt x="824" y="1818"/>
                </a:lnTo>
                <a:lnTo>
                  <a:pt x="815" y="1807"/>
                </a:lnTo>
                <a:lnTo>
                  <a:pt x="811" y="1801"/>
                </a:lnTo>
                <a:lnTo>
                  <a:pt x="806" y="1796"/>
                </a:lnTo>
                <a:lnTo>
                  <a:pt x="798" y="1784"/>
                </a:lnTo>
                <a:lnTo>
                  <a:pt x="790" y="1772"/>
                </a:lnTo>
                <a:lnTo>
                  <a:pt x="783" y="1760"/>
                </a:lnTo>
                <a:lnTo>
                  <a:pt x="776" y="1747"/>
                </a:lnTo>
                <a:lnTo>
                  <a:pt x="761" y="1720"/>
                </a:lnTo>
                <a:lnTo>
                  <a:pt x="754" y="1706"/>
                </a:lnTo>
                <a:lnTo>
                  <a:pt x="748" y="1691"/>
                </a:lnTo>
                <a:lnTo>
                  <a:pt x="736" y="1661"/>
                </a:lnTo>
                <a:lnTo>
                  <a:pt x="731" y="1645"/>
                </a:lnTo>
                <a:lnTo>
                  <a:pt x="725" y="1629"/>
                </a:lnTo>
                <a:lnTo>
                  <a:pt x="715" y="1596"/>
                </a:lnTo>
                <a:lnTo>
                  <a:pt x="706" y="1561"/>
                </a:lnTo>
                <a:lnTo>
                  <a:pt x="698" y="1524"/>
                </a:lnTo>
                <a:lnTo>
                  <a:pt x="695" y="1505"/>
                </a:lnTo>
                <a:lnTo>
                  <a:pt x="691" y="1484"/>
                </a:lnTo>
                <a:lnTo>
                  <a:pt x="686" y="1445"/>
                </a:lnTo>
                <a:lnTo>
                  <a:pt x="681" y="1402"/>
                </a:lnTo>
                <a:lnTo>
                  <a:pt x="678" y="1360"/>
                </a:lnTo>
                <a:lnTo>
                  <a:pt x="676" y="1337"/>
                </a:lnTo>
                <a:lnTo>
                  <a:pt x="674" y="1315"/>
                </a:lnTo>
                <a:lnTo>
                  <a:pt x="673" y="1267"/>
                </a:lnTo>
                <a:lnTo>
                  <a:pt x="673" y="1219"/>
                </a:lnTo>
                <a:lnTo>
                  <a:pt x="673" y="1171"/>
                </a:lnTo>
                <a:lnTo>
                  <a:pt x="674" y="1147"/>
                </a:lnTo>
                <a:lnTo>
                  <a:pt x="674" y="1124"/>
                </a:lnTo>
                <a:lnTo>
                  <a:pt x="678" y="1079"/>
                </a:lnTo>
                <a:lnTo>
                  <a:pt x="681" y="1035"/>
                </a:lnTo>
                <a:lnTo>
                  <a:pt x="686" y="992"/>
                </a:lnTo>
                <a:lnTo>
                  <a:pt x="689" y="972"/>
                </a:lnTo>
                <a:lnTo>
                  <a:pt x="692" y="952"/>
                </a:lnTo>
                <a:lnTo>
                  <a:pt x="699" y="912"/>
                </a:lnTo>
                <a:lnTo>
                  <a:pt x="707" y="875"/>
                </a:lnTo>
                <a:lnTo>
                  <a:pt x="716" y="839"/>
                </a:lnTo>
                <a:lnTo>
                  <a:pt x="721" y="823"/>
                </a:lnTo>
                <a:lnTo>
                  <a:pt x="726" y="806"/>
                </a:lnTo>
                <a:lnTo>
                  <a:pt x="738" y="773"/>
                </a:lnTo>
                <a:lnTo>
                  <a:pt x="743" y="757"/>
                </a:lnTo>
                <a:lnTo>
                  <a:pt x="750" y="742"/>
                </a:lnTo>
                <a:lnTo>
                  <a:pt x="762" y="712"/>
                </a:lnTo>
                <a:lnTo>
                  <a:pt x="770" y="698"/>
                </a:lnTo>
                <a:lnTo>
                  <a:pt x="777" y="684"/>
                </a:lnTo>
                <a:lnTo>
                  <a:pt x="793" y="658"/>
                </a:lnTo>
                <a:lnTo>
                  <a:pt x="801" y="646"/>
                </a:lnTo>
                <a:lnTo>
                  <a:pt x="808" y="634"/>
                </a:lnTo>
                <a:lnTo>
                  <a:pt x="817" y="621"/>
                </a:lnTo>
                <a:lnTo>
                  <a:pt x="826" y="610"/>
                </a:lnTo>
                <a:lnTo>
                  <a:pt x="837" y="599"/>
                </a:lnTo>
                <a:lnTo>
                  <a:pt x="846" y="589"/>
                </a:lnTo>
                <a:lnTo>
                  <a:pt x="856" y="579"/>
                </a:lnTo>
                <a:lnTo>
                  <a:pt x="867" y="569"/>
                </a:lnTo>
                <a:lnTo>
                  <a:pt x="878" y="558"/>
                </a:lnTo>
                <a:lnTo>
                  <a:pt x="890" y="549"/>
                </a:lnTo>
                <a:lnTo>
                  <a:pt x="901" y="542"/>
                </a:lnTo>
                <a:lnTo>
                  <a:pt x="913" y="533"/>
                </a:lnTo>
                <a:lnTo>
                  <a:pt x="939" y="517"/>
                </a:lnTo>
                <a:lnTo>
                  <a:pt x="953" y="510"/>
                </a:lnTo>
                <a:lnTo>
                  <a:pt x="966" y="502"/>
                </a:lnTo>
                <a:lnTo>
                  <a:pt x="981" y="497"/>
                </a:lnTo>
                <a:lnTo>
                  <a:pt x="994" y="490"/>
                </a:lnTo>
                <a:lnTo>
                  <a:pt x="1025" y="479"/>
                </a:lnTo>
                <a:lnTo>
                  <a:pt x="1057" y="470"/>
                </a:lnTo>
                <a:lnTo>
                  <a:pt x="1073" y="465"/>
                </a:lnTo>
                <a:lnTo>
                  <a:pt x="1090" y="461"/>
                </a:lnTo>
                <a:lnTo>
                  <a:pt x="1107" y="457"/>
                </a:lnTo>
                <a:lnTo>
                  <a:pt x="1125" y="454"/>
                </a:lnTo>
                <a:lnTo>
                  <a:pt x="1162" y="449"/>
                </a:lnTo>
                <a:lnTo>
                  <a:pt x="1180" y="447"/>
                </a:lnTo>
                <a:lnTo>
                  <a:pt x="1199" y="445"/>
                </a:lnTo>
                <a:lnTo>
                  <a:pt x="1219" y="444"/>
                </a:lnTo>
                <a:lnTo>
                  <a:pt x="1239" y="443"/>
                </a:lnTo>
                <a:lnTo>
                  <a:pt x="1260" y="443"/>
                </a:lnTo>
                <a:lnTo>
                  <a:pt x="1280" y="443"/>
                </a:lnTo>
                <a:lnTo>
                  <a:pt x="1301" y="443"/>
                </a:lnTo>
                <a:lnTo>
                  <a:pt x="1321" y="443"/>
                </a:lnTo>
                <a:lnTo>
                  <a:pt x="1341" y="444"/>
                </a:lnTo>
                <a:lnTo>
                  <a:pt x="1361" y="445"/>
                </a:lnTo>
                <a:lnTo>
                  <a:pt x="1398" y="449"/>
                </a:lnTo>
                <a:lnTo>
                  <a:pt x="1418" y="452"/>
                </a:lnTo>
                <a:lnTo>
                  <a:pt x="1436" y="454"/>
                </a:lnTo>
                <a:lnTo>
                  <a:pt x="1453" y="457"/>
                </a:lnTo>
                <a:lnTo>
                  <a:pt x="1471" y="461"/>
                </a:lnTo>
                <a:lnTo>
                  <a:pt x="1503" y="469"/>
                </a:lnTo>
                <a:lnTo>
                  <a:pt x="1535" y="479"/>
                </a:lnTo>
                <a:lnTo>
                  <a:pt x="1550" y="484"/>
                </a:lnTo>
                <a:lnTo>
                  <a:pt x="1565" y="490"/>
                </a:lnTo>
                <a:lnTo>
                  <a:pt x="1580" y="496"/>
                </a:lnTo>
                <a:lnTo>
                  <a:pt x="1594" y="502"/>
                </a:lnTo>
                <a:lnTo>
                  <a:pt x="1621" y="517"/>
                </a:lnTo>
                <a:lnTo>
                  <a:pt x="1634" y="524"/>
                </a:lnTo>
                <a:lnTo>
                  <a:pt x="1646" y="533"/>
                </a:lnTo>
                <a:lnTo>
                  <a:pt x="1659" y="540"/>
                </a:lnTo>
                <a:lnTo>
                  <a:pt x="1670" y="549"/>
                </a:lnTo>
                <a:lnTo>
                  <a:pt x="1682" y="558"/>
                </a:lnTo>
                <a:lnTo>
                  <a:pt x="1692" y="567"/>
                </a:lnTo>
                <a:lnTo>
                  <a:pt x="1704" y="578"/>
                </a:lnTo>
                <a:lnTo>
                  <a:pt x="1714" y="588"/>
                </a:lnTo>
                <a:lnTo>
                  <a:pt x="1723" y="599"/>
                </a:lnTo>
                <a:lnTo>
                  <a:pt x="1733" y="609"/>
                </a:lnTo>
                <a:lnTo>
                  <a:pt x="1742" y="620"/>
                </a:lnTo>
                <a:lnTo>
                  <a:pt x="1751" y="633"/>
                </a:lnTo>
                <a:lnTo>
                  <a:pt x="1767" y="657"/>
                </a:lnTo>
                <a:lnTo>
                  <a:pt x="1775" y="670"/>
                </a:lnTo>
                <a:lnTo>
                  <a:pt x="1782" y="683"/>
                </a:lnTo>
                <a:lnTo>
                  <a:pt x="1796" y="711"/>
                </a:lnTo>
                <a:lnTo>
                  <a:pt x="1809" y="740"/>
                </a:lnTo>
                <a:lnTo>
                  <a:pt x="1822" y="771"/>
                </a:lnTo>
                <a:lnTo>
                  <a:pt x="1827" y="788"/>
                </a:lnTo>
                <a:lnTo>
                  <a:pt x="1833" y="803"/>
                </a:lnTo>
                <a:lnTo>
                  <a:pt x="1842" y="838"/>
                </a:lnTo>
                <a:lnTo>
                  <a:pt x="1851" y="874"/>
                </a:lnTo>
                <a:lnTo>
                  <a:pt x="1859" y="911"/>
                </a:lnTo>
                <a:lnTo>
                  <a:pt x="1864" y="930"/>
                </a:lnTo>
                <a:lnTo>
                  <a:pt x="1867" y="951"/>
                </a:lnTo>
                <a:lnTo>
                  <a:pt x="1873" y="991"/>
                </a:lnTo>
                <a:lnTo>
                  <a:pt x="1877" y="1033"/>
                </a:lnTo>
                <a:lnTo>
                  <a:pt x="1880" y="1076"/>
                </a:lnTo>
                <a:lnTo>
                  <a:pt x="1882" y="1099"/>
                </a:lnTo>
                <a:lnTo>
                  <a:pt x="1884" y="1123"/>
                </a:lnTo>
                <a:lnTo>
                  <a:pt x="1885" y="1170"/>
                </a:lnTo>
                <a:lnTo>
                  <a:pt x="1885" y="1218"/>
                </a:lnTo>
                <a:lnTo>
                  <a:pt x="1885" y="1250"/>
                </a:lnTo>
                <a:lnTo>
                  <a:pt x="1885" y="1281"/>
                </a:lnTo>
                <a:lnTo>
                  <a:pt x="1884" y="1312"/>
                </a:lnTo>
                <a:lnTo>
                  <a:pt x="1882" y="1342"/>
                </a:lnTo>
                <a:lnTo>
                  <a:pt x="1880" y="1371"/>
                </a:lnTo>
                <a:lnTo>
                  <a:pt x="1877" y="1399"/>
                </a:lnTo>
                <a:lnTo>
                  <a:pt x="1875" y="1427"/>
                </a:lnTo>
                <a:lnTo>
                  <a:pt x="1874" y="1441"/>
                </a:lnTo>
                <a:lnTo>
                  <a:pt x="1871" y="1454"/>
                </a:lnTo>
                <a:lnTo>
                  <a:pt x="1868" y="1480"/>
                </a:lnTo>
                <a:lnTo>
                  <a:pt x="1864" y="1505"/>
                </a:lnTo>
                <a:lnTo>
                  <a:pt x="1859" y="1529"/>
                </a:lnTo>
                <a:lnTo>
                  <a:pt x="1854" y="1553"/>
                </a:lnTo>
                <a:lnTo>
                  <a:pt x="1849" y="1575"/>
                </a:lnTo>
                <a:lnTo>
                  <a:pt x="1843" y="1598"/>
                </a:lnTo>
                <a:lnTo>
                  <a:pt x="1836" y="1619"/>
                </a:lnTo>
                <a:lnTo>
                  <a:pt x="1830" y="1639"/>
                </a:lnTo>
                <a:lnTo>
                  <a:pt x="1823" y="1659"/>
                </a:lnTo>
                <a:lnTo>
                  <a:pt x="1815" y="1679"/>
                </a:lnTo>
                <a:lnTo>
                  <a:pt x="1811" y="1688"/>
                </a:lnTo>
                <a:lnTo>
                  <a:pt x="1806" y="1697"/>
                </a:lnTo>
                <a:lnTo>
                  <a:pt x="1798" y="1715"/>
                </a:lnTo>
                <a:lnTo>
                  <a:pt x="1788" y="1733"/>
                </a:lnTo>
                <a:lnTo>
                  <a:pt x="1778" y="1750"/>
                </a:lnTo>
                <a:lnTo>
                  <a:pt x="1768" y="1765"/>
                </a:lnTo>
                <a:lnTo>
                  <a:pt x="1757" y="1781"/>
                </a:lnTo>
                <a:lnTo>
                  <a:pt x="1745" y="1796"/>
                </a:lnTo>
                <a:lnTo>
                  <a:pt x="1733" y="1810"/>
                </a:lnTo>
                <a:lnTo>
                  <a:pt x="1721" y="1825"/>
                </a:lnTo>
                <a:lnTo>
                  <a:pt x="1707" y="1837"/>
                </a:lnTo>
                <a:lnTo>
                  <a:pt x="1693" y="1851"/>
                </a:lnTo>
                <a:lnTo>
                  <a:pt x="1679" y="1862"/>
                </a:lnTo>
                <a:lnTo>
                  <a:pt x="1663" y="1874"/>
                </a:lnTo>
                <a:lnTo>
                  <a:pt x="1648" y="1884"/>
                </a:lnTo>
                <a:lnTo>
                  <a:pt x="1831" y="2178"/>
                </a:lnTo>
                <a:lnTo>
                  <a:pt x="1607" y="2282"/>
                </a:lnTo>
                <a:lnTo>
                  <a:pt x="1413" y="1965"/>
                </a:lnTo>
                <a:lnTo>
                  <a:pt x="1402" y="1969"/>
                </a:lnTo>
                <a:lnTo>
                  <a:pt x="1396" y="1970"/>
                </a:lnTo>
                <a:lnTo>
                  <a:pt x="1389" y="1971"/>
                </a:lnTo>
                <a:lnTo>
                  <a:pt x="1375" y="1973"/>
                </a:lnTo>
                <a:lnTo>
                  <a:pt x="1359" y="1975"/>
                </a:lnTo>
                <a:lnTo>
                  <a:pt x="1342" y="1977"/>
                </a:lnTo>
                <a:lnTo>
                  <a:pt x="1323" y="1978"/>
                </a:lnTo>
                <a:lnTo>
                  <a:pt x="1303" y="1978"/>
                </a:lnTo>
                <a:lnTo>
                  <a:pt x="1280" y="1978"/>
                </a:lnTo>
                <a:close/>
                <a:moveTo>
                  <a:pt x="3107" y="0"/>
                </a:moveTo>
                <a:lnTo>
                  <a:pt x="2987" y="0"/>
                </a:lnTo>
                <a:lnTo>
                  <a:pt x="2359" y="0"/>
                </a:lnTo>
                <a:lnTo>
                  <a:pt x="1732" y="0"/>
                </a:lnTo>
                <a:lnTo>
                  <a:pt x="1103" y="0"/>
                </a:lnTo>
                <a:lnTo>
                  <a:pt x="476" y="0"/>
                </a:lnTo>
                <a:lnTo>
                  <a:pt x="0" y="475"/>
                </a:lnTo>
                <a:lnTo>
                  <a:pt x="0" y="1271"/>
                </a:lnTo>
                <a:lnTo>
                  <a:pt x="0" y="2066"/>
                </a:lnTo>
                <a:lnTo>
                  <a:pt x="0" y="2197"/>
                </a:lnTo>
                <a:lnTo>
                  <a:pt x="0" y="2526"/>
                </a:lnTo>
                <a:lnTo>
                  <a:pt x="330" y="2526"/>
                </a:lnTo>
                <a:lnTo>
                  <a:pt x="450" y="2526"/>
                </a:lnTo>
                <a:lnTo>
                  <a:pt x="1078" y="2526"/>
                </a:lnTo>
                <a:lnTo>
                  <a:pt x="1706" y="2526"/>
                </a:lnTo>
                <a:lnTo>
                  <a:pt x="2333" y="2526"/>
                </a:lnTo>
                <a:lnTo>
                  <a:pt x="2961" y="2526"/>
                </a:lnTo>
                <a:lnTo>
                  <a:pt x="3438" y="2051"/>
                </a:lnTo>
                <a:lnTo>
                  <a:pt x="3438" y="1255"/>
                </a:lnTo>
                <a:lnTo>
                  <a:pt x="3438" y="460"/>
                </a:lnTo>
                <a:lnTo>
                  <a:pt x="3438" y="329"/>
                </a:lnTo>
                <a:lnTo>
                  <a:pt x="3438" y="0"/>
                </a:lnTo>
                <a:lnTo>
                  <a:pt x="31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50721" y="5805264"/>
            <a:ext cx="11087386" cy="360586"/>
          </a:xfrm>
        </p:spPr>
        <p:txBody>
          <a:bodyPr anchor="b" anchorCtr="0"/>
          <a:lstStyle>
            <a:lvl1pPr marL="0" indent="0">
              <a:buFontTx/>
              <a:buNone/>
              <a:defRPr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Insert your contact details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74610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C027204F-92EA-45FA-925F-32F9768333F0}" type="datetime3">
              <a:rPr lang="en-US" smtClean="0"/>
              <a:t>25 October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Presentation name / Author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A683D178-98AA-4574-9EAA-8EB007C551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88825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79425" y="0"/>
                </a:moveTo>
                <a:lnTo>
                  <a:pt x="12192000" y="0"/>
                </a:lnTo>
                <a:lnTo>
                  <a:pt x="12192000" y="6378572"/>
                </a:lnTo>
                <a:lnTo>
                  <a:pt x="11712572" y="6858000"/>
                </a:lnTo>
                <a:lnTo>
                  <a:pt x="0" y="6858000"/>
                </a:lnTo>
                <a:lnTo>
                  <a:pt x="0" y="47942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20" y="1628779"/>
            <a:ext cx="11087386" cy="792113"/>
          </a:xfrm>
        </p:spPr>
        <p:txBody>
          <a:bodyPr anchor="t" anchorCtr="0"/>
          <a:lstStyle>
            <a:lvl1pPr algn="l">
              <a:defRPr sz="600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21" y="2492896"/>
            <a:ext cx="11087386" cy="93610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50721" y="5805264"/>
            <a:ext cx="11087386" cy="360586"/>
          </a:xfrm>
        </p:spPr>
        <p:txBody>
          <a:bodyPr anchor="b" anchorCtr="0"/>
          <a:lstStyle>
            <a:lvl1pPr marL="0" indent="0">
              <a:buFontTx/>
              <a:buNone/>
              <a:defRPr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Insert date</a:t>
            </a:r>
            <a:endParaRPr lang="en-GB" dirty="0"/>
          </a:p>
        </p:txBody>
      </p:sp>
      <p:sp>
        <p:nvSpPr>
          <p:cNvPr id="16" name="Text Placeholder 14"/>
          <p:cNvSpPr>
            <a:spLocks noGrp="1" noChangeAspect="1"/>
          </p:cNvSpPr>
          <p:nvPr>
            <p:ph type="body" sz="quarter" idx="15"/>
          </p:nvPr>
        </p:nvSpPr>
        <p:spPr>
          <a:xfrm>
            <a:off x="550720" y="549275"/>
            <a:ext cx="719813" cy="5292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460098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720" y="1844825"/>
            <a:ext cx="11087386" cy="432102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44711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D60D5ED7-32A6-4948-8E3A-E47339987862}" type="datetime3">
              <a:rPr lang="en-US" smtClean="0"/>
              <a:t>25 October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Presentation name / Author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A683D178-98AA-4574-9EAA-8EB007C551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50720" y="1628779"/>
            <a:ext cx="11087386" cy="792113"/>
          </a:xfrm>
        </p:spPr>
        <p:txBody>
          <a:bodyPr anchor="t" anchorCtr="0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50721" y="2852936"/>
            <a:ext cx="11087386" cy="3312914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Freeform 6"/>
          <p:cNvSpPr>
            <a:spLocks noChangeAspect="1" noEditPoints="1"/>
          </p:cNvSpPr>
          <p:nvPr userDrawn="1"/>
        </p:nvSpPr>
        <p:spPr bwMode="auto">
          <a:xfrm>
            <a:off x="550720" y="549275"/>
            <a:ext cx="719813" cy="529006"/>
          </a:xfrm>
          <a:custGeom>
            <a:avLst/>
            <a:gdLst>
              <a:gd name="T0" fmla="*/ 2431 w 3438"/>
              <a:gd name="T1" fmla="*/ 1652 h 2526"/>
              <a:gd name="T2" fmla="*/ 2460 w 3438"/>
              <a:gd name="T3" fmla="*/ 1720 h 2526"/>
              <a:gd name="T4" fmla="*/ 2533 w 3438"/>
              <a:gd name="T5" fmla="*/ 1741 h 2526"/>
              <a:gd name="T6" fmla="*/ 2577 w 3438"/>
              <a:gd name="T7" fmla="*/ 1947 h 2526"/>
              <a:gd name="T8" fmla="*/ 2406 w 3438"/>
              <a:gd name="T9" fmla="*/ 1943 h 2526"/>
              <a:gd name="T10" fmla="*/ 2298 w 3438"/>
              <a:gd name="T11" fmla="*/ 1903 h 2526"/>
              <a:gd name="T12" fmla="*/ 2226 w 3438"/>
              <a:gd name="T13" fmla="*/ 1815 h 2526"/>
              <a:gd name="T14" fmla="*/ 2192 w 3438"/>
              <a:gd name="T15" fmla="*/ 1655 h 2526"/>
              <a:gd name="T16" fmla="*/ 2188 w 3438"/>
              <a:gd name="T17" fmla="*/ 842 h 2526"/>
              <a:gd name="T18" fmla="*/ 1012 w 3438"/>
              <a:gd name="T19" fmla="*/ 1663 h 2526"/>
              <a:gd name="T20" fmla="*/ 1105 w 3438"/>
              <a:gd name="T21" fmla="*/ 1736 h 2526"/>
              <a:gd name="T22" fmla="*/ 1218 w 3438"/>
              <a:gd name="T23" fmla="*/ 1764 h 2526"/>
              <a:gd name="T24" fmla="*/ 1376 w 3438"/>
              <a:gd name="T25" fmla="*/ 1760 h 2526"/>
              <a:gd name="T26" fmla="*/ 1481 w 3438"/>
              <a:gd name="T27" fmla="*/ 1724 h 2526"/>
              <a:gd name="T28" fmla="*/ 1553 w 3438"/>
              <a:gd name="T29" fmla="*/ 1657 h 2526"/>
              <a:gd name="T30" fmla="*/ 1603 w 3438"/>
              <a:gd name="T31" fmla="*/ 1536 h 2526"/>
              <a:gd name="T32" fmla="*/ 1633 w 3438"/>
              <a:gd name="T33" fmla="*/ 1326 h 2526"/>
              <a:gd name="T34" fmla="*/ 1628 w 3438"/>
              <a:gd name="T35" fmla="*/ 1050 h 2526"/>
              <a:gd name="T36" fmla="*/ 1585 w 3438"/>
              <a:gd name="T37" fmla="*/ 844 h 2526"/>
              <a:gd name="T38" fmla="*/ 1514 w 3438"/>
              <a:gd name="T39" fmla="*/ 729 h 2526"/>
              <a:gd name="T40" fmla="*/ 1425 w 3438"/>
              <a:gd name="T41" fmla="*/ 675 h 2526"/>
              <a:gd name="T42" fmla="*/ 1280 w 3438"/>
              <a:gd name="T43" fmla="*/ 653 h 2526"/>
              <a:gd name="T44" fmla="*/ 1154 w 3438"/>
              <a:gd name="T45" fmla="*/ 669 h 2526"/>
              <a:gd name="T46" fmla="*/ 1046 w 3438"/>
              <a:gd name="T47" fmla="*/ 729 h 2526"/>
              <a:gd name="T48" fmla="*/ 985 w 3438"/>
              <a:gd name="T49" fmla="*/ 815 h 2526"/>
              <a:gd name="T50" fmla="*/ 938 w 3438"/>
              <a:gd name="T51" fmla="*/ 990 h 2526"/>
              <a:gd name="T52" fmla="*/ 923 w 3438"/>
              <a:gd name="T53" fmla="*/ 1254 h 2526"/>
              <a:gd name="T54" fmla="*/ 947 w 3438"/>
              <a:gd name="T55" fmla="*/ 1497 h 2526"/>
              <a:gd name="T56" fmla="*/ 998 w 3438"/>
              <a:gd name="T57" fmla="*/ 1641 h 2526"/>
              <a:gd name="T58" fmla="*/ 1142 w 3438"/>
              <a:gd name="T59" fmla="*/ 1970 h 2526"/>
              <a:gd name="T60" fmla="*/ 992 w 3438"/>
              <a:gd name="T61" fmla="*/ 1933 h 2526"/>
              <a:gd name="T62" fmla="*/ 864 w 3438"/>
              <a:gd name="T63" fmla="*/ 1857 h 2526"/>
              <a:gd name="T64" fmla="*/ 798 w 3438"/>
              <a:gd name="T65" fmla="*/ 1784 h 2526"/>
              <a:gd name="T66" fmla="*/ 731 w 3438"/>
              <a:gd name="T67" fmla="*/ 1645 h 2526"/>
              <a:gd name="T68" fmla="*/ 681 w 3438"/>
              <a:gd name="T69" fmla="*/ 1402 h 2526"/>
              <a:gd name="T70" fmla="*/ 674 w 3438"/>
              <a:gd name="T71" fmla="*/ 1124 h 2526"/>
              <a:gd name="T72" fmla="*/ 716 w 3438"/>
              <a:gd name="T73" fmla="*/ 839 h 2526"/>
              <a:gd name="T74" fmla="*/ 777 w 3438"/>
              <a:gd name="T75" fmla="*/ 684 h 2526"/>
              <a:gd name="T76" fmla="*/ 856 w 3438"/>
              <a:gd name="T77" fmla="*/ 579 h 2526"/>
              <a:gd name="T78" fmla="*/ 966 w 3438"/>
              <a:gd name="T79" fmla="*/ 502 h 2526"/>
              <a:gd name="T80" fmla="*/ 1125 w 3438"/>
              <a:gd name="T81" fmla="*/ 454 h 2526"/>
              <a:gd name="T82" fmla="*/ 1301 w 3438"/>
              <a:gd name="T83" fmla="*/ 443 h 2526"/>
              <a:gd name="T84" fmla="*/ 1471 w 3438"/>
              <a:gd name="T85" fmla="*/ 461 h 2526"/>
              <a:gd name="T86" fmla="*/ 1634 w 3438"/>
              <a:gd name="T87" fmla="*/ 524 h 2526"/>
              <a:gd name="T88" fmla="*/ 1723 w 3438"/>
              <a:gd name="T89" fmla="*/ 599 h 2526"/>
              <a:gd name="T90" fmla="*/ 1809 w 3438"/>
              <a:gd name="T91" fmla="*/ 740 h 2526"/>
              <a:gd name="T92" fmla="*/ 1867 w 3438"/>
              <a:gd name="T93" fmla="*/ 951 h 2526"/>
              <a:gd name="T94" fmla="*/ 1885 w 3438"/>
              <a:gd name="T95" fmla="*/ 1250 h 2526"/>
              <a:gd name="T96" fmla="*/ 1871 w 3438"/>
              <a:gd name="T97" fmla="*/ 1454 h 2526"/>
              <a:gd name="T98" fmla="*/ 1830 w 3438"/>
              <a:gd name="T99" fmla="*/ 1639 h 2526"/>
              <a:gd name="T100" fmla="*/ 1768 w 3438"/>
              <a:gd name="T101" fmla="*/ 1765 h 2526"/>
              <a:gd name="T102" fmla="*/ 1663 w 3438"/>
              <a:gd name="T103" fmla="*/ 1874 h 2526"/>
              <a:gd name="T104" fmla="*/ 1375 w 3438"/>
              <a:gd name="T105" fmla="*/ 1973 h 2526"/>
              <a:gd name="T106" fmla="*/ 2359 w 3438"/>
              <a:gd name="T107" fmla="*/ 0 h 2526"/>
              <a:gd name="T108" fmla="*/ 0 w 3438"/>
              <a:gd name="T109" fmla="*/ 2526 h 2526"/>
              <a:gd name="T110" fmla="*/ 3438 w 3438"/>
              <a:gd name="T111" fmla="*/ 1255 h 2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38" h="2526">
                <a:moveTo>
                  <a:pt x="2724" y="1043"/>
                </a:moveTo>
                <a:lnTo>
                  <a:pt x="2423" y="1043"/>
                </a:lnTo>
                <a:lnTo>
                  <a:pt x="2423" y="1521"/>
                </a:lnTo>
                <a:lnTo>
                  <a:pt x="2423" y="1553"/>
                </a:lnTo>
                <a:lnTo>
                  <a:pt x="2424" y="1582"/>
                </a:lnTo>
                <a:lnTo>
                  <a:pt x="2425" y="1608"/>
                </a:lnTo>
                <a:lnTo>
                  <a:pt x="2428" y="1632"/>
                </a:lnTo>
                <a:lnTo>
                  <a:pt x="2431" y="1652"/>
                </a:lnTo>
                <a:lnTo>
                  <a:pt x="2434" y="1670"/>
                </a:lnTo>
                <a:lnTo>
                  <a:pt x="2438" y="1684"/>
                </a:lnTo>
                <a:lnTo>
                  <a:pt x="2442" y="1697"/>
                </a:lnTo>
                <a:lnTo>
                  <a:pt x="2446" y="1702"/>
                </a:lnTo>
                <a:lnTo>
                  <a:pt x="2449" y="1707"/>
                </a:lnTo>
                <a:lnTo>
                  <a:pt x="2452" y="1711"/>
                </a:lnTo>
                <a:lnTo>
                  <a:pt x="2456" y="1716"/>
                </a:lnTo>
                <a:lnTo>
                  <a:pt x="2460" y="1720"/>
                </a:lnTo>
                <a:lnTo>
                  <a:pt x="2466" y="1724"/>
                </a:lnTo>
                <a:lnTo>
                  <a:pt x="2477" y="1729"/>
                </a:lnTo>
                <a:lnTo>
                  <a:pt x="2491" y="1735"/>
                </a:lnTo>
                <a:lnTo>
                  <a:pt x="2499" y="1736"/>
                </a:lnTo>
                <a:lnTo>
                  <a:pt x="2506" y="1738"/>
                </a:lnTo>
                <a:lnTo>
                  <a:pt x="2514" y="1739"/>
                </a:lnTo>
                <a:lnTo>
                  <a:pt x="2523" y="1739"/>
                </a:lnTo>
                <a:lnTo>
                  <a:pt x="2533" y="1741"/>
                </a:lnTo>
                <a:lnTo>
                  <a:pt x="2542" y="1741"/>
                </a:lnTo>
                <a:lnTo>
                  <a:pt x="2722" y="1734"/>
                </a:lnTo>
                <a:lnTo>
                  <a:pt x="2732" y="1923"/>
                </a:lnTo>
                <a:lnTo>
                  <a:pt x="2697" y="1929"/>
                </a:lnTo>
                <a:lnTo>
                  <a:pt x="2664" y="1935"/>
                </a:lnTo>
                <a:lnTo>
                  <a:pt x="2633" y="1941"/>
                </a:lnTo>
                <a:lnTo>
                  <a:pt x="2603" y="1944"/>
                </a:lnTo>
                <a:lnTo>
                  <a:pt x="2577" y="1947"/>
                </a:lnTo>
                <a:lnTo>
                  <a:pt x="2553" y="1950"/>
                </a:lnTo>
                <a:lnTo>
                  <a:pt x="2530" y="1951"/>
                </a:lnTo>
                <a:lnTo>
                  <a:pt x="2510" y="1952"/>
                </a:lnTo>
                <a:lnTo>
                  <a:pt x="2487" y="1951"/>
                </a:lnTo>
                <a:lnTo>
                  <a:pt x="2466" y="1950"/>
                </a:lnTo>
                <a:lnTo>
                  <a:pt x="2445" y="1948"/>
                </a:lnTo>
                <a:lnTo>
                  <a:pt x="2425" y="1946"/>
                </a:lnTo>
                <a:lnTo>
                  <a:pt x="2406" y="1943"/>
                </a:lnTo>
                <a:lnTo>
                  <a:pt x="2388" y="1939"/>
                </a:lnTo>
                <a:lnTo>
                  <a:pt x="2370" y="1935"/>
                </a:lnTo>
                <a:lnTo>
                  <a:pt x="2362" y="1933"/>
                </a:lnTo>
                <a:lnTo>
                  <a:pt x="2354" y="1930"/>
                </a:lnTo>
                <a:lnTo>
                  <a:pt x="2339" y="1925"/>
                </a:lnTo>
                <a:lnTo>
                  <a:pt x="2324" y="1918"/>
                </a:lnTo>
                <a:lnTo>
                  <a:pt x="2311" y="1911"/>
                </a:lnTo>
                <a:lnTo>
                  <a:pt x="2298" y="1903"/>
                </a:lnTo>
                <a:lnTo>
                  <a:pt x="2286" y="1896"/>
                </a:lnTo>
                <a:lnTo>
                  <a:pt x="2276" y="1887"/>
                </a:lnTo>
                <a:lnTo>
                  <a:pt x="2265" y="1877"/>
                </a:lnTo>
                <a:lnTo>
                  <a:pt x="2256" y="1866"/>
                </a:lnTo>
                <a:lnTo>
                  <a:pt x="2249" y="1855"/>
                </a:lnTo>
                <a:lnTo>
                  <a:pt x="2241" y="1843"/>
                </a:lnTo>
                <a:lnTo>
                  <a:pt x="2233" y="1829"/>
                </a:lnTo>
                <a:lnTo>
                  <a:pt x="2226" y="1815"/>
                </a:lnTo>
                <a:lnTo>
                  <a:pt x="2220" y="1799"/>
                </a:lnTo>
                <a:lnTo>
                  <a:pt x="2215" y="1782"/>
                </a:lnTo>
                <a:lnTo>
                  <a:pt x="2209" y="1764"/>
                </a:lnTo>
                <a:lnTo>
                  <a:pt x="2205" y="1744"/>
                </a:lnTo>
                <a:lnTo>
                  <a:pt x="2201" y="1724"/>
                </a:lnTo>
                <a:lnTo>
                  <a:pt x="2198" y="1702"/>
                </a:lnTo>
                <a:lnTo>
                  <a:pt x="2195" y="1679"/>
                </a:lnTo>
                <a:lnTo>
                  <a:pt x="2192" y="1655"/>
                </a:lnTo>
                <a:lnTo>
                  <a:pt x="2190" y="1630"/>
                </a:lnTo>
                <a:lnTo>
                  <a:pt x="2189" y="1603"/>
                </a:lnTo>
                <a:lnTo>
                  <a:pt x="2188" y="1575"/>
                </a:lnTo>
                <a:lnTo>
                  <a:pt x="2188" y="1547"/>
                </a:lnTo>
                <a:lnTo>
                  <a:pt x="2188" y="1043"/>
                </a:lnTo>
                <a:lnTo>
                  <a:pt x="2021" y="1043"/>
                </a:lnTo>
                <a:lnTo>
                  <a:pt x="2021" y="842"/>
                </a:lnTo>
                <a:lnTo>
                  <a:pt x="2188" y="842"/>
                </a:lnTo>
                <a:lnTo>
                  <a:pt x="2188" y="526"/>
                </a:lnTo>
                <a:lnTo>
                  <a:pt x="2423" y="526"/>
                </a:lnTo>
                <a:lnTo>
                  <a:pt x="2423" y="842"/>
                </a:lnTo>
                <a:lnTo>
                  <a:pt x="2724" y="842"/>
                </a:lnTo>
                <a:lnTo>
                  <a:pt x="2724" y="1043"/>
                </a:lnTo>
                <a:close/>
                <a:moveTo>
                  <a:pt x="998" y="1641"/>
                </a:moveTo>
                <a:lnTo>
                  <a:pt x="1007" y="1656"/>
                </a:lnTo>
                <a:lnTo>
                  <a:pt x="1012" y="1663"/>
                </a:lnTo>
                <a:lnTo>
                  <a:pt x="1018" y="1670"/>
                </a:lnTo>
                <a:lnTo>
                  <a:pt x="1029" y="1683"/>
                </a:lnTo>
                <a:lnTo>
                  <a:pt x="1043" y="1696"/>
                </a:lnTo>
                <a:lnTo>
                  <a:pt x="1056" y="1707"/>
                </a:lnTo>
                <a:lnTo>
                  <a:pt x="1072" y="1718"/>
                </a:lnTo>
                <a:lnTo>
                  <a:pt x="1088" y="1727"/>
                </a:lnTo>
                <a:lnTo>
                  <a:pt x="1097" y="1732"/>
                </a:lnTo>
                <a:lnTo>
                  <a:pt x="1105" y="1736"/>
                </a:lnTo>
                <a:lnTo>
                  <a:pt x="1123" y="1743"/>
                </a:lnTo>
                <a:lnTo>
                  <a:pt x="1143" y="1750"/>
                </a:lnTo>
                <a:lnTo>
                  <a:pt x="1153" y="1753"/>
                </a:lnTo>
                <a:lnTo>
                  <a:pt x="1163" y="1755"/>
                </a:lnTo>
                <a:lnTo>
                  <a:pt x="1185" y="1760"/>
                </a:lnTo>
                <a:lnTo>
                  <a:pt x="1195" y="1762"/>
                </a:lnTo>
                <a:lnTo>
                  <a:pt x="1207" y="1763"/>
                </a:lnTo>
                <a:lnTo>
                  <a:pt x="1218" y="1764"/>
                </a:lnTo>
                <a:lnTo>
                  <a:pt x="1230" y="1765"/>
                </a:lnTo>
                <a:lnTo>
                  <a:pt x="1254" y="1768"/>
                </a:lnTo>
                <a:lnTo>
                  <a:pt x="1280" y="1768"/>
                </a:lnTo>
                <a:lnTo>
                  <a:pt x="1306" y="1768"/>
                </a:lnTo>
                <a:lnTo>
                  <a:pt x="1330" y="1765"/>
                </a:lnTo>
                <a:lnTo>
                  <a:pt x="1342" y="1764"/>
                </a:lnTo>
                <a:lnTo>
                  <a:pt x="1353" y="1763"/>
                </a:lnTo>
                <a:lnTo>
                  <a:pt x="1376" y="1760"/>
                </a:lnTo>
                <a:lnTo>
                  <a:pt x="1397" y="1755"/>
                </a:lnTo>
                <a:lnTo>
                  <a:pt x="1418" y="1750"/>
                </a:lnTo>
                <a:lnTo>
                  <a:pt x="1428" y="1747"/>
                </a:lnTo>
                <a:lnTo>
                  <a:pt x="1437" y="1744"/>
                </a:lnTo>
                <a:lnTo>
                  <a:pt x="1455" y="1736"/>
                </a:lnTo>
                <a:lnTo>
                  <a:pt x="1464" y="1733"/>
                </a:lnTo>
                <a:lnTo>
                  <a:pt x="1473" y="1728"/>
                </a:lnTo>
                <a:lnTo>
                  <a:pt x="1481" y="1724"/>
                </a:lnTo>
                <a:lnTo>
                  <a:pt x="1489" y="1719"/>
                </a:lnTo>
                <a:lnTo>
                  <a:pt x="1503" y="1708"/>
                </a:lnTo>
                <a:lnTo>
                  <a:pt x="1510" y="1703"/>
                </a:lnTo>
                <a:lnTo>
                  <a:pt x="1517" y="1697"/>
                </a:lnTo>
                <a:lnTo>
                  <a:pt x="1530" y="1685"/>
                </a:lnTo>
                <a:lnTo>
                  <a:pt x="1536" y="1679"/>
                </a:lnTo>
                <a:lnTo>
                  <a:pt x="1541" y="1672"/>
                </a:lnTo>
                <a:lnTo>
                  <a:pt x="1553" y="1657"/>
                </a:lnTo>
                <a:lnTo>
                  <a:pt x="1562" y="1643"/>
                </a:lnTo>
                <a:lnTo>
                  <a:pt x="1571" y="1626"/>
                </a:lnTo>
                <a:lnTo>
                  <a:pt x="1579" y="1609"/>
                </a:lnTo>
                <a:lnTo>
                  <a:pt x="1583" y="1599"/>
                </a:lnTo>
                <a:lnTo>
                  <a:pt x="1587" y="1590"/>
                </a:lnTo>
                <a:lnTo>
                  <a:pt x="1594" y="1570"/>
                </a:lnTo>
                <a:lnTo>
                  <a:pt x="1600" y="1547"/>
                </a:lnTo>
                <a:lnTo>
                  <a:pt x="1603" y="1536"/>
                </a:lnTo>
                <a:lnTo>
                  <a:pt x="1607" y="1525"/>
                </a:lnTo>
                <a:lnTo>
                  <a:pt x="1612" y="1500"/>
                </a:lnTo>
                <a:lnTo>
                  <a:pt x="1617" y="1474"/>
                </a:lnTo>
                <a:lnTo>
                  <a:pt x="1621" y="1447"/>
                </a:lnTo>
                <a:lnTo>
                  <a:pt x="1625" y="1419"/>
                </a:lnTo>
                <a:lnTo>
                  <a:pt x="1628" y="1389"/>
                </a:lnTo>
                <a:lnTo>
                  <a:pt x="1630" y="1359"/>
                </a:lnTo>
                <a:lnTo>
                  <a:pt x="1633" y="1326"/>
                </a:lnTo>
                <a:lnTo>
                  <a:pt x="1634" y="1292"/>
                </a:lnTo>
                <a:lnTo>
                  <a:pt x="1635" y="1256"/>
                </a:lnTo>
                <a:lnTo>
                  <a:pt x="1635" y="1220"/>
                </a:lnTo>
                <a:lnTo>
                  <a:pt x="1635" y="1183"/>
                </a:lnTo>
                <a:lnTo>
                  <a:pt x="1634" y="1148"/>
                </a:lnTo>
                <a:lnTo>
                  <a:pt x="1633" y="1115"/>
                </a:lnTo>
                <a:lnTo>
                  <a:pt x="1630" y="1081"/>
                </a:lnTo>
                <a:lnTo>
                  <a:pt x="1628" y="1050"/>
                </a:lnTo>
                <a:lnTo>
                  <a:pt x="1625" y="1020"/>
                </a:lnTo>
                <a:lnTo>
                  <a:pt x="1620" y="991"/>
                </a:lnTo>
                <a:lnTo>
                  <a:pt x="1616" y="963"/>
                </a:lnTo>
                <a:lnTo>
                  <a:pt x="1611" y="937"/>
                </a:lnTo>
                <a:lnTo>
                  <a:pt x="1606" y="911"/>
                </a:lnTo>
                <a:lnTo>
                  <a:pt x="1600" y="888"/>
                </a:lnTo>
                <a:lnTo>
                  <a:pt x="1593" y="865"/>
                </a:lnTo>
                <a:lnTo>
                  <a:pt x="1585" y="844"/>
                </a:lnTo>
                <a:lnTo>
                  <a:pt x="1578" y="824"/>
                </a:lnTo>
                <a:lnTo>
                  <a:pt x="1568" y="806"/>
                </a:lnTo>
                <a:lnTo>
                  <a:pt x="1559" y="788"/>
                </a:lnTo>
                <a:lnTo>
                  <a:pt x="1550" y="772"/>
                </a:lnTo>
                <a:lnTo>
                  <a:pt x="1545" y="764"/>
                </a:lnTo>
                <a:lnTo>
                  <a:pt x="1539" y="756"/>
                </a:lnTo>
                <a:lnTo>
                  <a:pt x="1527" y="742"/>
                </a:lnTo>
                <a:lnTo>
                  <a:pt x="1514" y="729"/>
                </a:lnTo>
                <a:lnTo>
                  <a:pt x="1508" y="723"/>
                </a:lnTo>
                <a:lnTo>
                  <a:pt x="1500" y="717"/>
                </a:lnTo>
                <a:lnTo>
                  <a:pt x="1493" y="711"/>
                </a:lnTo>
                <a:lnTo>
                  <a:pt x="1485" y="706"/>
                </a:lnTo>
                <a:lnTo>
                  <a:pt x="1469" y="696"/>
                </a:lnTo>
                <a:lnTo>
                  <a:pt x="1453" y="687"/>
                </a:lnTo>
                <a:lnTo>
                  <a:pt x="1435" y="679"/>
                </a:lnTo>
                <a:lnTo>
                  <a:pt x="1425" y="675"/>
                </a:lnTo>
                <a:lnTo>
                  <a:pt x="1415" y="672"/>
                </a:lnTo>
                <a:lnTo>
                  <a:pt x="1395" y="666"/>
                </a:lnTo>
                <a:lnTo>
                  <a:pt x="1375" y="662"/>
                </a:lnTo>
                <a:lnTo>
                  <a:pt x="1352" y="657"/>
                </a:lnTo>
                <a:lnTo>
                  <a:pt x="1341" y="656"/>
                </a:lnTo>
                <a:lnTo>
                  <a:pt x="1330" y="655"/>
                </a:lnTo>
                <a:lnTo>
                  <a:pt x="1305" y="654"/>
                </a:lnTo>
                <a:lnTo>
                  <a:pt x="1280" y="653"/>
                </a:lnTo>
                <a:lnTo>
                  <a:pt x="1255" y="654"/>
                </a:lnTo>
                <a:lnTo>
                  <a:pt x="1243" y="654"/>
                </a:lnTo>
                <a:lnTo>
                  <a:pt x="1231" y="655"/>
                </a:lnTo>
                <a:lnTo>
                  <a:pt x="1219" y="656"/>
                </a:lnTo>
                <a:lnTo>
                  <a:pt x="1208" y="657"/>
                </a:lnTo>
                <a:lnTo>
                  <a:pt x="1186" y="662"/>
                </a:lnTo>
                <a:lnTo>
                  <a:pt x="1165" y="666"/>
                </a:lnTo>
                <a:lnTo>
                  <a:pt x="1154" y="669"/>
                </a:lnTo>
                <a:lnTo>
                  <a:pt x="1145" y="672"/>
                </a:lnTo>
                <a:lnTo>
                  <a:pt x="1126" y="679"/>
                </a:lnTo>
                <a:lnTo>
                  <a:pt x="1108" y="687"/>
                </a:lnTo>
                <a:lnTo>
                  <a:pt x="1091" y="696"/>
                </a:lnTo>
                <a:lnTo>
                  <a:pt x="1082" y="700"/>
                </a:lnTo>
                <a:lnTo>
                  <a:pt x="1074" y="706"/>
                </a:lnTo>
                <a:lnTo>
                  <a:pt x="1060" y="717"/>
                </a:lnTo>
                <a:lnTo>
                  <a:pt x="1046" y="729"/>
                </a:lnTo>
                <a:lnTo>
                  <a:pt x="1033" y="742"/>
                </a:lnTo>
                <a:lnTo>
                  <a:pt x="1026" y="748"/>
                </a:lnTo>
                <a:lnTo>
                  <a:pt x="1020" y="756"/>
                </a:lnTo>
                <a:lnTo>
                  <a:pt x="1015" y="764"/>
                </a:lnTo>
                <a:lnTo>
                  <a:pt x="1009" y="772"/>
                </a:lnTo>
                <a:lnTo>
                  <a:pt x="1000" y="788"/>
                </a:lnTo>
                <a:lnTo>
                  <a:pt x="990" y="806"/>
                </a:lnTo>
                <a:lnTo>
                  <a:pt x="985" y="815"/>
                </a:lnTo>
                <a:lnTo>
                  <a:pt x="982" y="824"/>
                </a:lnTo>
                <a:lnTo>
                  <a:pt x="974" y="844"/>
                </a:lnTo>
                <a:lnTo>
                  <a:pt x="966" y="865"/>
                </a:lnTo>
                <a:lnTo>
                  <a:pt x="959" y="888"/>
                </a:lnTo>
                <a:lnTo>
                  <a:pt x="953" y="911"/>
                </a:lnTo>
                <a:lnTo>
                  <a:pt x="947" y="936"/>
                </a:lnTo>
                <a:lnTo>
                  <a:pt x="942" y="963"/>
                </a:lnTo>
                <a:lnTo>
                  <a:pt x="938" y="990"/>
                </a:lnTo>
                <a:lnTo>
                  <a:pt x="933" y="1019"/>
                </a:lnTo>
                <a:lnTo>
                  <a:pt x="930" y="1048"/>
                </a:lnTo>
                <a:lnTo>
                  <a:pt x="928" y="1080"/>
                </a:lnTo>
                <a:lnTo>
                  <a:pt x="926" y="1112"/>
                </a:lnTo>
                <a:lnTo>
                  <a:pt x="924" y="1146"/>
                </a:lnTo>
                <a:lnTo>
                  <a:pt x="923" y="1182"/>
                </a:lnTo>
                <a:lnTo>
                  <a:pt x="923" y="1218"/>
                </a:lnTo>
                <a:lnTo>
                  <a:pt x="923" y="1254"/>
                </a:lnTo>
                <a:lnTo>
                  <a:pt x="924" y="1289"/>
                </a:lnTo>
                <a:lnTo>
                  <a:pt x="926" y="1323"/>
                </a:lnTo>
                <a:lnTo>
                  <a:pt x="928" y="1355"/>
                </a:lnTo>
                <a:lnTo>
                  <a:pt x="930" y="1387"/>
                </a:lnTo>
                <a:lnTo>
                  <a:pt x="933" y="1416"/>
                </a:lnTo>
                <a:lnTo>
                  <a:pt x="937" y="1444"/>
                </a:lnTo>
                <a:lnTo>
                  <a:pt x="941" y="1471"/>
                </a:lnTo>
                <a:lnTo>
                  <a:pt x="947" y="1497"/>
                </a:lnTo>
                <a:lnTo>
                  <a:pt x="953" y="1521"/>
                </a:lnTo>
                <a:lnTo>
                  <a:pt x="958" y="1545"/>
                </a:lnTo>
                <a:lnTo>
                  <a:pt x="962" y="1555"/>
                </a:lnTo>
                <a:lnTo>
                  <a:pt x="965" y="1566"/>
                </a:lnTo>
                <a:lnTo>
                  <a:pt x="972" y="1587"/>
                </a:lnTo>
                <a:lnTo>
                  <a:pt x="980" y="1606"/>
                </a:lnTo>
                <a:lnTo>
                  <a:pt x="989" y="1624"/>
                </a:lnTo>
                <a:lnTo>
                  <a:pt x="998" y="1641"/>
                </a:lnTo>
                <a:close/>
                <a:moveTo>
                  <a:pt x="1280" y="1978"/>
                </a:moveTo>
                <a:lnTo>
                  <a:pt x="1259" y="1978"/>
                </a:lnTo>
                <a:lnTo>
                  <a:pt x="1239" y="1978"/>
                </a:lnTo>
                <a:lnTo>
                  <a:pt x="1218" y="1977"/>
                </a:lnTo>
                <a:lnTo>
                  <a:pt x="1198" y="1975"/>
                </a:lnTo>
                <a:lnTo>
                  <a:pt x="1179" y="1974"/>
                </a:lnTo>
                <a:lnTo>
                  <a:pt x="1160" y="1972"/>
                </a:lnTo>
                <a:lnTo>
                  <a:pt x="1142" y="1970"/>
                </a:lnTo>
                <a:lnTo>
                  <a:pt x="1124" y="1966"/>
                </a:lnTo>
                <a:lnTo>
                  <a:pt x="1106" y="1964"/>
                </a:lnTo>
                <a:lnTo>
                  <a:pt x="1088" y="1961"/>
                </a:lnTo>
                <a:lnTo>
                  <a:pt x="1071" y="1956"/>
                </a:lnTo>
                <a:lnTo>
                  <a:pt x="1054" y="1953"/>
                </a:lnTo>
                <a:lnTo>
                  <a:pt x="1038" y="1948"/>
                </a:lnTo>
                <a:lnTo>
                  <a:pt x="1022" y="1943"/>
                </a:lnTo>
                <a:lnTo>
                  <a:pt x="992" y="1933"/>
                </a:lnTo>
                <a:lnTo>
                  <a:pt x="963" y="1920"/>
                </a:lnTo>
                <a:lnTo>
                  <a:pt x="949" y="1914"/>
                </a:lnTo>
                <a:lnTo>
                  <a:pt x="936" y="1907"/>
                </a:lnTo>
                <a:lnTo>
                  <a:pt x="911" y="1892"/>
                </a:lnTo>
                <a:lnTo>
                  <a:pt x="899" y="1884"/>
                </a:lnTo>
                <a:lnTo>
                  <a:pt x="886" y="1875"/>
                </a:lnTo>
                <a:lnTo>
                  <a:pt x="875" y="1866"/>
                </a:lnTo>
                <a:lnTo>
                  <a:pt x="864" y="1857"/>
                </a:lnTo>
                <a:lnTo>
                  <a:pt x="853" y="1848"/>
                </a:lnTo>
                <a:lnTo>
                  <a:pt x="843" y="1838"/>
                </a:lnTo>
                <a:lnTo>
                  <a:pt x="833" y="1828"/>
                </a:lnTo>
                <a:lnTo>
                  <a:pt x="824" y="1818"/>
                </a:lnTo>
                <a:lnTo>
                  <a:pt x="815" y="1807"/>
                </a:lnTo>
                <a:lnTo>
                  <a:pt x="811" y="1801"/>
                </a:lnTo>
                <a:lnTo>
                  <a:pt x="806" y="1796"/>
                </a:lnTo>
                <a:lnTo>
                  <a:pt x="798" y="1784"/>
                </a:lnTo>
                <a:lnTo>
                  <a:pt x="790" y="1772"/>
                </a:lnTo>
                <a:lnTo>
                  <a:pt x="783" y="1760"/>
                </a:lnTo>
                <a:lnTo>
                  <a:pt x="776" y="1747"/>
                </a:lnTo>
                <a:lnTo>
                  <a:pt x="761" y="1720"/>
                </a:lnTo>
                <a:lnTo>
                  <a:pt x="754" y="1706"/>
                </a:lnTo>
                <a:lnTo>
                  <a:pt x="748" y="1691"/>
                </a:lnTo>
                <a:lnTo>
                  <a:pt x="736" y="1661"/>
                </a:lnTo>
                <a:lnTo>
                  <a:pt x="731" y="1645"/>
                </a:lnTo>
                <a:lnTo>
                  <a:pt x="725" y="1629"/>
                </a:lnTo>
                <a:lnTo>
                  <a:pt x="715" y="1596"/>
                </a:lnTo>
                <a:lnTo>
                  <a:pt x="706" y="1561"/>
                </a:lnTo>
                <a:lnTo>
                  <a:pt x="698" y="1524"/>
                </a:lnTo>
                <a:lnTo>
                  <a:pt x="695" y="1505"/>
                </a:lnTo>
                <a:lnTo>
                  <a:pt x="691" y="1484"/>
                </a:lnTo>
                <a:lnTo>
                  <a:pt x="686" y="1445"/>
                </a:lnTo>
                <a:lnTo>
                  <a:pt x="681" y="1402"/>
                </a:lnTo>
                <a:lnTo>
                  <a:pt x="678" y="1360"/>
                </a:lnTo>
                <a:lnTo>
                  <a:pt x="676" y="1337"/>
                </a:lnTo>
                <a:lnTo>
                  <a:pt x="674" y="1315"/>
                </a:lnTo>
                <a:lnTo>
                  <a:pt x="673" y="1267"/>
                </a:lnTo>
                <a:lnTo>
                  <a:pt x="673" y="1219"/>
                </a:lnTo>
                <a:lnTo>
                  <a:pt x="673" y="1171"/>
                </a:lnTo>
                <a:lnTo>
                  <a:pt x="674" y="1147"/>
                </a:lnTo>
                <a:lnTo>
                  <a:pt x="674" y="1124"/>
                </a:lnTo>
                <a:lnTo>
                  <a:pt x="678" y="1079"/>
                </a:lnTo>
                <a:lnTo>
                  <a:pt x="681" y="1035"/>
                </a:lnTo>
                <a:lnTo>
                  <a:pt x="686" y="992"/>
                </a:lnTo>
                <a:lnTo>
                  <a:pt x="689" y="972"/>
                </a:lnTo>
                <a:lnTo>
                  <a:pt x="692" y="952"/>
                </a:lnTo>
                <a:lnTo>
                  <a:pt x="699" y="912"/>
                </a:lnTo>
                <a:lnTo>
                  <a:pt x="707" y="875"/>
                </a:lnTo>
                <a:lnTo>
                  <a:pt x="716" y="839"/>
                </a:lnTo>
                <a:lnTo>
                  <a:pt x="721" y="823"/>
                </a:lnTo>
                <a:lnTo>
                  <a:pt x="726" y="806"/>
                </a:lnTo>
                <a:lnTo>
                  <a:pt x="738" y="773"/>
                </a:lnTo>
                <a:lnTo>
                  <a:pt x="743" y="757"/>
                </a:lnTo>
                <a:lnTo>
                  <a:pt x="750" y="742"/>
                </a:lnTo>
                <a:lnTo>
                  <a:pt x="762" y="712"/>
                </a:lnTo>
                <a:lnTo>
                  <a:pt x="770" y="698"/>
                </a:lnTo>
                <a:lnTo>
                  <a:pt x="777" y="684"/>
                </a:lnTo>
                <a:lnTo>
                  <a:pt x="793" y="658"/>
                </a:lnTo>
                <a:lnTo>
                  <a:pt x="801" y="646"/>
                </a:lnTo>
                <a:lnTo>
                  <a:pt x="808" y="634"/>
                </a:lnTo>
                <a:lnTo>
                  <a:pt x="817" y="621"/>
                </a:lnTo>
                <a:lnTo>
                  <a:pt x="826" y="610"/>
                </a:lnTo>
                <a:lnTo>
                  <a:pt x="837" y="599"/>
                </a:lnTo>
                <a:lnTo>
                  <a:pt x="846" y="589"/>
                </a:lnTo>
                <a:lnTo>
                  <a:pt x="856" y="579"/>
                </a:lnTo>
                <a:lnTo>
                  <a:pt x="867" y="569"/>
                </a:lnTo>
                <a:lnTo>
                  <a:pt x="878" y="558"/>
                </a:lnTo>
                <a:lnTo>
                  <a:pt x="890" y="549"/>
                </a:lnTo>
                <a:lnTo>
                  <a:pt x="901" y="542"/>
                </a:lnTo>
                <a:lnTo>
                  <a:pt x="913" y="533"/>
                </a:lnTo>
                <a:lnTo>
                  <a:pt x="939" y="517"/>
                </a:lnTo>
                <a:lnTo>
                  <a:pt x="953" y="510"/>
                </a:lnTo>
                <a:lnTo>
                  <a:pt x="966" y="502"/>
                </a:lnTo>
                <a:lnTo>
                  <a:pt x="981" y="497"/>
                </a:lnTo>
                <a:lnTo>
                  <a:pt x="994" y="490"/>
                </a:lnTo>
                <a:lnTo>
                  <a:pt x="1025" y="479"/>
                </a:lnTo>
                <a:lnTo>
                  <a:pt x="1057" y="470"/>
                </a:lnTo>
                <a:lnTo>
                  <a:pt x="1073" y="465"/>
                </a:lnTo>
                <a:lnTo>
                  <a:pt x="1090" y="461"/>
                </a:lnTo>
                <a:lnTo>
                  <a:pt x="1107" y="457"/>
                </a:lnTo>
                <a:lnTo>
                  <a:pt x="1125" y="454"/>
                </a:lnTo>
                <a:lnTo>
                  <a:pt x="1162" y="449"/>
                </a:lnTo>
                <a:lnTo>
                  <a:pt x="1180" y="447"/>
                </a:lnTo>
                <a:lnTo>
                  <a:pt x="1199" y="445"/>
                </a:lnTo>
                <a:lnTo>
                  <a:pt x="1219" y="444"/>
                </a:lnTo>
                <a:lnTo>
                  <a:pt x="1239" y="443"/>
                </a:lnTo>
                <a:lnTo>
                  <a:pt x="1260" y="443"/>
                </a:lnTo>
                <a:lnTo>
                  <a:pt x="1280" y="443"/>
                </a:lnTo>
                <a:lnTo>
                  <a:pt x="1301" y="443"/>
                </a:lnTo>
                <a:lnTo>
                  <a:pt x="1321" y="443"/>
                </a:lnTo>
                <a:lnTo>
                  <a:pt x="1341" y="444"/>
                </a:lnTo>
                <a:lnTo>
                  <a:pt x="1361" y="445"/>
                </a:lnTo>
                <a:lnTo>
                  <a:pt x="1398" y="449"/>
                </a:lnTo>
                <a:lnTo>
                  <a:pt x="1418" y="452"/>
                </a:lnTo>
                <a:lnTo>
                  <a:pt x="1436" y="454"/>
                </a:lnTo>
                <a:lnTo>
                  <a:pt x="1453" y="457"/>
                </a:lnTo>
                <a:lnTo>
                  <a:pt x="1471" y="461"/>
                </a:lnTo>
                <a:lnTo>
                  <a:pt x="1503" y="469"/>
                </a:lnTo>
                <a:lnTo>
                  <a:pt x="1535" y="479"/>
                </a:lnTo>
                <a:lnTo>
                  <a:pt x="1550" y="484"/>
                </a:lnTo>
                <a:lnTo>
                  <a:pt x="1565" y="490"/>
                </a:lnTo>
                <a:lnTo>
                  <a:pt x="1580" y="496"/>
                </a:lnTo>
                <a:lnTo>
                  <a:pt x="1594" y="502"/>
                </a:lnTo>
                <a:lnTo>
                  <a:pt x="1621" y="517"/>
                </a:lnTo>
                <a:lnTo>
                  <a:pt x="1634" y="524"/>
                </a:lnTo>
                <a:lnTo>
                  <a:pt x="1646" y="533"/>
                </a:lnTo>
                <a:lnTo>
                  <a:pt x="1659" y="540"/>
                </a:lnTo>
                <a:lnTo>
                  <a:pt x="1670" y="549"/>
                </a:lnTo>
                <a:lnTo>
                  <a:pt x="1682" y="558"/>
                </a:lnTo>
                <a:lnTo>
                  <a:pt x="1692" y="567"/>
                </a:lnTo>
                <a:lnTo>
                  <a:pt x="1704" y="578"/>
                </a:lnTo>
                <a:lnTo>
                  <a:pt x="1714" y="588"/>
                </a:lnTo>
                <a:lnTo>
                  <a:pt x="1723" y="599"/>
                </a:lnTo>
                <a:lnTo>
                  <a:pt x="1733" y="609"/>
                </a:lnTo>
                <a:lnTo>
                  <a:pt x="1742" y="620"/>
                </a:lnTo>
                <a:lnTo>
                  <a:pt x="1751" y="633"/>
                </a:lnTo>
                <a:lnTo>
                  <a:pt x="1767" y="657"/>
                </a:lnTo>
                <a:lnTo>
                  <a:pt x="1775" y="670"/>
                </a:lnTo>
                <a:lnTo>
                  <a:pt x="1782" y="683"/>
                </a:lnTo>
                <a:lnTo>
                  <a:pt x="1796" y="711"/>
                </a:lnTo>
                <a:lnTo>
                  <a:pt x="1809" y="740"/>
                </a:lnTo>
                <a:lnTo>
                  <a:pt x="1822" y="771"/>
                </a:lnTo>
                <a:lnTo>
                  <a:pt x="1827" y="788"/>
                </a:lnTo>
                <a:lnTo>
                  <a:pt x="1833" y="803"/>
                </a:lnTo>
                <a:lnTo>
                  <a:pt x="1842" y="838"/>
                </a:lnTo>
                <a:lnTo>
                  <a:pt x="1851" y="874"/>
                </a:lnTo>
                <a:lnTo>
                  <a:pt x="1859" y="911"/>
                </a:lnTo>
                <a:lnTo>
                  <a:pt x="1864" y="930"/>
                </a:lnTo>
                <a:lnTo>
                  <a:pt x="1867" y="951"/>
                </a:lnTo>
                <a:lnTo>
                  <a:pt x="1873" y="991"/>
                </a:lnTo>
                <a:lnTo>
                  <a:pt x="1877" y="1033"/>
                </a:lnTo>
                <a:lnTo>
                  <a:pt x="1880" y="1076"/>
                </a:lnTo>
                <a:lnTo>
                  <a:pt x="1882" y="1099"/>
                </a:lnTo>
                <a:lnTo>
                  <a:pt x="1884" y="1123"/>
                </a:lnTo>
                <a:lnTo>
                  <a:pt x="1885" y="1170"/>
                </a:lnTo>
                <a:lnTo>
                  <a:pt x="1885" y="1218"/>
                </a:lnTo>
                <a:lnTo>
                  <a:pt x="1885" y="1250"/>
                </a:lnTo>
                <a:lnTo>
                  <a:pt x="1885" y="1281"/>
                </a:lnTo>
                <a:lnTo>
                  <a:pt x="1884" y="1312"/>
                </a:lnTo>
                <a:lnTo>
                  <a:pt x="1882" y="1342"/>
                </a:lnTo>
                <a:lnTo>
                  <a:pt x="1880" y="1371"/>
                </a:lnTo>
                <a:lnTo>
                  <a:pt x="1877" y="1399"/>
                </a:lnTo>
                <a:lnTo>
                  <a:pt x="1875" y="1427"/>
                </a:lnTo>
                <a:lnTo>
                  <a:pt x="1874" y="1441"/>
                </a:lnTo>
                <a:lnTo>
                  <a:pt x="1871" y="1454"/>
                </a:lnTo>
                <a:lnTo>
                  <a:pt x="1868" y="1480"/>
                </a:lnTo>
                <a:lnTo>
                  <a:pt x="1864" y="1505"/>
                </a:lnTo>
                <a:lnTo>
                  <a:pt x="1859" y="1529"/>
                </a:lnTo>
                <a:lnTo>
                  <a:pt x="1854" y="1553"/>
                </a:lnTo>
                <a:lnTo>
                  <a:pt x="1849" y="1575"/>
                </a:lnTo>
                <a:lnTo>
                  <a:pt x="1843" y="1598"/>
                </a:lnTo>
                <a:lnTo>
                  <a:pt x="1836" y="1619"/>
                </a:lnTo>
                <a:lnTo>
                  <a:pt x="1830" y="1639"/>
                </a:lnTo>
                <a:lnTo>
                  <a:pt x="1823" y="1659"/>
                </a:lnTo>
                <a:lnTo>
                  <a:pt x="1815" y="1679"/>
                </a:lnTo>
                <a:lnTo>
                  <a:pt x="1811" y="1688"/>
                </a:lnTo>
                <a:lnTo>
                  <a:pt x="1806" y="1697"/>
                </a:lnTo>
                <a:lnTo>
                  <a:pt x="1798" y="1715"/>
                </a:lnTo>
                <a:lnTo>
                  <a:pt x="1788" y="1733"/>
                </a:lnTo>
                <a:lnTo>
                  <a:pt x="1778" y="1750"/>
                </a:lnTo>
                <a:lnTo>
                  <a:pt x="1768" y="1765"/>
                </a:lnTo>
                <a:lnTo>
                  <a:pt x="1757" y="1781"/>
                </a:lnTo>
                <a:lnTo>
                  <a:pt x="1745" y="1796"/>
                </a:lnTo>
                <a:lnTo>
                  <a:pt x="1733" y="1810"/>
                </a:lnTo>
                <a:lnTo>
                  <a:pt x="1721" y="1825"/>
                </a:lnTo>
                <a:lnTo>
                  <a:pt x="1707" y="1837"/>
                </a:lnTo>
                <a:lnTo>
                  <a:pt x="1693" y="1851"/>
                </a:lnTo>
                <a:lnTo>
                  <a:pt x="1679" y="1862"/>
                </a:lnTo>
                <a:lnTo>
                  <a:pt x="1663" y="1874"/>
                </a:lnTo>
                <a:lnTo>
                  <a:pt x="1648" y="1884"/>
                </a:lnTo>
                <a:lnTo>
                  <a:pt x="1831" y="2178"/>
                </a:lnTo>
                <a:lnTo>
                  <a:pt x="1607" y="2282"/>
                </a:lnTo>
                <a:lnTo>
                  <a:pt x="1413" y="1965"/>
                </a:lnTo>
                <a:lnTo>
                  <a:pt x="1402" y="1969"/>
                </a:lnTo>
                <a:lnTo>
                  <a:pt x="1396" y="1970"/>
                </a:lnTo>
                <a:lnTo>
                  <a:pt x="1389" y="1971"/>
                </a:lnTo>
                <a:lnTo>
                  <a:pt x="1375" y="1973"/>
                </a:lnTo>
                <a:lnTo>
                  <a:pt x="1359" y="1975"/>
                </a:lnTo>
                <a:lnTo>
                  <a:pt x="1342" y="1977"/>
                </a:lnTo>
                <a:lnTo>
                  <a:pt x="1323" y="1978"/>
                </a:lnTo>
                <a:lnTo>
                  <a:pt x="1303" y="1978"/>
                </a:lnTo>
                <a:lnTo>
                  <a:pt x="1280" y="1978"/>
                </a:lnTo>
                <a:close/>
                <a:moveTo>
                  <a:pt x="3107" y="0"/>
                </a:moveTo>
                <a:lnTo>
                  <a:pt x="2987" y="0"/>
                </a:lnTo>
                <a:lnTo>
                  <a:pt x="2359" y="0"/>
                </a:lnTo>
                <a:lnTo>
                  <a:pt x="1732" y="0"/>
                </a:lnTo>
                <a:lnTo>
                  <a:pt x="1103" y="0"/>
                </a:lnTo>
                <a:lnTo>
                  <a:pt x="476" y="0"/>
                </a:lnTo>
                <a:lnTo>
                  <a:pt x="0" y="475"/>
                </a:lnTo>
                <a:lnTo>
                  <a:pt x="0" y="1271"/>
                </a:lnTo>
                <a:lnTo>
                  <a:pt x="0" y="2066"/>
                </a:lnTo>
                <a:lnTo>
                  <a:pt x="0" y="2197"/>
                </a:lnTo>
                <a:lnTo>
                  <a:pt x="0" y="2526"/>
                </a:lnTo>
                <a:lnTo>
                  <a:pt x="330" y="2526"/>
                </a:lnTo>
                <a:lnTo>
                  <a:pt x="450" y="2526"/>
                </a:lnTo>
                <a:lnTo>
                  <a:pt x="1078" y="2526"/>
                </a:lnTo>
                <a:lnTo>
                  <a:pt x="1706" y="2526"/>
                </a:lnTo>
                <a:lnTo>
                  <a:pt x="2333" y="2526"/>
                </a:lnTo>
                <a:lnTo>
                  <a:pt x="2961" y="2526"/>
                </a:lnTo>
                <a:lnTo>
                  <a:pt x="3438" y="2051"/>
                </a:lnTo>
                <a:lnTo>
                  <a:pt x="3438" y="1255"/>
                </a:lnTo>
                <a:lnTo>
                  <a:pt x="3438" y="460"/>
                </a:lnTo>
                <a:lnTo>
                  <a:pt x="3438" y="329"/>
                </a:lnTo>
                <a:lnTo>
                  <a:pt x="3438" y="0"/>
                </a:lnTo>
                <a:lnTo>
                  <a:pt x="31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ight Triangle 14"/>
          <p:cNvSpPr/>
          <p:nvPr userDrawn="1"/>
        </p:nvSpPr>
        <p:spPr>
          <a:xfrm flipV="1">
            <a:off x="-10964" y="4"/>
            <a:ext cx="490265" cy="49039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Triangle 15"/>
          <p:cNvSpPr/>
          <p:nvPr userDrawn="1"/>
        </p:nvSpPr>
        <p:spPr>
          <a:xfrm flipH="1">
            <a:off x="11709525" y="6378578"/>
            <a:ext cx="479300" cy="47942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512162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792DBCC-742A-4EE0-A972-F863FAE5A55A}" type="datetime3">
              <a:rPr lang="en-US" smtClean="0"/>
              <a:t>25 October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Presentation name / Author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A683D178-98AA-4574-9EAA-8EB007C551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88825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79425" y="0"/>
                </a:moveTo>
                <a:lnTo>
                  <a:pt x="12192000" y="0"/>
                </a:lnTo>
                <a:lnTo>
                  <a:pt x="12192000" y="6378572"/>
                </a:lnTo>
                <a:lnTo>
                  <a:pt x="11712572" y="6858000"/>
                </a:lnTo>
                <a:lnTo>
                  <a:pt x="0" y="6858000"/>
                </a:lnTo>
                <a:lnTo>
                  <a:pt x="0" y="47942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9" name="Text Placeholder 14"/>
          <p:cNvSpPr>
            <a:spLocks noGrp="1" noChangeAspect="1"/>
          </p:cNvSpPr>
          <p:nvPr>
            <p:ph type="body" sz="quarter" idx="15"/>
          </p:nvPr>
        </p:nvSpPr>
        <p:spPr>
          <a:xfrm>
            <a:off x="550720" y="549275"/>
            <a:ext cx="719813" cy="5292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50720" y="1628779"/>
            <a:ext cx="11087386" cy="792113"/>
          </a:xfrm>
        </p:spPr>
        <p:txBody>
          <a:bodyPr anchor="t" anchorCtr="0"/>
          <a:lstStyle>
            <a:lvl1pPr algn="l">
              <a:defRPr sz="600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50721" y="2852936"/>
            <a:ext cx="11087386" cy="3312914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1pPr>
            <a:lvl2pPr>
              <a:defRPr sz="280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2pPr>
            <a:lvl3pPr>
              <a:defRPr sz="240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3pPr>
            <a:lvl4pPr>
              <a:defRPr sz="200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4pPr>
            <a:lvl5pPr>
              <a:defRPr sz="200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154643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50720" y="1628779"/>
            <a:ext cx="11087386" cy="792113"/>
          </a:xfrm>
        </p:spPr>
        <p:txBody>
          <a:bodyPr anchor="t" anchorCtr="0"/>
          <a:lstStyle>
            <a:lvl1pPr algn="l">
              <a:defRPr sz="60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50721" y="2852936"/>
            <a:ext cx="11087386" cy="331291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effectLst/>
              </a:defRPr>
            </a:lvl1pPr>
            <a:lvl2pPr>
              <a:defRPr sz="2800">
                <a:solidFill>
                  <a:schemeClr val="tx1"/>
                </a:solidFill>
                <a:effectLst/>
              </a:defRPr>
            </a:lvl2pPr>
            <a:lvl3pPr>
              <a:defRPr sz="2400">
                <a:solidFill>
                  <a:schemeClr val="tx1"/>
                </a:solidFill>
                <a:effectLst/>
              </a:defRPr>
            </a:lvl3pPr>
            <a:lvl4pPr>
              <a:defRPr sz="2000">
                <a:solidFill>
                  <a:schemeClr val="tx1"/>
                </a:solidFill>
                <a:effectLst/>
              </a:defRPr>
            </a:lvl4pPr>
            <a:lvl5pPr>
              <a:defRPr sz="2000">
                <a:solidFill>
                  <a:schemeClr val="tx1"/>
                </a:solidFill>
                <a:effectLst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Freeform 6"/>
          <p:cNvSpPr>
            <a:spLocks noChangeAspect="1" noEditPoints="1"/>
          </p:cNvSpPr>
          <p:nvPr userDrawn="1"/>
        </p:nvSpPr>
        <p:spPr bwMode="auto">
          <a:xfrm>
            <a:off x="550720" y="549275"/>
            <a:ext cx="719813" cy="529006"/>
          </a:xfrm>
          <a:custGeom>
            <a:avLst/>
            <a:gdLst>
              <a:gd name="T0" fmla="*/ 2431 w 3438"/>
              <a:gd name="T1" fmla="*/ 1652 h 2526"/>
              <a:gd name="T2" fmla="*/ 2460 w 3438"/>
              <a:gd name="T3" fmla="*/ 1720 h 2526"/>
              <a:gd name="T4" fmla="*/ 2533 w 3438"/>
              <a:gd name="T5" fmla="*/ 1741 h 2526"/>
              <a:gd name="T6" fmla="*/ 2577 w 3438"/>
              <a:gd name="T7" fmla="*/ 1947 h 2526"/>
              <a:gd name="T8" fmla="*/ 2406 w 3438"/>
              <a:gd name="T9" fmla="*/ 1943 h 2526"/>
              <a:gd name="T10" fmla="*/ 2298 w 3438"/>
              <a:gd name="T11" fmla="*/ 1903 h 2526"/>
              <a:gd name="T12" fmla="*/ 2226 w 3438"/>
              <a:gd name="T13" fmla="*/ 1815 h 2526"/>
              <a:gd name="T14" fmla="*/ 2192 w 3438"/>
              <a:gd name="T15" fmla="*/ 1655 h 2526"/>
              <a:gd name="T16" fmla="*/ 2188 w 3438"/>
              <a:gd name="T17" fmla="*/ 842 h 2526"/>
              <a:gd name="T18" fmla="*/ 1012 w 3438"/>
              <a:gd name="T19" fmla="*/ 1663 h 2526"/>
              <a:gd name="T20" fmla="*/ 1105 w 3438"/>
              <a:gd name="T21" fmla="*/ 1736 h 2526"/>
              <a:gd name="T22" fmla="*/ 1218 w 3438"/>
              <a:gd name="T23" fmla="*/ 1764 h 2526"/>
              <a:gd name="T24" fmla="*/ 1376 w 3438"/>
              <a:gd name="T25" fmla="*/ 1760 h 2526"/>
              <a:gd name="T26" fmla="*/ 1481 w 3438"/>
              <a:gd name="T27" fmla="*/ 1724 h 2526"/>
              <a:gd name="T28" fmla="*/ 1553 w 3438"/>
              <a:gd name="T29" fmla="*/ 1657 h 2526"/>
              <a:gd name="T30" fmla="*/ 1603 w 3438"/>
              <a:gd name="T31" fmla="*/ 1536 h 2526"/>
              <a:gd name="T32" fmla="*/ 1633 w 3438"/>
              <a:gd name="T33" fmla="*/ 1326 h 2526"/>
              <a:gd name="T34" fmla="*/ 1628 w 3438"/>
              <a:gd name="T35" fmla="*/ 1050 h 2526"/>
              <a:gd name="T36" fmla="*/ 1585 w 3438"/>
              <a:gd name="T37" fmla="*/ 844 h 2526"/>
              <a:gd name="T38" fmla="*/ 1514 w 3438"/>
              <a:gd name="T39" fmla="*/ 729 h 2526"/>
              <a:gd name="T40" fmla="*/ 1425 w 3438"/>
              <a:gd name="T41" fmla="*/ 675 h 2526"/>
              <a:gd name="T42" fmla="*/ 1280 w 3438"/>
              <a:gd name="T43" fmla="*/ 653 h 2526"/>
              <a:gd name="T44" fmla="*/ 1154 w 3438"/>
              <a:gd name="T45" fmla="*/ 669 h 2526"/>
              <a:gd name="T46" fmla="*/ 1046 w 3438"/>
              <a:gd name="T47" fmla="*/ 729 h 2526"/>
              <a:gd name="T48" fmla="*/ 985 w 3438"/>
              <a:gd name="T49" fmla="*/ 815 h 2526"/>
              <a:gd name="T50" fmla="*/ 938 w 3438"/>
              <a:gd name="T51" fmla="*/ 990 h 2526"/>
              <a:gd name="T52" fmla="*/ 923 w 3438"/>
              <a:gd name="T53" fmla="*/ 1254 h 2526"/>
              <a:gd name="T54" fmla="*/ 947 w 3438"/>
              <a:gd name="T55" fmla="*/ 1497 h 2526"/>
              <a:gd name="T56" fmla="*/ 998 w 3438"/>
              <a:gd name="T57" fmla="*/ 1641 h 2526"/>
              <a:gd name="T58" fmla="*/ 1142 w 3438"/>
              <a:gd name="T59" fmla="*/ 1970 h 2526"/>
              <a:gd name="T60" fmla="*/ 992 w 3438"/>
              <a:gd name="T61" fmla="*/ 1933 h 2526"/>
              <a:gd name="T62" fmla="*/ 864 w 3438"/>
              <a:gd name="T63" fmla="*/ 1857 h 2526"/>
              <a:gd name="T64" fmla="*/ 798 w 3438"/>
              <a:gd name="T65" fmla="*/ 1784 h 2526"/>
              <a:gd name="T66" fmla="*/ 731 w 3438"/>
              <a:gd name="T67" fmla="*/ 1645 h 2526"/>
              <a:gd name="T68" fmla="*/ 681 w 3438"/>
              <a:gd name="T69" fmla="*/ 1402 h 2526"/>
              <a:gd name="T70" fmla="*/ 674 w 3438"/>
              <a:gd name="T71" fmla="*/ 1124 h 2526"/>
              <a:gd name="T72" fmla="*/ 716 w 3438"/>
              <a:gd name="T73" fmla="*/ 839 h 2526"/>
              <a:gd name="T74" fmla="*/ 777 w 3438"/>
              <a:gd name="T75" fmla="*/ 684 h 2526"/>
              <a:gd name="T76" fmla="*/ 856 w 3438"/>
              <a:gd name="T77" fmla="*/ 579 h 2526"/>
              <a:gd name="T78" fmla="*/ 966 w 3438"/>
              <a:gd name="T79" fmla="*/ 502 h 2526"/>
              <a:gd name="T80" fmla="*/ 1125 w 3438"/>
              <a:gd name="T81" fmla="*/ 454 h 2526"/>
              <a:gd name="T82" fmla="*/ 1301 w 3438"/>
              <a:gd name="T83" fmla="*/ 443 h 2526"/>
              <a:gd name="T84" fmla="*/ 1471 w 3438"/>
              <a:gd name="T85" fmla="*/ 461 h 2526"/>
              <a:gd name="T86" fmla="*/ 1634 w 3438"/>
              <a:gd name="T87" fmla="*/ 524 h 2526"/>
              <a:gd name="T88" fmla="*/ 1723 w 3438"/>
              <a:gd name="T89" fmla="*/ 599 h 2526"/>
              <a:gd name="T90" fmla="*/ 1809 w 3438"/>
              <a:gd name="T91" fmla="*/ 740 h 2526"/>
              <a:gd name="T92" fmla="*/ 1867 w 3438"/>
              <a:gd name="T93" fmla="*/ 951 h 2526"/>
              <a:gd name="T94" fmla="*/ 1885 w 3438"/>
              <a:gd name="T95" fmla="*/ 1250 h 2526"/>
              <a:gd name="T96" fmla="*/ 1871 w 3438"/>
              <a:gd name="T97" fmla="*/ 1454 h 2526"/>
              <a:gd name="T98" fmla="*/ 1830 w 3438"/>
              <a:gd name="T99" fmla="*/ 1639 h 2526"/>
              <a:gd name="T100" fmla="*/ 1768 w 3438"/>
              <a:gd name="T101" fmla="*/ 1765 h 2526"/>
              <a:gd name="T102" fmla="*/ 1663 w 3438"/>
              <a:gd name="T103" fmla="*/ 1874 h 2526"/>
              <a:gd name="T104" fmla="*/ 1375 w 3438"/>
              <a:gd name="T105" fmla="*/ 1973 h 2526"/>
              <a:gd name="T106" fmla="*/ 2359 w 3438"/>
              <a:gd name="T107" fmla="*/ 0 h 2526"/>
              <a:gd name="T108" fmla="*/ 0 w 3438"/>
              <a:gd name="T109" fmla="*/ 2526 h 2526"/>
              <a:gd name="T110" fmla="*/ 3438 w 3438"/>
              <a:gd name="T111" fmla="*/ 1255 h 2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38" h="2526">
                <a:moveTo>
                  <a:pt x="2724" y="1043"/>
                </a:moveTo>
                <a:lnTo>
                  <a:pt x="2423" y="1043"/>
                </a:lnTo>
                <a:lnTo>
                  <a:pt x="2423" y="1521"/>
                </a:lnTo>
                <a:lnTo>
                  <a:pt x="2423" y="1553"/>
                </a:lnTo>
                <a:lnTo>
                  <a:pt x="2424" y="1582"/>
                </a:lnTo>
                <a:lnTo>
                  <a:pt x="2425" y="1608"/>
                </a:lnTo>
                <a:lnTo>
                  <a:pt x="2428" y="1632"/>
                </a:lnTo>
                <a:lnTo>
                  <a:pt x="2431" y="1652"/>
                </a:lnTo>
                <a:lnTo>
                  <a:pt x="2434" y="1670"/>
                </a:lnTo>
                <a:lnTo>
                  <a:pt x="2438" y="1684"/>
                </a:lnTo>
                <a:lnTo>
                  <a:pt x="2442" y="1697"/>
                </a:lnTo>
                <a:lnTo>
                  <a:pt x="2446" y="1702"/>
                </a:lnTo>
                <a:lnTo>
                  <a:pt x="2449" y="1707"/>
                </a:lnTo>
                <a:lnTo>
                  <a:pt x="2452" y="1711"/>
                </a:lnTo>
                <a:lnTo>
                  <a:pt x="2456" y="1716"/>
                </a:lnTo>
                <a:lnTo>
                  <a:pt x="2460" y="1720"/>
                </a:lnTo>
                <a:lnTo>
                  <a:pt x="2466" y="1724"/>
                </a:lnTo>
                <a:lnTo>
                  <a:pt x="2477" y="1729"/>
                </a:lnTo>
                <a:lnTo>
                  <a:pt x="2491" y="1735"/>
                </a:lnTo>
                <a:lnTo>
                  <a:pt x="2499" y="1736"/>
                </a:lnTo>
                <a:lnTo>
                  <a:pt x="2506" y="1738"/>
                </a:lnTo>
                <a:lnTo>
                  <a:pt x="2514" y="1739"/>
                </a:lnTo>
                <a:lnTo>
                  <a:pt x="2523" y="1739"/>
                </a:lnTo>
                <a:lnTo>
                  <a:pt x="2533" y="1741"/>
                </a:lnTo>
                <a:lnTo>
                  <a:pt x="2542" y="1741"/>
                </a:lnTo>
                <a:lnTo>
                  <a:pt x="2722" y="1734"/>
                </a:lnTo>
                <a:lnTo>
                  <a:pt x="2732" y="1923"/>
                </a:lnTo>
                <a:lnTo>
                  <a:pt x="2697" y="1929"/>
                </a:lnTo>
                <a:lnTo>
                  <a:pt x="2664" y="1935"/>
                </a:lnTo>
                <a:lnTo>
                  <a:pt x="2633" y="1941"/>
                </a:lnTo>
                <a:lnTo>
                  <a:pt x="2603" y="1944"/>
                </a:lnTo>
                <a:lnTo>
                  <a:pt x="2577" y="1947"/>
                </a:lnTo>
                <a:lnTo>
                  <a:pt x="2553" y="1950"/>
                </a:lnTo>
                <a:lnTo>
                  <a:pt x="2530" y="1951"/>
                </a:lnTo>
                <a:lnTo>
                  <a:pt x="2510" y="1952"/>
                </a:lnTo>
                <a:lnTo>
                  <a:pt x="2487" y="1951"/>
                </a:lnTo>
                <a:lnTo>
                  <a:pt x="2466" y="1950"/>
                </a:lnTo>
                <a:lnTo>
                  <a:pt x="2445" y="1948"/>
                </a:lnTo>
                <a:lnTo>
                  <a:pt x="2425" y="1946"/>
                </a:lnTo>
                <a:lnTo>
                  <a:pt x="2406" y="1943"/>
                </a:lnTo>
                <a:lnTo>
                  <a:pt x="2388" y="1939"/>
                </a:lnTo>
                <a:lnTo>
                  <a:pt x="2370" y="1935"/>
                </a:lnTo>
                <a:lnTo>
                  <a:pt x="2362" y="1933"/>
                </a:lnTo>
                <a:lnTo>
                  <a:pt x="2354" y="1930"/>
                </a:lnTo>
                <a:lnTo>
                  <a:pt x="2339" y="1925"/>
                </a:lnTo>
                <a:lnTo>
                  <a:pt x="2324" y="1918"/>
                </a:lnTo>
                <a:lnTo>
                  <a:pt x="2311" y="1911"/>
                </a:lnTo>
                <a:lnTo>
                  <a:pt x="2298" y="1903"/>
                </a:lnTo>
                <a:lnTo>
                  <a:pt x="2286" y="1896"/>
                </a:lnTo>
                <a:lnTo>
                  <a:pt x="2276" y="1887"/>
                </a:lnTo>
                <a:lnTo>
                  <a:pt x="2265" y="1877"/>
                </a:lnTo>
                <a:lnTo>
                  <a:pt x="2256" y="1866"/>
                </a:lnTo>
                <a:lnTo>
                  <a:pt x="2249" y="1855"/>
                </a:lnTo>
                <a:lnTo>
                  <a:pt x="2241" y="1843"/>
                </a:lnTo>
                <a:lnTo>
                  <a:pt x="2233" y="1829"/>
                </a:lnTo>
                <a:lnTo>
                  <a:pt x="2226" y="1815"/>
                </a:lnTo>
                <a:lnTo>
                  <a:pt x="2220" y="1799"/>
                </a:lnTo>
                <a:lnTo>
                  <a:pt x="2215" y="1782"/>
                </a:lnTo>
                <a:lnTo>
                  <a:pt x="2209" y="1764"/>
                </a:lnTo>
                <a:lnTo>
                  <a:pt x="2205" y="1744"/>
                </a:lnTo>
                <a:lnTo>
                  <a:pt x="2201" y="1724"/>
                </a:lnTo>
                <a:lnTo>
                  <a:pt x="2198" y="1702"/>
                </a:lnTo>
                <a:lnTo>
                  <a:pt x="2195" y="1679"/>
                </a:lnTo>
                <a:lnTo>
                  <a:pt x="2192" y="1655"/>
                </a:lnTo>
                <a:lnTo>
                  <a:pt x="2190" y="1630"/>
                </a:lnTo>
                <a:lnTo>
                  <a:pt x="2189" y="1603"/>
                </a:lnTo>
                <a:lnTo>
                  <a:pt x="2188" y="1575"/>
                </a:lnTo>
                <a:lnTo>
                  <a:pt x="2188" y="1547"/>
                </a:lnTo>
                <a:lnTo>
                  <a:pt x="2188" y="1043"/>
                </a:lnTo>
                <a:lnTo>
                  <a:pt x="2021" y="1043"/>
                </a:lnTo>
                <a:lnTo>
                  <a:pt x="2021" y="842"/>
                </a:lnTo>
                <a:lnTo>
                  <a:pt x="2188" y="842"/>
                </a:lnTo>
                <a:lnTo>
                  <a:pt x="2188" y="526"/>
                </a:lnTo>
                <a:lnTo>
                  <a:pt x="2423" y="526"/>
                </a:lnTo>
                <a:lnTo>
                  <a:pt x="2423" y="842"/>
                </a:lnTo>
                <a:lnTo>
                  <a:pt x="2724" y="842"/>
                </a:lnTo>
                <a:lnTo>
                  <a:pt x="2724" y="1043"/>
                </a:lnTo>
                <a:close/>
                <a:moveTo>
                  <a:pt x="998" y="1641"/>
                </a:moveTo>
                <a:lnTo>
                  <a:pt x="1007" y="1656"/>
                </a:lnTo>
                <a:lnTo>
                  <a:pt x="1012" y="1663"/>
                </a:lnTo>
                <a:lnTo>
                  <a:pt x="1018" y="1670"/>
                </a:lnTo>
                <a:lnTo>
                  <a:pt x="1029" y="1683"/>
                </a:lnTo>
                <a:lnTo>
                  <a:pt x="1043" y="1696"/>
                </a:lnTo>
                <a:lnTo>
                  <a:pt x="1056" y="1707"/>
                </a:lnTo>
                <a:lnTo>
                  <a:pt x="1072" y="1718"/>
                </a:lnTo>
                <a:lnTo>
                  <a:pt x="1088" y="1727"/>
                </a:lnTo>
                <a:lnTo>
                  <a:pt x="1097" y="1732"/>
                </a:lnTo>
                <a:lnTo>
                  <a:pt x="1105" y="1736"/>
                </a:lnTo>
                <a:lnTo>
                  <a:pt x="1123" y="1743"/>
                </a:lnTo>
                <a:lnTo>
                  <a:pt x="1143" y="1750"/>
                </a:lnTo>
                <a:lnTo>
                  <a:pt x="1153" y="1753"/>
                </a:lnTo>
                <a:lnTo>
                  <a:pt x="1163" y="1755"/>
                </a:lnTo>
                <a:lnTo>
                  <a:pt x="1185" y="1760"/>
                </a:lnTo>
                <a:lnTo>
                  <a:pt x="1195" y="1762"/>
                </a:lnTo>
                <a:lnTo>
                  <a:pt x="1207" y="1763"/>
                </a:lnTo>
                <a:lnTo>
                  <a:pt x="1218" y="1764"/>
                </a:lnTo>
                <a:lnTo>
                  <a:pt x="1230" y="1765"/>
                </a:lnTo>
                <a:lnTo>
                  <a:pt x="1254" y="1768"/>
                </a:lnTo>
                <a:lnTo>
                  <a:pt x="1280" y="1768"/>
                </a:lnTo>
                <a:lnTo>
                  <a:pt x="1306" y="1768"/>
                </a:lnTo>
                <a:lnTo>
                  <a:pt x="1330" y="1765"/>
                </a:lnTo>
                <a:lnTo>
                  <a:pt x="1342" y="1764"/>
                </a:lnTo>
                <a:lnTo>
                  <a:pt x="1353" y="1763"/>
                </a:lnTo>
                <a:lnTo>
                  <a:pt x="1376" y="1760"/>
                </a:lnTo>
                <a:lnTo>
                  <a:pt x="1397" y="1755"/>
                </a:lnTo>
                <a:lnTo>
                  <a:pt x="1418" y="1750"/>
                </a:lnTo>
                <a:lnTo>
                  <a:pt x="1428" y="1747"/>
                </a:lnTo>
                <a:lnTo>
                  <a:pt x="1437" y="1744"/>
                </a:lnTo>
                <a:lnTo>
                  <a:pt x="1455" y="1736"/>
                </a:lnTo>
                <a:lnTo>
                  <a:pt x="1464" y="1733"/>
                </a:lnTo>
                <a:lnTo>
                  <a:pt x="1473" y="1728"/>
                </a:lnTo>
                <a:lnTo>
                  <a:pt x="1481" y="1724"/>
                </a:lnTo>
                <a:lnTo>
                  <a:pt x="1489" y="1719"/>
                </a:lnTo>
                <a:lnTo>
                  <a:pt x="1503" y="1708"/>
                </a:lnTo>
                <a:lnTo>
                  <a:pt x="1510" y="1703"/>
                </a:lnTo>
                <a:lnTo>
                  <a:pt x="1517" y="1697"/>
                </a:lnTo>
                <a:lnTo>
                  <a:pt x="1530" y="1685"/>
                </a:lnTo>
                <a:lnTo>
                  <a:pt x="1536" y="1679"/>
                </a:lnTo>
                <a:lnTo>
                  <a:pt x="1541" y="1672"/>
                </a:lnTo>
                <a:lnTo>
                  <a:pt x="1553" y="1657"/>
                </a:lnTo>
                <a:lnTo>
                  <a:pt x="1562" y="1643"/>
                </a:lnTo>
                <a:lnTo>
                  <a:pt x="1571" y="1626"/>
                </a:lnTo>
                <a:lnTo>
                  <a:pt x="1579" y="1609"/>
                </a:lnTo>
                <a:lnTo>
                  <a:pt x="1583" y="1599"/>
                </a:lnTo>
                <a:lnTo>
                  <a:pt x="1587" y="1590"/>
                </a:lnTo>
                <a:lnTo>
                  <a:pt x="1594" y="1570"/>
                </a:lnTo>
                <a:lnTo>
                  <a:pt x="1600" y="1547"/>
                </a:lnTo>
                <a:lnTo>
                  <a:pt x="1603" y="1536"/>
                </a:lnTo>
                <a:lnTo>
                  <a:pt x="1607" y="1525"/>
                </a:lnTo>
                <a:lnTo>
                  <a:pt x="1612" y="1500"/>
                </a:lnTo>
                <a:lnTo>
                  <a:pt x="1617" y="1474"/>
                </a:lnTo>
                <a:lnTo>
                  <a:pt x="1621" y="1447"/>
                </a:lnTo>
                <a:lnTo>
                  <a:pt x="1625" y="1419"/>
                </a:lnTo>
                <a:lnTo>
                  <a:pt x="1628" y="1389"/>
                </a:lnTo>
                <a:lnTo>
                  <a:pt x="1630" y="1359"/>
                </a:lnTo>
                <a:lnTo>
                  <a:pt x="1633" y="1326"/>
                </a:lnTo>
                <a:lnTo>
                  <a:pt x="1634" y="1292"/>
                </a:lnTo>
                <a:lnTo>
                  <a:pt x="1635" y="1256"/>
                </a:lnTo>
                <a:lnTo>
                  <a:pt x="1635" y="1220"/>
                </a:lnTo>
                <a:lnTo>
                  <a:pt x="1635" y="1183"/>
                </a:lnTo>
                <a:lnTo>
                  <a:pt x="1634" y="1148"/>
                </a:lnTo>
                <a:lnTo>
                  <a:pt x="1633" y="1115"/>
                </a:lnTo>
                <a:lnTo>
                  <a:pt x="1630" y="1081"/>
                </a:lnTo>
                <a:lnTo>
                  <a:pt x="1628" y="1050"/>
                </a:lnTo>
                <a:lnTo>
                  <a:pt x="1625" y="1020"/>
                </a:lnTo>
                <a:lnTo>
                  <a:pt x="1620" y="991"/>
                </a:lnTo>
                <a:lnTo>
                  <a:pt x="1616" y="963"/>
                </a:lnTo>
                <a:lnTo>
                  <a:pt x="1611" y="937"/>
                </a:lnTo>
                <a:lnTo>
                  <a:pt x="1606" y="911"/>
                </a:lnTo>
                <a:lnTo>
                  <a:pt x="1600" y="888"/>
                </a:lnTo>
                <a:lnTo>
                  <a:pt x="1593" y="865"/>
                </a:lnTo>
                <a:lnTo>
                  <a:pt x="1585" y="844"/>
                </a:lnTo>
                <a:lnTo>
                  <a:pt x="1578" y="824"/>
                </a:lnTo>
                <a:lnTo>
                  <a:pt x="1568" y="806"/>
                </a:lnTo>
                <a:lnTo>
                  <a:pt x="1559" y="788"/>
                </a:lnTo>
                <a:lnTo>
                  <a:pt x="1550" y="772"/>
                </a:lnTo>
                <a:lnTo>
                  <a:pt x="1545" y="764"/>
                </a:lnTo>
                <a:lnTo>
                  <a:pt x="1539" y="756"/>
                </a:lnTo>
                <a:lnTo>
                  <a:pt x="1527" y="742"/>
                </a:lnTo>
                <a:lnTo>
                  <a:pt x="1514" y="729"/>
                </a:lnTo>
                <a:lnTo>
                  <a:pt x="1508" y="723"/>
                </a:lnTo>
                <a:lnTo>
                  <a:pt x="1500" y="717"/>
                </a:lnTo>
                <a:lnTo>
                  <a:pt x="1493" y="711"/>
                </a:lnTo>
                <a:lnTo>
                  <a:pt x="1485" y="706"/>
                </a:lnTo>
                <a:lnTo>
                  <a:pt x="1469" y="696"/>
                </a:lnTo>
                <a:lnTo>
                  <a:pt x="1453" y="687"/>
                </a:lnTo>
                <a:lnTo>
                  <a:pt x="1435" y="679"/>
                </a:lnTo>
                <a:lnTo>
                  <a:pt x="1425" y="675"/>
                </a:lnTo>
                <a:lnTo>
                  <a:pt x="1415" y="672"/>
                </a:lnTo>
                <a:lnTo>
                  <a:pt x="1395" y="666"/>
                </a:lnTo>
                <a:lnTo>
                  <a:pt x="1375" y="662"/>
                </a:lnTo>
                <a:lnTo>
                  <a:pt x="1352" y="657"/>
                </a:lnTo>
                <a:lnTo>
                  <a:pt x="1341" y="656"/>
                </a:lnTo>
                <a:lnTo>
                  <a:pt x="1330" y="655"/>
                </a:lnTo>
                <a:lnTo>
                  <a:pt x="1305" y="654"/>
                </a:lnTo>
                <a:lnTo>
                  <a:pt x="1280" y="653"/>
                </a:lnTo>
                <a:lnTo>
                  <a:pt x="1255" y="654"/>
                </a:lnTo>
                <a:lnTo>
                  <a:pt x="1243" y="654"/>
                </a:lnTo>
                <a:lnTo>
                  <a:pt x="1231" y="655"/>
                </a:lnTo>
                <a:lnTo>
                  <a:pt x="1219" y="656"/>
                </a:lnTo>
                <a:lnTo>
                  <a:pt x="1208" y="657"/>
                </a:lnTo>
                <a:lnTo>
                  <a:pt x="1186" y="662"/>
                </a:lnTo>
                <a:lnTo>
                  <a:pt x="1165" y="666"/>
                </a:lnTo>
                <a:lnTo>
                  <a:pt x="1154" y="669"/>
                </a:lnTo>
                <a:lnTo>
                  <a:pt x="1145" y="672"/>
                </a:lnTo>
                <a:lnTo>
                  <a:pt x="1126" y="679"/>
                </a:lnTo>
                <a:lnTo>
                  <a:pt x="1108" y="687"/>
                </a:lnTo>
                <a:lnTo>
                  <a:pt x="1091" y="696"/>
                </a:lnTo>
                <a:lnTo>
                  <a:pt x="1082" y="700"/>
                </a:lnTo>
                <a:lnTo>
                  <a:pt x="1074" y="706"/>
                </a:lnTo>
                <a:lnTo>
                  <a:pt x="1060" y="717"/>
                </a:lnTo>
                <a:lnTo>
                  <a:pt x="1046" y="729"/>
                </a:lnTo>
                <a:lnTo>
                  <a:pt x="1033" y="742"/>
                </a:lnTo>
                <a:lnTo>
                  <a:pt x="1026" y="748"/>
                </a:lnTo>
                <a:lnTo>
                  <a:pt x="1020" y="756"/>
                </a:lnTo>
                <a:lnTo>
                  <a:pt x="1015" y="764"/>
                </a:lnTo>
                <a:lnTo>
                  <a:pt x="1009" y="772"/>
                </a:lnTo>
                <a:lnTo>
                  <a:pt x="1000" y="788"/>
                </a:lnTo>
                <a:lnTo>
                  <a:pt x="990" y="806"/>
                </a:lnTo>
                <a:lnTo>
                  <a:pt x="985" y="815"/>
                </a:lnTo>
                <a:lnTo>
                  <a:pt x="982" y="824"/>
                </a:lnTo>
                <a:lnTo>
                  <a:pt x="974" y="844"/>
                </a:lnTo>
                <a:lnTo>
                  <a:pt x="966" y="865"/>
                </a:lnTo>
                <a:lnTo>
                  <a:pt x="959" y="888"/>
                </a:lnTo>
                <a:lnTo>
                  <a:pt x="953" y="911"/>
                </a:lnTo>
                <a:lnTo>
                  <a:pt x="947" y="936"/>
                </a:lnTo>
                <a:lnTo>
                  <a:pt x="942" y="963"/>
                </a:lnTo>
                <a:lnTo>
                  <a:pt x="938" y="990"/>
                </a:lnTo>
                <a:lnTo>
                  <a:pt x="933" y="1019"/>
                </a:lnTo>
                <a:lnTo>
                  <a:pt x="930" y="1048"/>
                </a:lnTo>
                <a:lnTo>
                  <a:pt x="928" y="1080"/>
                </a:lnTo>
                <a:lnTo>
                  <a:pt x="926" y="1112"/>
                </a:lnTo>
                <a:lnTo>
                  <a:pt x="924" y="1146"/>
                </a:lnTo>
                <a:lnTo>
                  <a:pt x="923" y="1182"/>
                </a:lnTo>
                <a:lnTo>
                  <a:pt x="923" y="1218"/>
                </a:lnTo>
                <a:lnTo>
                  <a:pt x="923" y="1254"/>
                </a:lnTo>
                <a:lnTo>
                  <a:pt x="924" y="1289"/>
                </a:lnTo>
                <a:lnTo>
                  <a:pt x="926" y="1323"/>
                </a:lnTo>
                <a:lnTo>
                  <a:pt x="928" y="1355"/>
                </a:lnTo>
                <a:lnTo>
                  <a:pt x="930" y="1387"/>
                </a:lnTo>
                <a:lnTo>
                  <a:pt x="933" y="1416"/>
                </a:lnTo>
                <a:lnTo>
                  <a:pt x="937" y="1444"/>
                </a:lnTo>
                <a:lnTo>
                  <a:pt x="941" y="1471"/>
                </a:lnTo>
                <a:lnTo>
                  <a:pt x="947" y="1497"/>
                </a:lnTo>
                <a:lnTo>
                  <a:pt x="953" y="1521"/>
                </a:lnTo>
                <a:lnTo>
                  <a:pt x="958" y="1545"/>
                </a:lnTo>
                <a:lnTo>
                  <a:pt x="962" y="1555"/>
                </a:lnTo>
                <a:lnTo>
                  <a:pt x="965" y="1566"/>
                </a:lnTo>
                <a:lnTo>
                  <a:pt x="972" y="1587"/>
                </a:lnTo>
                <a:lnTo>
                  <a:pt x="980" y="1606"/>
                </a:lnTo>
                <a:lnTo>
                  <a:pt x="989" y="1624"/>
                </a:lnTo>
                <a:lnTo>
                  <a:pt x="998" y="1641"/>
                </a:lnTo>
                <a:close/>
                <a:moveTo>
                  <a:pt x="1280" y="1978"/>
                </a:moveTo>
                <a:lnTo>
                  <a:pt x="1259" y="1978"/>
                </a:lnTo>
                <a:lnTo>
                  <a:pt x="1239" y="1978"/>
                </a:lnTo>
                <a:lnTo>
                  <a:pt x="1218" y="1977"/>
                </a:lnTo>
                <a:lnTo>
                  <a:pt x="1198" y="1975"/>
                </a:lnTo>
                <a:lnTo>
                  <a:pt x="1179" y="1974"/>
                </a:lnTo>
                <a:lnTo>
                  <a:pt x="1160" y="1972"/>
                </a:lnTo>
                <a:lnTo>
                  <a:pt x="1142" y="1970"/>
                </a:lnTo>
                <a:lnTo>
                  <a:pt x="1124" y="1966"/>
                </a:lnTo>
                <a:lnTo>
                  <a:pt x="1106" y="1964"/>
                </a:lnTo>
                <a:lnTo>
                  <a:pt x="1088" y="1961"/>
                </a:lnTo>
                <a:lnTo>
                  <a:pt x="1071" y="1956"/>
                </a:lnTo>
                <a:lnTo>
                  <a:pt x="1054" y="1953"/>
                </a:lnTo>
                <a:lnTo>
                  <a:pt x="1038" y="1948"/>
                </a:lnTo>
                <a:lnTo>
                  <a:pt x="1022" y="1943"/>
                </a:lnTo>
                <a:lnTo>
                  <a:pt x="992" y="1933"/>
                </a:lnTo>
                <a:lnTo>
                  <a:pt x="963" y="1920"/>
                </a:lnTo>
                <a:lnTo>
                  <a:pt x="949" y="1914"/>
                </a:lnTo>
                <a:lnTo>
                  <a:pt x="936" y="1907"/>
                </a:lnTo>
                <a:lnTo>
                  <a:pt x="911" y="1892"/>
                </a:lnTo>
                <a:lnTo>
                  <a:pt x="899" y="1884"/>
                </a:lnTo>
                <a:lnTo>
                  <a:pt x="886" y="1875"/>
                </a:lnTo>
                <a:lnTo>
                  <a:pt x="875" y="1866"/>
                </a:lnTo>
                <a:lnTo>
                  <a:pt x="864" y="1857"/>
                </a:lnTo>
                <a:lnTo>
                  <a:pt x="853" y="1848"/>
                </a:lnTo>
                <a:lnTo>
                  <a:pt x="843" y="1838"/>
                </a:lnTo>
                <a:lnTo>
                  <a:pt x="833" y="1828"/>
                </a:lnTo>
                <a:lnTo>
                  <a:pt x="824" y="1818"/>
                </a:lnTo>
                <a:lnTo>
                  <a:pt x="815" y="1807"/>
                </a:lnTo>
                <a:lnTo>
                  <a:pt x="811" y="1801"/>
                </a:lnTo>
                <a:lnTo>
                  <a:pt x="806" y="1796"/>
                </a:lnTo>
                <a:lnTo>
                  <a:pt x="798" y="1784"/>
                </a:lnTo>
                <a:lnTo>
                  <a:pt x="790" y="1772"/>
                </a:lnTo>
                <a:lnTo>
                  <a:pt x="783" y="1760"/>
                </a:lnTo>
                <a:lnTo>
                  <a:pt x="776" y="1747"/>
                </a:lnTo>
                <a:lnTo>
                  <a:pt x="761" y="1720"/>
                </a:lnTo>
                <a:lnTo>
                  <a:pt x="754" y="1706"/>
                </a:lnTo>
                <a:lnTo>
                  <a:pt x="748" y="1691"/>
                </a:lnTo>
                <a:lnTo>
                  <a:pt x="736" y="1661"/>
                </a:lnTo>
                <a:lnTo>
                  <a:pt x="731" y="1645"/>
                </a:lnTo>
                <a:lnTo>
                  <a:pt x="725" y="1629"/>
                </a:lnTo>
                <a:lnTo>
                  <a:pt x="715" y="1596"/>
                </a:lnTo>
                <a:lnTo>
                  <a:pt x="706" y="1561"/>
                </a:lnTo>
                <a:lnTo>
                  <a:pt x="698" y="1524"/>
                </a:lnTo>
                <a:lnTo>
                  <a:pt x="695" y="1505"/>
                </a:lnTo>
                <a:lnTo>
                  <a:pt x="691" y="1484"/>
                </a:lnTo>
                <a:lnTo>
                  <a:pt x="686" y="1445"/>
                </a:lnTo>
                <a:lnTo>
                  <a:pt x="681" y="1402"/>
                </a:lnTo>
                <a:lnTo>
                  <a:pt x="678" y="1360"/>
                </a:lnTo>
                <a:lnTo>
                  <a:pt x="676" y="1337"/>
                </a:lnTo>
                <a:lnTo>
                  <a:pt x="674" y="1315"/>
                </a:lnTo>
                <a:lnTo>
                  <a:pt x="673" y="1267"/>
                </a:lnTo>
                <a:lnTo>
                  <a:pt x="673" y="1219"/>
                </a:lnTo>
                <a:lnTo>
                  <a:pt x="673" y="1171"/>
                </a:lnTo>
                <a:lnTo>
                  <a:pt x="674" y="1147"/>
                </a:lnTo>
                <a:lnTo>
                  <a:pt x="674" y="1124"/>
                </a:lnTo>
                <a:lnTo>
                  <a:pt x="678" y="1079"/>
                </a:lnTo>
                <a:lnTo>
                  <a:pt x="681" y="1035"/>
                </a:lnTo>
                <a:lnTo>
                  <a:pt x="686" y="992"/>
                </a:lnTo>
                <a:lnTo>
                  <a:pt x="689" y="972"/>
                </a:lnTo>
                <a:lnTo>
                  <a:pt x="692" y="952"/>
                </a:lnTo>
                <a:lnTo>
                  <a:pt x="699" y="912"/>
                </a:lnTo>
                <a:lnTo>
                  <a:pt x="707" y="875"/>
                </a:lnTo>
                <a:lnTo>
                  <a:pt x="716" y="839"/>
                </a:lnTo>
                <a:lnTo>
                  <a:pt x="721" y="823"/>
                </a:lnTo>
                <a:lnTo>
                  <a:pt x="726" y="806"/>
                </a:lnTo>
                <a:lnTo>
                  <a:pt x="738" y="773"/>
                </a:lnTo>
                <a:lnTo>
                  <a:pt x="743" y="757"/>
                </a:lnTo>
                <a:lnTo>
                  <a:pt x="750" y="742"/>
                </a:lnTo>
                <a:lnTo>
                  <a:pt x="762" y="712"/>
                </a:lnTo>
                <a:lnTo>
                  <a:pt x="770" y="698"/>
                </a:lnTo>
                <a:lnTo>
                  <a:pt x="777" y="684"/>
                </a:lnTo>
                <a:lnTo>
                  <a:pt x="793" y="658"/>
                </a:lnTo>
                <a:lnTo>
                  <a:pt x="801" y="646"/>
                </a:lnTo>
                <a:lnTo>
                  <a:pt x="808" y="634"/>
                </a:lnTo>
                <a:lnTo>
                  <a:pt x="817" y="621"/>
                </a:lnTo>
                <a:lnTo>
                  <a:pt x="826" y="610"/>
                </a:lnTo>
                <a:lnTo>
                  <a:pt x="837" y="599"/>
                </a:lnTo>
                <a:lnTo>
                  <a:pt x="846" y="589"/>
                </a:lnTo>
                <a:lnTo>
                  <a:pt x="856" y="579"/>
                </a:lnTo>
                <a:lnTo>
                  <a:pt x="867" y="569"/>
                </a:lnTo>
                <a:lnTo>
                  <a:pt x="878" y="558"/>
                </a:lnTo>
                <a:lnTo>
                  <a:pt x="890" y="549"/>
                </a:lnTo>
                <a:lnTo>
                  <a:pt x="901" y="542"/>
                </a:lnTo>
                <a:lnTo>
                  <a:pt x="913" y="533"/>
                </a:lnTo>
                <a:lnTo>
                  <a:pt x="939" y="517"/>
                </a:lnTo>
                <a:lnTo>
                  <a:pt x="953" y="510"/>
                </a:lnTo>
                <a:lnTo>
                  <a:pt x="966" y="502"/>
                </a:lnTo>
                <a:lnTo>
                  <a:pt x="981" y="497"/>
                </a:lnTo>
                <a:lnTo>
                  <a:pt x="994" y="490"/>
                </a:lnTo>
                <a:lnTo>
                  <a:pt x="1025" y="479"/>
                </a:lnTo>
                <a:lnTo>
                  <a:pt x="1057" y="470"/>
                </a:lnTo>
                <a:lnTo>
                  <a:pt x="1073" y="465"/>
                </a:lnTo>
                <a:lnTo>
                  <a:pt x="1090" y="461"/>
                </a:lnTo>
                <a:lnTo>
                  <a:pt x="1107" y="457"/>
                </a:lnTo>
                <a:lnTo>
                  <a:pt x="1125" y="454"/>
                </a:lnTo>
                <a:lnTo>
                  <a:pt x="1162" y="449"/>
                </a:lnTo>
                <a:lnTo>
                  <a:pt x="1180" y="447"/>
                </a:lnTo>
                <a:lnTo>
                  <a:pt x="1199" y="445"/>
                </a:lnTo>
                <a:lnTo>
                  <a:pt x="1219" y="444"/>
                </a:lnTo>
                <a:lnTo>
                  <a:pt x="1239" y="443"/>
                </a:lnTo>
                <a:lnTo>
                  <a:pt x="1260" y="443"/>
                </a:lnTo>
                <a:lnTo>
                  <a:pt x="1280" y="443"/>
                </a:lnTo>
                <a:lnTo>
                  <a:pt x="1301" y="443"/>
                </a:lnTo>
                <a:lnTo>
                  <a:pt x="1321" y="443"/>
                </a:lnTo>
                <a:lnTo>
                  <a:pt x="1341" y="444"/>
                </a:lnTo>
                <a:lnTo>
                  <a:pt x="1361" y="445"/>
                </a:lnTo>
                <a:lnTo>
                  <a:pt x="1398" y="449"/>
                </a:lnTo>
                <a:lnTo>
                  <a:pt x="1418" y="452"/>
                </a:lnTo>
                <a:lnTo>
                  <a:pt x="1436" y="454"/>
                </a:lnTo>
                <a:lnTo>
                  <a:pt x="1453" y="457"/>
                </a:lnTo>
                <a:lnTo>
                  <a:pt x="1471" y="461"/>
                </a:lnTo>
                <a:lnTo>
                  <a:pt x="1503" y="469"/>
                </a:lnTo>
                <a:lnTo>
                  <a:pt x="1535" y="479"/>
                </a:lnTo>
                <a:lnTo>
                  <a:pt x="1550" y="484"/>
                </a:lnTo>
                <a:lnTo>
                  <a:pt x="1565" y="490"/>
                </a:lnTo>
                <a:lnTo>
                  <a:pt x="1580" y="496"/>
                </a:lnTo>
                <a:lnTo>
                  <a:pt x="1594" y="502"/>
                </a:lnTo>
                <a:lnTo>
                  <a:pt x="1621" y="517"/>
                </a:lnTo>
                <a:lnTo>
                  <a:pt x="1634" y="524"/>
                </a:lnTo>
                <a:lnTo>
                  <a:pt x="1646" y="533"/>
                </a:lnTo>
                <a:lnTo>
                  <a:pt x="1659" y="540"/>
                </a:lnTo>
                <a:lnTo>
                  <a:pt x="1670" y="549"/>
                </a:lnTo>
                <a:lnTo>
                  <a:pt x="1682" y="558"/>
                </a:lnTo>
                <a:lnTo>
                  <a:pt x="1692" y="567"/>
                </a:lnTo>
                <a:lnTo>
                  <a:pt x="1704" y="578"/>
                </a:lnTo>
                <a:lnTo>
                  <a:pt x="1714" y="588"/>
                </a:lnTo>
                <a:lnTo>
                  <a:pt x="1723" y="599"/>
                </a:lnTo>
                <a:lnTo>
                  <a:pt x="1733" y="609"/>
                </a:lnTo>
                <a:lnTo>
                  <a:pt x="1742" y="620"/>
                </a:lnTo>
                <a:lnTo>
                  <a:pt x="1751" y="633"/>
                </a:lnTo>
                <a:lnTo>
                  <a:pt x="1767" y="657"/>
                </a:lnTo>
                <a:lnTo>
                  <a:pt x="1775" y="670"/>
                </a:lnTo>
                <a:lnTo>
                  <a:pt x="1782" y="683"/>
                </a:lnTo>
                <a:lnTo>
                  <a:pt x="1796" y="711"/>
                </a:lnTo>
                <a:lnTo>
                  <a:pt x="1809" y="740"/>
                </a:lnTo>
                <a:lnTo>
                  <a:pt x="1822" y="771"/>
                </a:lnTo>
                <a:lnTo>
                  <a:pt x="1827" y="788"/>
                </a:lnTo>
                <a:lnTo>
                  <a:pt x="1833" y="803"/>
                </a:lnTo>
                <a:lnTo>
                  <a:pt x="1842" y="838"/>
                </a:lnTo>
                <a:lnTo>
                  <a:pt x="1851" y="874"/>
                </a:lnTo>
                <a:lnTo>
                  <a:pt x="1859" y="911"/>
                </a:lnTo>
                <a:lnTo>
                  <a:pt x="1864" y="930"/>
                </a:lnTo>
                <a:lnTo>
                  <a:pt x="1867" y="951"/>
                </a:lnTo>
                <a:lnTo>
                  <a:pt x="1873" y="991"/>
                </a:lnTo>
                <a:lnTo>
                  <a:pt x="1877" y="1033"/>
                </a:lnTo>
                <a:lnTo>
                  <a:pt x="1880" y="1076"/>
                </a:lnTo>
                <a:lnTo>
                  <a:pt x="1882" y="1099"/>
                </a:lnTo>
                <a:lnTo>
                  <a:pt x="1884" y="1123"/>
                </a:lnTo>
                <a:lnTo>
                  <a:pt x="1885" y="1170"/>
                </a:lnTo>
                <a:lnTo>
                  <a:pt x="1885" y="1218"/>
                </a:lnTo>
                <a:lnTo>
                  <a:pt x="1885" y="1250"/>
                </a:lnTo>
                <a:lnTo>
                  <a:pt x="1885" y="1281"/>
                </a:lnTo>
                <a:lnTo>
                  <a:pt x="1884" y="1312"/>
                </a:lnTo>
                <a:lnTo>
                  <a:pt x="1882" y="1342"/>
                </a:lnTo>
                <a:lnTo>
                  <a:pt x="1880" y="1371"/>
                </a:lnTo>
                <a:lnTo>
                  <a:pt x="1877" y="1399"/>
                </a:lnTo>
                <a:lnTo>
                  <a:pt x="1875" y="1427"/>
                </a:lnTo>
                <a:lnTo>
                  <a:pt x="1874" y="1441"/>
                </a:lnTo>
                <a:lnTo>
                  <a:pt x="1871" y="1454"/>
                </a:lnTo>
                <a:lnTo>
                  <a:pt x="1868" y="1480"/>
                </a:lnTo>
                <a:lnTo>
                  <a:pt x="1864" y="1505"/>
                </a:lnTo>
                <a:lnTo>
                  <a:pt x="1859" y="1529"/>
                </a:lnTo>
                <a:lnTo>
                  <a:pt x="1854" y="1553"/>
                </a:lnTo>
                <a:lnTo>
                  <a:pt x="1849" y="1575"/>
                </a:lnTo>
                <a:lnTo>
                  <a:pt x="1843" y="1598"/>
                </a:lnTo>
                <a:lnTo>
                  <a:pt x="1836" y="1619"/>
                </a:lnTo>
                <a:lnTo>
                  <a:pt x="1830" y="1639"/>
                </a:lnTo>
                <a:lnTo>
                  <a:pt x="1823" y="1659"/>
                </a:lnTo>
                <a:lnTo>
                  <a:pt x="1815" y="1679"/>
                </a:lnTo>
                <a:lnTo>
                  <a:pt x="1811" y="1688"/>
                </a:lnTo>
                <a:lnTo>
                  <a:pt x="1806" y="1697"/>
                </a:lnTo>
                <a:lnTo>
                  <a:pt x="1798" y="1715"/>
                </a:lnTo>
                <a:lnTo>
                  <a:pt x="1788" y="1733"/>
                </a:lnTo>
                <a:lnTo>
                  <a:pt x="1778" y="1750"/>
                </a:lnTo>
                <a:lnTo>
                  <a:pt x="1768" y="1765"/>
                </a:lnTo>
                <a:lnTo>
                  <a:pt x="1757" y="1781"/>
                </a:lnTo>
                <a:lnTo>
                  <a:pt x="1745" y="1796"/>
                </a:lnTo>
                <a:lnTo>
                  <a:pt x="1733" y="1810"/>
                </a:lnTo>
                <a:lnTo>
                  <a:pt x="1721" y="1825"/>
                </a:lnTo>
                <a:lnTo>
                  <a:pt x="1707" y="1837"/>
                </a:lnTo>
                <a:lnTo>
                  <a:pt x="1693" y="1851"/>
                </a:lnTo>
                <a:lnTo>
                  <a:pt x="1679" y="1862"/>
                </a:lnTo>
                <a:lnTo>
                  <a:pt x="1663" y="1874"/>
                </a:lnTo>
                <a:lnTo>
                  <a:pt x="1648" y="1884"/>
                </a:lnTo>
                <a:lnTo>
                  <a:pt x="1831" y="2178"/>
                </a:lnTo>
                <a:lnTo>
                  <a:pt x="1607" y="2282"/>
                </a:lnTo>
                <a:lnTo>
                  <a:pt x="1413" y="1965"/>
                </a:lnTo>
                <a:lnTo>
                  <a:pt x="1402" y="1969"/>
                </a:lnTo>
                <a:lnTo>
                  <a:pt x="1396" y="1970"/>
                </a:lnTo>
                <a:lnTo>
                  <a:pt x="1389" y="1971"/>
                </a:lnTo>
                <a:lnTo>
                  <a:pt x="1375" y="1973"/>
                </a:lnTo>
                <a:lnTo>
                  <a:pt x="1359" y="1975"/>
                </a:lnTo>
                <a:lnTo>
                  <a:pt x="1342" y="1977"/>
                </a:lnTo>
                <a:lnTo>
                  <a:pt x="1323" y="1978"/>
                </a:lnTo>
                <a:lnTo>
                  <a:pt x="1303" y="1978"/>
                </a:lnTo>
                <a:lnTo>
                  <a:pt x="1280" y="1978"/>
                </a:lnTo>
                <a:close/>
                <a:moveTo>
                  <a:pt x="3107" y="0"/>
                </a:moveTo>
                <a:lnTo>
                  <a:pt x="2987" y="0"/>
                </a:lnTo>
                <a:lnTo>
                  <a:pt x="2359" y="0"/>
                </a:lnTo>
                <a:lnTo>
                  <a:pt x="1732" y="0"/>
                </a:lnTo>
                <a:lnTo>
                  <a:pt x="1103" y="0"/>
                </a:lnTo>
                <a:lnTo>
                  <a:pt x="476" y="0"/>
                </a:lnTo>
                <a:lnTo>
                  <a:pt x="0" y="475"/>
                </a:lnTo>
                <a:lnTo>
                  <a:pt x="0" y="1271"/>
                </a:lnTo>
                <a:lnTo>
                  <a:pt x="0" y="2066"/>
                </a:lnTo>
                <a:lnTo>
                  <a:pt x="0" y="2197"/>
                </a:lnTo>
                <a:lnTo>
                  <a:pt x="0" y="2526"/>
                </a:lnTo>
                <a:lnTo>
                  <a:pt x="330" y="2526"/>
                </a:lnTo>
                <a:lnTo>
                  <a:pt x="450" y="2526"/>
                </a:lnTo>
                <a:lnTo>
                  <a:pt x="1078" y="2526"/>
                </a:lnTo>
                <a:lnTo>
                  <a:pt x="1706" y="2526"/>
                </a:lnTo>
                <a:lnTo>
                  <a:pt x="2333" y="2526"/>
                </a:lnTo>
                <a:lnTo>
                  <a:pt x="2961" y="2526"/>
                </a:lnTo>
                <a:lnTo>
                  <a:pt x="3438" y="2051"/>
                </a:lnTo>
                <a:lnTo>
                  <a:pt x="3438" y="1255"/>
                </a:lnTo>
                <a:lnTo>
                  <a:pt x="3438" y="460"/>
                </a:lnTo>
                <a:lnTo>
                  <a:pt x="3438" y="329"/>
                </a:lnTo>
                <a:lnTo>
                  <a:pt x="3438" y="0"/>
                </a:lnTo>
                <a:lnTo>
                  <a:pt x="31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A69E135-EBE6-4691-A4B0-12A1C5762DFD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7038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0"/>
            <a:ext cx="6094413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479425" y="0"/>
                </a:moveTo>
                <a:lnTo>
                  <a:pt x="6096000" y="0"/>
                </a:lnTo>
                <a:lnTo>
                  <a:pt x="6096000" y="6378574"/>
                </a:lnTo>
                <a:lnTo>
                  <a:pt x="5616575" y="6857999"/>
                </a:lnTo>
                <a:lnTo>
                  <a:pt x="6096000" y="6857999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4794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21" y="692149"/>
            <a:ext cx="5255737" cy="9366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721" y="1844679"/>
            <a:ext cx="5255736" cy="43211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370" y="1844679"/>
            <a:ext cx="5255737" cy="4321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485C-34D3-4ECC-994B-A61645FE01F4}" type="datetime3">
              <a:rPr lang="en-US" smtClean="0"/>
              <a:t>25 October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name / Author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6423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721" y="1844678"/>
            <a:ext cx="5255736" cy="360189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722" y="2276875"/>
            <a:ext cx="5255735" cy="3888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2370" y="1844678"/>
            <a:ext cx="5255737" cy="360189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2370" y="2276875"/>
            <a:ext cx="5255737" cy="3888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B3E-1AEA-4DB7-A6F1-0AD5A4C8D006}" type="datetime3">
              <a:rPr lang="en-US" smtClean="0"/>
              <a:t>25 October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21795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4BEF-A551-40B9-AE0A-4ABAF7494243}" type="datetime3">
              <a:rPr lang="en-US" smtClean="0"/>
              <a:t>25 October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26719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720" y="692149"/>
            <a:ext cx="11087386" cy="9366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720" y="1844679"/>
            <a:ext cx="11087386" cy="4321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5416" y="6381754"/>
            <a:ext cx="1799756" cy="14287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fld id="{48123599-DF37-4D20-AFF6-464899867C64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5170" y="6381754"/>
            <a:ext cx="8782937" cy="14287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900" b="0" i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0721" y="6381754"/>
            <a:ext cx="504693" cy="14287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fld id="{A683D178-98AA-4574-9EAA-8EB007C551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ight Triangle 7"/>
          <p:cNvSpPr/>
          <p:nvPr/>
        </p:nvSpPr>
        <p:spPr>
          <a:xfrm flipV="1">
            <a:off x="-10964" y="4"/>
            <a:ext cx="490265" cy="49039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/>
          <p:cNvSpPr/>
          <p:nvPr/>
        </p:nvSpPr>
        <p:spPr>
          <a:xfrm flipH="1">
            <a:off x="11709525" y="6378578"/>
            <a:ext cx="479300" cy="47942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1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61" r:id="rId5"/>
    <p:sldLayoutId id="2147483668" r:id="rId6"/>
    <p:sldLayoutId id="2147483652" r:id="rId7"/>
    <p:sldLayoutId id="2147483653" r:id="rId8"/>
    <p:sldLayoutId id="2147483654" r:id="rId9"/>
    <p:sldLayoutId id="2147483667" r:id="rId10"/>
    <p:sldLayoutId id="2147483665" r:id="rId11"/>
    <p:sldLayoutId id="2147483666" r:id="rId12"/>
    <p:sldLayoutId id="2147483664" r:id="rId13"/>
    <p:sldLayoutId id="2147483662" r:id="rId14"/>
    <p:sldLayoutId id="2147483669" r:id="rId15"/>
    <p:sldLayoutId id="2147483655" r:id="rId16"/>
    <p:sldLayoutId id="2147483663" r:id="rId17"/>
  </p:sldLayoutIdLst>
  <p:transition spd="med"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600"/>
        </a:spcBef>
        <a:buFont typeface="Titillium Web" panose="00000500000000000000" pitchFamily="2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82563" algn="l" defTabSz="914400" rtl="0" eaLnBrk="1" latinLnBrk="0" hangingPunct="1">
        <a:lnSpc>
          <a:spcPct val="100000"/>
        </a:lnSpc>
        <a:spcBef>
          <a:spcPts val="600"/>
        </a:spcBef>
        <a:buClrTx/>
        <a:buFont typeface="Titillium Web" panose="00000500000000000000" pitchFamily="2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4150" algn="l" defTabSz="914400" rtl="0" eaLnBrk="1" latinLnBrk="0" hangingPunct="1">
        <a:lnSpc>
          <a:spcPct val="100000"/>
        </a:lnSpc>
        <a:spcBef>
          <a:spcPts val="600"/>
        </a:spcBef>
        <a:buClrTx/>
        <a:buFont typeface="Titillium Web" panose="00000500000000000000" pitchFamily="2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5713" indent="-184150" algn="l" defTabSz="914400" rtl="0" eaLnBrk="1" latinLnBrk="0" hangingPunct="1">
        <a:lnSpc>
          <a:spcPct val="100000"/>
        </a:lnSpc>
        <a:spcBef>
          <a:spcPts val="600"/>
        </a:spcBef>
        <a:buClrTx/>
        <a:buFont typeface="Titillium Web" panose="00000500000000000000" pitchFamily="2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12900" indent="-174625" algn="l" defTabSz="914400" rtl="0" eaLnBrk="1" latinLnBrk="0" hangingPunct="1">
        <a:lnSpc>
          <a:spcPct val="100000"/>
        </a:lnSpc>
        <a:spcBef>
          <a:spcPts val="600"/>
        </a:spcBef>
        <a:buClrTx/>
        <a:buFont typeface="Titillium Web" panose="00000500000000000000" pitchFamily="2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970088" indent="-174625" algn="l" defTabSz="914400" rtl="0" eaLnBrk="1" latinLnBrk="0" hangingPunct="1">
        <a:lnSpc>
          <a:spcPct val="90000"/>
        </a:lnSpc>
        <a:spcBef>
          <a:spcPts val="500"/>
        </a:spcBef>
        <a:buClrTx/>
        <a:buFont typeface="Titillium Web" panose="00000500000000000000" pitchFamily="2" charset="0"/>
        <a:buChar char="›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335213" indent="-182563" algn="l" defTabSz="914400" rtl="0" eaLnBrk="1" latinLnBrk="0" hangingPunct="1">
        <a:lnSpc>
          <a:spcPct val="90000"/>
        </a:lnSpc>
        <a:spcBef>
          <a:spcPts val="500"/>
        </a:spcBef>
        <a:buClrTx/>
        <a:buFont typeface="Titillium Web" panose="00000500000000000000" pitchFamily="2" charset="0"/>
        <a:buChar char="›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693988" indent="-184150" algn="l" defTabSz="914400" rtl="0" eaLnBrk="1" latinLnBrk="0" hangingPunct="1">
        <a:lnSpc>
          <a:spcPct val="90000"/>
        </a:lnSpc>
        <a:spcBef>
          <a:spcPts val="500"/>
        </a:spcBef>
        <a:buClrTx/>
        <a:buFont typeface="Titillium Web" panose="00000500000000000000" pitchFamily="2" charset="0"/>
        <a:buChar char="›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051175" indent="-182563" algn="l" defTabSz="914400" rtl="0" eaLnBrk="1" latinLnBrk="0" hangingPunct="1">
        <a:lnSpc>
          <a:spcPct val="90000"/>
        </a:lnSpc>
        <a:spcBef>
          <a:spcPts val="500"/>
        </a:spcBef>
        <a:buClrTx/>
        <a:buFont typeface="Titillium Web" panose="00000500000000000000" pitchFamily="2" charset="0"/>
        <a:buChar char="›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iki.qt.io/Qt_Build_Suit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../tuhoa/main.cpp,%20line%2017" TargetMode="External"/><Relationship Id="rId3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qt.io/Online_Communities" TargetMode="External"/><Relationship Id="rId4" Type="http://schemas.openxmlformats.org/officeDocument/2006/relationships/hyperlink" Target="http://www.qtcentre.org/content/" TargetMode="External"/><Relationship Id="rId5" Type="http://schemas.openxmlformats.org/officeDocument/2006/relationships/hyperlink" Target="https://bugreports.qt.io/" TargetMode="External"/><Relationship Id="rId6" Type="http://schemas.openxmlformats.org/officeDocument/2006/relationships/hyperlink" Target="http://stackoverflow.com" TargetMode="External"/><Relationship Id="rId7" Type="http://schemas.openxmlformats.org/officeDocument/2006/relationships/hyperlink" Target="http://wiki.qt.io/Developer-Guides" TargetMode="External"/><Relationship Id="rId8" Type="http://schemas.openxmlformats.org/officeDocument/2006/relationships/hyperlink" Target="https://www.youtube.com/user/QtStudios" TargetMode="External"/><Relationship Id="rId9" Type="http://schemas.openxmlformats.org/officeDocument/2006/relationships/hyperlink" Target="http://wiki.qt.io/Main_Page" TargetMode="External"/><Relationship Id="rId10" Type="http://schemas.openxmlformats.org/officeDocument/2006/relationships/hyperlink" Target="http://blog.qt.io" TargetMode="External"/><Relationship Id="rId11" Type="http://schemas.openxmlformats.org/officeDocument/2006/relationships/hyperlink" Target="http://qt-apps.org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qt.io/suppor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Essentials Edition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N.N.</a:t>
            </a:r>
          </a:p>
          <a:p>
            <a:r>
              <a:rPr lang="en-US" dirty="0" err="1">
                <a:ea typeface="MS PGothic" charset="0"/>
              </a:rPr>
              <a:t>NN@qt.qio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February 2017 – Based on </a:t>
            </a:r>
            <a:r>
              <a:rPr lang="en-US" dirty="0" err="1"/>
              <a:t>Qt</a:t>
            </a:r>
            <a:r>
              <a:rPr lang="en-US" dirty="0"/>
              <a:t> 5.9</a:t>
            </a:r>
          </a:p>
        </p:txBody>
      </p:sp>
    </p:spTree>
    <p:extLst>
      <p:ext uri="{BB962C8B-B14F-4D97-AF65-F5344CB8AC3E}">
        <p14:creationId xmlns:p14="http://schemas.microsoft.com/office/powerpoint/2010/main" val="444363166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Products 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51940" y="332659"/>
            <a:ext cx="3670496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r">
              <a:lnSpc>
                <a:spcPct val="50000"/>
              </a:lnSpc>
              <a:buNone/>
            </a:pPr>
            <a:r>
              <a:rPr lang="fi-FI" sz="1400" dirty="0" err="1">
                <a:latin typeface="Open Sans Light"/>
                <a:cs typeface="Open Sans Light"/>
              </a:rPr>
              <a:t>http://www.qt.io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77" y="3717032"/>
            <a:ext cx="6845243" cy="2163901"/>
          </a:xfrm>
          <a:prstGeom prst="rect">
            <a:avLst/>
          </a:prstGeom>
        </p:spPr>
      </p:pic>
      <p:sp>
        <p:nvSpPr>
          <p:cNvPr id="18" name="Text Placeholder 6"/>
          <p:cNvSpPr txBox="1">
            <a:spLocks/>
          </p:cNvSpPr>
          <p:nvPr/>
        </p:nvSpPr>
        <p:spPr>
          <a:xfrm>
            <a:off x="2711401" y="1628800"/>
            <a:ext cx="2376487" cy="1728788"/>
          </a:xfrm>
          <a:prstGeom prst="rect">
            <a:avLst/>
          </a:prstGeom>
        </p:spPr>
        <p:txBody>
          <a:bodyPr/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Titillium Web" panose="00000500000000000000" pitchFamily="2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41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5713" indent="-1841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2900" indent="-1746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70088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5213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93988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1175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Application</a:t>
            </a:r>
          </a:p>
          <a:p>
            <a:pPr marL="0" indent="0" algn="ctr">
              <a:buNone/>
            </a:pPr>
            <a:r>
              <a:rPr lang="en-US" sz="2800" dirty="0"/>
              <a:t>Development </a:t>
            </a:r>
          </a:p>
          <a:p>
            <a:pPr marL="0" indent="0" algn="ctr">
              <a:buNone/>
            </a:pPr>
            <a:r>
              <a:rPr lang="en-US" sz="1400" dirty="0"/>
              <a:t>on Desktop,</a:t>
            </a:r>
          </a:p>
          <a:p>
            <a:pPr marL="0" indent="0" algn="ctr">
              <a:buNone/>
            </a:pPr>
            <a:r>
              <a:rPr lang="en-US" sz="1400" dirty="0"/>
              <a:t>Mobile and Embedded</a:t>
            </a:r>
          </a:p>
        </p:txBody>
      </p:sp>
      <p:sp>
        <p:nvSpPr>
          <p:cNvPr id="19" name="Text Placeholder 6"/>
          <p:cNvSpPr txBox="1">
            <a:spLocks/>
          </p:cNvSpPr>
          <p:nvPr/>
        </p:nvSpPr>
        <p:spPr>
          <a:xfrm>
            <a:off x="6744073" y="1628800"/>
            <a:ext cx="3172608" cy="1728788"/>
          </a:xfrm>
          <a:prstGeom prst="rect">
            <a:avLst/>
          </a:prstGeom>
        </p:spPr>
        <p:txBody>
          <a:bodyPr/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Titillium Web" panose="00000500000000000000" pitchFamily="2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41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5713" indent="-1841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2900" indent="-1746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70088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5213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93988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1175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Creating</a:t>
            </a:r>
          </a:p>
          <a:p>
            <a:pPr marL="0" indent="0" algn="ctr">
              <a:buNone/>
            </a:pPr>
            <a:r>
              <a:rPr lang="en-US" sz="2800" dirty="0"/>
              <a:t>Powerful Devices </a:t>
            </a:r>
          </a:p>
          <a:p>
            <a:pPr marL="0" indent="0" algn="ctr">
              <a:buNone/>
            </a:pPr>
            <a:r>
              <a:rPr lang="en-US" sz="1400" dirty="0"/>
              <a:t>Device GUIs, </a:t>
            </a:r>
          </a:p>
          <a:p>
            <a:pPr marL="0" indent="0" algn="ctr">
              <a:buNone/>
            </a:pPr>
            <a:r>
              <a:rPr lang="en-US" sz="1400" dirty="0"/>
              <a:t>Ecosystems and whole SDKs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095998" y="1807560"/>
            <a:ext cx="0" cy="11899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3735808"/>
      </p:ext>
    </p:extLst>
  </p:cSld>
  <p:clrMapOvr>
    <a:masterClrMapping/>
  </p:clrMapOvr>
  <p:transition spd="med">
    <p:fad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urier New"/>
                <a:cs typeface="Courier New"/>
              </a:rPr>
              <a:t>QList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</a:t>
            </a:r>
            <a:r>
              <a:rPr lang="en-US" dirty="0" err="1">
                <a:latin typeface="Courier New"/>
                <a:cs typeface="Courier New"/>
              </a:rPr>
              <a:t>QMap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Containers 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21804" y="2276872"/>
            <a:ext cx="10657184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800080"/>
                </a:solidFill>
                <a:latin typeface="Courier New"/>
                <a:cs typeface="Courier New"/>
              </a:rPr>
              <a:t>QList</a:t>
            </a:r>
            <a:r>
              <a:rPr lang="en-US" sz="1500" dirty="0">
                <a:latin typeface="Courier New"/>
                <a:cs typeface="Courier New"/>
              </a:rPr>
              <a:t>&lt;</a:t>
            </a:r>
            <a:r>
              <a:rPr lang="en-US" sz="15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500" dirty="0">
                <a:latin typeface="Courier New"/>
                <a:cs typeface="Courier New"/>
              </a:rPr>
              <a:t>&gt;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list({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"one"</a:t>
            </a:r>
            <a:r>
              <a:rPr lang="en-US" sz="1500" dirty="0">
                <a:latin typeface="Courier New"/>
                <a:cs typeface="Courier New"/>
              </a:rPr>
              <a:t>,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"two"</a:t>
            </a:r>
            <a:r>
              <a:rPr lang="en-US" sz="1500" dirty="0">
                <a:latin typeface="Courier New"/>
                <a:cs typeface="Courier New"/>
              </a:rPr>
              <a:t>,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"three"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});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list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&lt;&lt;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"one"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&lt;&lt;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"two"...</a:t>
            </a:r>
            <a:r>
              <a:rPr lang="en-US" sz="15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item1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=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list[</a:t>
            </a:r>
            <a:r>
              <a:rPr lang="en-US" sz="1500" dirty="0">
                <a:solidFill>
                  <a:srgbClr val="000080"/>
                </a:solidFill>
                <a:latin typeface="Courier New"/>
                <a:cs typeface="Courier New"/>
              </a:rPr>
              <a:t>1</a:t>
            </a:r>
            <a:r>
              <a:rPr lang="en-US" sz="1500" dirty="0">
                <a:latin typeface="Courier New"/>
                <a:cs typeface="Courier New"/>
              </a:rPr>
              <a:t>];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"two"</a:t>
            </a:r>
            <a:r>
              <a:rPr lang="en-US" sz="15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808000"/>
                </a:solidFill>
                <a:latin typeface="Courier New"/>
                <a:cs typeface="Courier New"/>
              </a:rPr>
              <a:t>for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808000"/>
                </a:solidFill>
                <a:latin typeface="Courier New"/>
                <a:cs typeface="Courier New"/>
              </a:rPr>
              <a:t>const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&amp;item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: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list)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{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8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80"/>
                </a:solidFill>
                <a:latin typeface="Courier New"/>
                <a:cs typeface="Courier New"/>
              </a:rPr>
              <a:t>qDebug</a:t>
            </a:r>
            <a:r>
              <a:rPr lang="en-US" sz="1500" dirty="0">
                <a:latin typeface="Courier New"/>
                <a:cs typeface="Courier New"/>
              </a:rPr>
              <a:t>()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&lt;&lt;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item;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Do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Courier New"/>
                <a:cs typeface="Courier New"/>
              </a:rPr>
              <a:t>somethinh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with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item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reference</a:t>
            </a:r>
            <a:r>
              <a:rPr lang="en-US" sz="15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/>
                <a:cs typeface="Courier New"/>
              </a:rPr>
              <a:t>}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808000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index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=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latin typeface="Courier New"/>
                <a:cs typeface="Courier New"/>
              </a:rPr>
              <a:t>list.indexOf</a:t>
            </a:r>
            <a:r>
              <a:rPr lang="en-US" sz="1500" dirty="0">
                <a:latin typeface="Courier New"/>
                <a:cs typeface="Courier New"/>
              </a:rPr>
              <a:t>(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"two"</a:t>
            </a:r>
            <a:r>
              <a:rPr lang="en-US" sz="1500" dirty="0">
                <a:latin typeface="Courier New"/>
                <a:cs typeface="Courier New"/>
              </a:rPr>
              <a:t>);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returns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1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93812" y="4653136"/>
            <a:ext cx="10657184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800080"/>
                </a:solidFill>
                <a:latin typeface="Courier New"/>
                <a:cs typeface="Courier New"/>
              </a:rPr>
              <a:t>QMap</a:t>
            </a:r>
            <a:r>
              <a:rPr lang="en-US" sz="1500" dirty="0">
                <a:latin typeface="Courier New"/>
                <a:cs typeface="Courier New"/>
              </a:rPr>
              <a:t>&lt;</a:t>
            </a:r>
            <a:r>
              <a:rPr lang="en-US" sz="15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500" dirty="0">
                <a:latin typeface="Courier New"/>
                <a:cs typeface="Courier New"/>
              </a:rPr>
              <a:t>,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808000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latin typeface="Courier New"/>
                <a:cs typeface="Courier New"/>
              </a:rPr>
              <a:t>&gt;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map({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{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"Norway"</a:t>
            </a:r>
            <a:r>
              <a:rPr lang="en-US" sz="1500" dirty="0">
                <a:latin typeface="Courier New"/>
                <a:cs typeface="Courier New"/>
              </a:rPr>
              <a:t>,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80"/>
                </a:solidFill>
                <a:latin typeface="Courier New"/>
                <a:cs typeface="Courier New"/>
              </a:rPr>
              <a:t>47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},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{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"Italy"</a:t>
            </a:r>
            <a:r>
              <a:rPr lang="en-US" sz="1500" dirty="0">
                <a:latin typeface="Courier New"/>
                <a:cs typeface="Courier New"/>
              </a:rPr>
              <a:t>,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80"/>
                </a:solidFill>
                <a:latin typeface="Courier New"/>
                <a:cs typeface="Courier New"/>
              </a:rPr>
              <a:t>39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}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});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808000"/>
                </a:solidFill>
                <a:latin typeface="Courier New"/>
                <a:cs typeface="Courier New"/>
              </a:rPr>
              <a:t>auto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value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=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map[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"France"</a:t>
            </a:r>
            <a:r>
              <a:rPr lang="en-US" sz="1500" dirty="0">
                <a:latin typeface="Courier New"/>
                <a:cs typeface="Courier New"/>
              </a:rPr>
              <a:t>];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inserts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key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it does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not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exist</a:t>
            </a:r>
            <a:r>
              <a:rPr lang="en-US" sz="15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808000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(</a:t>
            </a:r>
            <a:r>
              <a:rPr lang="en-US" sz="1500" dirty="0" err="1">
                <a:latin typeface="Courier New"/>
                <a:cs typeface="Courier New"/>
              </a:rPr>
              <a:t>map.contains</a:t>
            </a:r>
            <a:r>
              <a:rPr lang="en-US" sz="1500" dirty="0">
                <a:latin typeface="Courier New"/>
                <a:cs typeface="Courier New"/>
              </a:rPr>
              <a:t>(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"Norway"</a:t>
            </a:r>
            <a:r>
              <a:rPr lang="en-US" sz="1500" dirty="0">
                <a:latin typeface="Courier New"/>
                <a:cs typeface="Courier New"/>
              </a:rPr>
              <a:t>))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{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808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808000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value2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=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latin typeface="Courier New"/>
                <a:cs typeface="Courier New"/>
              </a:rPr>
              <a:t>map.value</a:t>
            </a:r>
            <a:r>
              <a:rPr lang="en-US" sz="1500" dirty="0">
                <a:latin typeface="Courier New"/>
                <a:cs typeface="Courier New"/>
              </a:rPr>
              <a:t>(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"Norway"</a:t>
            </a:r>
            <a:r>
              <a:rPr lang="en-US" sz="1500" dirty="0">
                <a:latin typeface="Courier New"/>
                <a:cs typeface="Courier New"/>
              </a:rPr>
              <a:t>);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recommended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lookup</a:t>
            </a:r>
            <a:r>
              <a:rPr lang="en-US" sz="15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57120146"/>
      </p:ext>
    </p:extLst>
  </p:cSld>
  <p:clrMapOvr>
    <a:masterClrMapping/>
  </p:clrMapOvr>
  <p:transition spd="med"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768347"/>
              </p:ext>
            </p:extLst>
          </p:nvPr>
        </p:nvGraphicFramePr>
        <p:xfrm>
          <a:off x="550720" y="1844675"/>
          <a:ext cx="11087386" cy="2057400"/>
        </p:xfrm>
        <a:graphic>
          <a:graphicData uri="http://schemas.openxmlformats.org/drawingml/2006/table">
            <a:tbl>
              <a:tblPr/>
              <a:tblGrid>
                <a:gridCol w="25342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06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118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118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286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124718" marR="124718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Open Sans Light"/>
                        </a:rPr>
                        <a:t>Lookup</a:t>
                      </a:r>
                    </a:p>
                  </a:txBody>
                  <a:tcPr marL="124718" marR="124718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Open Sans Light"/>
                        </a:rPr>
                        <a:t>Insert</a:t>
                      </a:r>
                    </a:p>
                  </a:txBody>
                  <a:tcPr marL="124718" marR="124718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Open Sans Light"/>
                        </a:rPr>
                        <a:t>Append</a:t>
                      </a:r>
                    </a:p>
                  </a:txBody>
                  <a:tcPr marL="124718" marR="124718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Open Sans Light"/>
                        </a:rPr>
                        <a:t>Prepend</a:t>
                      </a:r>
                    </a:p>
                  </a:txBody>
                  <a:tcPr marL="124718" marR="124718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/>
                          <a:cs typeface="Courier New"/>
                        </a:rPr>
                        <a:t>QLinkedList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marL="124718" marR="124718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Open Sans Light"/>
                        </a:rPr>
                        <a:t>O(n)</a:t>
                      </a:r>
                    </a:p>
                  </a:txBody>
                  <a:tcPr marL="124718" marR="124718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Open Sans Light"/>
                        </a:rPr>
                        <a:t>O(1)</a:t>
                      </a:r>
                    </a:p>
                  </a:txBody>
                  <a:tcPr marL="124718" marR="124718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Open Sans Light"/>
                        </a:rPr>
                        <a:t>O(1)</a:t>
                      </a:r>
                    </a:p>
                  </a:txBody>
                  <a:tcPr marL="124718" marR="124718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Open Sans Light"/>
                        </a:rPr>
                        <a:t>O(1)</a:t>
                      </a:r>
                    </a:p>
                  </a:txBody>
                  <a:tcPr marL="124718" marR="124718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/>
                          <a:cs typeface="Courier New"/>
                        </a:rPr>
                        <a:t>QVector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marL="124718" marR="124718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Open Sans Light"/>
                        </a:rPr>
                        <a:t>O(1)</a:t>
                      </a:r>
                    </a:p>
                  </a:txBody>
                  <a:tcPr marL="124718" marR="124718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Open Sans Light"/>
                        </a:rPr>
                        <a:t>O(n)</a:t>
                      </a:r>
                    </a:p>
                  </a:txBody>
                  <a:tcPr marL="124718" marR="124718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Open Sans Light"/>
                        </a:rPr>
                        <a:t>O(1)</a:t>
                      </a:r>
                    </a:p>
                  </a:txBody>
                  <a:tcPr marL="124718" marR="124718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Open Sans Light"/>
                        </a:rPr>
                        <a:t>O(n)</a:t>
                      </a:r>
                    </a:p>
                  </a:txBody>
                  <a:tcPr marL="124718" marR="124718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/>
                          <a:cs typeface="Courier New"/>
                        </a:rPr>
                        <a:t>QList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marL="124718" marR="124718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Open Sans Light"/>
                        </a:rPr>
                        <a:t>O(1)</a:t>
                      </a:r>
                    </a:p>
                  </a:txBody>
                  <a:tcPr marL="124718" marR="124718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Open Sans Light"/>
                        </a:rPr>
                        <a:t>O(n)</a:t>
                      </a:r>
                    </a:p>
                  </a:txBody>
                  <a:tcPr marL="124718" marR="124718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Open Sans Light"/>
                        </a:rPr>
                        <a:t>O(1)</a:t>
                      </a:r>
                    </a:p>
                  </a:txBody>
                  <a:tcPr marL="124718" marR="124718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Open Sans Light"/>
                        </a:rPr>
                        <a:t>O(1)</a:t>
                      </a:r>
                    </a:p>
                  </a:txBody>
                  <a:tcPr marL="124718" marR="124718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Complexity</a:t>
            </a:r>
          </a:p>
        </p:txBody>
      </p:sp>
      <p:graphicFrame>
        <p:nvGraphicFramePr>
          <p:cNvPr id="6" name="Group 6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1117239"/>
              </p:ext>
            </p:extLst>
          </p:nvPr>
        </p:nvGraphicFramePr>
        <p:xfrm>
          <a:off x="719479" y="4191000"/>
          <a:ext cx="10747044" cy="1804800"/>
        </p:xfrm>
        <a:graphic>
          <a:graphicData uri="http://schemas.openxmlformats.org/drawingml/2006/table">
            <a:tbl>
              <a:tblPr/>
              <a:tblGrid>
                <a:gridCol w="28800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338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33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35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19969" marR="119969" marT="46813" marB="468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Open Sans Light"/>
                        </a:rPr>
                        <a:t>Lookup</a:t>
                      </a:r>
                    </a:p>
                  </a:txBody>
                  <a:tcPr marL="119969" marR="119969" marT="46813" marB="468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Open Sans Light"/>
                        </a:rPr>
                        <a:t>Insert</a:t>
                      </a:r>
                    </a:p>
                  </a:txBody>
                  <a:tcPr marL="119969" marR="119969" marT="46813" marB="468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8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/>
                          <a:cs typeface="Courier New"/>
                        </a:rPr>
                        <a:t>Q(Multi)Map</a:t>
                      </a:r>
                    </a:p>
                  </a:txBody>
                  <a:tcPr marL="119969" marR="119969" marT="46813" marB="468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Open Sans Light"/>
                        </a:rPr>
                        <a:t>O( log(n) )</a:t>
                      </a:r>
                    </a:p>
                  </a:txBody>
                  <a:tcPr marL="119969" marR="119969" marT="46813" marB="468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Open Sans Light"/>
                        </a:rPr>
                        <a:t>O( log(n) )</a:t>
                      </a:r>
                    </a:p>
                  </a:txBody>
                  <a:tcPr marL="119969" marR="119969" marT="46813" marB="468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72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/>
                          <a:cs typeface="Courier New"/>
                        </a:rPr>
                        <a:t>Q(Multi)Hash</a:t>
                      </a:r>
                    </a:p>
                  </a:txBody>
                  <a:tcPr marL="119969" marR="119969" marT="46813" marB="468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Open Sans Light"/>
                        </a:rPr>
                        <a:t>O(1)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Open Sans Light"/>
                        </a:rPr>
                        <a:t>Worst: O(n)</a:t>
                      </a:r>
                    </a:p>
                  </a:txBody>
                  <a:tcPr marL="119969" marR="119969" marT="46813" marB="468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Open Sans Light"/>
                        </a:rPr>
                        <a:t>O(1)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Open Sans Light"/>
                        </a:rPr>
                        <a:t>Worst: O(n)</a:t>
                      </a:r>
                    </a:p>
                  </a:txBody>
                  <a:tcPr marL="119969" marR="119969" marT="46813" marB="468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13791487"/>
      </p:ext>
    </p:extLst>
  </p:cSld>
  <p:clrMapOvr>
    <a:masterClrMapping/>
  </p:clrMapOvr>
  <p:transition spd="med">
    <p:fad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must be an </a:t>
            </a:r>
            <a:r>
              <a:rPr lang="en-US" i="1" dirty="0"/>
              <a:t>assignable data type </a:t>
            </a:r>
            <a:endParaRPr lang="en-US" dirty="0"/>
          </a:p>
          <a:p>
            <a:r>
              <a:rPr lang="en-US" dirty="0"/>
              <a:t>Class is </a:t>
            </a:r>
            <a:r>
              <a:rPr lang="en-US" i="1" dirty="0"/>
              <a:t>assignable</a:t>
            </a:r>
            <a:r>
              <a:rPr lang="en-US" dirty="0"/>
              <a:t>, if:</a:t>
            </a:r>
          </a:p>
          <a:p>
            <a:endParaRPr lang="en-US" dirty="0"/>
          </a:p>
          <a:p>
            <a:pPr fontAlgn="auto"/>
            <a:endParaRPr lang="en-US" i="1" dirty="0"/>
          </a:p>
          <a:p>
            <a:pPr fontAlgn="auto"/>
            <a:endParaRPr lang="en-US" i="1" dirty="0"/>
          </a:p>
          <a:p>
            <a:pPr fontAlgn="auto"/>
            <a:endParaRPr lang="en-US" i="1" dirty="0"/>
          </a:p>
          <a:p>
            <a:pPr marL="0" indent="0" fontAlgn="auto">
              <a:buNone/>
            </a:pPr>
            <a:endParaRPr lang="en-US" i="1" dirty="0"/>
          </a:p>
          <a:p>
            <a:pPr fontAlgn="auto"/>
            <a:r>
              <a:rPr lang="en-US" i="1" dirty="0"/>
              <a:t>If copy constructor or assignment operator is not provided </a:t>
            </a:r>
            <a:endParaRPr lang="en-US" dirty="0"/>
          </a:p>
          <a:p>
            <a:pPr lvl="1"/>
            <a:r>
              <a:rPr lang="en-US" dirty="0"/>
              <a:t>C++will provide one (uses member copying) </a:t>
            </a:r>
          </a:p>
          <a:p>
            <a:pPr fontAlgn="auto"/>
            <a:r>
              <a:rPr lang="en-US" i="1" dirty="0"/>
              <a:t>If no constructors provided</a:t>
            </a:r>
          </a:p>
          <a:p>
            <a:pPr lvl="1"/>
            <a:r>
              <a:rPr lang="en-US" dirty="0"/>
              <a:t>Empty default constructor provided by C++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Classes in Qt Container 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765820" y="2708920"/>
            <a:ext cx="10585176" cy="1728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lnSpc>
                <a:spcPct val="6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808000"/>
                </a:solidFill>
                <a:latin typeface="Courier New"/>
                <a:cs typeface="Courier New"/>
              </a:rPr>
              <a:t>class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800080"/>
                </a:solidFill>
                <a:latin typeface="Courier New"/>
                <a:cs typeface="Courier New"/>
              </a:rPr>
              <a:t>Contact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0">
              <a:lnSpc>
                <a:spcPct val="6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808000"/>
                </a:solidFill>
                <a:latin typeface="Courier New"/>
                <a:cs typeface="Courier New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r>
              <a:rPr lang="en-US" sz="1500" dirty="0">
                <a:latin typeface="Courier New"/>
                <a:cs typeface="Courier New"/>
              </a:rPr>
              <a:t> </a:t>
            </a:r>
          </a:p>
          <a:p>
            <a:pPr indent="0">
              <a:lnSpc>
                <a:spcPct val="6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800080"/>
                </a:solidFill>
                <a:latin typeface="Courier New"/>
                <a:cs typeface="Courier New"/>
              </a:rPr>
              <a:t>    Contact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{}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default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constructor</a:t>
            </a:r>
            <a:r>
              <a:rPr lang="en-US" sz="1500" dirty="0">
                <a:latin typeface="Courier New"/>
                <a:cs typeface="Courier New"/>
              </a:rPr>
              <a:t> </a:t>
            </a:r>
          </a:p>
          <a:p>
            <a:pPr indent="0">
              <a:lnSpc>
                <a:spcPct val="6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800080"/>
                </a:solidFill>
                <a:latin typeface="Courier New"/>
                <a:cs typeface="Courier New"/>
              </a:rPr>
              <a:t>    Contact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808000"/>
                </a:solidFill>
                <a:latin typeface="Courier New"/>
                <a:cs typeface="Courier New"/>
              </a:rPr>
              <a:t>const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800080"/>
                </a:solidFill>
                <a:latin typeface="Courier New"/>
                <a:cs typeface="Courier New"/>
              </a:rPr>
              <a:t>Contact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&amp;</a:t>
            </a:r>
            <a:r>
              <a:rPr lang="en-US" sz="1500" dirty="0">
                <a:latin typeface="Courier New"/>
                <a:cs typeface="Courier New"/>
              </a:rPr>
              <a:t>other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copy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constructor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0">
              <a:lnSpc>
                <a:spcPct val="6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assignment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operator</a:t>
            </a:r>
            <a:r>
              <a:rPr lang="en-US" sz="1500" dirty="0">
                <a:latin typeface="Courier New"/>
                <a:cs typeface="Courier New"/>
              </a:rPr>
              <a:t> </a:t>
            </a:r>
          </a:p>
          <a:p>
            <a:pPr indent="0">
              <a:lnSpc>
                <a:spcPct val="6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800080"/>
                </a:solidFill>
                <a:latin typeface="Courier New"/>
                <a:cs typeface="Courier New"/>
              </a:rPr>
              <a:t>    Contact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&amp;operator=(</a:t>
            </a:r>
            <a:r>
              <a:rPr lang="en-US" sz="1500" dirty="0" err="1">
                <a:solidFill>
                  <a:srgbClr val="808000"/>
                </a:solidFill>
                <a:latin typeface="Courier New"/>
                <a:cs typeface="Courier New"/>
              </a:rPr>
              <a:t>const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800080"/>
                </a:solidFill>
                <a:latin typeface="Courier New"/>
                <a:cs typeface="Courier New"/>
              </a:rPr>
              <a:t>Contact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&amp;</a:t>
            </a:r>
            <a:r>
              <a:rPr lang="en-US" sz="1500" dirty="0">
                <a:latin typeface="Courier New"/>
                <a:cs typeface="Courier New"/>
              </a:rPr>
              <a:t>other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500" dirty="0">
                <a:latin typeface="Courier New"/>
                <a:cs typeface="Courier New"/>
              </a:rPr>
              <a:t> </a:t>
            </a:r>
          </a:p>
          <a:p>
            <a:pPr indent="0">
              <a:lnSpc>
                <a:spcPct val="6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74331393"/>
      </p:ext>
    </p:extLst>
  </p:cSld>
  <p:clrMapOvr>
    <a:masterClrMapping/>
  </p:clrMapOvr>
  <p:transition spd="med">
    <p:fad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>
                <a:latin typeface="Courier New"/>
                <a:cs typeface="Courier New"/>
              </a:rPr>
              <a:t>K</a:t>
            </a:r>
            <a:r>
              <a:rPr lang="en-US" dirty="0"/>
              <a:t> as key for </a:t>
            </a:r>
            <a:r>
              <a:rPr lang="en-US" dirty="0" err="1">
                <a:latin typeface="Courier New"/>
                <a:cs typeface="Courier New"/>
              </a:rPr>
              <a:t>QMap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 </a:t>
            </a:r>
            <a:r>
              <a:rPr lang="en-US" dirty="0">
                <a:latin typeface="Courier New"/>
                <a:cs typeface="Courier New"/>
              </a:rPr>
              <a:t>K</a:t>
            </a:r>
            <a:r>
              <a:rPr lang="en-US" dirty="0"/>
              <a:t> as key for </a:t>
            </a:r>
            <a:r>
              <a:rPr lang="en-US" dirty="0" err="1">
                <a:latin typeface="Courier New"/>
                <a:cs typeface="Courier New"/>
              </a:rPr>
              <a:t>QHash</a:t>
            </a:r>
            <a:r>
              <a:rPr lang="en-US" dirty="0"/>
              <a:t> or </a:t>
            </a:r>
            <a:r>
              <a:rPr lang="en-US" dirty="0" err="1">
                <a:latin typeface="Courier New"/>
                <a:cs typeface="Courier New"/>
              </a:rPr>
              <a:t>QSet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Pay attention to the key type</a:t>
            </a:r>
          </a:p>
          <a:p>
            <a:pPr lvl="1"/>
            <a:r>
              <a:rPr lang="en-US" dirty="0"/>
              <a:t>It’s heavier to calculate hash value from </a:t>
            </a: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/>
              <a:t> than </a:t>
            </a:r>
            <a:r>
              <a:rPr lang="en-US" dirty="0">
                <a:latin typeface="Courier New"/>
                <a:cs typeface="Courier New"/>
              </a:rPr>
              <a:t>long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on Container Keys 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765820" y="2276872"/>
            <a:ext cx="10585176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lnSpc>
                <a:spcPct val="6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 err="1">
                <a:solidFill>
                  <a:srgbClr val="808000"/>
                </a:solidFill>
                <a:latin typeface="Courier New"/>
                <a:cs typeface="Courier New"/>
              </a:rPr>
              <a:t>bool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500" dirty="0">
                <a:solidFill>
                  <a:srgbClr val="808000"/>
                </a:solidFill>
                <a:latin typeface="Courier New"/>
                <a:cs typeface="Courier New"/>
              </a:rPr>
              <a:t>operator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&lt;(</a:t>
            </a:r>
            <a:r>
              <a:rPr lang="en-US" sz="1500" dirty="0" err="1">
                <a:solidFill>
                  <a:srgbClr val="808000"/>
                </a:solidFill>
                <a:latin typeface="Courier New"/>
                <a:cs typeface="Courier New"/>
              </a:rPr>
              <a:t>const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K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&amp;)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indent="0">
              <a:lnSpc>
                <a:spcPct val="6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 err="1">
                <a:solidFill>
                  <a:srgbClr val="808000"/>
                </a:solidFill>
                <a:latin typeface="Courier New"/>
                <a:cs typeface="Courier New"/>
              </a:rPr>
              <a:t>bool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808000"/>
                </a:solidFill>
                <a:latin typeface="Courier New"/>
                <a:cs typeface="Courier New"/>
              </a:rPr>
              <a:t>operator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&lt;(</a:t>
            </a:r>
            <a:r>
              <a:rPr lang="en-US" sz="1500" dirty="0" err="1">
                <a:solidFill>
                  <a:srgbClr val="808000"/>
                </a:solidFill>
                <a:latin typeface="Courier New"/>
                <a:cs typeface="Courier New"/>
              </a:rPr>
              <a:t>const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K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&amp;,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808000"/>
                </a:solidFill>
                <a:latin typeface="Courier New"/>
                <a:cs typeface="Courier New"/>
              </a:rPr>
              <a:t>const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K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&amp;)</a:t>
            </a:r>
            <a:r>
              <a:rPr lang="en-US" sz="1500" dirty="0">
                <a:latin typeface="Courier New"/>
                <a:cs typeface="Courier New"/>
              </a:rPr>
              <a:t> </a:t>
            </a:r>
          </a:p>
          <a:p>
            <a:pPr indent="0">
              <a:lnSpc>
                <a:spcPct val="6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500" dirty="0">
              <a:solidFill>
                <a:srgbClr val="808000"/>
              </a:solidFill>
              <a:latin typeface="Courier New"/>
              <a:cs typeface="Courier New"/>
            </a:endParaRPr>
          </a:p>
          <a:p>
            <a:pPr indent="0">
              <a:lnSpc>
                <a:spcPct val="6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 err="1">
                <a:solidFill>
                  <a:srgbClr val="808000"/>
                </a:solidFill>
                <a:latin typeface="Courier New"/>
                <a:cs typeface="Courier New"/>
              </a:rPr>
              <a:t>bool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800080"/>
                </a:solidFill>
                <a:latin typeface="Courier New"/>
                <a:cs typeface="Courier New"/>
              </a:rPr>
              <a:t>Contact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500" dirty="0">
                <a:solidFill>
                  <a:srgbClr val="800080"/>
                </a:solidFill>
                <a:latin typeface="Courier New"/>
                <a:cs typeface="Courier New"/>
              </a:rPr>
              <a:t>operator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&lt;(</a:t>
            </a:r>
            <a:r>
              <a:rPr lang="en-US" sz="1500" dirty="0" err="1">
                <a:solidFill>
                  <a:srgbClr val="808000"/>
                </a:solidFill>
                <a:latin typeface="Courier New"/>
                <a:cs typeface="Courier New"/>
              </a:rPr>
              <a:t>const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800080"/>
                </a:solidFill>
                <a:latin typeface="Courier New"/>
                <a:cs typeface="Courier New"/>
              </a:rPr>
              <a:t>Contact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&amp;</a:t>
            </a:r>
            <a:r>
              <a:rPr lang="en-US" sz="1500" dirty="0">
                <a:latin typeface="Courier New"/>
                <a:cs typeface="Courier New"/>
              </a:rPr>
              <a:t>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500" dirty="0">
                <a:latin typeface="Courier New"/>
                <a:cs typeface="Courier New"/>
              </a:rPr>
              <a:t> </a:t>
            </a:r>
          </a:p>
          <a:p>
            <a:pPr indent="0">
              <a:lnSpc>
                <a:spcPct val="6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 err="1">
                <a:solidFill>
                  <a:srgbClr val="808000"/>
                </a:solidFill>
                <a:latin typeface="Courier New"/>
                <a:cs typeface="Courier New"/>
              </a:rPr>
              <a:t>bool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operator&lt;(</a:t>
            </a:r>
            <a:r>
              <a:rPr lang="en-US" sz="1500" dirty="0" err="1">
                <a:solidFill>
                  <a:srgbClr val="808000"/>
                </a:solidFill>
                <a:latin typeface="Courier New"/>
                <a:cs typeface="Courier New"/>
              </a:rPr>
              <a:t>const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800080"/>
                </a:solidFill>
                <a:latin typeface="Courier New"/>
                <a:cs typeface="Courier New"/>
              </a:rPr>
              <a:t>Contact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&amp;</a:t>
            </a:r>
            <a:r>
              <a:rPr lang="en-US" sz="1500" dirty="0">
                <a:latin typeface="Courier New"/>
                <a:cs typeface="Courier New"/>
              </a:rPr>
              <a:t>c1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808000"/>
                </a:solidFill>
                <a:latin typeface="Courier New"/>
                <a:cs typeface="Courier New"/>
              </a:rPr>
              <a:t>const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800080"/>
                </a:solidFill>
                <a:latin typeface="Courier New"/>
                <a:cs typeface="Courier New"/>
              </a:rPr>
              <a:t>Contact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&amp;</a:t>
            </a:r>
            <a:r>
              <a:rPr lang="en-US" sz="1500" dirty="0">
                <a:latin typeface="Courier New"/>
                <a:cs typeface="Courier New"/>
              </a:rPr>
              <a:t>c2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765820" y="4149080"/>
            <a:ext cx="10585176" cy="663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lnSpc>
                <a:spcPct val="6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 err="1">
                <a:solidFill>
                  <a:srgbClr val="808000"/>
                </a:solidFill>
                <a:latin typeface="Courier New"/>
                <a:cs typeface="Courier New"/>
              </a:rPr>
              <a:t>bool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500" dirty="0">
                <a:solidFill>
                  <a:srgbClr val="808000"/>
                </a:solidFill>
                <a:latin typeface="Courier New"/>
                <a:cs typeface="Courier New"/>
              </a:rPr>
              <a:t>operator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==(</a:t>
            </a:r>
            <a:r>
              <a:rPr lang="en-US" sz="1500" dirty="0" err="1">
                <a:solidFill>
                  <a:srgbClr val="808000"/>
                </a:solidFill>
                <a:latin typeface="Courier New"/>
                <a:cs typeface="Courier New"/>
              </a:rPr>
              <a:t>const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K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&amp;)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indent="0">
              <a:lnSpc>
                <a:spcPct val="6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 err="1">
                <a:solidFill>
                  <a:srgbClr val="808000"/>
                </a:solidFill>
                <a:latin typeface="Courier New"/>
                <a:cs typeface="Courier New"/>
              </a:rPr>
              <a:t>bool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808000"/>
                </a:solidFill>
                <a:latin typeface="Courier New"/>
                <a:cs typeface="Courier New"/>
              </a:rPr>
              <a:t>operator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==(</a:t>
            </a:r>
            <a:r>
              <a:rPr lang="en-US" sz="1500" dirty="0" err="1">
                <a:solidFill>
                  <a:srgbClr val="808000"/>
                </a:solidFill>
                <a:latin typeface="Courier New"/>
                <a:cs typeface="Courier New"/>
              </a:rPr>
              <a:t>const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K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&amp;,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808000"/>
                </a:solidFill>
                <a:latin typeface="Courier New"/>
                <a:cs typeface="Courier New"/>
              </a:rPr>
              <a:t>const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K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&amp;)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500" dirty="0">
              <a:latin typeface="Courier New"/>
              <a:cs typeface="Courier New"/>
            </a:endParaRPr>
          </a:p>
          <a:p>
            <a:pPr indent="0">
              <a:lnSpc>
                <a:spcPct val="6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 err="1">
                <a:latin typeface="Courier New"/>
                <a:cs typeface="Courier New"/>
              </a:rPr>
              <a:t>uint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latin typeface="Courier New"/>
                <a:cs typeface="Courier New"/>
              </a:rPr>
              <a:t>qHash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808000"/>
                </a:solidFill>
                <a:latin typeface="Courier New"/>
                <a:cs typeface="Courier New"/>
              </a:rPr>
              <a:t>const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K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&amp;)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14224123"/>
      </p:ext>
    </p:extLst>
  </p:cSld>
  <p:clrMapOvr>
    <a:masterClrMapping/>
  </p:clrMapOvr>
  <p:transition spd="med">
    <p:fad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QVector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&lt;T&gt;</a:t>
            </a:r>
            <a:r>
              <a:rPr lang="en-US" dirty="0"/>
              <a:t>,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dirty="0"/>
              <a:t>, and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QByteArray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/>
              <a:t>store their items contiguously in memory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&lt;T&gt;</a:t>
            </a:r>
            <a:r>
              <a:rPr lang="en-US" dirty="0"/>
              <a:t> maintains an array of pointers to the items it stores to provide fast index-based access</a:t>
            </a:r>
          </a:p>
          <a:p>
            <a:pPr lvl="1"/>
            <a:r>
              <a:rPr lang="en-US" dirty="0"/>
              <a:t>Insert and append require extra memory allocation in the heap, if data item size not shared or larger than the pointer size  </a:t>
            </a:r>
          </a:p>
          <a:p>
            <a:pPr lvl="1"/>
            <a:r>
              <a:rPr lang="en-US" dirty="0"/>
              <a:t>In this case, </a:t>
            </a:r>
            <a:r>
              <a:rPr lang="en-US" dirty="0" err="1">
                <a:latin typeface="Courier New"/>
                <a:cs typeface="Courier New"/>
              </a:rPr>
              <a:t>QVector</a:t>
            </a:r>
            <a:r>
              <a:rPr lang="en-US" dirty="0"/>
              <a:t> will provide better performance</a:t>
            </a:r>
          </a:p>
          <a:p>
            <a:pPr lvl="1"/>
            <a:endParaRPr lang="en-US" dirty="0"/>
          </a:p>
          <a:p>
            <a:r>
              <a:rPr lang="en-US" dirty="0"/>
              <a:t>To avoid possibly frequent re-allocations, it is possible to reserve space for a list and vector</a:t>
            </a:r>
          </a:p>
          <a:p>
            <a:pPr lvl="1"/>
            <a:r>
              <a:rPr lang="en-US" dirty="0"/>
              <a:t>Still list data may require extra allocation  </a:t>
            </a:r>
          </a:p>
          <a:p>
            <a:pPr lvl="1"/>
            <a:r>
              <a:rPr lang="en-US" dirty="0"/>
              <a:t>By default, a list allocates 4kB chunks</a:t>
            </a:r>
          </a:p>
          <a:p>
            <a:pPr lvl="1"/>
            <a:r>
              <a:rPr lang="en-US" dirty="0"/>
              <a:t>A vector doubles its memory in re-allocation </a:t>
            </a:r>
          </a:p>
          <a:p>
            <a:pPr lvl="1"/>
            <a:endParaRPr lang="en-US" dirty="0"/>
          </a:p>
          <a:p>
            <a:r>
              <a:rPr lang="en-US" dirty="0"/>
              <a:t>Typically, hash provides the best lookup and insert performance</a:t>
            </a:r>
          </a:p>
          <a:p>
            <a:pPr lvl="1"/>
            <a:r>
              <a:rPr lang="en-US" dirty="0"/>
              <a:t>If you benefit that items are ordered, use </a:t>
            </a:r>
            <a:r>
              <a:rPr lang="en-US" dirty="0" err="1">
                <a:latin typeface="Courier New"/>
                <a:cs typeface="Courier New"/>
              </a:rPr>
              <a:t>QMap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Memory </a:t>
            </a:r>
            <a:r>
              <a:rPr lang="fi-FI" dirty="0" err="1"/>
              <a:t>Usage</a:t>
            </a:r>
            <a:r>
              <a:rPr lang="fi-FI" dirty="0"/>
              <a:t> and </a:t>
            </a:r>
            <a:r>
              <a:rPr lang="fi-FI" dirty="0" err="1"/>
              <a:t>Performance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17765287"/>
      </p:ext>
    </p:extLst>
  </p:cSld>
  <p:clrMapOvr>
    <a:masterClrMapping/>
  </p:clrMapOvr>
  <p:transition spd="med">
    <p:fade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Provide type information of your custom types to allow </a:t>
            </a:r>
            <a:r>
              <a:rPr lang="en-US" dirty="0" err="1"/>
              <a:t>Qt</a:t>
            </a:r>
            <a:r>
              <a:rPr lang="en-US" dirty="0"/>
              <a:t> containers to choose appropriate storage methods (occurs when space is re-allocated for the container) and algorithms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Q_DECLARE_TYPEINFO(Type, Flags)</a:t>
            </a:r>
          </a:p>
          <a:p>
            <a:r>
              <a:rPr lang="en-US" dirty="0"/>
              <a:t>Flags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Q_PRIMITIVE_TYPE</a:t>
            </a:r>
          </a:p>
          <a:p>
            <a:pPr lvl="2"/>
            <a:r>
              <a:rPr lang="en-US" dirty="0"/>
              <a:t>No constructor or destructor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creates a valid independent copy of the object</a:t>
            </a:r>
          </a:p>
          <a:p>
            <a:pPr lvl="2"/>
            <a:r>
              <a:rPr lang="en-US" dirty="0"/>
              <a:t>Typically enumerations and flags you want to use in the containers 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Q_MOVABLE_TYPE </a:t>
            </a:r>
          </a:p>
          <a:p>
            <a:pPr lvl="2"/>
            <a:r>
              <a:rPr lang="en-US" dirty="0"/>
              <a:t>Type has constructor and/or destructor</a:t>
            </a:r>
          </a:p>
          <a:p>
            <a:pPr lvl="2"/>
            <a:r>
              <a:rPr lang="en-US" dirty="0"/>
              <a:t>Can be moved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Q_COMPLEX_TYPE</a:t>
            </a:r>
            <a:r>
              <a:rPr lang="en-US" dirty="0"/>
              <a:t> (the default) </a:t>
            </a:r>
          </a:p>
          <a:p>
            <a:pPr lvl="2"/>
            <a:r>
              <a:rPr lang="en-US" dirty="0"/>
              <a:t>Type has constructor and/or destructor </a:t>
            </a:r>
          </a:p>
          <a:p>
            <a:pPr lvl="2"/>
            <a:r>
              <a:rPr lang="en-US" dirty="0"/>
              <a:t>Your class has a member pointer to an object, which has a pointer back to you </a:t>
            </a:r>
          </a:p>
          <a:p>
            <a:pPr lvl="2"/>
            <a:r>
              <a:rPr lang="en-US" dirty="0"/>
              <a:t>May not be moved in memory</a:t>
            </a:r>
          </a:p>
          <a:p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Types and Performance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347145" y="2744523"/>
            <a:ext cx="4000613" cy="770967"/>
            <a:chOff x="5560868" y="1223344"/>
            <a:chExt cx="2431226" cy="1020817"/>
          </a:xfrm>
        </p:grpSpPr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5560868" y="1223344"/>
              <a:ext cx="2431226" cy="1020817"/>
            </a:xfrm>
            <a:prstGeom prst="roundRect">
              <a:avLst>
                <a:gd name="adj" fmla="val 2792"/>
              </a:avLst>
            </a:prstGeom>
            <a:solidFill>
              <a:schemeClr val="bg1"/>
            </a:solidFill>
            <a:ln w="19050" cap="rnd">
              <a:solidFill>
                <a:schemeClr val="accent1"/>
              </a:solidFill>
              <a:round/>
              <a:headEnd/>
              <a:tailEnd/>
            </a:ln>
            <a:effectLst>
              <a:outerShdw blurRad="76200" dist="38100" dir="5400000" rotWithShape="0">
                <a:srgbClr val="808080">
                  <a:alpha val="81000"/>
                </a:srgbClr>
              </a:outerShdw>
            </a:effectLst>
          </p:spPr>
          <p:txBody>
            <a:bodyPr lIns="90488" tIns="44450" rIns="90488" bIns="44450" anchor="ctr"/>
            <a:lstStyle/>
            <a:p>
              <a:pPr defTabSz="976884">
                <a:spcBef>
                  <a:spcPct val="50000"/>
                </a:spcBef>
                <a:defRPr/>
              </a:pPr>
              <a:endParaRPr lang="en-US" sz="1700" b="1">
                <a:solidFill>
                  <a:srgbClr val="FFFFFF"/>
                </a:solidFill>
                <a:ea typeface="ヒラギノ角ゴ Pro W3" charset="-128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60868" y="1342288"/>
              <a:ext cx="2431226" cy="692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i="1" dirty="0"/>
                <a:t>Hint! When storing custom types in containers, make them movable or primitive. Most classes are movable.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55457440"/>
      </p:ext>
    </p:extLst>
  </p:cSld>
  <p:clrMapOvr>
    <a:masterClrMapping/>
  </p:clrMapOvr>
  <p:transition spd="med">
    <p:fade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Traversing the values of the containers</a:t>
            </a:r>
          </a:p>
          <a:p>
            <a:r>
              <a:rPr lang="en-US" dirty="0"/>
              <a:t>Two kinds of iterators:</a:t>
            </a:r>
          </a:p>
          <a:p>
            <a:pPr lvl="1"/>
            <a:r>
              <a:rPr lang="en-US" dirty="0"/>
              <a:t>Java-style iterators: simple and easy to use</a:t>
            </a:r>
          </a:p>
          <a:p>
            <a:pPr lvl="1"/>
            <a:r>
              <a:rPr lang="en-US" dirty="0"/>
              <a:t>STL-style iterators: slightly more efficient and can be used together with </a:t>
            </a:r>
            <a:r>
              <a:rPr lang="en-US" dirty="0" err="1"/>
              <a:t>Qt’s</a:t>
            </a:r>
            <a:r>
              <a:rPr lang="en-US" dirty="0"/>
              <a:t> and STL’s generic algorithms</a:t>
            </a:r>
          </a:p>
          <a:p>
            <a:pPr lvl="1"/>
            <a:endParaRPr lang="en-US" dirty="0"/>
          </a:p>
          <a:p>
            <a:r>
              <a:rPr lang="en-US" dirty="0"/>
              <a:t>In addition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(Q_FOREACH)</a:t>
            </a:r>
            <a:r>
              <a:rPr lang="en-US" dirty="0"/>
              <a:t> macro exists which allows you to iterate over all the values in a container</a:t>
            </a:r>
          </a:p>
          <a:p>
            <a:pPr lvl="1"/>
            <a:r>
              <a:rPr lang="en-US" dirty="0"/>
              <a:t>Prefer using a for range loop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CONFIG +=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no_keywords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makes the former macro unavailable in </a:t>
            </a:r>
            <a:r>
              <a:rPr lang="en-US" dirty="0" err="1"/>
              <a:t>Qt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57613647"/>
      </p:ext>
    </p:extLst>
  </p:cSld>
  <p:clrMapOvr>
    <a:masterClrMapping/>
  </p:clrMapOvr>
  <p:transition spd="med">
    <p:fad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263479"/>
              </p:ext>
            </p:extLst>
          </p:nvPr>
        </p:nvGraphicFramePr>
        <p:xfrm>
          <a:off x="550720" y="1611736"/>
          <a:ext cx="11087387" cy="4481560"/>
        </p:xfrm>
        <a:graphic>
          <a:graphicData uri="http://schemas.openxmlformats.org/drawingml/2006/table">
            <a:tbl>
              <a:tblPr/>
              <a:tblGrid>
                <a:gridCol w="32497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364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011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88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Open Sans Light"/>
                        </a:rPr>
                        <a:t>Containers</a:t>
                      </a:r>
                    </a:p>
                  </a:txBody>
                  <a:tcPr marL="112891" marR="112891" marT="46787" marB="467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Open Sans Light"/>
                        </a:rPr>
                        <a:t>Read-only iterators</a:t>
                      </a:r>
                    </a:p>
                  </a:txBody>
                  <a:tcPr marL="112891" marR="112891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+mn-lt"/>
                          <a:cs typeface="Open Sans Light"/>
                        </a:rPr>
                        <a:t>Read/write iterators</a:t>
                      </a:r>
                    </a:p>
                  </a:txBody>
                  <a:tcPr marL="112891" marR="112891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87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QList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&lt;T&gt;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QQueue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&lt;T&gt;</a:t>
                      </a:r>
                    </a:p>
                  </a:txBody>
                  <a:tcPr marL="112891" marR="112891" marT="46787" marB="467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QListIterator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&lt;T&gt;</a:t>
                      </a:r>
                    </a:p>
                  </a:txBody>
                  <a:tcPr marL="112891" marR="112891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QMutableListIterator&lt;T&gt;</a:t>
                      </a:r>
                    </a:p>
                  </a:txBody>
                  <a:tcPr marL="112891" marR="112891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8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QLinkedList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&lt;T&gt;</a:t>
                      </a:r>
                    </a:p>
                  </a:txBody>
                  <a:tcPr marL="112891" marR="112891" marT="46787" marB="467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QLinkedListIterator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&lt;T&gt;</a:t>
                      </a:r>
                    </a:p>
                  </a:txBody>
                  <a:tcPr marL="112891" marR="112891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QMutableLinkedListIterator&lt;T&gt;</a:t>
                      </a:r>
                    </a:p>
                  </a:txBody>
                  <a:tcPr marL="112891" marR="112891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87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QVector&lt;T&gt;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QStack&lt;T&gt;</a:t>
                      </a:r>
                    </a:p>
                  </a:txBody>
                  <a:tcPr marL="112891" marR="112891" marT="46787" marB="467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QVectorIterator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&lt;T&gt;</a:t>
                      </a:r>
                    </a:p>
                  </a:txBody>
                  <a:tcPr marL="112891" marR="112891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QMutableVectorIterator&lt;T&gt;</a:t>
                      </a:r>
                    </a:p>
                  </a:txBody>
                  <a:tcPr marL="112891" marR="112891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8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QSet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&lt;T&gt;</a:t>
                      </a:r>
                    </a:p>
                  </a:txBody>
                  <a:tcPr marL="112891" marR="112891" marT="46787" marB="467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QSetIterator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&lt;T&gt;</a:t>
                      </a:r>
                    </a:p>
                  </a:txBody>
                  <a:tcPr marL="112891" marR="112891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QMutableSetIterator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&lt;T&gt;</a:t>
                      </a:r>
                    </a:p>
                  </a:txBody>
                  <a:tcPr marL="112891" marR="112891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87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QMap&lt;Key, T&gt;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QMultiMap&lt;Key, T&gt;</a:t>
                      </a:r>
                    </a:p>
                  </a:txBody>
                  <a:tcPr marL="112891" marR="112891" marT="46787" marB="467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QMapIterator&lt;Key, T&gt;</a:t>
                      </a:r>
                    </a:p>
                  </a:txBody>
                  <a:tcPr marL="112891" marR="112891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QMutableMapIterator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&lt;Key, T&gt;</a:t>
                      </a:r>
                    </a:p>
                  </a:txBody>
                  <a:tcPr marL="112891" marR="112891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787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QHash&lt;Key, T&gt;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QMultiHash&lt;Key, T&gt;</a:t>
                      </a:r>
                    </a:p>
                  </a:txBody>
                  <a:tcPr marL="112891" marR="112891" marT="46787" marB="467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QHashIterator&lt;Key, T&gt;</a:t>
                      </a:r>
                    </a:p>
                  </a:txBody>
                  <a:tcPr marL="112891" marR="112891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QMutableHashIterator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&lt;Key, T&gt;</a:t>
                      </a:r>
                    </a:p>
                  </a:txBody>
                  <a:tcPr marL="112891" marR="112891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Java-Style Iterators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35054131"/>
      </p:ext>
    </p:extLst>
  </p:cSld>
  <p:clrMapOvr>
    <a:masterClrMapping/>
  </p:clrMapOvr>
  <p:transition spd="med">
    <p:fade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1241" y="1844824"/>
            <a:ext cx="11086344" cy="3174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lIns="117226" tIns="58613" rIns="117226" bIns="58613"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500" dirty="0" err="1">
                <a:solidFill>
                  <a:srgbClr val="800080"/>
                </a:solidFill>
              </a:rPr>
              <a:t>QList</a:t>
            </a:r>
            <a:r>
              <a:rPr lang="en-US" sz="1500" dirty="0">
                <a:solidFill>
                  <a:srgbClr val="000000"/>
                </a:solidFill>
              </a:rPr>
              <a:t>&lt;</a:t>
            </a:r>
            <a:r>
              <a:rPr lang="en-US" sz="1500" dirty="0" err="1">
                <a:solidFill>
                  <a:srgbClr val="800080"/>
                </a:solidFill>
              </a:rPr>
              <a:t>QString</a:t>
            </a:r>
            <a:r>
              <a:rPr lang="en-US" sz="1500" dirty="0">
                <a:solidFill>
                  <a:srgbClr val="000000"/>
                </a:solidFill>
              </a:rPr>
              <a:t>&gt;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list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=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…;</a:t>
            </a:r>
            <a:r>
              <a:rPr lang="en-US" sz="1500" dirty="0"/>
              <a:t> </a:t>
            </a:r>
          </a:p>
          <a:p>
            <a:r>
              <a:rPr lang="en-US" sz="1500" dirty="0" err="1">
                <a:solidFill>
                  <a:srgbClr val="800080"/>
                </a:solidFill>
              </a:rPr>
              <a:t>QListIterator</a:t>
            </a:r>
            <a:r>
              <a:rPr lang="en-US" sz="1500" dirty="0">
                <a:solidFill>
                  <a:srgbClr val="000000"/>
                </a:solidFill>
              </a:rPr>
              <a:t>&lt;</a:t>
            </a:r>
            <a:r>
              <a:rPr lang="en-US" sz="1500" dirty="0" err="1">
                <a:solidFill>
                  <a:srgbClr val="800080"/>
                </a:solidFill>
              </a:rPr>
              <a:t>QString</a:t>
            </a:r>
            <a:r>
              <a:rPr lang="en-US" sz="1500" dirty="0">
                <a:solidFill>
                  <a:srgbClr val="000000"/>
                </a:solidFill>
              </a:rPr>
              <a:t>&gt;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it(</a:t>
            </a:r>
            <a:r>
              <a:rPr lang="en-US" sz="1500" dirty="0"/>
              <a:t>list</a:t>
            </a:r>
            <a:r>
              <a:rPr lang="en-US" sz="1500" dirty="0">
                <a:solidFill>
                  <a:srgbClr val="000000"/>
                </a:solidFill>
              </a:rPr>
              <a:t>);</a:t>
            </a:r>
            <a:r>
              <a:rPr lang="en-US" sz="1500" dirty="0"/>
              <a:t> </a:t>
            </a:r>
          </a:p>
          <a:p>
            <a:endParaRPr lang="en-US" sz="1500" dirty="0">
              <a:solidFill>
                <a:srgbClr val="008000"/>
              </a:solidFill>
            </a:endParaRPr>
          </a:p>
          <a:p>
            <a:r>
              <a:rPr lang="en-US" sz="1500" dirty="0">
                <a:solidFill>
                  <a:srgbClr val="008000"/>
                </a:solidFill>
              </a:rPr>
              <a:t>//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Forward</a:t>
            </a:r>
            <a:r>
              <a:rPr lang="en-US" sz="1500" dirty="0"/>
              <a:t> </a:t>
            </a:r>
          </a:p>
          <a:p>
            <a:r>
              <a:rPr lang="en-US" sz="1500" dirty="0"/>
              <a:t>while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(</a:t>
            </a:r>
            <a:r>
              <a:rPr lang="en-US" sz="1500" dirty="0" err="1">
                <a:solidFill>
                  <a:srgbClr val="000000"/>
                </a:solidFill>
              </a:rPr>
              <a:t>it.</a:t>
            </a:r>
            <a:r>
              <a:rPr lang="en-US" sz="1500" dirty="0" err="1"/>
              <a:t>hasNext</a:t>
            </a:r>
            <a:r>
              <a:rPr lang="en-US" sz="1500" dirty="0">
                <a:solidFill>
                  <a:srgbClr val="000000"/>
                </a:solidFill>
              </a:rPr>
              <a:t>())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{</a:t>
            </a:r>
            <a:r>
              <a:rPr lang="en-US" sz="1500" dirty="0"/>
              <a:t> </a:t>
            </a:r>
          </a:p>
          <a:p>
            <a:r>
              <a:rPr lang="en-US" sz="1500" dirty="0"/>
              <a:t>    </a:t>
            </a:r>
            <a:r>
              <a:rPr lang="en-US" sz="1500" dirty="0" err="1"/>
              <a:t>doSomething</a:t>
            </a:r>
            <a:r>
              <a:rPr lang="en-US" sz="1500" dirty="0">
                <a:solidFill>
                  <a:srgbClr val="000000"/>
                </a:solidFill>
              </a:rPr>
              <a:t>(</a:t>
            </a:r>
            <a:r>
              <a:rPr lang="en-US" sz="1500" dirty="0" err="1">
                <a:solidFill>
                  <a:srgbClr val="000000"/>
                </a:solidFill>
              </a:rPr>
              <a:t>it.</a:t>
            </a:r>
            <a:r>
              <a:rPr lang="en-US" sz="1500" dirty="0" err="1"/>
              <a:t>next</a:t>
            </a:r>
            <a:r>
              <a:rPr lang="en-US" sz="1500" dirty="0">
                <a:solidFill>
                  <a:srgbClr val="000000"/>
                </a:solidFill>
              </a:rPr>
              <a:t>());</a:t>
            </a:r>
            <a:r>
              <a:rPr lang="en-US" sz="1500" dirty="0"/>
              <a:t> </a:t>
            </a:r>
          </a:p>
          <a:p>
            <a:r>
              <a:rPr lang="en-US" sz="1500" dirty="0">
                <a:solidFill>
                  <a:srgbClr val="000000"/>
                </a:solidFill>
              </a:rPr>
              <a:t>}</a:t>
            </a:r>
            <a:r>
              <a:rPr lang="en-US" sz="1500" dirty="0"/>
              <a:t> </a:t>
            </a:r>
          </a:p>
          <a:p>
            <a:endParaRPr lang="en-US" sz="1500" dirty="0">
              <a:solidFill>
                <a:srgbClr val="008000"/>
              </a:solidFill>
            </a:endParaRPr>
          </a:p>
          <a:p>
            <a:r>
              <a:rPr lang="en-US" sz="1500" dirty="0">
                <a:solidFill>
                  <a:srgbClr val="008000"/>
                </a:solidFill>
              </a:rPr>
              <a:t>//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Backward</a:t>
            </a:r>
            <a:r>
              <a:rPr lang="en-US" sz="1500" dirty="0"/>
              <a:t> </a:t>
            </a:r>
          </a:p>
          <a:p>
            <a:r>
              <a:rPr lang="en-US" sz="1500" dirty="0" err="1">
                <a:solidFill>
                  <a:srgbClr val="000000"/>
                </a:solidFill>
              </a:rPr>
              <a:t>it.</a:t>
            </a:r>
            <a:r>
              <a:rPr lang="en-US" sz="1500" dirty="0" err="1"/>
              <a:t>toBack</a:t>
            </a:r>
            <a:r>
              <a:rPr lang="en-US" sz="1500" dirty="0">
                <a:solidFill>
                  <a:srgbClr val="000000"/>
                </a:solidFill>
              </a:rPr>
              <a:t>();</a:t>
            </a:r>
            <a:r>
              <a:rPr lang="en-US" sz="1500" dirty="0"/>
              <a:t> </a:t>
            </a:r>
          </a:p>
          <a:p>
            <a:r>
              <a:rPr lang="en-US" sz="1500" dirty="0"/>
              <a:t>while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(</a:t>
            </a:r>
            <a:r>
              <a:rPr lang="en-US" sz="1500" dirty="0" err="1">
                <a:solidFill>
                  <a:srgbClr val="000000"/>
                </a:solidFill>
              </a:rPr>
              <a:t>it.</a:t>
            </a:r>
            <a:r>
              <a:rPr lang="en-US" sz="1500" dirty="0" err="1"/>
              <a:t>hasPrevious</a:t>
            </a:r>
            <a:r>
              <a:rPr lang="en-US" sz="1500" dirty="0">
                <a:solidFill>
                  <a:srgbClr val="000000"/>
                </a:solidFill>
              </a:rPr>
              <a:t>())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{</a:t>
            </a:r>
            <a:r>
              <a:rPr lang="en-US" sz="1500" dirty="0"/>
              <a:t> </a:t>
            </a:r>
          </a:p>
          <a:p>
            <a:r>
              <a:rPr lang="en-US" sz="1500" dirty="0"/>
              <a:t>    </a:t>
            </a:r>
            <a:r>
              <a:rPr lang="en-US" sz="1500" dirty="0" err="1"/>
              <a:t>doSomething</a:t>
            </a:r>
            <a:r>
              <a:rPr lang="en-US" sz="1500" dirty="0">
                <a:solidFill>
                  <a:srgbClr val="000000"/>
                </a:solidFill>
              </a:rPr>
              <a:t>(</a:t>
            </a:r>
            <a:r>
              <a:rPr lang="en-US" sz="1500" dirty="0" err="1">
                <a:solidFill>
                  <a:srgbClr val="000000"/>
                </a:solidFill>
              </a:rPr>
              <a:t>it.</a:t>
            </a:r>
            <a:r>
              <a:rPr lang="en-US" sz="1500" dirty="0" err="1"/>
              <a:t>previous</a:t>
            </a:r>
            <a:r>
              <a:rPr lang="en-US" sz="1500" dirty="0">
                <a:solidFill>
                  <a:srgbClr val="000000"/>
                </a:solidFill>
              </a:rPr>
              <a:t>());</a:t>
            </a:r>
            <a:r>
              <a:rPr lang="en-US" sz="1500" dirty="0"/>
              <a:t> </a:t>
            </a:r>
          </a:p>
          <a:p>
            <a:r>
              <a:rPr lang="en-US" sz="1500" dirty="0">
                <a:solidFill>
                  <a:srgbClr val="000000"/>
                </a:solidFill>
              </a:rPr>
              <a:t>}</a:t>
            </a:r>
            <a:endParaRPr lang="en-US" sz="1500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56428563"/>
      </p:ext>
    </p:extLst>
  </p:cSld>
  <p:clrMapOvr>
    <a:masterClrMapping/>
  </p:clrMapOvr>
  <p:transition spd="med">
    <p:fade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modify the items while you iterate, you need to use the mutable versions of the iterators, e.g.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QMutableListIterator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Methods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remove() </a:t>
            </a:r>
            <a:r>
              <a:rPr lang="en-US" dirty="0"/>
              <a:t>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operate on the items just jumped over using the previous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next() </a:t>
            </a:r>
            <a:r>
              <a:rPr lang="en-US" dirty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previous() </a:t>
            </a:r>
            <a:r>
              <a:rPr lang="en-US" dirty="0"/>
              <a:t>call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insert() </a:t>
            </a:r>
            <a:r>
              <a:rPr lang="en-US" dirty="0"/>
              <a:t>inserts an item at the current position in a sequence (remember that iterators point between items), and leaves the iterator after the item</a:t>
            </a:r>
          </a:p>
          <a:p>
            <a:pPr lvl="1"/>
            <a:r>
              <a:rPr lang="en-US" dirty="0"/>
              <a:t>Thus, a call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previous() </a:t>
            </a:r>
            <a:r>
              <a:rPr lang="en-US" dirty="0"/>
              <a:t>will see the item that was just inserted</a:t>
            </a:r>
          </a:p>
          <a:p>
            <a:pPr lvl="1"/>
            <a:endParaRPr lang="en-US" dirty="0"/>
          </a:p>
          <a:p>
            <a:r>
              <a:rPr lang="en-US" dirty="0"/>
              <a:t>Prefer using standard algorithms for container modification if possible</a:t>
            </a:r>
          </a:p>
          <a:p>
            <a:r>
              <a:rPr lang="en-US" dirty="0"/>
              <a:t>Prefer standard non-</a:t>
            </a:r>
            <a:r>
              <a:rPr lang="en-US" dirty="0" err="1"/>
              <a:t>const</a:t>
            </a:r>
            <a:r>
              <a:rPr lang="en-US" dirty="0"/>
              <a:t> iterators over </a:t>
            </a:r>
            <a:r>
              <a:rPr lang="en-US" dirty="0" err="1"/>
              <a:t>QMutableIterators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During Iteration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9924099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Qt is </a:t>
            </a:r>
            <a:r>
              <a:rPr lang="fi-FI" dirty="0" err="1"/>
              <a:t>Used</a:t>
            </a:r>
            <a:r>
              <a:rPr lang="fi-FI" dirty="0"/>
              <a:t> </a:t>
            </a:r>
            <a:r>
              <a:rPr lang="fi-FI" dirty="0" err="1"/>
              <a:t>Everywhere</a:t>
            </a:r>
            <a:endParaRPr lang="en-US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124" y="1700808"/>
            <a:ext cx="8120542" cy="41450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Content Placehold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1932132"/>
            <a:ext cx="1632362" cy="1141344"/>
          </a:xfrm>
          <a:prstGeom prst="rect">
            <a:avLst/>
          </a:prstGeom>
        </p:spPr>
      </p:pic>
      <p:sp>
        <p:nvSpPr>
          <p:cNvPr id="19" name="Text Placeholder 6"/>
          <p:cNvSpPr txBox="1">
            <a:spLocks/>
          </p:cNvSpPr>
          <p:nvPr/>
        </p:nvSpPr>
        <p:spPr>
          <a:xfrm>
            <a:off x="1595490" y="1772816"/>
            <a:ext cx="821184" cy="1003418"/>
          </a:xfrm>
          <a:prstGeom prst="rect">
            <a:avLst/>
          </a:prstGeom>
        </p:spPr>
        <p:txBody>
          <a:bodyPr/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Titillium Web" panose="00000500000000000000" pitchFamily="2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41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5713" indent="-1841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2900" indent="-1746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70088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5213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93988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1175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200" dirty="0">
                <a:latin typeface="Open Sans Light"/>
                <a:cs typeface="Open Sans Light"/>
              </a:rPr>
              <a:t>8</a:t>
            </a:r>
          </a:p>
        </p:txBody>
      </p:sp>
      <p:sp>
        <p:nvSpPr>
          <p:cNvPr id="20" name="Text Placeholder 6"/>
          <p:cNvSpPr txBox="1">
            <a:spLocks/>
          </p:cNvSpPr>
          <p:nvPr/>
        </p:nvSpPr>
        <p:spPr>
          <a:xfrm>
            <a:off x="837828" y="3156268"/>
            <a:ext cx="2386415" cy="880674"/>
          </a:xfrm>
          <a:prstGeom prst="rect">
            <a:avLst/>
          </a:prstGeom>
        </p:spPr>
        <p:txBody>
          <a:bodyPr/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Titillium Web" panose="00000500000000000000" pitchFamily="2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41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5713" indent="-1841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2900" indent="-1746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70088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5213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93988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1175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cs typeface="Open Sans Light"/>
              </a:rPr>
              <a:t>8 out of Top 10 Fortune 500 Companies Are Powered by Qt!</a:t>
            </a: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13"/>
          <a:stretch>
            <a:fillRect/>
          </a:stretch>
        </p:blipFill>
        <p:spPr bwMode="auto">
          <a:xfrm>
            <a:off x="477788" y="4365104"/>
            <a:ext cx="1584767" cy="14965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00"/>
          <a:stretch>
            <a:fillRect/>
          </a:stretch>
        </p:blipFill>
        <p:spPr bwMode="auto">
          <a:xfrm>
            <a:off x="1989956" y="4437112"/>
            <a:ext cx="1642406" cy="13825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00425244"/>
      </p:ext>
    </p:extLst>
  </p:cSld>
  <p:clrMapOvr>
    <a:masterClrMapping/>
  </p:clrMapOvr>
  <p:transition spd="med">
    <p:fade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iterating over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QMap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QHash</a:t>
            </a:r>
            <a:r>
              <a:rPr lang="en-US" dirty="0"/>
              <a:t>, the movement methods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next() </a:t>
            </a:r>
            <a:r>
              <a:rPr lang="en-US" dirty="0"/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previous() </a:t>
            </a:r>
            <a:r>
              <a:rPr lang="en-US" dirty="0"/>
              <a:t>will return an instance of an Item class </a:t>
            </a:r>
          </a:p>
          <a:p>
            <a:pPr lvl="1"/>
            <a:r>
              <a:rPr lang="en-US" dirty="0"/>
              <a:t>The Item class has the two methods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key() </a:t>
            </a:r>
            <a:r>
              <a:rPr lang="en-US" dirty="0"/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value() </a:t>
            </a:r>
            <a:r>
              <a:rPr lang="en-US" dirty="0"/>
              <a:t>to get the info from the current item</a:t>
            </a:r>
          </a:p>
          <a:p>
            <a:r>
              <a:rPr lang="en-US" dirty="0"/>
              <a:t>Alternatively,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key() </a:t>
            </a:r>
            <a:r>
              <a:rPr lang="en-US" dirty="0"/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value() </a:t>
            </a:r>
            <a:r>
              <a:rPr lang="en-US" dirty="0"/>
              <a:t>methods from the iterator can be used</a:t>
            </a:r>
          </a:p>
          <a:p>
            <a:pPr lvl="1"/>
            <a:r>
              <a:rPr lang="en-US" dirty="0"/>
              <a:t>Methods return information about the item just passed by the iterator</a:t>
            </a:r>
          </a:p>
          <a:p>
            <a:pPr lvl="1"/>
            <a:endParaRPr lang="en-US" dirty="0"/>
          </a:p>
          <a:p>
            <a:r>
              <a:rPr lang="en-US" dirty="0"/>
              <a:t>Note!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Q_FOREACH</a:t>
            </a:r>
            <a:r>
              <a:rPr lang="en-US" dirty="0"/>
              <a:t> accesses the value component of (key, value) pairs automatically, you should not call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values() </a:t>
            </a:r>
            <a:r>
              <a:rPr lang="en-US" dirty="0"/>
              <a:t>on the container</a:t>
            </a:r>
          </a:p>
          <a:p>
            <a:pPr lvl="1"/>
            <a:r>
              <a:rPr lang="en-US" dirty="0"/>
              <a:t>Function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value() </a:t>
            </a:r>
            <a:r>
              <a:rPr lang="en-US" dirty="0"/>
              <a:t>can be called but it creates an extra copy of an item</a:t>
            </a:r>
          </a:p>
          <a:p>
            <a:pPr lvl="1"/>
            <a:endParaRPr lang="en-US" dirty="0"/>
          </a:p>
          <a:p>
            <a:r>
              <a:rPr lang="en-US" dirty="0"/>
              <a:t>Pay attention to the key as well</a:t>
            </a:r>
          </a:p>
          <a:p>
            <a:pPr lvl="1"/>
            <a:r>
              <a:rPr lang="en-US" dirty="0"/>
              <a:t>Integer key provides better performance than </a:t>
            </a: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/>
              <a:t> key 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</a:t>
            </a:r>
            <a:r>
              <a:rPr lang="en-US" dirty="0" err="1"/>
              <a:t>QMap</a:t>
            </a:r>
            <a:r>
              <a:rPr lang="en-US" dirty="0"/>
              <a:t> and </a:t>
            </a:r>
            <a:r>
              <a:rPr lang="en-US" dirty="0" err="1"/>
              <a:t>QHash</a:t>
            </a:r>
            <a:r>
              <a:rPr lang="en-US" dirty="0"/>
              <a:t> 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68396021"/>
      </p:ext>
    </p:extLst>
  </p:cSld>
  <p:clrMapOvr>
    <a:masterClrMapping/>
  </p:clrMapOvr>
  <p:transition spd="med">
    <p:fade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Iterator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1241" y="1844824"/>
            <a:ext cx="11086344" cy="30243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lIns="117226" tIns="58613" rIns="117226" bIns="58613"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500" dirty="0" err="1"/>
              <a:t>QMap</a:t>
            </a:r>
            <a:r>
              <a:rPr lang="en-US" sz="1500" dirty="0">
                <a:solidFill>
                  <a:srgbClr val="000000"/>
                </a:solidFill>
              </a:rPr>
              <a:t>&lt;</a:t>
            </a:r>
            <a:r>
              <a:rPr lang="en-US" sz="1500" dirty="0" err="1"/>
              <a:t>QString</a:t>
            </a:r>
            <a:r>
              <a:rPr lang="en-US" sz="1500" dirty="0">
                <a:solidFill>
                  <a:srgbClr val="000000"/>
                </a:solidFill>
              </a:rPr>
              <a:t>,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/>
              <a:t>QString</a:t>
            </a:r>
            <a:r>
              <a:rPr lang="en-US" sz="1500" dirty="0">
                <a:solidFill>
                  <a:srgbClr val="000000"/>
                </a:solidFill>
              </a:rPr>
              <a:t>&gt;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map;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</a:p>
          <a:p>
            <a:endParaRPr lang="en-US" sz="1500" dirty="0">
              <a:solidFill>
                <a:srgbClr val="C0C0C0"/>
              </a:solidFill>
            </a:endParaRPr>
          </a:p>
          <a:p>
            <a:r>
              <a:rPr lang="en-US" sz="1500" dirty="0" err="1">
                <a:solidFill>
                  <a:srgbClr val="000000"/>
                </a:solidFill>
              </a:rPr>
              <a:t>map.insert</a:t>
            </a:r>
            <a:r>
              <a:rPr lang="en-US" sz="1500" dirty="0">
                <a:solidFill>
                  <a:srgbClr val="000000"/>
                </a:solidFill>
              </a:rPr>
              <a:t>(</a:t>
            </a:r>
            <a:r>
              <a:rPr lang="en-US" sz="1500" dirty="0">
                <a:solidFill>
                  <a:srgbClr val="008000"/>
                </a:solidFill>
              </a:rPr>
              <a:t>"Paris"</a:t>
            </a:r>
            <a:r>
              <a:rPr lang="en-US" sz="1500" dirty="0">
                <a:solidFill>
                  <a:srgbClr val="000000"/>
                </a:solidFill>
              </a:rPr>
              <a:t>,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"France"</a:t>
            </a:r>
            <a:r>
              <a:rPr lang="en-US" sz="1500" dirty="0">
                <a:solidFill>
                  <a:srgbClr val="000000"/>
                </a:solidFill>
              </a:rPr>
              <a:t>);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</a:p>
          <a:p>
            <a:r>
              <a:rPr lang="en-US" sz="1500" dirty="0" err="1">
                <a:solidFill>
                  <a:srgbClr val="000000"/>
                </a:solidFill>
              </a:rPr>
              <a:t>map.insert</a:t>
            </a:r>
            <a:r>
              <a:rPr lang="en-US" sz="1500" dirty="0">
                <a:solidFill>
                  <a:srgbClr val="000000"/>
                </a:solidFill>
              </a:rPr>
              <a:t>(</a:t>
            </a:r>
            <a:r>
              <a:rPr lang="en-US" sz="1500" dirty="0">
                <a:solidFill>
                  <a:srgbClr val="008000"/>
                </a:solidFill>
              </a:rPr>
              <a:t>"Guatemala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City"</a:t>
            </a:r>
            <a:r>
              <a:rPr lang="en-US" sz="1500" dirty="0">
                <a:solidFill>
                  <a:srgbClr val="000000"/>
                </a:solidFill>
              </a:rPr>
              <a:t>,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"Guatemala"</a:t>
            </a:r>
            <a:r>
              <a:rPr lang="en-US" sz="1500" dirty="0">
                <a:solidFill>
                  <a:srgbClr val="000000"/>
                </a:solidFill>
              </a:rPr>
              <a:t>);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</a:p>
          <a:p>
            <a:r>
              <a:rPr lang="en-US" sz="1500" dirty="0" err="1">
                <a:solidFill>
                  <a:srgbClr val="000000"/>
                </a:solidFill>
              </a:rPr>
              <a:t>map.insert</a:t>
            </a:r>
            <a:r>
              <a:rPr lang="en-US" sz="1500" dirty="0">
                <a:solidFill>
                  <a:srgbClr val="000000"/>
                </a:solidFill>
              </a:rPr>
              <a:t>(</a:t>
            </a:r>
            <a:r>
              <a:rPr lang="en-US" sz="1500" dirty="0">
                <a:solidFill>
                  <a:srgbClr val="008000"/>
                </a:solidFill>
              </a:rPr>
              <a:t>"Mexico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City"</a:t>
            </a:r>
            <a:r>
              <a:rPr lang="en-US" sz="1500" dirty="0">
                <a:solidFill>
                  <a:srgbClr val="000000"/>
                </a:solidFill>
              </a:rPr>
              <a:t>,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"Mexico"</a:t>
            </a:r>
            <a:r>
              <a:rPr lang="en-US" sz="1500" dirty="0">
                <a:solidFill>
                  <a:srgbClr val="000000"/>
                </a:solidFill>
              </a:rPr>
              <a:t>);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</a:p>
          <a:p>
            <a:r>
              <a:rPr lang="en-US" sz="1500" dirty="0" err="1">
                <a:solidFill>
                  <a:srgbClr val="000000"/>
                </a:solidFill>
              </a:rPr>
              <a:t>map.insert</a:t>
            </a:r>
            <a:r>
              <a:rPr lang="en-US" sz="1500" dirty="0">
                <a:solidFill>
                  <a:srgbClr val="000000"/>
                </a:solidFill>
              </a:rPr>
              <a:t>(</a:t>
            </a:r>
            <a:r>
              <a:rPr lang="en-US" sz="1500" dirty="0">
                <a:solidFill>
                  <a:srgbClr val="008000"/>
                </a:solidFill>
              </a:rPr>
              <a:t>"Moscow"</a:t>
            </a:r>
            <a:r>
              <a:rPr lang="en-US" sz="1500" dirty="0">
                <a:solidFill>
                  <a:srgbClr val="000000"/>
                </a:solidFill>
              </a:rPr>
              <a:t>,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"Russia"</a:t>
            </a:r>
            <a:r>
              <a:rPr lang="en-US" sz="1500" dirty="0">
                <a:solidFill>
                  <a:srgbClr val="000000"/>
                </a:solidFill>
              </a:rPr>
              <a:t>);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</a:p>
          <a:p>
            <a:endParaRPr lang="en-US" sz="1500" dirty="0">
              <a:solidFill>
                <a:srgbClr val="C0C0C0"/>
              </a:solidFill>
            </a:endParaRPr>
          </a:p>
          <a:p>
            <a:r>
              <a:rPr lang="en-US" sz="1500" dirty="0" err="1"/>
              <a:t>QMutableMapIterator</a:t>
            </a:r>
            <a:r>
              <a:rPr lang="en-US" sz="1500" dirty="0">
                <a:solidFill>
                  <a:srgbClr val="000000"/>
                </a:solidFill>
              </a:rPr>
              <a:t>&lt;</a:t>
            </a:r>
            <a:r>
              <a:rPr lang="en-US" sz="1500" dirty="0" err="1"/>
              <a:t>QString</a:t>
            </a:r>
            <a:r>
              <a:rPr lang="en-US" sz="1500" dirty="0">
                <a:solidFill>
                  <a:srgbClr val="000000"/>
                </a:solidFill>
              </a:rPr>
              <a:t>,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/>
              <a:t>QString</a:t>
            </a:r>
            <a:r>
              <a:rPr lang="en-US" sz="1500" dirty="0">
                <a:solidFill>
                  <a:srgbClr val="000000"/>
                </a:solidFill>
              </a:rPr>
              <a:t>&gt;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i(map);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</a:p>
          <a:p>
            <a:r>
              <a:rPr lang="en-US" sz="1500" dirty="0">
                <a:solidFill>
                  <a:srgbClr val="808000"/>
                </a:solidFill>
              </a:rPr>
              <a:t>while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(</a:t>
            </a:r>
            <a:r>
              <a:rPr lang="en-US" sz="1500" dirty="0" err="1">
                <a:solidFill>
                  <a:srgbClr val="000000"/>
                </a:solidFill>
              </a:rPr>
              <a:t>i.hasNext</a:t>
            </a:r>
            <a:r>
              <a:rPr lang="en-US" sz="1500" dirty="0">
                <a:solidFill>
                  <a:srgbClr val="000000"/>
                </a:solidFill>
              </a:rPr>
              <a:t>()) { </a:t>
            </a:r>
          </a:p>
          <a:p>
            <a:r>
              <a:rPr lang="en-US" sz="1500" dirty="0">
                <a:solidFill>
                  <a:srgbClr val="C0C0C0"/>
                </a:solidFill>
              </a:rPr>
              <a:t>    </a:t>
            </a:r>
            <a:r>
              <a:rPr lang="en-US" sz="1500" dirty="0">
                <a:solidFill>
                  <a:srgbClr val="808000"/>
                </a:solidFill>
              </a:rPr>
              <a:t>if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(</a:t>
            </a:r>
            <a:r>
              <a:rPr lang="en-US" sz="1500" dirty="0" err="1">
                <a:solidFill>
                  <a:srgbClr val="000000"/>
                </a:solidFill>
              </a:rPr>
              <a:t>i.next</a:t>
            </a:r>
            <a:r>
              <a:rPr lang="en-US" sz="1500" dirty="0">
                <a:solidFill>
                  <a:srgbClr val="000000"/>
                </a:solidFill>
              </a:rPr>
              <a:t>().key().</a:t>
            </a:r>
            <a:r>
              <a:rPr lang="en-US" sz="1500" dirty="0" err="1">
                <a:solidFill>
                  <a:srgbClr val="000000"/>
                </a:solidFill>
              </a:rPr>
              <a:t>endsWith</a:t>
            </a:r>
            <a:r>
              <a:rPr lang="en-US" sz="1500" dirty="0">
                <a:solidFill>
                  <a:srgbClr val="000000"/>
                </a:solidFill>
              </a:rPr>
              <a:t>(</a:t>
            </a:r>
            <a:r>
              <a:rPr lang="en-US" sz="1500" dirty="0">
                <a:solidFill>
                  <a:srgbClr val="008000"/>
                </a:solidFill>
              </a:rPr>
              <a:t>"City"</a:t>
            </a:r>
            <a:r>
              <a:rPr lang="en-US" sz="1500" dirty="0">
                <a:solidFill>
                  <a:srgbClr val="000000"/>
                </a:solidFill>
              </a:rPr>
              <a:t>))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</a:p>
          <a:p>
            <a:r>
              <a:rPr lang="en-US" sz="1500" dirty="0">
                <a:solidFill>
                  <a:srgbClr val="C0C0C0"/>
                </a:solidFill>
              </a:rPr>
              <a:t>        </a:t>
            </a:r>
            <a:r>
              <a:rPr lang="en-US" sz="1500" dirty="0" err="1">
                <a:solidFill>
                  <a:srgbClr val="000000"/>
                </a:solidFill>
              </a:rPr>
              <a:t>i.remove</a:t>
            </a:r>
            <a:r>
              <a:rPr lang="en-US" sz="1500" dirty="0">
                <a:solidFill>
                  <a:srgbClr val="000000"/>
                </a:solidFill>
              </a:rPr>
              <a:t>(); </a:t>
            </a:r>
          </a:p>
          <a:p>
            <a:r>
              <a:rPr lang="en-US" sz="1500" dirty="0">
                <a:solidFill>
                  <a:srgbClr val="000000"/>
                </a:solidFill>
              </a:rPr>
              <a:t>}</a:t>
            </a:r>
            <a:endParaRPr lang="en-US" sz="1500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31390702"/>
      </p:ext>
    </p:extLst>
  </p:cSld>
  <p:clrMapOvr>
    <a:masterClrMapping/>
  </p:clrMapOvr>
  <p:transition spd="med">
    <p:fade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Qt</a:t>
            </a:r>
            <a:r>
              <a:rPr lang="en-US" dirty="0"/>
              <a:t> contains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/>
              <a:t> (</a:t>
            </a:r>
            <a:r>
              <a:rPr lang="en-US" dirty="0">
                <a:latin typeface="Courier New"/>
                <a:cs typeface="Courier New"/>
              </a:rPr>
              <a:t>Q_FOREACH</a:t>
            </a:r>
            <a:r>
              <a:rPr lang="en-US" dirty="0"/>
              <a:t>) keyword </a:t>
            </a:r>
          </a:p>
          <a:p>
            <a:pPr lvl="1"/>
            <a:r>
              <a:rPr lang="en-US" dirty="0"/>
              <a:t>Prefer using the range-loop as </a:t>
            </a:r>
            <a:r>
              <a:rPr lang="en-US" dirty="0">
                <a:latin typeface="Courier New"/>
                <a:cs typeface="Courier New"/>
              </a:rPr>
              <a:t>Q_FOREACH</a:t>
            </a:r>
            <a:r>
              <a:rPr lang="en-US" dirty="0"/>
              <a:t> will be removed in the future </a:t>
            </a:r>
          </a:p>
          <a:p>
            <a:pPr marL="457200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	for 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QString</a:t>
            </a:r>
            <a:r>
              <a:rPr lang="en-US" sz="1200" dirty="0">
                <a:latin typeface="Courier New"/>
                <a:cs typeface="Courier New"/>
              </a:rPr>
              <a:t> &amp;string : list) { } 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Q_FOREACH (variable, container) statement</a:t>
            </a:r>
          </a:p>
          <a:p>
            <a:pPr lvl="1"/>
            <a:r>
              <a:rPr lang="en-US" dirty="0"/>
              <a:t>The type of the variable can be specified along with the variable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break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continue</a:t>
            </a:r>
            <a:r>
              <a:rPr lang="en-US" dirty="0"/>
              <a:t> can be used in the statement</a:t>
            </a:r>
          </a:p>
          <a:p>
            <a:pPr lvl="1"/>
            <a:r>
              <a:rPr lang="en-US" u="sng" dirty="0"/>
              <a:t>The container is always copied</a:t>
            </a:r>
          </a:p>
          <a:p>
            <a:endParaRPr lang="en-US" dirty="0"/>
          </a:p>
          <a:p>
            <a:r>
              <a:rPr lang="en-US" dirty="0"/>
              <a:t>When iterating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Q_FOREACH </a:t>
            </a:r>
            <a:r>
              <a:rPr lang="en-US" dirty="0"/>
              <a:t>it is not possible to modify the original container itself, as the container is always copied</a:t>
            </a:r>
          </a:p>
          <a:p>
            <a:pPr lvl="1"/>
            <a:r>
              <a:rPr lang="en-US" dirty="0"/>
              <a:t>Using a non-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/>
              <a:t> reference to the variables, modifies the elements in the copy of the container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 Keyword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15784773"/>
      </p:ext>
    </p:extLst>
  </p:cSld>
  <p:clrMapOvr>
    <a:masterClrMapping/>
  </p:clrMapOvr>
  <p:transition spd="med">
    <p:fade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Qt</a:t>
            </a:r>
            <a:r>
              <a:rPr lang="en-US" dirty="0"/>
              <a:t> algorithms have been deprecated in Qt5</a:t>
            </a:r>
          </a:p>
          <a:p>
            <a:pPr lvl="1"/>
            <a:r>
              <a:rPr lang="en-US" dirty="0"/>
              <a:t>Use STL algorithms</a:t>
            </a:r>
          </a:p>
          <a:p>
            <a:r>
              <a:rPr lang="en-US" dirty="0"/>
              <a:t>Sort items in a range: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::sort</a:t>
            </a:r>
          </a:p>
          <a:p>
            <a:r>
              <a:rPr lang="en-US" dirty="0"/>
              <a:t>Stable sort: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stable_sort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Search for a value: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::find</a:t>
            </a:r>
          </a:p>
          <a:p>
            <a:r>
              <a:rPr lang="en-US" dirty="0"/>
              <a:t>Check if two ranges are the same: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::equal</a:t>
            </a:r>
          </a:p>
          <a:p>
            <a:r>
              <a:rPr lang="en-US" dirty="0"/>
              <a:t>Copy items from one range to another: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::copy</a:t>
            </a:r>
          </a:p>
          <a:p>
            <a:r>
              <a:rPr lang="en-US" dirty="0"/>
              <a:t>Copy backwards: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copy_backward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Count the number of items matching the search criteria: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::count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Algorithms: Sorting, Finding, Copying 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22233291"/>
      </p:ext>
    </p:extLst>
  </p:cSld>
  <p:clrMapOvr>
    <a:masterClrMapping/>
  </p:clrMapOvr>
  <p:transition spd="med">
    <p:fade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1241" y="1844824"/>
            <a:ext cx="11086344" cy="31327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lIns="117226" tIns="58613" rIns="117226" bIns="58613"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500" dirty="0" err="1"/>
              <a:t>QList</a:t>
            </a:r>
            <a:r>
              <a:rPr lang="en-US" sz="1500" dirty="0">
                <a:solidFill>
                  <a:srgbClr val="000000"/>
                </a:solidFill>
              </a:rPr>
              <a:t>&lt;</a:t>
            </a:r>
            <a:r>
              <a:rPr lang="en-US" sz="1500" dirty="0" err="1">
                <a:solidFill>
                  <a:srgbClr val="808000"/>
                </a:solidFill>
              </a:rPr>
              <a:t>int</a:t>
            </a:r>
            <a:r>
              <a:rPr lang="en-US" sz="1500" dirty="0">
                <a:solidFill>
                  <a:srgbClr val="000000"/>
                </a:solidFill>
              </a:rPr>
              <a:t>&gt;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list;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br>
              <a:rPr lang="en-US" sz="1500" dirty="0">
                <a:solidFill>
                  <a:srgbClr val="C0C0C0"/>
                </a:solidFill>
              </a:rPr>
            </a:br>
            <a:r>
              <a:rPr lang="en-US" sz="1500" dirty="0">
                <a:solidFill>
                  <a:srgbClr val="000000"/>
                </a:solidFill>
              </a:rPr>
              <a:t>list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&lt;&lt;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80"/>
                </a:solidFill>
              </a:rPr>
              <a:t>3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&lt;&lt;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80"/>
                </a:solidFill>
              </a:rPr>
              <a:t>3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&lt;&lt;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80"/>
                </a:solidFill>
              </a:rPr>
              <a:t>2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&lt;&lt;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80"/>
                </a:solidFill>
              </a:rPr>
              <a:t>2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&lt;&lt;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80"/>
                </a:solidFill>
              </a:rPr>
              <a:t>7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&lt;&lt;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80"/>
                </a:solidFill>
              </a:rPr>
              <a:t>2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&lt;&lt;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80"/>
                </a:solidFill>
              </a:rPr>
              <a:t>8</a:t>
            </a:r>
            <a:r>
              <a:rPr lang="en-US" sz="1500" dirty="0">
                <a:solidFill>
                  <a:srgbClr val="000000"/>
                </a:solidFill>
              </a:rPr>
              <a:t>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</a:p>
          <a:p>
            <a:r>
              <a:rPr lang="en-US" sz="1500" dirty="0" err="1">
                <a:solidFill>
                  <a:srgbClr val="808000"/>
                </a:solidFill>
              </a:rPr>
              <a:t>int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countOf2(</a:t>
            </a:r>
            <a:r>
              <a:rPr lang="en-US" sz="1500" dirty="0" err="1"/>
              <a:t>std</a:t>
            </a:r>
            <a:r>
              <a:rPr lang="en-US" sz="1500" dirty="0">
                <a:solidFill>
                  <a:srgbClr val="000000"/>
                </a:solidFill>
              </a:rPr>
              <a:t>::count(</a:t>
            </a:r>
            <a:r>
              <a:rPr lang="en-US" sz="1500" dirty="0" err="1">
                <a:solidFill>
                  <a:srgbClr val="000000"/>
                </a:solidFill>
              </a:rPr>
              <a:t>list.begin</a:t>
            </a:r>
            <a:r>
              <a:rPr lang="en-US" sz="1500" dirty="0">
                <a:solidFill>
                  <a:srgbClr val="000000"/>
                </a:solidFill>
              </a:rPr>
              <a:t>(),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list.end</a:t>
            </a:r>
            <a:r>
              <a:rPr lang="en-US" sz="1500" dirty="0">
                <a:solidFill>
                  <a:srgbClr val="000000"/>
                </a:solidFill>
              </a:rPr>
              <a:t>(),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80"/>
                </a:solidFill>
              </a:rPr>
              <a:t>2</a:t>
            </a:r>
            <a:r>
              <a:rPr lang="en-US" sz="1500" dirty="0">
                <a:solidFill>
                  <a:srgbClr val="000000"/>
                </a:solidFill>
              </a:rPr>
              <a:t>));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br>
              <a:rPr lang="en-US" sz="1500" dirty="0">
                <a:solidFill>
                  <a:srgbClr val="C0C0C0"/>
                </a:solidFill>
              </a:rPr>
            </a:br>
            <a:endParaRPr lang="en-US" sz="1500" dirty="0">
              <a:solidFill>
                <a:srgbClr val="C0C0C0"/>
              </a:solidFill>
            </a:endParaRPr>
          </a:p>
          <a:p>
            <a:r>
              <a:rPr lang="en-US" sz="1500" dirty="0" err="1"/>
              <a:t>QList</a:t>
            </a:r>
            <a:r>
              <a:rPr lang="en-US" sz="1500" dirty="0">
                <a:solidFill>
                  <a:srgbClr val="000000"/>
                </a:solidFill>
              </a:rPr>
              <a:t>&lt;</a:t>
            </a:r>
            <a:r>
              <a:rPr lang="en-US" sz="1500" dirty="0" err="1"/>
              <a:t>QString</a:t>
            </a:r>
            <a:r>
              <a:rPr lang="en-US" sz="1500" dirty="0">
                <a:solidFill>
                  <a:srgbClr val="000000"/>
                </a:solidFill>
              </a:rPr>
              <a:t>&gt;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strList</a:t>
            </a:r>
            <a:r>
              <a:rPr lang="en-US" sz="1500" dirty="0">
                <a:solidFill>
                  <a:srgbClr val="000000"/>
                </a:solidFill>
              </a:rPr>
              <a:t>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</a:p>
          <a:p>
            <a:r>
              <a:rPr lang="en-US" sz="1500" dirty="0" err="1">
                <a:solidFill>
                  <a:srgbClr val="000000"/>
                </a:solidFill>
              </a:rPr>
              <a:t>strList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&lt;&lt;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"one"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&lt;&lt;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"two"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&lt;&lt;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"three"</a:t>
            </a:r>
            <a:r>
              <a:rPr lang="en-US" sz="1500" dirty="0">
                <a:solidFill>
                  <a:srgbClr val="000000"/>
                </a:solidFill>
              </a:rPr>
              <a:t>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br>
              <a:rPr lang="en-US" sz="1500" dirty="0">
                <a:solidFill>
                  <a:srgbClr val="C0C0C0"/>
                </a:solidFill>
              </a:rPr>
            </a:br>
            <a:endParaRPr lang="en-US" sz="1500" dirty="0">
              <a:solidFill>
                <a:srgbClr val="C0C0C0"/>
              </a:solidFill>
            </a:endParaRPr>
          </a:p>
          <a:p>
            <a:r>
              <a:rPr lang="en-US" sz="1500" dirty="0" err="1"/>
              <a:t>QVector</a:t>
            </a:r>
            <a:r>
              <a:rPr lang="en-US" sz="1500" dirty="0">
                <a:solidFill>
                  <a:srgbClr val="000000"/>
                </a:solidFill>
              </a:rPr>
              <a:t>&lt;</a:t>
            </a:r>
            <a:r>
              <a:rPr lang="en-US" sz="1500" dirty="0" err="1"/>
              <a:t>QString</a:t>
            </a:r>
            <a:r>
              <a:rPr lang="en-US" sz="1500" dirty="0">
                <a:solidFill>
                  <a:srgbClr val="000000"/>
                </a:solidFill>
              </a:rPr>
              <a:t>&gt;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vect</a:t>
            </a:r>
            <a:r>
              <a:rPr lang="en-US" sz="1500" dirty="0">
                <a:solidFill>
                  <a:srgbClr val="000000"/>
                </a:solidFill>
              </a:rPr>
              <a:t>(</a:t>
            </a:r>
            <a:r>
              <a:rPr lang="en-US" sz="1500" dirty="0">
                <a:solidFill>
                  <a:srgbClr val="000080"/>
                </a:solidFill>
              </a:rPr>
              <a:t>3</a:t>
            </a:r>
            <a:r>
              <a:rPr lang="en-US" sz="1500" dirty="0">
                <a:solidFill>
                  <a:srgbClr val="000000"/>
                </a:solidFill>
              </a:rPr>
              <a:t>);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</a:p>
          <a:p>
            <a:r>
              <a:rPr lang="en-US" sz="1500" dirty="0" err="1"/>
              <a:t>std</a:t>
            </a:r>
            <a:r>
              <a:rPr lang="en-US" sz="1500" dirty="0">
                <a:solidFill>
                  <a:srgbClr val="000000"/>
                </a:solidFill>
              </a:rPr>
              <a:t>::copy(</a:t>
            </a:r>
            <a:r>
              <a:rPr lang="en-US" sz="1500" dirty="0" err="1">
                <a:solidFill>
                  <a:srgbClr val="000000"/>
                </a:solidFill>
              </a:rPr>
              <a:t>strList.begin</a:t>
            </a:r>
            <a:r>
              <a:rPr lang="en-US" sz="1500" dirty="0">
                <a:solidFill>
                  <a:srgbClr val="000000"/>
                </a:solidFill>
              </a:rPr>
              <a:t>(),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strList.end</a:t>
            </a:r>
            <a:r>
              <a:rPr lang="en-US" sz="1500" dirty="0">
                <a:solidFill>
                  <a:srgbClr val="000000"/>
                </a:solidFill>
              </a:rPr>
              <a:t>(),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vect.begin</a:t>
            </a:r>
            <a:r>
              <a:rPr lang="en-US" sz="1500" dirty="0">
                <a:solidFill>
                  <a:srgbClr val="000000"/>
                </a:solidFill>
              </a:rPr>
              <a:t>());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</a:p>
          <a:p>
            <a:r>
              <a:rPr lang="en-US" sz="1500" dirty="0">
                <a:solidFill>
                  <a:srgbClr val="008000"/>
                </a:solidFill>
              </a:rPr>
              <a:t>//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>
                <a:solidFill>
                  <a:srgbClr val="008000"/>
                </a:solidFill>
              </a:rPr>
              <a:t>vect</a:t>
            </a:r>
            <a:r>
              <a:rPr lang="en-US" sz="1500" dirty="0">
                <a:solidFill>
                  <a:srgbClr val="008000"/>
                </a:solidFill>
              </a:rPr>
              <a:t>: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[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"one",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"two",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"three"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]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br>
              <a:rPr lang="en-US" sz="1500" dirty="0">
                <a:solidFill>
                  <a:srgbClr val="C0C0C0"/>
                </a:solidFill>
              </a:rPr>
            </a:br>
            <a:endParaRPr lang="en-US" sz="1500" dirty="0">
              <a:solidFill>
                <a:srgbClr val="C0C0C0"/>
              </a:solidFill>
            </a:endParaRPr>
          </a:p>
          <a:p>
            <a:r>
              <a:rPr lang="en-US" sz="1500" dirty="0" err="1"/>
              <a:t>std</a:t>
            </a:r>
            <a:r>
              <a:rPr lang="en-US" sz="1500" dirty="0">
                <a:solidFill>
                  <a:srgbClr val="000000"/>
                </a:solidFill>
              </a:rPr>
              <a:t>::sort(</a:t>
            </a:r>
            <a:r>
              <a:rPr lang="en-US" sz="1500" dirty="0" err="1">
                <a:solidFill>
                  <a:srgbClr val="000000"/>
                </a:solidFill>
              </a:rPr>
              <a:t>vect.begin</a:t>
            </a:r>
            <a:r>
              <a:rPr lang="en-US" sz="1500" dirty="0">
                <a:solidFill>
                  <a:srgbClr val="000000"/>
                </a:solidFill>
              </a:rPr>
              <a:t>(),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vect.end</a:t>
            </a:r>
            <a:r>
              <a:rPr lang="en-US" sz="1500" dirty="0">
                <a:solidFill>
                  <a:srgbClr val="000000"/>
                </a:solidFill>
              </a:rPr>
              <a:t>(),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/>
              <a:t>qLess</a:t>
            </a:r>
            <a:r>
              <a:rPr lang="en-US" sz="1500" dirty="0">
                <a:solidFill>
                  <a:srgbClr val="000000"/>
                </a:solidFill>
              </a:rPr>
              <a:t>&lt;</a:t>
            </a:r>
            <a:r>
              <a:rPr lang="en-US" sz="1500" dirty="0" err="1"/>
              <a:t>QString</a:t>
            </a:r>
            <a:r>
              <a:rPr lang="en-US" sz="1500" dirty="0">
                <a:solidFill>
                  <a:srgbClr val="000000"/>
                </a:solidFill>
              </a:rPr>
              <a:t>&gt;());</a:t>
            </a:r>
            <a:endParaRPr lang="en-US" sz="1500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85386444"/>
      </p:ext>
    </p:extLst>
  </p:cSld>
  <p:clrMapOvr>
    <a:masterClrMapping/>
  </p:clrMapOvr>
  <p:transition spd="med">
    <p:fade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QDir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lvl="1"/>
            <a:r>
              <a:rPr lang="en-US" dirty="0"/>
              <a:t>Navigate between folders – </a:t>
            </a:r>
            <a:r>
              <a:rPr lang="en-US" dirty="0" err="1">
                <a:latin typeface="Courier New"/>
                <a:cs typeface="Courier New"/>
              </a:rPr>
              <a:t>setPath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 &amp;) </a:t>
            </a:r>
          </a:p>
          <a:p>
            <a:pPr lvl="2"/>
            <a:r>
              <a:rPr lang="en-US" dirty="0"/>
              <a:t>Qt uses “/” as a universal directory separator </a:t>
            </a:r>
          </a:p>
          <a:p>
            <a:pPr lvl="1"/>
            <a:r>
              <a:rPr lang="en-US" dirty="0"/>
              <a:t>Create, remove, and rename folders</a:t>
            </a:r>
          </a:p>
          <a:p>
            <a:pPr lvl="1"/>
            <a:r>
              <a:rPr lang="en-US" dirty="0"/>
              <a:t>Get file info – </a:t>
            </a:r>
            <a:r>
              <a:rPr lang="en-US" dirty="0" err="1">
                <a:latin typeface="Courier New"/>
                <a:cs typeface="Courier New"/>
              </a:rPr>
              <a:t>QFileInfoList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QDir</a:t>
            </a:r>
            <a:r>
              <a:rPr lang="en-US" dirty="0">
                <a:latin typeface="Courier New"/>
                <a:cs typeface="Courier New"/>
              </a:rPr>
              <a:t>::</a:t>
            </a:r>
            <a:r>
              <a:rPr lang="en-US" dirty="0" err="1">
                <a:latin typeface="Courier New"/>
                <a:cs typeface="Courier New"/>
              </a:rPr>
              <a:t>entryInfoList</a:t>
            </a:r>
            <a:r>
              <a:rPr lang="en-US" dirty="0">
                <a:latin typeface="Courier New"/>
                <a:cs typeface="Courier New"/>
              </a:rPr>
              <a:t>() </a:t>
            </a:r>
          </a:p>
          <a:p>
            <a:pPr lvl="1"/>
            <a:r>
              <a:rPr lang="en-US" dirty="0"/>
              <a:t>Get files in the directory – </a:t>
            </a:r>
            <a:r>
              <a:rPr lang="en-US" dirty="0" err="1">
                <a:latin typeface="Courier New"/>
                <a:cs typeface="Courier New"/>
              </a:rPr>
              <a:t>QStringList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QDir</a:t>
            </a:r>
            <a:r>
              <a:rPr lang="en-US" dirty="0">
                <a:latin typeface="Courier New"/>
                <a:cs typeface="Courier New"/>
              </a:rPr>
              <a:t>::</a:t>
            </a:r>
            <a:r>
              <a:rPr lang="en-US" dirty="0" err="1">
                <a:latin typeface="Courier New"/>
                <a:cs typeface="Courier New"/>
              </a:rPr>
              <a:t>entryList</a:t>
            </a:r>
            <a:r>
              <a:rPr lang="en-US" dirty="0">
                <a:latin typeface="Courier New"/>
                <a:cs typeface="Courier New"/>
              </a:rPr>
              <a:t>()</a:t>
            </a:r>
            <a:endParaRPr lang="en-US" dirty="0"/>
          </a:p>
          <a:p>
            <a:r>
              <a:rPr lang="en-US" dirty="0" err="1">
                <a:latin typeface="Courier New"/>
                <a:cs typeface="Courier New"/>
              </a:rPr>
              <a:t>QFileInfo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File name, owner, group</a:t>
            </a:r>
          </a:p>
          <a:p>
            <a:pPr lvl="1"/>
            <a:r>
              <a:rPr lang="en-US" dirty="0"/>
              <a:t>Last modified, last read</a:t>
            </a:r>
          </a:p>
          <a:p>
            <a:pPr lvl="1"/>
            <a:r>
              <a:rPr lang="en-US" dirty="0"/>
              <a:t>Permissions</a:t>
            </a:r>
          </a:p>
          <a:p>
            <a:r>
              <a:rPr lang="en-US" dirty="0" err="1">
                <a:latin typeface="Courier New"/>
                <a:cs typeface="Courier New"/>
              </a:rPr>
              <a:t>QFile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Create, remove, rename files and create links </a:t>
            </a:r>
          </a:p>
          <a:p>
            <a:pPr lvl="1"/>
            <a:r>
              <a:rPr lang="en-US" dirty="0"/>
              <a:t>Read and write data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 – Essential Classes 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38824146"/>
      </p:ext>
    </p:extLst>
  </p:cSld>
  <p:clrMapOvr>
    <a:masterClrMapping/>
  </p:clrMapOvr>
  <p:transition spd="med">
    <p:fade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0720" y="1844825"/>
            <a:ext cx="6479796" cy="432102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QFile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QBuffer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QUdpSocket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/>
              <a:t>,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QProcess</a:t>
            </a:r>
            <a:r>
              <a:rPr lang="en-US" dirty="0"/>
              <a:t> all 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QIODevice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QIODevice</a:t>
            </a:r>
            <a:r>
              <a:rPr lang="en-US" dirty="0"/>
              <a:t> is abstract</a:t>
            </a:r>
          </a:p>
          <a:p>
            <a:pPr lvl="1"/>
            <a:r>
              <a:rPr lang="en-US" dirty="0"/>
              <a:t>But often used in interfaces to provide device independent I/O features</a:t>
            </a:r>
          </a:p>
          <a:p>
            <a:r>
              <a:rPr lang="en-US" dirty="0"/>
              <a:t>Two types of devices distinguished</a:t>
            </a:r>
          </a:p>
          <a:p>
            <a:pPr lvl="1"/>
            <a:r>
              <a:rPr lang="en-US" dirty="0"/>
              <a:t>Random-access devices</a:t>
            </a:r>
          </a:p>
          <a:p>
            <a:pPr lvl="2"/>
            <a:r>
              <a:rPr lang="en-US" dirty="0"/>
              <a:t>Supports seeking to arbitrary positions using seek()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QFileDevice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QBuffer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Sequential devices</a:t>
            </a:r>
          </a:p>
          <a:p>
            <a:pPr lvl="2"/>
            <a:r>
              <a:rPr lang="en-US" dirty="0"/>
              <a:t>No seeking supported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QProcess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indent="0">
              <a:buNone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QIODevice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76" y="1844824"/>
            <a:ext cx="5319074" cy="4108777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85886901"/>
      </p:ext>
    </p:extLst>
  </p:cSld>
  <p:clrMapOvr>
    <a:masterClrMapping/>
  </p:clrMapOvr>
  <p:transition spd="med">
    <p:fade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Variety of functions available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getChar</a:t>
            </a:r>
            <a:r>
              <a:rPr lang="en-US" dirty="0">
                <a:latin typeface="Courier New"/>
                <a:cs typeface="Courier New"/>
              </a:rPr>
              <a:t>(char *c), </a:t>
            </a: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putChar</a:t>
            </a:r>
            <a:r>
              <a:rPr lang="en-US" dirty="0">
                <a:latin typeface="Courier New"/>
                <a:cs typeface="Courier New"/>
              </a:rPr>
              <a:t>(char c)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QByteArray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readLine</a:t>
            </a:r>
            <a:r>
              <a:rPr lang="en-US" dirty="0">
                <a:latin typeface="Courier New"/>
                <a:cs typeface="Courier New"/>
              </a:rPr>
              <a:t>(qint64 </a:t>
            </a:r>
            <a:r>
              <a:rPr lang="en-US" dirty="0" err="1">
                <a:latin typeface="Courier New"/>
                <a:cs typeface="Courier New"/>
              </a:rPr>
              <a:t>maxSize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qint64 read(char *data, qint64 </a:t>
            </a:r>
            <a:r>
              <a:rPr lang="en-US" dirty="0" err="1">
                <a:latin typeface="Courier New"/>
                <a:cs typeface="Courier New"/>
              </a:rPr>
              <a:t>maxSize</a:t>
            </a:r>
            <a:r>
              <a:rPr lang="en-US" dirty="0">
                <a:latin typeface="Courier New"/>
                <a:cs typeface="Courier New"/>
              </a:rPr>
              <a:t>)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qint64 write(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QByteArray</a:t>
            </a:r>
            <a:r>
              <a:rPr lang="en-US" dirty="0">
                <a:latin typeface="Courier New"/>
                <a:cs typeface="Courier New"/>
              </a:rPr>
              <a:t> *</a:t>
            </a:r>
            <a:r>
              <a:rPr lang="en-US" dirty="0" err="1">
                <a:latin typeface="Courier New"/>
                <a:cs typeface="Courier New"/>
              </a:rPr>
              <a:t>byteArray</a:t>
            </a:r>
            <a:r>
              <a:rPr lang="en-US" dirty="0">
                <a:latin typeface="Courier New"/>
                <a:cs typeface="Courier New"/>
              </a:rPr>
              <a:t>) 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QByteArray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readAll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endParaRPr lang="en-US" dirty="0"/>
          </a:p>
          <a:p>
            <a:r>
              <a:rPr lang="en-US" dirty="0"/>
              <a:t>Position where data is written to or read from</a:t>
            </a:r>
          </a:p>
          <a:p>
            <a:pPr lvl="1"/>
            <a:r>
              <a:rPr lang="en-US" dirty="0"/>
              <a:t>Returned by </a:t>
            </a:r>
            <a:r>
              <a:rPr lang="en-US" dirty="0">
                <a:latin typeface="Courier New"/>
                <a:cs typeface="Courier New"/>
              </a:rPr>
              <a:t>qint64 </a:t>
            </a:r>
            <a:r>
              <a:rPr lang="en-US" dirty="0" err="1">
                <a:latin typeface="Courier New"/>
                <a:cs typeface="Courier New"/>
              </a:rPr>
              <a:t>pos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qint64 </a:t>
            </a:r>
            <a:r>
              <a:rPr lang="en-US" dirty="0" err="1">
                <a:latin typeface="Courier New"/>
                <a:cs typeface="Courier New"/>
              </a:rPr>
              <a:t>bytesAvailable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returns bytes available after the position </a:t>
            </a:r>
          </a:p>
          <a:p>
            <a:pPr lvl="1"/>
            <a:r>
              <a:rPr lang="en-US" dirty="0"/>
              <a:t>Position may be changed with </a:t>
            </a:r>
            <a:r>
              <a:rPr lang="en-US" dirty="0">
                <a:latin typeface="Courier New"/>
                <a:cs typeface="Courier New"/>
              </a:rPr>
              <a:t>seek(qint64 </a:t>
            </a:r>
            <a:r>
              <a:rPr lang="en-US" dirty="0" err="1">
                <a:latin typeface="Courier New"/>
                <a:cs typeface="Courier New"/>
              </a:rPr>
              <a:t>pos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/>
              <a:t>or </a:t>
            </a:r>
            <a:r>
              <a:rPr lang="en-US" dirty="0">
                <a:latin typeface="Courier New"/>
                <a:cs typeface="Courier New"/>
              </a:rPr>
              <a:t>reset()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atEnd</a:t>
            </a:r>
            <a:r>
              <a:rPr lang="en-US" dirty="0">
                <a:latin typeface="Courier New"/>
                <a:cs typeface="Courier New"/>
              </a:rPr>
              <a:t>() </a:t>
            </a:r>
            <a:r>
              <a:rPr lang="en-US" dirty="0"/>
              <a:t>returns true in the end of the file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QIODevice</a:t>
            </a:r>
            <a:r>
              <a:rPr lang="en-US" dirty="0"/>
              <a:t> Read and Write Functions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15225118"/>
      </p:ext>
    </p:extLst>
  </p:cSld>
  <p:clrMapOvr>
    <a:masterClrMapping/>
  </p:clrMapOvr>
  <p:transition spd="med">
    <p:fade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118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1384" y="1337553"/>
            <a:ext cx="10655595" cy="4755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lIns="117226" tIns="58613" rIns="117226" bIns="58613"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500" dirty="0" err="1"/>
              <a:t>QFile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file(</a:t>
            </a:r>
            <a:r>
              <a:rPr lang="en-US" sz="1500" dirty="0">
                <a:solidFill>
                  <a:srgbClr val="008000"/>
                </a:solidFill>
              </a:rPr>
              <a:t>"</a:t>
            </a:r>
            <a:r>
              <a:rPr lang="en-US" sz="1500" dirty="0" err="1">
                <a:solidFill>
                  <a:srgbClr val="008000"/>
                </a:solidFill>
              </a:rPr>
              <a:t>data.txt</a:t>
            </a:r>
            <a:r>
              <a:rPr lang="en-US" sz="1500" dirty="0">
                <a:solidFill>
                  <a:srgbClr val="008000"/>
                </a:solidFill>
              </a:rPr>
              <a:t>"</a:t>
            </a:r>
            <a:r>
              <a:rPr lang="en-US" sz="1500" dirty="0"/>
              <a:t>);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808000"/>
                </a:solidFill>
              </a:rPr>
              <a:t>if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(!</a:t>
            </a:r>
            <a:r>
              <a:rPr lang="en-US" sz="1500" dirty="0" err="1"/>
              <a:t>file.</a:t>
            </a:r>
            <a:r>
              <a:rPr lang="en-US" sz="1500" i="1" dirty="0" err="1">
                <a:solidFill>
                  <a:srgbClr val="000000"/>
                </a:solidFill>
              </a:rPr>
              <a:t>open</a:t>
            </a:r>
            <a:r>
              <a:rPr lang="en-US" sz="1500" dirty="0"/>
              <a:t>(</a:t>
            </a:r>
            <a:r>
              <a:rPr lang="en-US" sz="1500" dirty="0" err="1"/>
              <a:t>QFile</a:t>
            </a:r>
            <a:r>
              <a:rPr lang="en-US" sz="1500" dirty="0"/>
              <a:t>::</a:t>
            </a:r>
            <a:r>
              <a:rPr lang="en-US" sz="1500" dirty="0" err="1"/>
              <a:t>ReadWrite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|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/>
              <a:t>QIODevice</a:t>
            </a:r>
            <a:r>
              <a:rPr lang="en-US" sz="1500" dirty="0"/>
              <a:t>::Text))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; // Handle error </a:t>
            </a:r>
            <a:r>
              <a:rPr lang="en-US" sz="1500" dirty="0"/>
              <a:t/>
            </a:r>
            <a:br>
              <a:rPr lang="en-US" sz="1500" dirty="0"/>
            </a:br>
            <a:endParaRPr lang="en-US" sz="1500" dirty="0"/>
          </a:p>
          <a:p>
            <a:pPr>
              <a:lnSpc>
                <a:spcPct val="110000"/>
              </a:lnSpc>
            </a:pPr>
            <a:r>
              <a:rPr lang="en-US" sz="1500" dirty="0" err="1">
                <a:solidFill>
                  <a:srgbClr val="808000"/>
                </a:solidFill>
              </a:rPr>
              <a:t>const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808000"/>
                </a:solidFill>
              </a:rPr>
              <a:t>auto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/>
              <a:t>fileSize</a:t>
            </a:r>
            <a:r>
              <a:rPr lang="en-US" sz="1500" dirty="0"/>
              <a:t>(</a:t>
            </a:r>
            <a:r>
              <a:rPr lang="en-US" sz="1500" dirty="0" err="1"/>
              <a:t>file.</a:t>
            </a:r>
            <a:r>
              <a:rPr lang="en-US" sz="1500" i="1" dirty="0" err="1">
                <a:solidFill>
                  <a:srgbClr val="000000"/>
                </a:solidFill>
              </a:rPr>
              <a:t>size</a:t>
            </a:r>
            <a:r>
              <a:rPr lang="en-US" sz="1500" dirty="0"/>
              <a:t>()); </a:t>
            </a:r>
          </a:p>
          <a:p>
            <a:pPr>
              <a:lnSpc>
                <a:spcPct val="110000"/>
              </a:lnSpc>
            </a:pPr>
            <a:r>
              <a:rPr lang="en-US" sz="1500" dirty="0" err="1"/>
              <a:t>QByteArray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/>
              <a:t>readBuffer</a:t>
            </a:r>
            <a:r>
              <a:rPr lang="en-US" sz="1500" dirty="0"/>
              <a:t>; </a:t>
            </a:r>
            <a:br>
              <a:rPr lang="en-US" sz="1500" dirty="0"/>
            </a:br>
            <a:r>
              <a:rPr lang="en-US" sz="1500" dirty="0">
                <a:solidFill>
                  <a:srgbClr val="008000"/>
                </a:solidFill>
              </a:rPr>
              <a:t>//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Read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file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character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by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character</a:t>
            </a:r>
            <a:r>
              <a:rPr lang="en-US" sz="15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808000"/>
                </a:solidFill>
              </a:rPr>
              <a:t>char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c;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808000"/>
                </a:solidFill>
              </a:rPr>
              <a:t>while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(</a:t>
            </a:r>
            <a:r>
              <a:rPr lang="en-US" sz="1500" dirty="0" err="1"/>
              <a:t>file.getChar</a:t>
            </a:r>
            <a:r>
              <a:rPr lang="en-US" sz="1500" dirty="0"/>
              <a:t>(&amp;c)) 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    </a:t>
            </a:r>
            <a:r>
              <a:rPr lang="en-US" sz="1500" dirty="0" err="1"/>
              <a:t>readBuffer.append</a:t>
            </a:r>
            <a:r>
              <a:rPr lang="en-US" sz="1500" dirty="0"/>
              <a:t>(c); 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>
                <a:solidFill>
                  <a:srgbClr val="008000"/>
                </a:solidFill>
              </a:rPr>
              <a:t>//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Read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data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by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chunks</a:t>
            </a:r>
            <a:r>
              <a:rPr lang="en-US" sz="15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1500" dirty="0" err="1"/>
              <a:t>readBuffer.clear</a:t>
            </a:r>
            <a:r>
              <a:rPr lang="en-US" sz="1500" dirty="0"/>
              <a:t>(); </a:t>
            </a:r>
          </a:p>
          <a:p>
            <a:pPr>
              <a:lnSpc>
                <a:spcPct val="110000"/>
              </a:lnSpc>
            </a:pPr>
            <a:r>
              <a:rPr lang="en-US" sz="1500" dirty="0" err="1"/>
              <a:t>file.</a:t>
            </a:r>
            <a:r>
              <a:rPr lang="en-US" sz="1500" i="1" dirty="0" err="1">
                <a:solidFill>
                  <a:srgbClr val="000000"/>
                </a:solidFill>
              </a:rPr>
              <a:t>reset</a:t>
            </a:r>
            <a:r>
              <a:rPr lang="en-US" sz="1500" dirty="0"/>
              <a:t>(); </a:t>
            </a:r>
          </a:p>
          <a:p>
            <a:pPr>
              <a:lnSpc>
                <a:spcPct val="110000"/>
              </a:lnSpc>
            </a:pPr>
            <a:r>
              <a:rPr lang="en-US" sz="1500" dirty="0" err="1">
                <a:solidFill>
                  <a:srgbClr val="808000"/>
                </a:solidFill>
              </a:rPr>
              <a:t>const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>
                <a:solidFill>
                  <a:srgbClr val="808000"/>
                </a:solidFill>
              </a:rPr>
              <a:t>int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/>
              <a:t>bufferSize</a:t>
            </a:r>
            <a:r>
              <a:rPr lang="en-US" sz="1500" dirty="0"/>
              <a:t>(</a:t>
            </a:r>
            <a:r>
              <a:rPr lang="en-US" sz="1500" dirty="0">
                <a:solidFill>
                  <a:srgbClr val="000080"/>
                </a:solidFill>
              </a:rPr>
              <a:t>10</a:t>
            </a:r>
            <a:r>
              <a:rPr lang="en-US" sz="1500" dirty="0"/>
              <a:t>);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//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Intentionally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extremely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small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for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demo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purposes</a:t>
            </a:r>
            <a:r>
              <a:rPr lang="en-US" sz="15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808000"/>
                </a:solidFill>
              </a:rPr>
              <a:t>char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chunk[</a:t>
            </a:r>
            <a:r>
              <a:rPr lang="en-US" sz="1500" dirty="0" err="1"/>
              <a:t>bufferSize</a:t>
            </a:r>
            <a:r>
              <a:rPr lang="en-US" sz="1500" dirty="0"/>
              <a:t>];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808000"/>
                </a:solidFill>
              </a:rPr>
              <a:t>auto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/>
              <a:t>readBytes</a:t>
            </a:r>
            <a:r>
              <a:rPr lang="en-US" sz="1500" dirty="0"/>
              <a:t>(</a:t>
            </a:r>
            <a:r>
              <a:rPr lang="en-US" sz="1500" dirty="0">
                <a:solidFill>
                  <a:srgbClr val="000080"/>
                </a:solidFill>
              </a:rPr>
              <a:t>0</a:t>
            </a:r>
            <a:r>
              <a:rPr lang="en-US" sz="1500" dirty="0"/>
              <a:t>);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808000"/>
                </a:solidFill>
              </a:rPr>
              <a:t>while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((</a:t>
            </a:r>
            <a:r>
              <a:rPr lang="en-US" sz="1500" dirty="0" err="1"/>
              <a:t>readBytes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=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/>
              <a:t>file.read</a:t>
            </a:r>
            <a:r>
              <a:rPr lang="en-US" sz="1500" dirty="0"/>
              <a:t>(chunk,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/>
              <a:t>bufferSize</a:t>
            </a:r>
            <a:r>
              <a:rPr lang="en-US" sz="1500" dirty="0"/>
              <a:t>))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&gt;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80"/>
                </a:solidFill>
              </a:rPr>
              <a:t>0</a:t>
            </a:r>
            <a:r>
              <a:rPr lang="en-US" sz="1500" dirty="0"/>
              <a:t>) 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    </a:t>
            </a:r>
            <a:r>
              <a:rPr lang="en-US" sz="1500" dirty="0" err="1"/>
              <a:t>readBuffer.append</a:t>
            </a:r>
            <a:r>
              <a:rPr lang="en-US" sz="1500" dirty="0"/>
              <a:t>(chunk,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/>
              <a:t>readBytes</a:t>
            </a:r>
            <a:r>
              <a:rPr lang="en-US" sz="1500" dirty="0"/>
              <a:t>); </a:t>
            </a:r>
            <a:endParaRPr lang="en-US" sz="1500" dirty="0">
              <a:solidFill>
                <a:srgbClr val="C0C0C0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74427"/>
      </p:ext>
    </p:extLst>
  </p:cSld>
  <p:clrMapOvr>
    <a:masterClrMapping/>
  </p:clrMapOvr>
  <p:transition spd="med">
    <p:fade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often read and written using </a:t>
            </a:r>
            <a:r>
              <a:rPr lang="en-US" dirty="0" err="1">
                <a:latin typeface="Courier New"/>
                <a:cs typeface="Courier New"/>
              </a:rPr>
              <a:t>QDataStream</a:t>
            </a:r>
            <a:r>
              <a:rPr lang="en-US" dirty="0"/>
              <a:t> or </a:t>
            </a:r>
            <a:r>
              <a:rPr lang="en-US" dirty="0" err="1">
                <a:latin typeface="Courier New"/>
                <a:cs typeface="Courier New"/>
              </a:rPr>
              <a:t>QTextStream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Add extra information about the data to the stream</a:t>
            </a:r>
          </a:p>
          <a:p>
            <a:pPr lvl="1"/>
            <a:r>
              <a:rPr lang="en-US" dirty="0"/>
              <a:t>Can operate with any </a:t>
            </a:r>
            <a:r>
              <a:rPr lang="en-US" dirty="0" err="1">
                <a:latin typeface="Courier New"/>
                <a:cs typeface="Courier New"/>
              </a:rPr>
              <a:t>QIODevice</a:t>
            </a:r>
            <a:r>
              <a:rPr lang="en-US" dirty="0"/>
              <a:t>, a </a:t>
            </a:r>
            <a:r>
              <a:rPr lang="en-US" dirty="0" err="1">
                <a:latin typeface="Courier New"/>
                <a:cs typeface="Courier New"/>
              </a:rPr>
              <a:t>QByteArray</a:t>
            </a:r>
            <a:r>
              <a:rPr lang="en-US" dirty="0"/>
              <a:t> or a </a:t>
            </a: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/>
          </a:p>
          <a:p>
            <a:r>
              <a:rPr lang="en-US" dirty="0" err="1">
                <a:latin typeface="Courier New"/>
                <a:cs typeface="Courier New"/>
              </a:rPr>
              <a:t>QTextSream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lvl="1"/>
            <a:r>
              <a:rPr lang="en-US" dirty="0"/>
              <a:t>Convenient for reading and writing words, lines, and numbers</a:t>
            </a:r>
          </a:p>
          <a:p>
            <a:pPr lvl="1"/>
            <a:r>
              <a:rPr lang="en-US" dirty="0"/>
              <a:t>Commonly used to read console input and write to console output</a:t>
            </a:r>
          </a:p>
          <a:p>
            <a:pPr lvl="1"/>
            <a:r>
              <a:rPr lang="en-US" dirty="0"/>
              <a:t>Locale-aware </a:t>
            </a:r>
          </a:p>
          <a:p>
            <a:r>
              <a:rPr lang="en-US" dirty="0" err="1">
                <a:latin typeface="Courier New"/>
                <a:cs typeface="Courier New"/>
              </a:rPr>
              <a:t>QDataStream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GB" dirty="0"/>
              <a:t>Portable between hardware architectures and operating systems</a:t>
            </a:r>
          </a:p>
          <a:p>
            <a:pPr lvl="1"/>
            <a:r>
              <a:rPr lang="en-GB" dirty="0"/>
              <a:t>Format depends on the stream version used </a:t>
            </a:r>
          </a:p>
          <a:p>
            <a:pPr lvl="1"/>
            <a:r>
              <a:rPr lang="en-GB" dirty="0"/>
              <a:t>Not </a:t>
            </a:r>
            <a:r>
              <a:rPr lang="en-US" dirty="0"/>
              <a:t>human-readable</a:t>
            </a:r>
          </a:p>
          <a:p>
            <a:pPr lvl="1"/>
            <a:r>
              <a:rPr lang="en-US" dirty="0"/>
              <a:t>Complex types broken to primitive types, which are then serialized to the stream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119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3007570" y="6534154"/>
            <a:ext cx="8782937" cy="14287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900" b="0" i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08316488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Qt?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Cross-platform framework</a:t>
            </a:r>
          </a:p>
          <a:p>
            <a:r>
              <a:rPr lang="en-US" dirty="0"/>
              <a:t>License options and conditions </a:t>
            </a:r>
          </a:p>
          <a:p>
            <a:r>
              <a:rPr lang="en-US" dirty="0"/>
              <a:t>Programming APIs</a:t>
            </a:r>
          </a:p>
          <a:p>
            <a:pPr lvl="1"/>
            <a:r>
              <a:rPr lang="en-US" dirty="0"/>
              <a:t>Intuitive, predictable, easy to learn</a:t>
            </a:r>
          </a:p>
          <a:p>
            <a:pPr lvl="1"/>
            <a:r>
              <a:rPr lang="en-US" dirty="0"/>
              <a:t>Still a large variety of modules for advanced developers</a:t>
            </a:r>
          </a:p>
          <a:p>
            <a:r>
              <a:rPr lang="en-US" dirty="0"/>
              <a:t>Reputation for good documentation</a:t>
            </a:r>
          </a:p>
          <a:p>
            <a:pPr lvl="1"/>
            <a:r>
              <a:rPr lang="en-US" dirty="0"/>
              <a:t>Complete</a:t>
            </a:r>
          </a:p>
          <a:p>
            <a:pPr lvl="1"/>
            <a:r>
              <a:rPr lang="en-US" dirty="0"/>
              <a:t>Plenty of examples and tutorials</a:t>
            </a:r>
          </a:p>
          <a:p>
            <a:r>
              <a:rPr lang="en-US" dirty="0"/>
              <a:t>QtCreator IDE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Debugging, profiling, code analysis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Community</a:t>
            </a:r>
          </a:p>
          <a:p>
            <a:pPr lvl="1"/>
            <a:r>
              <a:rPr lang="en-US" dirty="0"/>
              <a:t>Support</a:t>
            </a:r>
          </a:p>
          <a:p>
            <a:pPr lvl="1"/>
            <a:r>
              <a:rPr lang="en-US" dirty="0"/>
              <a:t>Co-operation</a:t>
            </a:r>
          </a:p>
          <a:p>
            <a:r>
              <a:rPr lang="en-US" dirty="0"/>
              <a:t>Source code</a:t>
            </a:r>
          </a:p>
          <a:p>
            <a:pPr lvl="1"/>
            <a:r>
              <a:rPr lang="en-US" dirty="0"/>
              <a:t>Complete source code available</a:t>
            </a:r>
          </a:p>
          <a:p>
            <a:r>
              <a:rPr lang="en-US" dirty="0"/>
              <a:t>Patterns</a:t>
            </a:r>
          </a:p>
          <a:p>
            <a:pPr lvl="1"/>
            <a:r>
              <a:rPr lang="en-US" dirty="0"/>
              <a:t>Similar programming paradigms used everywhere</a:t>
            </a:r>
          </a:p>
          <a:p>
            <a:pPr lvl="1"/>
            <a:r>
              <a:rPr lang="en-US" dirty="0"/>
              <a:t>Observer, model/view, P-IMPL, implicit sharing, delegate 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Highly optimized, although adds some extra functionality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64623763"/>
      </p:ext>
    </p:extLst>
  </p:cSld>
  <p:clrMapOvr>
    <a:masterClrMapping/>
  </p:clrMapOvr>
  <p:transition spd="med">
    <p:fade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120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Stream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1384" y="1337553"/>
            <a:ext cx="10871619" cy="4611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lIns="117226" tIns="58613" rIns="117226" bIns="58613"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500" dirty="0"/>
              <a:t>Data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data; </a:t>
            </a:r>
            <a:r>
              <a:rPr lang="en-US" sz="1500" dirty="0">
                <a:solidFill>
                  <a:srgbClr val="008000"/>
                </a:solidFill>
              </a:rPr>
              <a:t>// Custom assignable type, registered with the meta-type system</a:t>
            </a:r>
          </a:p>
          <a:p>
            <a:pPr>
              <a:lnSpc>
                <a:spcPct val="110000"/>
              </a:lnSpc>
            </a:pPr>
            <a:r>
              <a:rPr lang="en-US" sz="1500" dirty="0" err="1"/>
              <a:t>data.setString</a:t>
            </a:r>
            <a:r>
              <a:rPr lang="en-US" sz="1500" dirty="0"/>
              <a:t>(</a:t>
            </a:r>
            <a:r>
              <a:rPr lang="en-US" sz="1500" dirty="0">
                <a:solidFill>
                  <a:srgbClr val="008000"/>
                </a:solidFill>
              </a:rPr>
              <a:t>"Hello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World"</a:t>
            </a:r>
            <a:r>
              <a:rPr lang="en-US" sz="1500" dirty="0"/>
              <a:t>); </a:t>
            </a:r>
          </a:p>
          <a:p>
            <a:pPr>
              <a:lnSpc>
                <a:spcPct val="110000"/>
              </a:lnSpc>
            </a:pPr>
            <a:r>
              <a:rPr lang="en-US" sz="1500" dirty="0" err="1"/>
              <a:t>data.setValue</a:t>
            </a:r>
            <a:r>
              <a:rPr lang="en-US" sz="1500" dirty="0"/>
              <a:t>(</a:t>
            </a:r>
            <a:r>
              <a:rPr lang="en-US" sz="1500" dirty="0">
                <a:solidFill>
                  <a:srgbClr val="000080"/>
                </a:solidFill>
              </a:rPr>
              <a:t>42</a:t>
            </a:r>
            <a:r>
              <a:rPr lang="en-US" sz="1500" dirty="0"/>
              <a:t>); </a:t>
            </a:r>
            <a:br>
              <a:rPr lang="en-US" sz="1500" dirty="0"/>
            </a:br>
            <a:endParaRPr lang="en-US" sz="1500" dirty="0"/>
          </a:p>
          <a:p>
            <a:pPr>
              <a:lnSpc>
                <a:spcPct val="110000"/>
              </a:lnSpc>
            </a:pPr>
            <a:r>
              <a:rPr lang="en-US" sz="1500" dirty="0" err="1"/>
              <a:t>QTemporaryFile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file;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808000"/>
                </a:solidFill>
              </a:rPr>
              <a:t>if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(!</a:t>
            </a:r>
            <a:r>
              <a:rPr lang="en-US" sz="1500" dirty="0" err="1"/>
              <a:t>file.open</a:t>
            </a:r>
            <a:r>
              <a:rPr lang="en-US" sz="1500" dirty="0"/>
              <a:t>())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{ </a:t>
            </a:r>
            <a:r>
              <a:rPr lang="en-US" sz="1500" dirty="0" err="1">
                <a:solidFill>
                  <a:srgbClr val="000080"/>
                </a:solidFill>
              </a:rPr>
              <a:t>qDebug</a:t>
            </a:r>
            <a:r>
              <a:rPr lang="en-US" sz="1500" dirty="0"/>
              <a:t>()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&lt;&lt;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"Temp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file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opening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failed."</a:t>
            </a:r>
            <a:r>
              <a:rPr lang="en-US" sz="1500" dirty="0"/>
              <a:t>; </a:t>
            </a:r>
            <a:r>
              <a:rPr lang="en-US" sz="1500" dirty="0">
                <a:solidFill>
                  <a:srgbClr val="808000"/>
                </a:solidFill>
              </a:rPr>
              <a:t>return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80"/>
                </a:solidFill>
              </a:rPr>
              <a:t>EXIT_FAILURE</a:t>
            </a:r>
            <a:r>
              <a:rPr lang="en-US" sz="1500" dirty="0"/>
              <a:t>; } </a:t>
            </a:r>
            <a:br>
              <a:rPr lang="en-US" sz="1500" dirty="0"/>
            </a:br>
            <a:endParaRPr lang="en-US" sz="1500" dirty="0"/>
          </a:p>
          <a:p>
            <a:pPr>
              <a:lnSpc>
                <a:spcPct val="110000"/>
              </a:lnSpc>
            </a:pPr>
            <a:r>
              <a:rPr lang="en-US" sz="1500" dirty="0" err="1"/>
              <a:t>QDataStream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stream(&amp;file);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008000"/>
                </a:solidFill>
              </a:rPr>
              <a:t>//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If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a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custom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type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is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>
                <a:solidFill>
                  <a:srgbClr val="008000"/>
                </a:solidFill>
              </a:rPr>
              <a:t>searilzed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using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>
                <a:solidFill>
                  <a:srgbClr val="008000"/>
                </a:solidFill>
              </a:rPr>
              <a:t>QVariant</a:t>
            </a:r>
            <a:r>
              <a:rPr lang="en-US" sz="1500" dirty="0">
                <a:solidFill>
                  <a:srgbClr val="008000"/>
                </a:solidFill>
              </a:rPr>
              <a:t>,</a:t>
            </a:r>
            <a:r>
              <a:rPr lang="en-US" sz="15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008000"/>
                </a:solidFill>
              </a:rPr>
              <a:t>//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serialization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operators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need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to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be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provided</a:t>
            </a:r>
            <a:r>
              <a:rPr lang="en-US" sz="15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000080"/>
                </a:solidFill>
              </a:rPr>
              <a:t>#</a:t>
            </a:r>
            <a:r>
              <a:rPr lang="en-US" sz="1500" dirty="0" err="1">
                <a:solidFill>
                  <a:srgbClr val="000080"/>
                </a:solidFill>
              </a:rPr>
              <a:t>ifndef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USE_VARIANT 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stream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&lt;&lt;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data;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000080"/>
                </a:solidFill>
              </a:rPr>
              <a:t>#else</a:t>
            </a:r>
            <a:r>
              <a:rPr lang="en-US" sz="15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1500" dirty="0" err="1"/>
              <a:t>qRegisterMetaTypeStreamOperators</a:t>
            </a:r>
            <a:r>
              <a:rPr lang="en-US" sz="1500" dirty="0"/>
              <a:t>&lt;Data&gt;(</a:t>
            </a:r>
            <a:r>
              <a:rPr lang="en-US" sz="1500" dirty="0">
                <a:solidFill>
                  <a:srgbClr val="008000"/>
                </a:solidFill>
              </a:rPr>
              <a:t>"Data"</a:t>
            </a:r>
            <a:r>
              <a:rPr lang="en-US" sz="1500" dirty="0"/>
              <a:t>); </a:t>
            </a:r>
          </a:p>
          <a:p>
            <a:pPr>
              <a:lnSpc>
                <a:spcPct val="110000"/>
              </a:lnSpc>
            </a:pPr>
            <a:r>
              <a:rPr lang="en-US" sz="1500" dirty="0" err="1"/>
              <a:t>QVariant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/>
              <a:t>variantData</a:t>
            </a:r>
            <a:r>
              <a:rPr lang="en-US" sz="1500" dirty="0"/>
              <a:t>(</a:t>
            </a:r>
            <a:r>
              <a:rPr lang="en-US" sz="1500" dirty="0" err="1"/>
              <a:t>QVariant</a:t>
            </a:r>
            <a:r>
              <a:rPr lang="en-US" sz="1500" dirty="0"/>
              <a:t>::</a:t>
            </a:r>
            <a:r>
              <a:rPr lang="en-US" sz="1500" dirty="0" err="1"/>
              <a:t>fromValue</a:t>
            </a:r>
            <a:r>
              <a:rPr lang="en-US" sz="1500" dirty="0"/>
              <a:t>(data)); 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stream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&lt;&lt;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/>
              <a:t>variantData</a:t>
            </a:r>
            <a:r>
              <a:rPr lang="en-US" sz="1500" dirty="0"/>
              <a:t>;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000080"/>
                </a:solidFill>
              </a:rPr>
              <a:t>#</a:t>
            </a:r>
            <a:r>
              <a:rPr lang="en-US" sz="1500" dirty="0" err="1">
                <a:solidFill>
                  <a:srgbClr val="000080"/>
                </a:solidFill>
              </a:rPr>
              <a:t>endif</a:t>
            </a:r>
            <a:r>
              <a:rPr lang="en-US" sz="1500" dirty="0"/>
              <a:t> </a:t>
            </a:r>
            <a:br>
              <a:rPr lang="en-US" sz="1500" dirty="0"/>
            </a:br>
            <a:endParaRPr lang="en-US" sz="1500" dirty="0">
              <a:solidFill>
                <a:srgbClr val="C0C0C0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18706944"/>
      </p:ext>
    </p:extLst>
  </p:cSld>
  <p:clrMapOvr>
    <a:masterClrMapping/>
  </p:clrMapOvr>
  <p:transition spd="med">
    <p:fade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720" y="1844825"/>
            <a:ext cx="11087386" cy="1656183"/>
          </a:xfrm>
        </p:spPr>
        <p:txBody>
          <a:bodyPr/>
          <a:lstStyle/>
          <a:p>
            <a:r>
              <a:rPr lang="en-US" dirty="0"/>
              <a:t>Data manipulated via a memory pointer</a:t>
            </a:r>
          </a:p>
          <a:p>
            <a:r>
              <a:rPr lang="en-US" dirty="0"/>
              <a:t>Changes stored into a file</a:t>
            </a:r>
          </a:p>
          <a:p>
            <a:pPr lvl="1"/>
            <a:r>
              <a:rPr lang="en-US" dirty="0"/>
              <a:t>Unless the file is open in mode: </a:t>
            </a:r>
            <a:r>
              <a:rPr lang="en-US" dirty="0" err="1">
                <a:latin typeface="Courier New"/>
                <a:cs typeface="Courier New"/>
              </a:rPr>
              <a:t>QFileDevice</a:t>
            </a:r>
            <a:r>
              <a:rPr lang="en-US" dirty="0">
                <a:latin typeface="Courier New"/>
                <a:cs typeface="Courier New"/>
              </a:rPr>
              <a:t>::</a:t>
            </a:r>
            <a:r>
              <a:rPr lang="en-US" dirty="0" err="1">
                <a:latin typeface="Courier New"/>
                <a:cs typeface="Courier New"/>
              </a:rPr>
              <a:t>MapPrivateOption</a:t>
            </a:r>
            <a:endParaRPr lang="en-US" dirty="0"/>
          </a:p>
          <a:p>
            <a:r>
              <a:rPr lang="en-US" dirty="0"/>
              <a:t>Memory keeps mapped, until unmapped or file object destroyed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121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Memory-Mapped Files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9796" y="3573016"/>
            <a:ext cx="10583587" cy="198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lIns="117226" tIns="58613" rIns="117226" bIns="58613"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808000"/>
                </a:solidFill>
              </a:rPr>
              <a:t>if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(!</a:t>
            </a:r>
            <a:r>
              <a:rPr lang="en-US" sz="1500" dirty="0" err="1"/>
              <a:t>file.</a:t>
            </a:r>
            <a:r>
              <a:rPr lang="en-US" sz="1500" i="1" dirty="0" err="1">
                <a:solidFill>
                  <a:srgbClr val="000000"/>
                </a:solidFill>
              </a:rPr>
              <a:t>open</a:t>
            </a:r>
            <a:r>
              <a:rPr lang="en-US" sz="1500" dirty="0"/>
              <a:t>(</a:t>
            </a:r>
            <a:r>
              <a:rPr lang="en-US" sz="1500" dirty="0" err="1"/>
              <a:t>QFile</a:t>
            </a:r>
            <a:r>
              <a:rPr lang="en-US" sz="1500" dirty="0"/>
              <a:t>::</a:t>
            </a:r>
            <a:r>
              <a:rPr lang="en-US" sz="1500" dirty="0" err="1"/>
              <a:t>ReadWrite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|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/>
              <a:t>QIODevice</a:t>
            </a:r>
            <a:r>
              <a:rPr lang="en-US" sz="1500" dirty="0"/>
              <a:t>::Text))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C0C0C0"/>
                </a:solidFill>
              </a:rPr>
              <a:t>    </a:t>
            </a:r>
            <a:r>
              <a:rPr lang="en-US" sz="1500" dirty="0"/>
              <a:t>; </a:t>
            </a:r>
            <a:r>
              <a:rPr lang="en-US" sz="1500" dirty="0">
                <a:solidFill>
                  <a:srgbClr val="008000"/>
                </a:solidFill>
              </a:rPr>
              <a:t>// Error handling </a:t>
            </a:r>
            <a:endParaRPr lang="en-US" sz="1500" dirty="0"/>
          </a:p>
          <a:p>
            <a:pPr>
              <a:lnSpc>
                <a:spcPct val="110000"/>
              </a:lnSpc>
            </a:pPr>
            <a:r>
              <a:rPr lang="en-US" sz="1500" dirty="0" err="1"/>
              <a:t>uchar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*</a:t>
            </a:r>
            <a:r>
              <a:rPr lang="en-US" sz="1500" dirty="0" err="1"/>
              <a:t>mappedPointer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=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/>
              <a:t>file.map</a:t>
            </a:r>
            <a:r>
              <a:rPr lang="en-US" sz="1500" dirty="0"/>
              <a:t>(</a:t>
            </a:r>
            <a:r>
              <a:rPr lang="en-US" sz="1500" dirty="0">
                <a:solidFill>
                  <a:srgbClr val="000080"/>
                </a:solidFill>
              </a:rPr>
              <a:t>0</a:t>
            </a:r>
            <a:r>
              <a:rPr lang="en-US" sz="1500" dirty="0"/>
              <a:t>,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/>
              <a:t>file.size</a:t>
            </a:r>
            <a:r>
              <a:rPr lang="en-US" sz="1500" dirty="0"/>
              <a:t>());</a:t>
            </a:r>
          </a:p>
          <a:p>
            <a:pPr>
              <a:lnSpc>
                <a:spcPct val="110000"/>
              </a:lnSpc>
            </a:pPr>
            <a:r>
              <a:rPr lang="en-US" sz="1500" dirty="0" err="1"/>
              <a:t>QByteArray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array(</a:t>
            </a:r>
            <a:r>
              <a:rPr lang="en-US" sz="1500" dirty="0" err="1">
                <a:solidFill>
                  <a:srgbClr val="808000"/>
                </a:solidFill>
              </a:rPr>
              <a:t>reinterpret_cast</a:t>
            </a:r>
            <a:r>
              <a:rPr lang="en-US" sz="1500" dirty="0"/>
              <a:t>&lt;</a:t>
            </a:r>
            <a:r>
              <a:rPr lang="en-US" sz="1500" dirty="0">
                <a:solidFill>
                  <a:srgbClr val="808000"/>
                </a:solidFill>
              </a:rPr>
              <a:t>char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*&gt;(</a:t>
            </a:r>
            <a:r>
              <a:rPr lang="en-US" sz="1500" dirty="0" err="1"/>
              <a:t>mappedPointer</a:t>
            </a:r>
            <a:r>
              <a:rPr lang="en-US" sz="1500" dirty="0"/>
              <a:t>)); </a:t>
            </a:r>
          </a:p>
          <a:p>
            <a:pPr>
              <a:lnSpc>
                <a:spcPct val="110000"/>
              </a:lnSpc>
            </a:pPr>
            <a:r>
              <a:rPr lang="en-US" sz="1500" dirty="0" err="1"/>
              <a:t>array.replace</a:t>
            </a:r>
            <a:r>
              <a:rPr lang="en-US" sz="1500" dirty="0"/>
              <a:t>(</a:t>
            </a:r>
            <a:r>
              <a:rPr lang="en-US" sz="1500" dirty="0">
                <a:solidFill>
                  <a:srgbClr val="008000"/>
                </a:solidFill>
              </a:rPr>
              <a:t>"Dickens"</a:t>
            </a:r>
            <a:r>
              <a:rPr lang="en-US" sz="1500" dirty="0"/>
              <a:t>,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"DICKENS"</a:t>
            </a:r>
            <a:r>
              <a:rPr lang="en-US" sz="1500" dirty="0"/>
              <a:t>); </a:t>
            </a:r>
          </a:p>
          <a:p>
            <a:pPr>
              <a:lnSpc>
                <a:spcPct val="110000"/>
              </a:lnSpc>
            </a:pPr>
            <a:r>
              <a:rPr lang="en-US" sz="1500" dirty="0" err="1"/>
              <a:t>memcpy</a:t>
            </a:r>
            <a:r>
              <a:rPr lang="en-US" sz="1500" dirty="0"/>
              <a:t>(</a:t>
            </a:r>
            <a:r>
              <a:rPr lang="en-US" sz="1500" dirty="0" err="1"/>
              <a:t>mappedPointer</a:t>
            </a:r>
            <a:r>
              <a:rPr lang="en-US" sz="1500" dirty="0"/>
              <a:t>,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/>
              <a:t>array.constData</a:t>
            </a:r>
            <a:r>
              <a:rPr lang="en-US" sz="1500" dirty="0"/>
              <a:t>(),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/>
              <a:t>file.</a:t>
            </a:r>
            <a:r>
              <a:rPr lang="en-US" sz="1500" i="1" dirty="0" err="1">
                <a:solidFill>
                  <a:srgbClr val="000000"/>
                </a:solidFill>
              </a:rPr>
              <a:t>size</a:t>
            </a:r>
            <a:r>
              <a:rPr lang="en-US" sz="1500" dirty="0"/>
              <a:t>());</a:t>
            </a:r>
            <a:endParaRPr lang="en-US" sz="1500" dirty="0">
              <a:solidFill>
                <a:srgbClr val="C0C0C0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01255057"/>
      </p:ext>
    </p:extLst>
  </p:cSld>
  <p:clrMapOvr>
    <a:masterClrMapping/>
  </p:clrMapOvr>
  <p:transition spd="med">
    <p:fade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QtCore</a:t>
            </a:r>
            <a:r>
              <a:rPr lang="en-US" dirty="0"/>
              <a:t> is an essential Qt module, on which all other modules are dependent</a:t>
            </a:r>
          </a:p>
          <a:p>
            <a:endParaRPr lang="en-US" dirty="0"/>
          </a:p>
          <a:p>
            <a:r>
              <a:rPr lang="en-US" dirty="0"/>
              <a:t>It provides basic types, threads, item containers, streaming and many other features</a:t>
            </a:r>
          </a:p>
          <a:p>
            <a:endParaRPr lang="en-US" dirty="0"/>
          </a:p>
          <a:p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/>
              <a:t> provides a rich API to manipulate 16-bit Unicode characters</a:t>
            </a:r>
          </a:p>
          <a:p>
            <a:pPr lvl="1"/>
            <a:r>
              <a:rPr lang="en-US" dirty="0"/>
              <a:t>Characters are coded to strings using </a:t>
            </a:r>
            <a:r>
              <a:rPr lang="en-US" dirty="0" err="1">
                <a:latin typeface="Courier New"/>
                <a:cs typeface="Courier New"/>
              </a:rPr>
              <a:t>QCodec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urier New"/>
                <a:cs typeface="Courier New"/>
              </a:rPr>
              <a:t>QByteArray</a:t>
            </a:r>
            <a:r>
              <a:rPr lang="en-US" dirty="0"/>
              <a:t> is a container of bytes</a:t>
            </a:r>
          </a:p>
          <a:p>
            <a:endParaRPr lang="en-US" dirty="0"/>
          </a:p>
          <a:p>
            <a:r>
              <a:rPr lang="en-US" dirty="0"/>
              <a:t>Qt provides its own item containers and iterators</a:t>
            </a:r>
          </a:p>
          <a:p>
            <a:pPr lvl="1"/>
            <a:r>
              <a:rPr lang="en-US" dirty="0"/>
              <a:t>For example, </a:t>
            </a:r>
            <a:r>
              <a:rPr lang="en-US" dirty="0">
                <a:latin typeface="Courier New"/>
                <a:cs typeface="Courier New"/>
              </a:rPr>
              <a:t>Q_FOREACH</a:t>
            </a:r>
            <a:r>
              <a:rPr lang="en-US" dirty="0"/>
              <a:t> macro can be used to iterate a container or array as with C++ 11 range-loop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122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51940" y="332659"/>
            <a:ext cx="367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Lab 3: Item Containers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48535927"/>
      </p:ext>
    </p:extLst>
  </p:cSld>
  <p:clrMapOvr>
    <a:masterClrMapping/>
  </p:clrMapOvr>
  <p:transition spd="med">
    <p:fade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123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NN</a:t>
            </a:r>
            <a:r>
              <a:rPr lang="en-US" err="1"/>
              <a:t>@</a:t>
            </a:r>
            <a:r>
              <a:rPr lang="en-US"/>
              <a:t>qt.io</a:t>
            </a:r>
          </a:p>
        </p:txBody>
      </p:sp>
    </p:spTree>
    <p:extLst>
      <p:ext uri="{BB962C8B-B14F-4D97-AF65-F5344CB8AC3E}">
        <p14:creationId xmlns:p14="http://schemas.microsoft.com/office/powerpoint/2010/main" val="3473271462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485C-34D3-4ECC-994B-A61645FE01F4}" type="datetime3">
              <a:rPr lang="en-US" smtClean="0"/>
              <a:t>25 October 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Qt Applications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Native</a:t>
            </a:r>
            <a:r>
              <a:rPr lang="fi-FI" dirty="0"/>
              <a:t> Applications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487" y="2167307"/>
            <a:ext cx="7557025" cy="3253965"/>
          </a:xfrm>
          <a:prstGeom prst="rect">
            <a:avLst/>
          </a:prstGeom>
        </p:spPr>
      </p:pic>
      <p:sp>
        <p:nvSpPr>
          <p:cNvPr id="17" name="Text Placeholder 6"/>
          <p:cNvSpPr txBox="1">
            <a:spLocks/>
          </p:cNvSpPr>
          <p:nvPr/>
        </p:nvSpPr>
        <p:spPr>
          <a:xfrm>
            <a:off x="407368" y="2276474"/>
            <a:ext cx="1800200" cy="1440558"/>
          </a:xfrm>
          <a:prstGeom prst="rect">
            <a:avLst/>
          </a:prstGeom>
        </p:spPr>
        <p:txBody>
          <a:bodyPr/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Titillium Web" panose="00000500000000000000" pitchFamily="2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41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5713" indent="-1841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2900" indent="-1746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70088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5213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93988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1175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err="1"/>
              <a:t>Qt</a:t>
            </a:r>
            <a:r>
              <a:rPr lang="en-US" sz="1800" dirty="0"/>
              <a:t> / Windows</a:t>
            </a:r>
            <a:endParaRPr lang="en-US" sz="1200" dirty="0"/>
          </a:p>
          <a:p>
            <a:pPr marL="0" indent="0" algn="r">
              <a:buNone/>
            </a:pPr>
            <a:r>
              <a:rPr lang="en-US" sz="1200" dirty="0"/>
              <a:t>Windows GDI</a:t>
            </a:r>
          </a:p>
          <a:p>
            <a:pPr marL="0" indent="0" algn="r">
              <a:buNone/>
            </a:pPr>
            <a:r>
              <a:rPr lang="en-US" sz="1200" dirty="0"/>
              <a:t>Windows Kernel</a:t>
            </a:r>
          </a:p>
          <a:p>
            <a:pPr marL="0" indent="0" algn="r">
              <a:buNone/>
            </a:pPr>
            <a:r>
              <a:rPr lang="en-US" sz="1200" dirty="0"/>
              <a:t>PC HW</a:t>
            </a:r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407368" y="4076674"/>
            <a:ext cx="1800200" cy="1440558"/>
          </a:xfrm>
          <a:prstGeom prst="rect">
            <a:avLst/>
          </a:prstGeom>
        </p:spPr>
        <p:txBody>
          <a:bodyPr/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Titillium Web" panose="00000500000000000000" pitchFamily="2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41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5713" indent="-1841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2900" indent="-1746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70088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5213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93988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1175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err="1"/>
              <a:t>Qt</a:t>
            </a:r>
            <a:r>
              <a:rPr lang="en-US" sz="1800" dirty="0"/>
              <a:t> / Embedded</a:t>
            </a:r>
            <a:endParaRPr lang="en-US" sz="1200" dirty="0"/>
          </a:p>
          <a:p>
            <a:pPr marL="0" indent="0" algn="r">
              <a:buNone/>
            </a:pPr>
            <a:r>
              <a:rPr lang="en-US" sz="1200" dirty="0"/>
              <a:t>X11, Wayland, EGLFS</a:t>
            </a:r>
          </a:p>
          <a:p>
            <a:pPr marL="0" indent="0" algn="r">
              <a:buNone/>
            </a:pPr>
            <a:r>
              <a:rPr lang="en-US" sz="1200" dirty="0"/>
              <a:t>Linux Kernel</a:t>
            </a:r>
          </a:p>
          <a:p>
            <a:pPr marL="0" indent="0" algn="r">
              <a:buNone/>
            </a:pPr>
            <a:r>
              <a:rPr lang="en-US" sz="1200" dirty="0"/>
              <a:t>Embedded HW</a:t>
            </a:r>
          </a:p>
        </p:txBody>
      </p:sp>
      <p:sp>
        <p:nvSpPr>
          <p:cNvPr id="19" name="Text Placeholder 6"/>
          <p:cNvSpPr txBox="1">
            <a:spLocks/>
          </p:cNvSpPr>
          <p:nvPr/>
        </p:nvSpPr>
        <p:spPr>
          <a:xfrm>
            <a:off x="9984432" y="2276474"/>
            <a:ext cx="1800200" cy="1440558"/>
          </a:xfrm>
          <a:prstGeom prst="rect">
            <a:avLst/>
          </a:prstGeom>
        </p:spPr>
        <p:txBody>
          <a:bodyPr/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Titillium Web" panose="00000500000000000000" pitchFamily="2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41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5713" indent="-1841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2900" indent="-1746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70088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5213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93988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1175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Qt</a:t>
            </a:r>
            <a:r>
              <a:rPr lang="en-US" sz="1800" dirty="0"/>
              <a:t> / OSX </a:t>
            </a:r>
          </a:p>
          <a:p>
            <a:pPr marL="0" indent="0">
              <a:buNone/>
            </a:pPr>
            <a:r>
              <a:rPr lang="en-US" sz="1200" dirty="0"/>
              <a:t>Cocoa</a:t>
            </a:r>
          </a:p>
          <a:p>
            <a:pPr marL="0" indent="0">
              <a:buNone/>
            </a:pPr>
            <a:r>
              <a:rPr lang="en-US" sz="1200" dirty="0"/>
              <a:t>Mac Kernel</a:t>
            </a:r>
          </a:p>
          <a:p>
            <a:pPr marL="0" indent="0">
              <a:buNone/>
            </a:pPr>
            <a:r>
              <a:rPr lang="en-US" sz="1200" dirty="0" err="1"/>
              <a:t>MacHW</a:t>
            </a:r>
            <a:endParaRPr lang="en-US" sz="1200" dirty="0"/>
          </a:p>
        </p:txBody>
      </p:sp>
      <p:sp>
        <p:nvSpPr>
          <p:cNvPr id="20" name="Text Placeholder 6"/>
          <p:cNvSpPr txBox="1">
            <a:spLocks/>
          </p:cNvSpPr>
          <p:nvPr/>
        </p:nvSpPr>
        <p:spPr>
          <a:xfrm>
            <a:off x="10005549" y="4076674"/>
            <a:ext cx="1800200" cy="1440558"/>
          </a:xfrm>
          <a:prstGeom prst="rect">
            <a:avLst/>
          </a:prstGeom>
        </p:spPr>
        <p:txBody>
          <a:bodyPr/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Titillium Web" panose="00000500000000000000" pitchFamily="2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41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5713" indent="-1841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2900" indent="-1746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70088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5213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93988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1175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Qt</a:t>
            </a:r>
            <a:r>
              <a:rPr lang="en-US" sz="1800" dirty="0"/>
              <a:t> / Android </a:t>
            </a:r>
          </a:p>
          <a:p>
            <a:pPr marL="0" indent="0">
              <a:buNone/>
            </a:pPr>
            <a:r>
              <a:rPr lang="en-US" sz="1200" dirty="0"/>
              <a:t>Android NDK</a:t>
            </a:r>
          </a:p>
          <a:p>
            <a:pPr marL="0" indent="0">
              <a:buNone/>
            </a:pPr>
            <a:r>
              <a:rPr lang="en-US" sz="1200" dirty="0"/>
              <a:t>Android Kernel </a:t>
            </a:r>
          </a:p>
          <a:p>
            <a:pPr marL="0" indent="0">
              <a:buNone/>
            </a:pPr>
            <a:r>
              <a:rPr lang="en-US" sz="1200" dirty="0"/>
              <a:t>Android HW</a:t>
            </a: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76163386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Modules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8284" y="2382528"/>
            <a:ext cx="946856" cy="2483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>
              <a:lnSpc>
                <a:spcPts val="1820"/>
              </a:lnSpc>
            </a:pPr>
            <a:r>
              <a:rPr lang="en-US" sz="2100" dirty="0">
                <a:solidFill>
                  <a:srgbClr val="46A2DA"/>
                </a:solidFill>
                <a:cs typeface="Open Sans"/>
              </a:rPr>
              <a:t>GUI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204" y="4404157"/>
            <a:ext cx="1188764" cy="2483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>
              <a:lnSpc>
                <a:spcPts val="1820"/>
              </a:lnSpc>
            </a:pPr>
            <a:r>
              <a:rPr lang="en-US" sz="2100" dirty="0">
                <a:solidFill>
                  <a:schemeClr val="accent1"/>
                </a:solidFill>
                <a:cs typeface="Open Sans"/>
              </a:rPr>
              <a:t>non-GUI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5754" y="1117914"/>
            <a:ext cx="4723015" cy="2483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>
              <a:lnSpc>
                <a:spcPts val="1820"/>
              </a:lnSpc>
            </a:pPr>
            <a:r>
              <a:rPr lang="en-US" sz="2100" dirty="0">
                <a:solidFill>
                  <a:srgbClr val="1E1B18"/>
                </a:solidFill>
                <a:cs typeface="Open Sans"/>
              </a:rPr>
              <a:t>Essentials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00057" y="1124746"/>
            <a:ext cx="3386745" cy="2483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>
              <a:lnSpc>
                <a:spcPts val="1820"/>
              </a:lnSpc>
            </a:pPr>
            <a:r>
              <a:rPr lang="en-US" sz="2100" dirty="0">
                <a:solidFill>
                  <a:srgbClr val="1E1B18"/>
                </a:solidFill>
                <a:cs typeface="Open Sans"/>
              </a:rPr>
              <a:t>Add-ons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518070" y="1474165"/>
            <a:ext cx="1332680" cy="1720705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rgbClr val="46A2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59998" rIns="115380" bIns="59998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1172261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46A2DA"/>
                </a:solidFill>
                <a:cs typeface="Open Sans"/>
              </a:rPr>
              <a:t>Widgets</a:t>
            </a:r>
          </a:p>
          <a:p>
            <a:pPr algn="l"/>
            <a:endParaRPr lang="en-US" sz="1500" dirty="0">
              <a:cs typeface="Open Sans Light"/>
            </a:endParaRPr>
          </a:p>
          <a:p>
            <a:pPr algn="l"/>
            <a:r>
              <a:rPr lang="en-US" sz="1500" dirty="0">
                <a:cs typeface="Open Sans Light"/>
              </a:rPr>
              <a:t>C++</a:t>
            </a:r>
          </a:p>
          <a:p>
            <a:pPr algn="l"/>
            <a:r>
              <a:rPr lang="en-US" sz="1500" dirty="0">
                <a:cs typeface="Open Sans Light"/>
              </a:rPr>
              <a:t>Native LAF</a:t>
            </a:r>
          </a:p>
          <a:p>
            <a:pPr algn="l"/>
            <a:r>
              <a:rPr lang="en-US" sz="1500" dirty="0">
                <a:cs typeface="Open Sans Light"/>
              </a:rPr>
              <a:t>Layouts</a:t>
            </a:r>
          </a:p>
          <a:p>
            <a:pPr algn="l"/>
            <a:r>
              <a:rPr lang="en-US" sz="1500" dirty="0">
                <a:cs typeface="Open Sans Light"/>
              </a:rPr>
              <a:t>Styles</a:t>
            </a:r>
          </a:p>
          <a:p>
            <a:pPr algn="l"/>
            <a:r>
              <a:rPr lang="fi-FI" sz="1500" dirty="0" err="1">
                <a:cs typeface="Open Sans Light"/>
              </a:rPr>
              <a:t>OpenGL</a:t>
            </a:r>
            <a:endParaRPr lang="en-US" sz="1500" dirty="0">
              <a:cs typeface="Open Sans Light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965523" y="1474165"/>
            <a:ext cx="1697349" cy="1720705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rgbClr val="46A2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59998" rIns="115380" bIns="59998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 err="1">
                <a:solidFill>
                  <a:srgbClr val="46A2DA"/>
                </a:solidFill>
                <a:cs typeface="Open Sans"/>
              </a:rPr>
              <a:t>Qt</a:t>
            </a:r>
            <a:r>
              <a:rPr lang="en-US" dirty="0">
                <a:solidFill>
                  <a:srgbClr val="46A2DA"/>
                </a:solidFill>
                <a:cs typeface="Open Sans"/>
              </a:rPr>
              <a:t> Quick</a:t>
            </a:r>
            <a:endParaRPr lang="en-US" sz="1300" dirty="0">
              <a:cs typeface="Open Sans"/>
            </a:endParaRPr>
          </a:p>
          <a:p>
            <a:pPr algn="l"/>
            <a:endParaRPr lang="en-US" sz="1500" dirty="0">
              <a:cs typeface="Open Sans Light"/>
            </a:endParaRPr>
          </a:p>
          <a:p>
            <a:pPr algn="l"/>
            <a:r>
              <a:rPr lang="en-US" sz="1500" dirty="0">
                <a:cs typeface="Open Sans Light"/>
              </a:rPr>
              <a:t>QML</a:t>
            </a:r>
          </a:p>
          <a:p>
            <a:pPr algn="l"/>
            <a:r>
              <a:rPr lang="en-US" sz="1500" dirty="0">
                <a:cs typeface="Open Sans Light"/>
              </a:rPr>
              <a:t>Controls </a:t>
            </a:r>
            <a:r>
              <a:rPr lang="en-US" sz="1500" i="1" dirty="0">
                <a:cs typeface="Open Sans Light"/>
              </a:rPr>
              <a:t>(2)</a:t>
            </a:r>
          </a:p>
          <a:p>
            <a:pPr algn="l"/>
            <a:r>
              <a:rPr lang="en-US" sz="1500" dirty="0">
                <a:cs typeface="Open Sans Light"/>
              </a:rPr>
              <a:t>Layouts</a:t>
            </a:r>
          </a:p>
          <a:p>
            <a:pPr algn="l"/>
            <a:r>
              <a:rPr lang="en-US" sz="1500" dirty="0">
                <a:cs typeface="Open Sans Light"/>
              </a:rPr>
              <a:t>Styles</a:t>
            </a:r>
          </a:p>
          <a:p>
            <a:pPr algn="l"/>
            <a:r>
              <a:rPr lang="fi-FI" sz="1500" dirty="0" err="1">
                <a:cs typeface="Open Sans Light"/>
              </a:rPr>
              <a:t>OpenGL</a:t>
            </a:r>
            <a:endParaRPr lang="en-US" sz="1500" dirty="0">
              <a:cs typeface="Open Sans Light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4770218" y="1474162"/>
            <a:ext cx="1685821" cy="1720704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rgbClr val="46A2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59998" rIns="115380" bIns="59998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 err="1">
                <a:solidFill>
                  <a:srgbClr val="46A2DA"/>
                </a:solidFill>
                <a:cs typeface="Open Sans"/>
              </a:rPr>
              <a:t>WebEngine</a:t>
            </a:r>
            <a:endParaRPr lang="en-US" dirty="0">
              <a:solidFill>
                <a:srgbClr val="46A2DA"/>
              </a:solidFill>
              <a:cs typeface="Open Sans"/>
            </a:endParaRPr>
          </a:p>
          <a:p>
            <a:pPr algn="l"/>
            <a:r>
              <a:rPr lang="fi-FI" dirty="0">
                <a:solidFill>
                  <a:srgbClr val="46A2DA"/>
                </a:solidFill>
                <a:cs typeface="Open Sans"/>
              </a:rPr>
              <a:t>+ </a:t>
            </a:r>
            <a:r>
              <a:rPr lang="fi-FI" dirty="0" err="1">
                <a:solidFill>
                  <a:srgbClr val="46A2DA"/>
                </a:solidFill>
                <a:cs typeface="Open Sans"/>
              </a:rPr>
              <a:t>WebView</a:t>
            </a:r>
            <a:endParaRPr lang="en-US" sz="1300" dirty="0">
              <a:cs typeface="Open Sans"/>
            </a:endParaRPr>
          </a:p>
          <a:p>
            <a:pPr algn="l"/>
            <a:endParaRPr lang="en-US" sz="1500" dirty="0">
              <a:cs typeface="Open Sans Light"/>
            </a:endParaRPr>
          </a:p>
          <a:p>
            <a:pPr algn="l"/>
            <a:r>
              <a:rPr lang="en-US" sz="1500" dirty="0">
                <a:cs typeface="Open Sans Light"/>
              </a:rPr>
              <a:t>HTML 5</a:t>
            </a:r>
          </a:p>
          <a:p>
            <a:pPr algn="l"/>
            <a:r>
              <a:rPr lang="fi-FI" sz="1500" dirty="0" err="1">
                <a:cs typeface="Open Sans Light"/>
              </a:rPr>
              <a:t>Hybrid</a:t>
            </a:r>
            <a:r>
              <a:rPr lang="fi-FI" sz="1500" dirty="0">
                <a:cs typeface="Open Sans Light"/>
              </a:rPr>
              <a:t> </a:t>
            </a:r>
            <a:r>
              <a:rPr lang="fi-FI" sz="1500" dirty="0" err="1">
                <a:cs typeface="Open Sans Light"/>
              </a:rPr>
              <a:t>UIs</a:t>
            </a:r>
            <a:endParaRPr lang="en-US" sz="1500" dirty="0">
              <a:cs typeface="Open Sans Light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6673845" y="1908460"/>
            <a:ext cx="1603063" cy="359329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rgbClr val="46A2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59998" rIns="115380" bIns="59998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500" dirty="0">
                <a:cs typeface="Open Sans Light"/>
              </a:rPr>
              <a:t>SVG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6669694" y="2345140"/>
            <a:ext cx="1610543" cy="358879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rgbClr val="46A2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59998" rIns="115380" bIns="59998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fi-FI" sz="1500" dirty="0" err="1">
                <a:cs typeface="Open Sans Light"/>
              </a:rPr>
              <a:t>Canvas</a:t>
            </a:r>
            <a:r>
              <a:rPr lang="fi-FI" sz="1500" dirty="0">
                <a:cs typeface="Open Sans Light"/>
              </a:rPr>
              <a:t> 3D</a:t>
            </a:r>
            <a:endParaRPr lang="en-US" sz="1500" dirty="0">
              <a:cs typeface="Open Sans Light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6637520" y="3268981"/>
            <a:ext cx="1614695" cy="358292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0" rIns="115380" bIns="59998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359"/>
              </a:lnSpc>
            </a:pPr>
            <a:r>
              <a:rPr lang="en-US" sz="1500" dirty="0">
                <a:cs typeface="Open Sans Light"/>
              </a:rPr>
              <a:t>Serial Port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1518072" y="3287426"/>
            <a:ext cx="1335379" cy="2758452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59998" rIns="115380" bIns="59998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  <a:cs typeface="Open Sans"/>
              </a:rPr>
              <a:t>Core</a:t>
            </a:r>
            <a:endParaRPr lang="en-US" sz="1300" dirty="0">
              <a:cs typeface="Open Sans"/>
            </a:endParaRPr>
          </a:p>
          <a:p>
            <a:pPr algn="l"/>
            <a:endParaRPr lang="en-US" sz="1500" dirty="0">
              <a:cs typeface="Open Sans Light"/>
            </a:endParaRPr>
          </a:p>
          <a:p>
            <a:pPr algn="l"/>
            <a:r>
              <a:rPr lang="en-US" sz="1500" dirty="0">
                <a:cs typeface="Open Sans Light"/>
              </a:rPr>
              <a:t>Processes</a:t>
            </a:r>
          </a:p>
          <a:p>
            <a:pPr algn="l"/>
            <a:r>
              <a:rPr lang="en-US" sz="1500" dirty="0">
                <a:cs typeface="Open Sans Light"/>
              </a:rPr>
              <a:t>Threads</a:t>
            </a:r>
          </a:p>
          <a:p>
            <a:pPr algn="l"/>
            <a:r>
              <a:rPr lang="en-US" sz="1500" dirty="0">
                <a:cs typeface="Open Sans Light"/>
              </a:rPr>
              <a:t>IPC</a:t>
            </a:r>
          </a:p>
          <a:p>
            <a:pPr algn="l"/>
            <a:r>
              <a:rPr lang="en-US" sz="1500" dirty="0">
                <a:cs typeface="Open Sans Light"/>
              </a:rPr>
              <a:t>Containers</a:t>
            </a:r>
          </a:p>
          <a:p>
            <a:pPr algn="l"/>
            <a:r>
              <a:rPr lang="en-US" sz="1500" dirty="0">
                <a:cs typeface="Open Sans Light"/>
              </a:rPr>
              <a:t>I/O</a:t>
            </a:r>
          </a:p>
          <a:p>
            <a:pPr algn="l"/>
            <a:r>
              <a:rPr lang="en-US" sz="1500" dirty="0">
                <a:cs typeface="Open Sans Light"/>
              </a:rPr>
              <a:t>Strings</a:t>
            </a:r>
          </a:p>
          <a:p>
            <a:pPr algn="l"/>
            <a:r>
              <a:rPr lang="en-US" sz="1500" dirty="0">
                <a:cs typeface="Open Sans Light"/>
              </a:rPr>
              <a:t>Etc.</a:t>
            </a:r>
          </a:p>
          <a:p>
            <a:pPr algn="l"/>
            <a:endParaRPr lang="en-US" sz="1300" dirty="0">
              <a:cs typeface="Open Sans Light"/>
            </a:endParaRPr>
          </a:p>
          <a:p>
            <a:pPr algn="l"/>
            <a:endParaRPr lang="en-US" sz="1300" dirty="0">
              <a:cs typeface="Open Sans Light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965524" y="3287024"/>
            <a:ext cx="1693201" cy="1514789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59998" rIns="115380" bIns="59998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  <a:cs typeface="Open Sans"/>
              </a:rPr>
              <a:t>Multimedia</a:t>
            </a:r>
            <a:endParaRPr lang="en-US" sz="1300" dirty="0">
              <a:cs typeface="Open Sans"/>
            </a:endParaRPr>
          </a:p>
          <a:p>
            <a:pPr algn="l"/>
            <a:endParaRPr lang="en-US" sz="1500" dirty="0">
              <a:cs typeface="Open Sans Light"/>
            </a:endParaRPr>
          </a:p>
          <a:p>
            <a:pPr algn="l"/>
            <a:r>
              <a:rPr lang="en-US" sz="1500" dirty="0">
                <a:cs typeface="Open Sans Light"/>
              </a:rPr>
              <a:t>Audio</a:t>
            </a:r>
          </a:p>
          <a:p>
            <a:pPr algn="l"/>
            <a:r>
              <a:rPr lang="en-US" sz="1500" dirty="0">
                <a:cs typeface="Open Sans Light"/>
              </a:rPr>
              <a:t>Video</a:t>
            </a:r>
          </a:p>
          <a:p>
            <a:pPr algn="l"/>
            <a:r>
              <a:rPr lang="en-US" sz="1500" dirty="0">
                <a:cs typeface="Open Sans Light"/>
              </a:rPr>
              <a:t>Radio</a:t>
            </a:r>
          </a:p>
          <a:p>
            <a:pPr algn="l"/>
            <a:r>
              <a:rPr lang="en-US" sz="1500" dirty="0">
                <a:cs typeface="Open Sans Light"/>
              </a:rPr>
              <a:t>Camera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2965523" y="4898178"/>
            <a:ext cx="1705901" cy="1147705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59998" rIns="115380" bIns="59998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 err="1">
                <a:solidFill>
                  <a:schemeClr val="accent1"/>
                </a:solidFill>
                <a:cs typeface="Open Sans"/>
              </a:rPr>
              <a:t>Sql</a:t>
            </a:r>
            <a:endParaRPr lang="en-US" sz="1300" dirty="0">
              <a:cs typeface="Open Sans"/>
            </a:endParaRPr>
          </a:p>
          <a:p>
            <a:pPr algn="l"/>
            <a:endParaRPr lang="en-US" sz="1500" dirty="0">
              <a:cs typeface="Open Sans Light"/>
            </a:endParaRPr>
          </a:p>
          <a:p>
            <a:pPr algn="l"/>
            <a:r>
              <a:rPr lang="en-US" sz="1500" dirty="0">
                <a:cs typeface="Open Sans Light"/>
              </a:rPr>
              <a:t>SQL and Oracle databases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4770219" y="3289609"/>
            <a:ext cx="1685821" cy="1512199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59998" rIns="115380" bIns="59998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  <a:cs typeface="Open Sans"/>
              </a:rPr>
              <a:t>Network</a:t>
            </a:r>
            <a:endParaRPr lang="en-US" sz="1300" dirty="0">
              <a:cs typeface="Open Sans"/>
            </a:endParaRPr>
          </a:p>
          <a:p>
            <a:pPr algn="l"/>
            <a:endParaRPr lang="en-US" sz="1500" dirty="0">
              <a:cs typeface="Open Sans Light"/>
            </a:endParaRPr>
          </a:p>
          <a:p>
            <a:pPr algn="l"/>
            <a:r>
              <a:rPr lang="en-US" sz="1500" dirty="0">
                <a:cs typeface="Open Sans Light"/>
              </a:rPr>
              <a:t>HTTP</a:t>
            </a:r>
          </a:p>
          <a:p>
            <a:pPr algn="l"/>
            <a:r>
              <a:rPr lang="en-US" sz="1500" dirty="0">
                <a:cs typeface="Open Sans Light"/>
              </a:rPr>
              <a:t>FTP</a:t>
            </a:r>
          </a:p>
          <a:p>
            <a:pPr algn="l"/>
            <a:r>
              <a:rPr lang="fi-FI" sz="1500" dirty="0">
                <a:cs typeface="Open Sans Light"/>
              </a:rPr>
              <a:t>TCP/UDP</a:t>
            </a:r>
            <a:endParaRPr lang="en-US" sz="1500" dirty="0">
              <a:cs typeface="Open Sans Light"/>
            </a:endParaRPr>
          </a:p>
          <a:p>
            <a:pPr algn="l"/>
            <a:r>
              <a:rPr lang="en-US" sz="1500" dirty="0">
                <a:cs typeface="Open Sans Light"/>
              </a:rPr>
              <a:t>SSL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4770218" y="4897589"/>
            <a:ext cx="1685820" cy="1148293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59998" rIns="115380" bIns="59998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  <a:cs typeface="Open Sans"/>
              </a:rPr>
              <a:t>Qt Test</a:t>
            </a:r>
          </a:p>
          <a:p>
            <a:pPr algn="l"/>
            <a:endParaRPr lang="en-US" sz="1300" dirty="0">
              <a:solidFill>
                <a:schemeClr val="accent1"/>
              </a:solidFill>
              <a:cs typeface="Open Sans"/>
            </a:endParaRPr>
          </a:p>
          <a:p>
            <a:pPr algn="l"/>
            <a:r>
              <a:rPr lang="en-US" sz="1500" dirty="0">
                <a:cs typeface="Open Sans"/>
              </a:rPr>
              <a:t>C++</a:t>
            </a:r>
          </a:p>
          <a:p>
            <a:pPr algn="l"/>
            <a:r>
              <a:rPr lang="en-US" sz="1500" dirty="0">
                <a:cs typeface="Open Sans"/>
              </a:rPr>
              <a:t>QML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8338373" y="3271016"/>
            <a:ext cx="1685893" cy="358292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0" rIns="115380" bIns="59998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359"/>
              </a:lnSpc>
            </a:pPr>
            <a:r>
              <a:rPr lang="en-US" sz="1500" dirty="0">
                <a:cs typeface="Open Sans Light"/>
              </a:rPr>
              <a:t>Bluetooth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6637520" y="3747308"/>
            <a:ext cx="1614695" cy="358292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0" rIns="115380" bIns="59998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359"/>
              </a:lnSpc>
            </a:pPr>
            <a:r>
              <a:rPr lang="en-US" sz="1500" dirty="0">
                <a:cs typeface="Open Sans Light"/>
              </a:rPr>
              <a:t>Positioning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338373" y="3743041"/>
            <a:ext cx="1685893" cy="358292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0" rIns="115380" bIns="59998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359"/>
              </a:lnSpc>
            </a:pPr>
            <a:r>
              <a:rPr lang="en-US" sz="1500" dirty="0">
                <a:cs typeface="Open Sans Light"/>
              </a:rPr>
              <a:t>Location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6637520" y="4224181"/>
            <a:ext cx="1614695" cy="358292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0" rIns="115380" bIns="59998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359"/>
              </a:lnSpc>
            </a:pPr>
            <a:r>
              <a:rPr lang="en-US" sz="1500" dirty="0">
                <a:cs typeface="Open Sans Light"/>
              </a:rPr>
              <a:t>Printing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8338373" y="4219914"/>
            <a:ext cx="1685893" cy="358292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0" rIns="115380" bIns="59998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359"/>
              </a:lnSpc>
            </a:pPr>
            <a:r>
              <a:rPr lang="en-US" sz="1500" dirty="0">
                <a:cs typeface="Open Sans Light"/>
              </a:rPr>
              <a:t>Quick Compiler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6637520" y="4701103"/>
            <a:ext cx="1614695" cy="355105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0" rIns="115380" bIns="59998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359"/>
              </a:lnSpc>
            </a:pPr>
            <a:r>
              <a:rPr lang="en-US" sz="1500" dirty="0">
                <a:cs typeface="Open Sans Light"/>
              </a:rPr>
              <a:t>NFC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8338373" y="4696832"/>
            <a:ext cx="1685893" cy="358292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0" rIns="115380" bIns="59998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359"/>
              </a:lnSpc>
            </a:pPr>
            <a:r>
              <a:rPr lang="en-US" sz="1500" dirty="0">
                <a:cs typeface="Open Sans Light"/>
              </a:rPr>
              <a:t>Platform Extras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6637520" y="5177997"/>
            <a:ext cx="1614695" cy="358292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0" rIns="115380" bIns="59998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359"/>
              </a:lnSpc>
            </a:pPr>
            <a:r>
              <a:rPr lang="en-US" sz="1500" dirty="0">
                <a:cs typeface="Open Sans Light"/>
              </a:rPr>
              <a:t>XML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8338373" y="5173730"/>
            <a:ext cx="1685893" cy="358292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0" rIns="115380" bIns="59998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359"/>
              </a:lnSpc>
            </a:pPr>
            <a:r>
              <a:rPr lang="en-US" sz="1500" dirty="0">
                <a:cs typeface="Open Sans Light"/>
              </a:rPr>
              <a:t>Sensors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6633368" y="5651157"/>
            <a:ext cx="1614695" cy="358292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0" rIns="115380" bIns="59998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359"/>
              </a:lnSpc>
            </a:pPr>
            <a:r>
              <a:rPr lang="en-US" sz="1500" dirty="0">
                <a:cs typeface="Open Sans Light"/>
              </a:rPr>
              <a:t>Image formats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6665542" y="1484786"/>
            <a:ext cx="1618847" cy="358879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rgbClr val="46A2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59998" rIns="115380" bIns="59998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500" dirty="0">
                <a:cs typeface="Open Sans Light"/>
              </a:rPr>
              <a:t>Charts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8338373" y="5651160"/>
            <a:ext cx="1685893" cy="346025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0" rIns="115380" bIns="59998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359"/>
              </a:lnSpc>
            </a:pPr>
            <a:r>
              <a:rPr lang="en-US" sz="1300" dirty="0">
                <a:cs typeface="Open Sans Light"/>
              </a:rPr>
              <a:t>In-App Purchasing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8363066" y="1907681"/>
            <a:ext cx="1685893" cy="358879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rgbClr val="46A2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59998" rIns="115380" bIns="59998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fi-FI" sz="1300" dirty="0">
                <a:cs typeface="Open Sans Light"/>
              </a:rPr>
              <a:t>Data </a:t>
            </a:r>
            <a:r>
              <a:rPr lang="fi-FI" sz="1300" dirty="0" err="1">
                <a:cs typeface="Open Sans Light"/>
              </a:rPr>
              <a:t>Visualization</a:t>
            </a:r>
            <a:endParaRPr lang="en-US" sz="1300" dirty="0">
              <a:cs typeface="Open Sans Light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8370547" y="2345140"/>
            <a:ext cx="1685893" cy="358879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rgbClr val="46A2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59998" rIns="115380" bIns="59998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fi-FI" sz="1400" dirty="0" err="1">
                <a:cs typeface="Open Sans Light"/>
              </a:rPr>
              <a:t>Virtual</a:t>
            </a:r>
            <a:r>
              <a:rPr lang="fi-FI" sz="1400" dirty="0">
                <a:cs typeface="Open Sans Light"/>
              </a:rPr>
              <a:t> </a:t>
            </a:r>
            <a:r>
              <a:rPr lang="fi-FI" sz="1400" dirty="0" err="1">
                <a:cs typeface="Open Sans Light"/>
              </a:rPr>
              <a:t>Keyboard</a:t>
            </a:r>
            <a:endParaRPr lang="en-US" sz="1400" dirty="0">
              <a:cs typeface="Open Sans Light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6641546" y="2780928"/>
            <a:ext cx="1614695" cy="358292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0" rIns="115380" bIns="59998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359"/>
              </a:lnSpc>
            </a:pPr>
            <a:r>
              <a:rPr lang="en-US" sz="1500" dirty="0">
                <a:cs typeface="Open Sans Light"/>
              </a:rPr>
              <a:t>Serial Bus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8328248" y="2780928"/>
            <a:ext cx="1685893" cy="358292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0" rIns="115380" bIns="59998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359"/>
              </a:lnSpc>
            </a:pPr>
            <a:r>
              <a:rPr lang="en-US" sz="1500" dirty="0">
                <a:cs typeface="Open Sans Light"/>
              </a:rPr>
              <a:t>SCXML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8400257" y="1484786"/>
            <a:ext cx="1618847" cy="358879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rgbClr val="46A2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59998" rIns="115380" bIns="59998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500" dirty="0">
                <a:cs typeface="Open Sans Light"/>
              </a:rPr>
              <a:t>3D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10128448" y="1484784"/>
            <a:ext cx="1618847" cy="358879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rgbClr val="46A2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59998" rIns="115380" bIns="59998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500" dirty="0">
                <a:cs typeface="Open Sans Light"/>
              </a:rPr>
              <a:t>Qt Quick Extras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10128448" y="1916832"/>
            <a:ext cx="1618847" cy="358879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rgbClr val="46A2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59998" rIns="115380" bIns="59998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cs typeface="Open Sans Light"/>
              </a:rPr>
              <a:t>Graphical Effects</a:t>
            </a:r>
          </a:p>
        </p:txBody>
      </p:sp>
      <p:sp>
        <p:nvSpPr>
          <p:cNvPr id="41" name="Rounded Rectangle 40"/>
          <p:cNvSpPr/>
          <p:nvPr/>
        </p:nvSpPr>
        <p:spPr bwMode="auto">
          <a:xfrm>
            <a:off x="10128448" y="2780928"/>
            <a:ext cx="1685893" cy="358292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0" rIns="115380" bIns="59998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359"/>
              </a:lnSpc>
            </a:pPr>
            <a:r>
              <a:rPr lang="en-US" sz="1500" dirty="0">
                <a:cs typeface="Open Sans Light"/>
              </a:rPr>
              <a:t>Gamepad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10128448" y="3286732"/>
            <a:ext cx="1685893" cy="358292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0" rIns="115380" bIns="59998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359"/>
              </a:lnSpc>
            </a:pPr>
            <a:r>
              <a:rPr lang="en-US" sz="1500" dirty="0">
                <a:cs typeface="Open Sans Light"/>
              </a:rPr>
              <a:t>Help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10128448" y="3717032"/>
            <a:ext cx="1685893" cy="358292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0" rIns="115380" bIns="59998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359"/>
              </a:lnSpc>
            </a:pPr>
            <a:r>
              <a:rPr lang="en-US" sz="1500" dirty="0">
                <a:cs typeface="Open Sans Light"/>
              </a:rPr>
              <a:t>Concurrent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10128448" y="4221088"/>
            <a:ext cx="1685893" cy="358292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0" rIns="115380" bIns="59998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359"/>
              </a:lnSpc>
            </a:pPr>
            <a:r>
              <a:rPr lang="en-US" sz="1500" dirty="0">
                <a:cs typeface="Open Sans Light"/>
              </a:rPr>
              <a:t>D-Bus</a:t>
            </a:r>
          </a:p>
        </p:txBody>
      </p:sp>
      <p:sp>
        <p:nvSpPr>
          <p:cNvPr id="45" name="Rounded Rectangle 44"/>
          <p:cNvSpPr/>
          <p:nvPr/>
        </p:nvSpPr>
        <p:spPr bwMode="auto">
          <a:xfrm>
            <a:off x="10128448" y="4725144"/>
            <a:ext cx="1685893" cy="358292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0" rIns="115380" bIns="59998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359"/>
              </a:lnSpc>
            </a:pPr>
            <a:r>
              <a:rPr lang="en-US" sz="1500" dirty="0" err="1">
                <a:cs typeface="Open Sans Light"/>
              </a:rPr>
              <a:t>WebSockets</a:t>
            </a:r>
            <a:endParaRPr lang="en-US" sz="1500" dirty="0">
              <a:cs typeface="Open Sans Light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10128448" y="5157192"/>
            <a:ext cx="1685893" cy="358292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0" rIns="115380" bIns="59998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359"/>
              </a:lnSpc>
            </a:pPr>
            <a:r>
              <a:rPr lang="en-US" sz="1500" dirty="0" err="1">
                <a:cs typeface="Open Sans Light"/>
              </a:rPr>
              <a:t>WebChannel</a:t>
            </a:r>
            <a:endParaRPr lang="en-US" sz="1500" dirty="0">
              <a:cs typeface="Open Sans Light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10128448" y="5661248"/>
            <a:ext cx="1685893" cy="346025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0" rIns="115380" bIns="59998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359"/>
              </a:lnSpc>
            </a:pPr>
            <a:r>
              <a:rPr lang="en-US" sz="1400" dirty="0" err="1">
                <a:cs typeface="Open Sans Light"/>
              </a:rPr>
              <a:t>WebEngine</a:t>
            </a:r>
            <a:endParaRPr lang="en-US" sz="1400" dirty="0">
              <a:cs typeface="Open Sans Light"/>
            </a:endParaRPr>
          </a:p>
        </p:txBody>
      </p:sp>
      <p:sp>
        <p:nvSpPr>
          <p:cNvPr id="4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50235295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Licensing Options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51940" y="332659"/>
            <a:ext cx="3670496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r">
              <a:lnSpc>
                <a:spcPct val="50000"/>
              </a:lnSpc>
              <a:buNone/>
            </a:pPr>
            <a:r>
              <a:rPr lang="fi-FI" sz="1400" dirty="0" err="1">
                <a:latin typeface="Open Sans Light"/>
                <a:cs typeface="Open Sans Light"/>
              </a:rPr>
              <a:t>http://www.qt.io/licensing</a:t>
            </a:r>
            <a:r>
              <a:rPr lang="fi-FI" sz="1400" dirty="0">
                <a:latin typeface="Open Sans Light"/>
                <a:cs typeface="Open Sans Light"/>
              </a:rPr>
              <a:t>/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271464" y="2348880"/>
            <a:ext cx="6264696" cy="792088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rgbClr val="60952F"/>
                </a:solidFill>
                <a:cs typeface="Open Sans"/>
              </a:rPr>
              <a:t>Add-on modules available under commercial </a:t>
            </a:r>
          </a:p>
          <a:p>
            <a:pPr algn="l"/>
            <a:r>
              <a:rPr lang="en-US" dirty="0">
                <a:solidFill>
                  <a:srgbClr val="60952F"/>
                </a:solidFill>
                <a:cs typeface="Open Sans"/>
              </a:rPr>
              <a:t>license prior Qt 5.7</a:t>
            </a:r>
          </a:p>
          <a:p>
            <a:pPr algn="l"/>
            <a:endParaRPr lang="en-US" dirty="0">
              <a:solidFill>
                <a:srgbClr val="60952F"/>
              </a:solidFill>
              <a:cs typeface="Open Sans Ligh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271464" y="3284984"/>
            <a:ext cx="6264696" cy="792088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rgbClr val="60952F"/>
                </a:solidFill>
                <a:cs typeface="Open Sans"/>
              </a:rPr>
              <a:t>Tools and Applications</a:t>
            </a:r>
          </a:p>
          <a:p>
            <a:pPr algn="l"/>
            <a:endParaRPr lang="en-US" dirty="0">
              <a:solidFill>
                <a:srgbClr val="60952F"/>
              </a:solidFill>
              <a:cs typeface="Open Sans Light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271464" y="5157192"/>
            <a:ext cx="4464496" cy="792088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rgbClr val="60952F"/>
                </a:solidFill>
                <a:cs typeface="Open Sans"/>
              </a:rPr>
              <a:t>Essentials modules</a:t>
            </a:r>
          </a:p>
          <a:p>
            <a:pPr algn="l"/>
            <a:endParaRPr lang="en-US" dirty="0">
              <a:solidFill>
                <a:srgbClr val="60952F"/>
              </a:solidFill>
              <a:cs typeface="Open Sans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271464" y="4221088"/>
            <a:ext cx="4464496" cy="792088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rgbClr val="60952F"/>
                </a:solidFill>
                <a:cs typeface="Open Sans"/>
              </a:rPr>
              <a:t>Add-on Modules</a:t>
            </a:r>
          </a:p>
          <a:p>
            <a:pPr algn="l"/>
            <a:endParaRPr lang="en-US" dirty="0">
              <a:solidFill>
                <a:srgbClr val="60952F"/>
              </a:solidFill>
              <a:cs typeface="Open Sans Light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735960" y="4221088"/>
            <a:ext cx="1584176" cy="1728192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cs typeface="Open Sans"/>
              </a:rPr>
              <a:t>LGPL v3</a:t>
            </a:r>
          </a:p>
          <a:p>
            <a:pPr algn="l"/>
            <a:endParaRPr lang="en-US" dirty="0">
              <a:cs typeface="Open Sans Light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7536160" y="2348880"/>
            <a:ext cx="1584176" cy="360040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cs typeface="Open Sans"/>
              </a:rPr>
              <a:t>GPL v3</a:t>
            </a:r>
          </a:p>
          <a:p>
            <a:pPr algn="l"/>
            <a:endParaRPr lang="en-US" dirty="0">
              <a:cs typeface="Open Sans Light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9336360" y="1412776"/>
            <a:ext cx="1562575" cy="4536504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cs typeface="Open Sans"/>
              </a:rPr>
              <a:t>Commercial</a:t>
            </a:r>
          </a:p>
          <a:p>
            <a:pPr algn="l"/>
            <a:endParaRPr lang="en-US" dirty="0">
              <a:cs typeface="Open Sans Light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7536160" y="3284984"/>
            <a:ext cx="3384376" cy="792088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atin typeface="Open Sans Light"/>
              <a:cs typeface="Open Sans Light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280982" y="1418410"/>
            <a:ext cx="8055377" cy="786454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Open Sans"/>
              </a:rPr>
              <a:t>Support</a:t>
            </a:r>
          </a:p>
          <a:p>
            <a:pPr algn="l"/>
            <a:endParaRPr lang="en-US" dirty="0">
              <a:cs typeface="Open Sans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68208" y="3356992"/>
            <a:ext cx="2536422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cs typeface="Open Sans Light"/>
              </a:rPr>
              <a:t>Qt Tools and Applications are available under GPL v3 and commercial license 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5735960" y="4797152"/>
            <a:ext cx="5184576" cy="936104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atin typeface="Open Sans Light"/>
              <a:cs typeface="Open Sans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6000" y="4869160"/>
            <a:ext cx="4392488" cy="8617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cs typeface="Open Sans Light"/>
              </a:rPr>
              <a:t>Qt Essentials and Add-ons are available under LGPL v3, GPL v2, and commercial license</a:t>
            </a:r>
          </a:p>
          <a:p>
            <a:endParaRPr lang="en-US" sz="1400" dirty="0">
              <a:cs typeface="Open Sans Light"/>
            </a:endParaRPr>
          </a:p>
          <a:p>
            <a:r>
              <a:rPr lang="en-US" sz="1400" dirty="0">
                <a:cs typeface="Open Sans Light"/>
              </a:rPr>
              <a:t>Qt </a:t>
            </a:r>
            <a:r>
              <a:rPr lang="en-US" sz="1400" dirty="0" err="1">
                <a:cs typeface="Open Sans Light"/>
              </a:rPr>
              <a:t>WebEngine</a:t>
            </a:r>
            <a:r>
              <a:rPr lang="en-US" sz="1400" dirty="0">
                <a:cs typeface="Open Sans Light"/>
              </a:rPr>
              <a:t> has LGPL v2.1 requirement</a:t>
            </a: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33518851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Licensing Options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Commercial license</a:t>
            </a:r>
          </a:p>
          <a:p>
            <a:pPr lvl="1"/>
            <a:r>
              <a:rPr lang="en-US" dirty="0"/>
              <a:t>No limitations of open source licenses</a:t>
            </a:r>
          </a:p>
          <a:p>
            <a:pPr lvl="1"/>
            <a:r>
              <a:rPr lang="en-US" dirty="0" err="1"/>
              <a:t>Qt</a:t>
            </a:r>
            <a:r>
              <a:rPr lang="en-US" dirty="0"/>
              <a:t> support included  </a:t>
            </a:r>
          </a:p>
          <a:p>
            <a:endParaRPr lang="en-US" dirty="0"/>
          </a:p>
          <a:p>
            <a:r>
              <a:rPr lang="en-US" dirty="0"/>
              <a:t>GPL v3 </a:t>
            </a:r>
          </a:p>
          <a:p>
            <a:pPr lvl="1"/>
            <a:r>
              <a:rPr lang="en-US" dirty="0"/>
              <a:t>The original license, used in Qt </a:t>
            </a:r>
          </a:p>
          <a:p>
            <a:pPr lvl="1"/>
            <a:r>
              <a:rPr lang="en-US" dirty="0"/>
              <a:t>All proprietary code, IPR etc., will also have to be GPL licensed </a:t>
            </a:r>
          </a:p>
          <a:p>
            <a:pPr lvl="1">
              <a:buFont typeface="Symbol" charset="0"/>
              <a:buChar char=""/>
            </a:pPr>
            <a:r>
              <a:rPr lang="en-US" dirty="0"/>
              <a:t>No commercial possibilities without opening own source code </a:t>
            </a:r>
          </a:p>
          <a:p>
            <a:pPr marL="357187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LGPL v3 </a:t>
            </a:r>
          </a:p>
          <a:p>
            <a:pPr lvl="1"/>
            <a:r>
              <a:rPr lang="en-US" dirty="0"/>
              <a:t>Unlike LGPL v2, forbids creation of closed devices </a:t>
            </a:r>
          </a:p>
          <a:p>
            <a:pPr lvl="1"/>
            <a:r>
              <a:rPr lang="en-US" dirty="0"/>
              <a:t>Adds additional requirements making it less attractive in commercial usage </a:t>
            </a:r>
          </a:p>
          <a:p>
            <a:pPr lvl="2"/>
            <a:r>
              <a:rPr lang="en-US" dirty="0"/>
              <a:t>Mainly DRM restrictions, patent retaliation limitations, and </a:t>
            </a:r>
            <a:r>
              <a:rPr lang="en-US" dirty="0" err="1"/>
              <a:t>Tivoization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LGPL v2.1</a:t>
            </a:r>
          </a:p>
          <a:p>
            <a:pPr lvl="1"/>
            <a:r>
              <a:rPr lang="en-US" dirty="0"/>
              <a:t>Used prior Qt 5.7 </a:t>
            </a:r>
          </a:p>
          <a:p>
            <a:pPr lvl="1"/>
            <a:r>
              <a:rPr lang="en-US" dirty="0"/>
              <a:t>Allows dynamic linking to Qt libraries with any LGPL v2.1 compatible license  </a:t>
            </a:r>
          </a:p>
          <a:p>
            <a:pPr lvl="1"/>
            <a:r>
              <a:rPr lang="en-US" dirty="0"/>
              <a:t>Still possible to use with Qt 5.6 LTS (Long Term Support) version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68769968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Application Architecture 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199456" y="1556792"/>
            <a:ext cx="9721080" cy="3120958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rgbClr val="60952F"/>
                </a:solidFill>
                <a:cs typeface="Open Sans"/>
              </a:rPr>
              <a:t>Application process</a:t>
            </a:r>
          </a:p>
          <a:p>
            <a:pPr algn="l"/>
            <a:endParaRPr lang="en-US" sz="1400" dirty="0">
              <a:solidFill>
                <a:srgbClr val="60952F"/>
              </a:solidFill>
              <a:latin typeface="Open Sans"/>
              <a:cs typeface="Open Sans"/>
            </a:endParaRPr>
          </a:p>
          <a:p>
            <a:pPr algn="l"/>
            <a:endParaRPr lang="en-US" sz="1200" dirty="0">
              <a:solidFill>
                <a:srgbClr val="60952F"/>
              </a:solidFill>
              <a:latin typeface="Open Sans Light"/>
              <a:cs typeface="Open Sans Light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199456" y="4803122"/>
            <a:ext cx="9721080" cy="1218166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rgbClr val="60952F"/>
                </a:solidFill>
                <a:cs typeface="Open Sans"/>
              </a:rPr>
              <a:t>Platform</a:t>
            </a:r>
          </a:p>
          <a:p>
            <a:pPr algn="l"/>
            <a:endParaRPr lang="en-US" sz="1400" dirty="0">
              <a:solidFill>
                <a:srgbClr val="60952F"/>
              </a:solidFill>
              <a:latin typeface="Open Sans"/>
              <a:cs typeface="Open Sans"/>
            </a:endParaRPr>
          </a:p>
          <a:p>
            <a:pPr algn="l"/>
            <a:endParaRPr lang="en-US" sz="1200" dirty="0">
              <a:solidFill>
                <a:srgbClr val="60952F"/>
              </a:solidFill>
              <a:latin typeface="Open Sans Light"/>
              <a:cs typeface="Open Sans Light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550749" y="4803122"/>
            <a:ext cx="6505691" cy="354069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cs typeface="Open Sans"/>
              </a:rPr>
              <a:t>Platform APIs</a:t>
            </a:r>
          </a:p>
          <a:p>
            <a:pPr algn="l"/>
            <a:endParaRPr lang="en-US" sz="1400" dirty="0">
              <a:solidFill>
                <a:srgbClr val="000000"/>
              </a:solidFill>
              <a:cs typeface="Open Sans"/>
            </a:endParaRPr>
          </a:p>
          <a:p>
            <a:pPr algn="l"/>
            <a:endParaRPr lang="en-US" sz="1400" dirty="0">
              <a:solidFill>
                <a:srgbClr val="000000"/>
              </a:solidFill>
              <a:cs typeface="Open Sans Light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550749" y="5301208"/>
            <a:ext cx="1609147" cy="30500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cs typeface="Open Sans"/>
              </a:rPr>
              <a:t>Window server</a:t>
            </a:r>
          </a:p>
          <a:p>
            <a:pPr algn="l"/>
            <a:endParaRPr lang="en-US" sz="1400" dirty="0">
              <a:solidFill>
                <a:srgbClr val="000000"/>
              </a:solidFill>
              <a:cs typeface="Open Sans"/>
            </a:endParaRPr>
          </a:p>
          <a:p>
            <a:pPr algn="l"/>
            <a:endParaRPr lang="en-US" sz="1400" dirty="0">
              <a:solidFill>
                <a:srgbClr val="000000"/>
              </a:solidFill>
              <a:cs typeface="Open Sans Ligh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449288" y="5301208"/>
            <a:ext cx="1582816" cy="30500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cs typeface="Open Sans"/>
              </a:rPr>
              <a:t>System server 1</a:t>
            </a:r>
          </a:p>
          <a:p>
            <a:pPr algn="l"/>
            <a:endParaRPr lang="en-US" sz="1400" dirty="0">
              <a:solidFill>
                <a:srgbClr val="000000"/>
              </a:solidFill>
              <a:cs typeface="Open Sans"/>
            </a:endParaRPr>
          </a:p>
          <a:p>
            <a:pPr algn="l"/>
            <a:endParaRPr lang="en-US" sz="1400" dirty="0">
              <a:solidFill>
                <a:srgbClr val="000000"/>
              </a:solidFill>
              <a:cs typeface="Open Sans Light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361804" y="2930557"/>
            <a:ext cx="9342708" cy="824149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 err="1">
                <a:solidFill>
                  <a:srgbClr val="60952F"/>
                </a:solidFill>
                <a:cs typeface="Open Sans"/>
              </a:rPr>
              <a:t>QtCore</a:t>
            </a:r>
            <a:endParaRPr lang="en-US" dirty="0">
              <a:solidFill>
                <a:srgbClr val="60952F"/>
              </a:solidFill>
              <a:cs typeface="Open Sans"/>
            </a:endParaRPr>
          </a:p>
          <a:p>
            <a:pPr algn="l"/>
            <a:endParaRPr lang="en-US" sz="1400" dirty="0">
              <a:solidFill>
                <a:srgbClr val="60952F"/>
              </a:solidFill>
              <a:latin typeface="Open Sans"/>
              <a:cs typeface="Open Sans"/>
            </a:endParaRPr>
          </a:p>
          <a:p>
            <a:pPr algn="l"/>
            <a:endParaRPr lang="en-US" sz="1200" dirty="0">
              <a:solidFill>
                <a:srgbClr val="60952F"/>
              </a:solidFill>
              <a:latin typeface="Open Sans Light"/>
              <a:cs typeface="Open Sans Light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361804" y="2037209"/>
            <a:ext cx="9342707" cy="827910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 err="1">
                <a:solidFill>
                  <a:srgbClr val="60952F"/>
                </a:solidFill>
                <a:cs typeface="Open Sans"/>
              </a:rPr>
              <a:t>QtGUI</a:t>
            </a:r>
            <a:endParaRPr lang="en-US" dirty="0">
              <a:solidFill>
                <a:srgbClr val="60952F"/>
              </a:solidFill>
              <a:cs typeface="Open Sans"/>
            </a:endParaRPr>
          </a:p>
          <a:p>
            <a:pPr algn="l"/>
            <a:endParaRPr lang="en-US" sz="1400" dirty="0">
              <a:solidFill>
                <a:srgbClr val="60952F"/>
              </a:solidFill>
              <a:latin typeface="Open Sans"/>
              <a:cs typeface="Open Sans"/>
            </a:endParaRPr>
          </a:p>
          <a:p>
            <a:pPr algn="l"/>
            <a:endParaRPr lang="en-US" sz="1200" dirty="0">
              <a:solidFill>
                <a:srgbClr val="60952F"/>
              </a:solidFill>
              <a:latin typeface="Open Sans Light"/>
              <a:cs typeface="Open Sans Light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7322967" y="5289909"/>
            <a:ext cx="1581345" cy="29933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cs typeface="Open Sans"/>
              </a:rPr>
              <a:t>System server 2</a:t>
            </a:r>
          </a:p>
          <a:p>
            <a:pPr algn="l"/>
            <a:endParaRPr lang="en-US" sz="1400" dirty="0">
              <a:solidFill>
                <a:srgbClr val="000000"/>
              </a:solidFill>
              <a:cs typeface="Open Sans"/>
            </a:endParaRPr>
          </a:p>
          <a:p>
            <a:pPr algn="l"/>
            <a:endParaRPr lang="en-US" sz="1400" dirty="0">
              <a:solidFill>
                <a:srgbClr val="000000"/>
              </a:solidFill>
              <a:cs typeface="Open Sans Light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173315" y="3301534"/>
            <a:ext cx="1177951" cy="266434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cs typeface="Open Sans"/>
              </a:rPr>
              <a:t>QProcess</a:t>
            </a:r>
            <a:endParaRPr lang="en-US" sz="1400" dirty="0">
              <a:solidFill>
                <a:srgbClr val="000000"/>
              </a:solidFill>
              <a:cs typeface="Open Sans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855640" y="2348880"/>
            <a:ext cx="3182555" cy="286328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cs typeface="Open Sans"/>
              </a:rPr>
              <a:t>QGuiApplication</a:t>
            </a:r>
            <a:r>
              <a:rPr lang="en-US" sz="1400" dirty="0">
                <a:solidFill>
                  <a:srgbClr val="000000"/>
                </a:solidFill>
                <a:cs typeface="Open Sans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cs typeface="Open Sans"/>
              </a:rPr>
              <a:t>QCoreApplication</a:t>
            </a:r>
            <a:endParaRPr lang="en-US" sz="1400" dirty="0">
              <a:solidFill>
                <a:srgbClr val="000000"/>
              </a:solidFill>
              <a:cs typeface="Open Sans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343472" y="3826578"/>
            <a:ext cx="9342707" cy="706345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rgbClr val="60952F"/>
                </a:solidFill>
                <a:cs typeface="Open Sans"/>
              </a:rPr>
              <a:t>Qt Platform </a:t>
            </a:r>
          </a:p>
          <a:p>
            <a:pPr algn="l"/>
            <a:r>
              <a:rPr lang="en-US" dirty="0">
                <a:solidFill>
                  <a:srgbClr val="60952F"/>
                </a:solidFill>
                <a:cs typeface="Open Sans"/>
              </a:rPr>
              <a:t>Abstraction plugin</a:t>
            </a:r>
          </a:p>
          <a:p>
            <a:pPr algn="l"/>
            <a:endParaRPr lang="en-US" sz="1400" dirty="0">
              <a:solidFill>
                <a:srgbClr val="60952F"/>
              </a:solidFill>
              <a:latin typeface="Open Sans"/>
              <a:cs typeface="Open Sans"/>
            </a:endParaRPr>
          </a:p>
          <a:p>
            <a:pPr algn="l"/>
            <a:endParaRPr lang="en-US" sz="1200" dirty="0">
              <a:solidFill>
                <a:srgbClr val="60952F"/>
              </a:solidFill>
              <a:latin typeface="Open Sans Light"/>
              <a:cs typeface="Open Sans Light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8799457" y="3301534"/>
            <a:ext cx="1177951" cy="266434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cs typeface="Open Sans"/>
              </a:rPr>
              <a:t>QFile</a:t>
            </a:r>
            <a:endParaRPr lang="en-US" sz="1400" dirty="0">
              <a:solidFill>
                <a:srgbClr val="000000"/>
              </a:solidFill>
              <a:cs typeface="Open Sans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550749" y="4158379"/>
            <a:ext cx="2158782" cy="266434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cs typeface="Open Sans"/>
              </a:rPr>
              <a:t>PlatformEventDispatcher</a:t>
            </a:r>
            <a:endParaRPr lang="en-US" sz="1400" dirty="0">
              <a:solidFill>
                <a:srgbClr val="000000"/>
              </a:solidFill>
              <a:cs typeface="Open Sans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486386" y="3301534"/>
            <a:ext cx="1177951" cy="266434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cs typeface="Open Sans"/>
              </a:rPr>
              <a:t>QThread</a:t>
            </a:r>
            <a:endParaRPr lang="en-US" sz="1400" dirty="0">
              <a:solidFill>
                <a:srgbClr val="000000"/>
              </a:solidFill>
              <a:cs typeface="Open Sans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7082885" y="2370478"/>
            <a:ext cx="2894523" cy="266434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cs typeface="Open Sans"/>
              </a:rPr>
              <a:t>QWindow</a:t>
            </a:r>
            <a:r>
              <a:rPr lang="en-US" sz="1400" dirty="0">
                <a:solidFill>
                  <a:srgbClr val="000000"/>
                </a:solidFill>
                <a:cs typeface="Open Sans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cs typeface="Open Sans"/>
              </a:rPr>
              <a:t>QObject</a:t>
            </a:r>
            <a:endParaRPr lang="en-US" sz="1400" dirty="0">
              <a:solidFill>
                <a:srgbClr val="000000"/>
              </a:solidFill>
              <a:cs typeface="Open Sans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4367808" y="4424813"/>
            <a:ext cx="0" cy="378310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6746903" y="3573106"/>
            <a:ext cx="0" cy="1230016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8074815" y="3573107"/>
            <a:ext cx="0" cy="1230016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9358421" y="3573107"/>
            <a:ext cx="0" cy="1230016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3863872" y="3567968"/>
            <a:ext cx="0" cy="590411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349108" y="2635208"/>
            <a:ext cx="0" cy="1523171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8" name="Rounded Rectangle 27"/>
          <p:cNvSpPr/>
          <p:nvPr/>
        </p:nvSpPr>
        <p:spPr bwMode="auto">
          <a:xfrm>
            <a:off x="2855640" y="3284984"/>
            <a:ext cx="3182555" cy="2829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cs typeface="Open Sans"/>
              </a:rPr>
              <a:t>QCoreApplication</a:t>
            </a:r>
            <a:r>
              <a:rPr lang="en-US" sz="1400" dirty="0">
                <a:solidFill>
                  <a:srgbClr val="000000"/>
                </a:solidFill>
                <a:cs typeface="Open Sans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cs typeface="Open Sans"/>
              </a:rPr>
              <a:t>QObject</a:t>
            </a:r>
            <a:endParaRPr lang="en-US" sz="1400" dirty="0">
              <a:solidFill>
                <a:srgbClr val="000000"/>
              </a:solidFill>
              <a:cs typeface="Open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78206" y="2547439"/>
            <a:ext cx="811881" cy="29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60"/>
              </a:lnSpc>
            </a:pPr>
            <a:r>
              <a:rPr lang="en-US" sz="1200" spc="-30" dirty="0">
                <a:cs typeface="Open Sans Light"/>
              </a:rPr>
              <a:t>GUI events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8043" y="3772534"/>
            <a:ext cx="811881" cy="29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60"/>
              </a:lnSpc>
            </a:pPr>
            <a:r>
              <a:rPr lang="en-US" sz="1200" spc="-30" dirty="0">
                <a:cs typeface="Open Sans Light"/>
              </a:rPr>
              <a:t>Native calls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11824" y="4388558"/>
            <a:ext cx="1385128" cy="29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60"/>
              </a:lnSpc>
            </a:pPr>
            <a:r>
              <a:rPr lang="en-US" sz="1200" spc="-30" dirty="0">
                <a:cs typeface="Open Sans Light"/>
              </a:rPr>
              <a:t>Native GUI events</a:t>
            </a:r>
          </a:p>
        </p:txBody>
      </p:sp>
      <p:cxnSp>
        <p:nvCxnSpPr>
          <p:cNvPr id="32" name="Straight Arrow Connector 31"/>
          <p:cNvCxnSpPr>
            <a:stCxn id="16" idx="3"/>
            <a:endCxn id="21" idx="1"/>
          </p:cNvCxnSpPr>
          <p:nvPr/>
        </p:nvCxnSpPr>
        <p:spPr>
          <a:xfrm>
            <a:off x="6038195" y="2492044"/>
            <a:ext cx="1044690" cy="1165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35822" y="2187782"/>
            <a:ext cx="811881" cy="29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60"/>
              </a:lnSpc>
            </a:pPr>
            <a:r>
              <a:rPr lang="en-US" sz="1200" spc="-30" dirty="0">
                <a:cs typeface="Open Sans Light"/>
              </a:rPr>
              <a:t>GUI events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544272" y="2636912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616280" y="2636912"/>
            <a:ext cx="13681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spc="-30" dirty="0">
                <a:cs typeface="Open Sans Light"/>
              </a:rPr>
              <a:t>Signals to slots (observers)</a:t>
            </a:r>
          </a:p>
        </p:txBody>
      </p:sp>
      <p:sp>
        <p:nvSpPr>
          <p:cNvPr id="3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64657765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100" dirty="0" err="1"/>
              <a:t>Qt</a:t>
            </a:r>
            <a:r>
              <a:rPr lang="en-US" sz="2100" dirty="0"/>
              <a:t> Creator</a:t>
            </a:r>
          </a:p>
          <a:p>
            <a:pPr lvl="1"/>
            <a:r>
              <a:rPr lang="en-US" sz="1800" dirty="0"/>
              <a:t>The de facto IDE for Qt development on all platforms</a:t>
            </a:r>
          </a:p>
          <a:p>
            <a:pPr lvl="1"/>
            <a:r>
              <a:rPr lang="en-US" sz="1800" dirty="0"/>
              <a:t>Contains Qt Designer &amp; Qt Assistant</a:t>
            </a:r>
          </a:p>
          <a:p>
            <a:r>
              <a:rPr lang="en-US" sz="2100" dirty="0"/>
              <a:t>Qt Assistant</a:t>
            </a:r>
          </a:p>
          <a:p>
            <a:pPr lvl="1"/>
            <a:r>
              <a:rPr lang="en-US" sz="1800" dirty="0"/>
              <a:t>Documentation on various topics, API reference</a:t>
            </a:r>
          </a:p>
          <a:p>
            <a:r>
              <a:rPr lang="en-US" sz="2100" dirty="0"/>
              <a:t>Qt Designer</a:t>
            </a:r>
          </a:p>
          <a:p>
            <a:pPr lvl="1"/>
            <a:r>
              <a:rPr lang="en-US" sz="1800" dirty="0" err="1"/>
              <a:t>Drag’n’drop</a:t>
            </a:r>
            <a:r>
              <a:rPr lang="en-US" sz="1800" dirty="0"/>
              <a:t> UI designer application</a:t>
            </a:r>
          </a:p>
          <a:p>
            <a:pPr lvl="1"/>
            <a:r>
              <a:rPr lang="en-US" sz="1800" dirty="0"/>
              <a:t>Separate versions for </a:t>
            </a:r>
            <a:r>
              <a:rPr lang="en-US" sz="1800" dirty="0" err="1">
                <a:latin typeface="Courier New"/>
                <a:cs typeface="Courier New"/>
              </a:rPr>
              <a:t>QWidget</a:t>
            </a:r>
            <a:r>
              <a:rPr lang="en-US" sz="1800" dirty="0"/>
              <a:t> and QML –based UIs</a:t>
            </a:r>
          </a:p>
          <a:p>
            <a:r>
              <a:rPr lang="en-US" sz="2100" dirty="0"/>
              <a:t>Qt Linguist</a:t>
            </a:r>
          </a:p>
          <a:p>
            <a:pPr lvl="1"/>
            <a:r>
              <a:rPr lang="en-US" sz="1800" dirty="0"/>
              <a:t>Localization tool in Qt</a:t>
            </a:r>
          </a:p>
          <a:p>
            <a:r>
              <a:rPr lang="en-US" dirty="0"/>
              <a:t>Others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qttools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/>
              <a:t>)</a:t>
            </a:r>
          </a:p>
          <a:p>
            <a:pPr lvl="1"/>
            <a:r>
              <a:rPr lang="en-US" sz="1800" dirty="0"/>
              <a:t>Deployment, font creation (QPF), key mapping, configuration management, test  lib, SCXML compiler </a:t>
            </a:r>
          </a:p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Development Tools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8" y="1700808"/>
            <a:ext cx="5184576" cy="301157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98898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04" y="1340768"/>
            <a:ext cx="8064896" cy="468466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Creator IDE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532330" y="2348300"/>
            <a:ext cx="334288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29916" y="2132856"/>
            <a:ext cx="8325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b="1" spc="-30" dirty="0">
                <a:latin typeface="Open Sans Light"/>
                <a:cs typeface="Open Sans Light"/>
              </a:rPr>
              <a:t>Mode selector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499657" y="4931517"/>
            <a:ext cx="334288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20389" y="4795573"/>
            <a:ext cx="8325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b="1" spc="-30" dirty="0">
                <a:latin typeface="Open Sans Light"/>
                <a:cs typeface="Open Sans Light"/>
              </a:rPr>
              <a:t>Run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496836" y="5154472"/>
            <a:ext cx="334288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17568" y="5018528"/>
            <a:ext cx="8325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b="1" spc="-30" dirty="0">
                <a:latin typeface="Open Sans Light"/>
                <a:cs typeface="Open Sans Light"/>
              </a:rPr>
              <a:t>Debug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494012" y="5373216"/>
            <a:ext cx="334288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14744" y="5237272"/>
            <a:ext cx="8325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b="1" spc="-30" dirty="0">
                <a:latin typeface="Open Sans Light"/>
                <a:cs typeface="Open Sans Light"/>
              </a:rPr>
              <a:t>Build all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5028" y="5802544"/>
            <a:ext cx="1092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b="1" spc="-30" dirty="0">
                <a:latin typeface="Open Sans Light"/>
                <a:cs typeface="Open Sans Light"/>
              </a:rPr>
              <a:t>Quick Open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54452" y="5661248"/>
            <a:ext cx="1092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b="1" spc="-30" dirty="0">
                <a:latin typeface="Open Sans Light"/>
                <a:cs typeface="Open Sans Light"/>
              </a:rPr>
              <a:t>Output pane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54052" y="1268760"/>
            <a:ext cx="1092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b="1" spc="-30" dirty="0">
                <a:latin typeface="Open Sans Light"/>
                <a:cs typeface="Open Sans Light"/>
              </a:rPr>
              <a:t>Sidebar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9331" y="1268760"/>
            <a:ext cx="1092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b="1" spc="-30" dirty="0">
                <a:latin typeface="Open Sans Light"/>
                <a:cs typeface="Open Sans Light"/>
              </a:rPr>
              <a:t>Opened files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27043" y="1269114"/>
            <a:ext cx="1417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spc="-30" dirty="0">
                <a:latin typeface="Open Sans Light"/>
                <a:cs typeface="Open Sans Light"/>
              </a:rPr>
              <a:t>Symbol  overview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998727" y="1342232"/>
            <a:ext cx="0" cy="341945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253130" y="1342232"/>
            <a:ext cx="0" cy="341945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52058" y="1342232"/>
            <a:ext cx="0" cy="341945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380198" y="5639060"/>
            <a:ext cx="0" cy="341945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9096" y="5497764"/>
            <a:ext cx="0" cy="341945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4013829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532764"/>
              </p:ext>
            </p:extLst>
          </p:nvPr>
        </p:nvGraphicFramePr>
        <p:xfrm>
          <a:off x="695219" y="1916833"/>
          <a:ext cx="10798388" cy="22398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834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14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11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b="0" i="0" dirty="0">
                          <a:latin typeface="+mn-lt"/>
                          <a:cs typeface="Open Sans Light"/>
                        </a:rPr>
                        <a:t>Qt Essentials</a:t>
                      </a:r>
                    </a:p>
                  </a:txBody>
                  <a:tcPr marL="91404" marR="91404" marT="45703" marB="45703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Qt 5 Modules,</a:t>
                      </a:r>
                      <a:r>
                        <a:rPr lang="en-US" sz="14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Creating, Building, and Debugging Applications with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QtCreator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,</a:t>
                      </a:r>
                      <a:r>
                        <a:rPr lang="en-US" sz="14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Logging Messages, Asserts,</a:t>
                      </a:r>
                      <a:r>
                        <a:rPr lang="en-US" sz="14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Practical Tips for Developers</a:t>
                      </a:r>
                      <a:endParaRPr lang="en-US" sz="1400" b="0" i="0" dirty="0">
                        <a:latin typeface="+mn-lt"/>
                        <a:cs typeface="Open Sans Light"/>
                      </a:endParaRPr>
                    </a:p>
                  </a:txBody>
                  <a:tcPr marL="91404" marR="91404" marT="45703" marB="45703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+mn-lt"/>
                          <a:cs typeface="Open Sans Light"/>
                        </a:rPr>
                        <a:t>Objects in Qt</a:t>
                      </a:r>
                    </a:p>
                  </a:txBody>
                  <a:tcPr marL="91404" marR="91404" marT="45703" marB="4570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QObjects</a:t>
                      </a:r>
                      <a:r>
                        <a:rPr lang="en-US" sz="1400" dirty="0"/>
                        <a:t> vs. Value Types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,</a:t>
                      </a:r>
                      <a:r>
                        <a:rPr lang="en-US" sz="14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Memory Management,</a:t>
                      </a:r>
                      <a:r>
                        <a:rPr lang="en-US" sz="14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Qt Smart Pointers,</a:t>
                      </a:r>
                      <a:r>
                        <a:rPr lang="en-US" sz="14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Meta-Object System,</a:t>
                      </a:r>
                      <a:r>
                        <a:rPr lang="en-US" sz="14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Signals and Slots,</a:t>
                      </a:r>
                      <a:r>
                        <a:rPr lang="en-US" sz="14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Properties</a:t>
                      </a:r>
                      <a:endParaRPr lang="en-US" sz="1400" b="0" i="0" dirty="0">
                        <a:latin typeface="+mn-lt"/>
                        <a:cs typeface="Open Sans Light"/>
                      </a:endParaRPr>
                    </a:p>
                  </a:txBody>
                  <a:tcPr marL="91404" marR="91404" marT="45703" marB="45703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+mn-lt"/>
                          <a:cs typeface="Open Sans Light"/>
                        </a:rPr>
                        <a:t>Meta-Type System</a:t>
                      </a:r>
                    </a:p>
                  </a:txBody>
                  <a:tcPr marL="91404" marR="91404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Variants,</a:t>
                      </a:r>
                      <a:r>
                        <a:rPr lang="en-US" sz="14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Custom Types and Variants</a:t>
                      </a:r>
                      <a:endParaRPr lang="en-US" sz="1400" b="0" i="0" dirty="0">
                        <a:latin typeface="+mn-lt"/>
                        <a:cs typeface="Open Sans Light"/>
                      </a:endParaRPr>
                    </a:p>
                  </a:txBody>
                  <a:tcPr marL="91404" marR="91404" marT="45703" marB="45703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Event Handling 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Open Sans Light"/>
                      </a:endParaRPr>
                    </a:p>
                  </a:txBody>
                  <a:tcPr marL="91404" marR="91404" marT="45703" marB="45703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Events,</a:t>
                      </a:r>
                      <a:r>
                        <a:rPr lang="en-US" sz="14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Basic Event Handling,</a:t>
                      </a:r>
                      <a:r>
                        <a:rPr lang="en-US" sz="14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Event Loop,</a:t>
                      </a:r>
                      <a:r>
                        <a:rPr lang="en-US" sz="14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Event Dispatching,</a:t>
                      </a:r>
                      <a:r>
                        <a:rPr lang="en-US" sz="14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Custom Events,</a:t>
                      </a:r>
                      <a:r>
                        <a:rPr lang="en-US" sz="14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Event Filters</a:t>
                      </a:r>
                      <a:endParaRPr lang="en-US" sz="1400" b="0" i="0" dirty="0">
                        <a:latin typeface="+mn-lt"/>
                        <a:cs typeface="Open Sans Light"/>
                      </a:endParaRPr>
                    </a:p>
                  </a:txBody>
                  <a:tcPr marL="91404" marR="91404" marT="45703" marB="45703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Core Classes 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Open Sans Light"/>
                      </a:endParaRPr>
                    </a:p>
                  </a:txBody>
                  <a:tcPr marL="91404" marR="91404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String Handling,</a:t>
                      </a:r>
                      <a:r>
                        <a:rPr lang="en-US" sz="14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Item Containers,</a:t>
                      </a:r>
                      <a:r>
                        <a:rPr lang="en-US" sz="14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File Handling,</a:t>
                      </a:r>
                      <a:r>
                        <a:rPr lang="en-US" sz="14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Data Streams and Serialization</a:t>
                      </a:r>
                      <a:endParaRPr lang="en-US" sz="1400" b="0" i="0" dirty="0">
                        <a:latin typeface="+mn-lt"/>
                        <a:cs typeface="Open Sans Light"/>
                      </a:endParaRPr>
                    </a:p>
                  </a:txBody>
                  <a:tcPr marL="91404" marR="91404" marT="45703" marB="45703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65977925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720" y="1844825"/>
            <a:ext cx="5543692" cy="4321025"/>
          </a:xfrm>
        </p:spPr>
        <p:txBody>
          <a:bodyPr/>
          <a:lstStyle/>
          <a:p>
            <a:r>
              <a:rPr lang="en-US" dirty="0"/>
              <a:t>Click on Locator or press </a:t>
            </a:r>
            <a:r>
              <a:rPr lang="en-US" dirty="0" err="1"/>
              <a:t>Ctrl+K</a:t>
            </a:r>
            <a:r>
              <a:rPr lang="en-US" dirty="0"/>
              <a:t> (Mac OSX : </a:t>
            </a:r>
            <a:r>
              <a:rPr lang="en-US" dirty="0" err="1"/>
              <a:t>Cmd+K</a:t>
            </a:r>
            <a:r>
              <a:rPr lang="en-US" dirty="0"/>
              <a:t>) </a:t>
            </a:r>
          </a:p>
          <a:p>
            <a:r>
              <a:rPr lang="en-US" dirty="0"/>
              <a:t>Type in the file name</a:t>
            </a:r>
          </a:p>
          <a:p>
            <a:r>
              <a:rPr lang="en-US" dirty="0"/>
              <a:t>Press Return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Locator Prefixes</a:t>
            </a:r>
          </a:p>
          <a:p>
            <a:pPr lvl="1"/>
            <a:r>
              <a:rPr lang="en-US" b="1" dirty="0"/>
              <a:t>:&lt;class name&gt; </a:t>
            </a:r>
            <a:r>
              <a:rPr lang="en-US" dirty="0"/>
              <a:t>- Go to a symbol definition</a:t>
            </a:r>
          </a:p>
          <a:p>
            <a:pPr lvl="1"/>
            <a:r>
              <a:rPr lang="en-US" b="1" dirty="0"/>
              <a:t>l&lt;line number&gt; </a:t>
            </a:r>
            <a:r>
              <a:rPr lang="en-US" dirty="0"/>
              <a:t>- Go to a line in the current document </a:t>
            </a:r>
          </a:p>
          <a:p>
            <a:pPr lvl="1"/>
            <a:r>
              <a:rPr lang="en-US" b="1" dirty="0"/>
              <a:t>?&lt;help topic&gt; </a:t>
            </a:r>
            <a:r>
              <a:rPr lang="en-US" dirty="0"/>
              <a:t>- Go to a help topic</a:t>
            </a:r>
          </a:p>
          <a:p>
            <a:pPr lvl="1"/>
            <a:r>
              <a:rPr lang="en-US" b="1" dirty="0"/>
              <a:t>o&lt;open document&gt; </a:t>
            </a:r>
            <a:r>
              <a:rPr lang="en-US" dirty="0"/>
              <a:t>- Go to an opened document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Code – Locator </a:t>
            </a:r>
          </a:p>
        </p:txBody>
      </p:sp>
      <p:pic>
        <p:nvPicPr>
          <p:cNvPr id="7" name="Picture 6" descr="qtcreator-loca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847" y="1772816"/>
            <a:ext cx="5644964" cy="2880320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62198327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719" y="1844825"/>
            <a:ext cx="7271885" cy="4321025"/>
          </a:xfrm>
        </p:spPr>
        <p:txBody>
          <a:bodyPr>
            <a:normAutofit/>
          </a:bodyPr>
          <a:lstStyle/>
          <a:p>
            <a:r>
              <a:rPr lang="en-GB" dirty="0"/>
              <a:t>Build and run targets defined as kits</a:t>
            </a:r>
          </a:p>
          <a:p>
            <a:pPr lvl="1"/>
            <a:r>
              <a:rPr lang="en-GB" i="1" dirty="0"/>
              <a:t>Tools &gt; Options – Build &amp; Run: Kits</a:t>
            </a:r>
            <a:endParaRPr lang="en-GB" dirty="0"/>
          </a:p>
          <a:p>
            <a:r>
              <a:rPr lang="en-GB" dirty="0"/>
              <a:t>A kit defines, which</a:t>
            </a:r>
          </a:p>
          <a:p>
            <a:pPr lvl="1"/>
            <a:r>
              <a:rPr lang="en-GB" dirty="0"/>
              <a:t>Qt version is used (Qt versions sheet – </a:t>
            </a:r>
            <a:r>
              <a:rPr lang="en-GB" i="1" dirty="0" err="1"/>
              <a:t>qmake</a:t>
            </a:r>
            <a:r>
              <a:rPr lang="en-GB" dirty="0"/>
              <a:t> location)</a:t>
            </a:r>
          </a:p>
          <a:p>
            <a:pPr lvl="1"/>
            <a:r>
              <a:rPr lang="en-GB" dirty="0"/>
              <a:t>compiler is used (Compilers sheet)</a:t>
            </a:r>
          </a:p>
          <a:p>
            <a:pPr lvl="1"/>
            <a:r>
              <a:rPr lang="en-GB" dirty="0"/>
              <a:t>debugger is used (Debuggers sheet)</a:t>
            </a:r>
          </a:p>
          <a:p>
            <a:pPr marL="140426" indent="0">
              <a:buNone/>
            </a:pPr>
            <a:endParaRPr lang="en-GB" dirty="0"/>
          </a:p>
          <a:p>
            <a:r>
              <a:rPr lang="en-GB" dirty="0"/>
              <a:t>In </a:t>
            </a:r>
            <a:r>
              <a:rPr lang="en-GB" i="1" dirty="0"/>
              <a:t>Projects</a:t>
            </a:r>
            <a:r>
              <a:rPr lang="en-GB" dirty="0"/>
              <a:t> mode kits may be dynamically added/removed </a:t>
            </a:r>
          </a:p>
          <a:p>
            <a:pPr lvl="1"/>
            <a:r>
              <a:rPr lang="en-GB" dirty="0"/>
              <a:t>Kit and build type selectable above run/debug buttons </a:t>
            </a:r>
          </a:p>
          <a:p>
            <a:r>
              <a:rPr lang="en-GB" dirty="0"/>
              <a:t>Deployment and on-device debugging easy to configure </a:t>
            </a:r>
          </a:p>
          <a:p>
            <a:pPr lvl="1"/>
            <a:r>
              <a:rPr lang="en-GB" i="1" dirty="0"/>
              <a:t>Tools &gt; Options – Devices</a:t>
            </a:r>
            <a:endParaRPr lang="en-GB" dirty="0"/>
          </a:p>
          <a:p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QtCreator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564" y="3789040"/>
            <a:ext cx="3672408" cy="26704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32" y="1484784"/>
            <a:ext cx="4292307" cy="2287881"/>
          </a:xfrm>
          <a:prstGeom prst="rect">
            <a:avLst/>
          </a:prstGeom>
        </p:spPr>
      </p:pic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2553864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719" y="1844825"/>
            <a:ext cx="11087387" cy="14401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Customize build steps</a:t>
            </a:r>
          </a:p>
          <a:p>
            <a:r>
              <a:rPr lang="en-US" dirty="0"/>
              <a:t>Add build steps</a:t>
            </a:r>
          </a:p>
          <a:p>
            <a:r>
              <a:rPr lang="en-US" dirty="0"/>
              <a:t>Add command line arguments </a:t>
            </a:r>
          </a:p>
          <a:p>
            <a:r>
              <a:rPr lang="en-US" dirty="0"/>
              <a:t>Add/edit environment variables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Run Settings – Qt Creator Project Mode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50198" y="4437112"/>
            <a:ext cx="11087387" cy="1800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Titillium Web" panose="00000500000000000000" pitchFamily="2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1825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841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5713" indent="-1841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2900" indent="-1746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Titillium Web" panose="00000500000000000000" pitchFamily="2" charset="0"/>
              <a:buChar char="›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70088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5213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93988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1175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Titillium Web" panose="0000050000000000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1" y="1844824"/>
            <a:ext cx="7023349" cy="3384376"/>
          </a:xfrm>
          <a:prstGeom prst="rect">
            <a:avLst/>
          </a:prstGeom>
        </p:spPr>
      </p:pic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90393836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Cross-platform </a:t>
            </a:r>
            <a:r>
              <a:rPr lang="en-US" dirty="0" err="1"/>
              <a:t>makefile</a:t>
            </a:r>
            <a:r>
              <a:rPr lang="en-US" dirty="0"/>
              <a:t> and workspace generator</a:t>
            </a:r>
          </a:p>
          <a:p>
            <a:pPr lvl="1"/>
            <a:r>
              <a:rPr lang="en-GB" b="1" dirty="0" err="1">
                <a:latin typeface="Courier New"/>
                <a:cs typeface="Courier New"/>
              </a:rPr>
              <a:t>qmake.conf</a:t>
            </a:r>
            <a:r>
              <a:rPr lang="en-GB" dirty="0"/>
              <a:t> (</a:t>
            </a:r>
            <a:r>
              <a:rPr lang="en-GB" dirty="0">
                <a:latin typeface="Courier New"/>
                <a:cs typeface="Courier New"/>
              </a:rPr>
              <a:t>Qt/&lt;version&gt;/&lt;compiler&gt;/</a:t>
            </a:r>
            <a:r>
              <a:rPr lang="en-GB" dirty="0" err="1">
                <a:latin typeface="Courier New"/>
                <a:cs typeface="Courier New"/>
              </a:rPr>
              <a:t>mkspecs</a:t>
            </a:r>
            <a:r>
              <a:rPr lang="en-GB" dirty="0">
                <a:latin typeface="Courier New"/>
                <a:cs typeface="Courier New"/>
              </a:rPr>
              <a:t>/&lt;platform-compiler&gt;</a:t>
            </a:r>
            <a:r>
              <a:rPr lang="en-GB" dirty="0"/>
              <a:t> )</a:t>
            </a:r>
          </a:p>
          <a:p>
            <a:pPr lvl="1"/>
            <a:r>
              <a:rPr lang="en-GB" dirty="0"/>
              <a:t>Uses project-specific </a:t>
            </a:r>
            <a:r>
              <a:rPr lang="en-GB" b="1" dirty="0">
                <a:latin typeface="Courier New"/>
                <a:cs typeface="Courier New"/>
              </a:rPr>
              <a:t>.pro</a:t>
            </a:r>
            <a:r>
              <a:rPr lang="en-GB" dirty="0"/>
              <a:t> file(s)</a:t>
            </a:r>
          </a:p>
          <a:p>
            <a:pPr lvl="1"/>
            <a:r>
              <a:rPr lang="en-GB" dirty="0"/>
              <a:t>Additionally, project include files (</a:t>
            </a:r>
            <a:r>
              <a:rPr lang="en-GB" b="1" dirty="0">
                <a:latin typeface="Courier New"/>
                <a:cs typeface="Courier New"/>
              </a:rPr>
              <a:t>.</a:t>
            </a:r>
            <a:r>
              <a:rPr lang="en-GB" b="1" dirty="0" err="1">
                <a:latin typeface="Courier New"/>
                <a:cs typeface="Courier New"/>
              </a:rPr>
              <a:t>pri</a:t>
            </a:r>
            <a:r>
              <a:rPr lang="en-GB" b="1" dirty="0">
                <a:latin typeface="Courier New"/>
                <a:cs typeface="Courier New"/>
              </a:rPr>
              <a:t>) </a:t>
            </a:r>
            <a:r>
              <a:rPr lang="en-GB" dirty="0"/>
              <a:t>and project feature files (</a:t>
            </a:r>
            <a:r>
              <a:rPr lang="en-GB" b="1" dirty="0">
                <a:latin typeface="Courier New"/>
                <a:cs typeface="Courier New"/>
              </a:rPr>
              <a:t>.</a:t>
            </a:r>
            <a:r>
              <a:rPr lang="en-GB" b="1" dirty="0" err="1">
                <a:latin typeface="Courier New"/>
                <a:cs typeface="Courier New"/>
              </a:rPr>
              <a:t>prf</a:t>
            </a:r>
            <a:r>
              <a:rPr lang="en-GB" b="1" dirty="0">
                <a:latin typeface="Courier New"/>
                <a:cs typeface="Courier New"/>
              </a:rPr>
              <a:t>) </a:t>
            </a:r>
            <a:r>
              <a:rPr lang="en-GB" dirty="0">
                <a:cs typeface="Courier New"/>
              </a:rPr>
              <a:t>may be used</a:t>
            </a:r>
          </a:p>
          <a:p>
            <a:pPr lvl="1"/>
            <a:r>
              <a:rPr lang="en-GB" b="1" dirty="0">
                <a:latin typeface="Courier New"/>
                <a:cs typeface="Courier New"/>
              </a:rPr>
              <a:t>.</a:t>
            </a:r>
            <a:r>
              <a:rPr lang="en-GB" b="1" dirty="0" err="1">
                <a:latin typeface="Courier New"/>
                <a:cs typeface="Courier New"/>
              </a:rPr>
              <a:t>pro.user</a:t>
            </a:r>
            <a:r>
              <a:rPr lang="en-GB" dirty="0">
                <a:cs typeface="Courier New"/>
              </a:rPr>
              <a:t> files contain user-specific project configurations and is typically not stored into the repo</a:t>
            </a:r>
            <a:endParaRPr lang="en-GB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Hides platform-specific </a:t>
            </a:r>
            <a:r>
              <a:rPr lang="en-US" dirty="0" err="1"/>
              <a:t>makefiles</a:t>
            </a:r>
            <a:r>
              <a:rPr lang="en-US" dirty="0"/>
              <a:t> from developer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Automatically includes build rules for MOC, UIC and RCC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Can be used for any software project, whether it is written in Qt or not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Build Tools – </a:t>
            </a:r>
            <a:r>
              <a:rPr lang="en-US" dirty="0" err="1"/>
              <a:t>qmake</a:t>
            </a:r>
            <a:r>
              <a:rPr lang="en-US" dirty="0"/>
              <a:t> 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95183095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 compiler – </a:t>
            </a:r>
            <a:r>
              <a:rPr lang="en-US" dirty="0" err="1"/>
              <a:t>uic</a:t>
            </a:r>
            <a:endParaRPr lang="en-US" dirty="0"/>
          </a:p>
          <a:p>
            <a:pPr lvl="1"/>
            <a:r>
              <a:rPr lang="en-US" dirty="0"/>
              <a:t>Converts XML files, specifying UI forms, to C++ </a:t>
            </a:r>
          </a:p>
          <a:p>
            <a:pPr lvl="1"/>
            <a:r>
              <a:rPr lang="en-US" dirty="0"/>
              <a:t>Forms and created with Qt Designer </a:t>
            </a:r>
          </a:p>
          <a:p>
            <a:endParaRPr lang="en-US" dirty="0"/>
          </a:p>
          <a:p>
            <a:r>
              <a:rPr lang="en-US" dirty="0"/>
              <a:t>Meta-object compiler – </a:t>
            </a:r>
            <a:r>
              <a:rPr lang="en-US" dirty="0" err="1"/>
              <a:t>moc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Generates meta-object data using a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/>
              <a:t> class definition </a:t>
            </a:r>
          </a:p>
          <a:p>
            <a:endParaRPr lang="en-US" dirty="0"/>
          </a:p>
          <a:p>
            <a:r>
              <a:rPr lang="en-US" dirty="0"/>
              <a:t>Resource compiler – </a:t>
            </a:r>
            <a:r>
              <a:rPr lang="en-US" dirty="0" err="1"/>
              <a:t>rcc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Adds built-in and external resources to Qt programs</a:t>
            </a:r>
          </a:p>
          <a:p>
            <a:pPr lvl="1"/>
            <a:r>
              <a:rPr lang="en-US" dirty="0"/>
              <a:t>Resources are defined in an XML-based Qt Resource Collection file (.</a:t>
            </a:r>
            <a:r>
              <a:rPr lang="en-US" dirty="0" err="1"/>
              <a:t>qrc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By default, </a:t>
            </a:r>
            <a:r>
              <a:rPr lang="en-US" dirty="0" err="1"/>
              <a:t>rcc</a:t>
            </a:r>
            <a:r>
              <a:rPr lang="en-US" dirty="0"/>
              <a:t> converts resource data to 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char</a:t>
            </a:r>
            <a:r>
              <a:rPr lang="en-US" dirty="0"/>
              <a:t> arrays, compiled with the program =&gt; easy to deploy</a:t>
            </a:r>
          </a:p>
          <a:p>
            <a:pPr lvl="2"/>
            <a:r>
              <a:rPr lang="en-US" dirty="0"/>
              <a:t>External files may be used as well</a:t>
            </a:r>
          </a:p>
          <a:p>
            <a:pPr lvl="1"/>
            <a:r>
              <a:rPr lang="en-US" dirty="0"/>
              <a:t>Resource files can be created and managed in QtCreator 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Build Tools – </a:t>
            </a:r>
            <a:r>
              <a:rPr lang="en-US" dirty="0" err="1"/>
              <a:t>uic</a:t>
            </a:r>
            <a:r>
              <a:rPr lang="en-US" dirty="0"/>
              <a:t>, </a:t>
            </a:r>
            <a:r>
              <a:rPr lang="en-US" dirty="0" err="1"/>
              <a:t>moc</a:t>
            </a:r>
            <a:r>
              <a:rPr lang="en-US" dirty="0"/>
              <a:t>, </a:t>
            </a:r>
            <a:r>
              <a:rPr lang="en-US" dirty="0" err="1"/>
              <a:t>rcc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54350517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If needed, create a target-specific make specification in the folder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mkspecs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dirty="0"/>
              <a:t>Use a specification close to your platform (e.g.,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mkspecs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-arm-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gnueabi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-g++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Sometimes provider by the chip vendor</a:t>
            </a:r>
          </a:p>
          <a:p>
            <a:pPr>
              <a:defRPr/>
            </a:pPr>
            <a:r>
              <a:rPr lang="en-US" dirty="0"/>
              <a:t>It is essential to define cross-compiler tools and build flags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qmake.conf</a:t>
            </a:r>
            <a:r>
              <a:rPr lang="en-US" dirty="0"/>
              <a:t>)</a:t>
            </a:r>
          </a:p>
          <a:p>
            <a:pPr marL="622764" lvl="1" indent="0">
              <a:buNone/>
              <a:defRPr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QMAKE_CFLAGS  </a:t>
            </a: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>		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= -march=armv7-a -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mfpu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=neon -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mfloat-abi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softfp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QMAKE_CXXFLAGS       	= -march=armv7-a -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mfpu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=neon -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mfloat-abi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softfp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QMAKE_CC             	= arm-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fsl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-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linux-gnueabi-gcc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QMAKE_CXX            	= arm-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fsl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-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linux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-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gnueabi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-g++</a:t>
            </a:r>
            <a:b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QMAKE_LINK           	= arm-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fsl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-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linux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-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gnueabi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-g++</a:t>
            </a:r>
            <a:b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QMAKE_LINK_SHLIB	    	= arm-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fsl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-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linux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-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gnueabi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-g++</a:t>
            </a:r>
            <a:b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# modifications to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linux.conf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QMAKE_AR             	= arm-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fsl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-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linux-gnueabi-ar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cqs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QMAKE_OBJCOPY        	= arm-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fsl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-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linux-gnueabi-objcopy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QMAKE_STRIP          	= arm-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fsl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-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linux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-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gnueabi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-strip</a:t>
            </a:r>
            <a:b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load(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qt_config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SimSun"/>
                <a:cs typeface="Courier New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charset="0"/>
                <a:cs typeface="Gill Sans" charset="0"/>
              </a:rPr>
              <a:t>Cross-Compilation Configuration – </a:t>
            </a:r>
            <a:r>
              <a:rPr lang="en-US" dirty="0" err="1">
                <a:latin typeface="Gill Sans" charset="0"/>
                <a:cs typeface="Gill Sans" charset="0"/>
              </a:rPr>
              <a:t>qmake</a:t>
            </a:r>
            <a:r>
              <a:rPr lang="en-US" dirty="0">
                <a:latin typeface="Gill Sans" charset="0"/>
                <a:cs typeface="Gill Sans" charset="0"/>
              </a:rPr>
              <a:t>  </a:t>
            </a:r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4956020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itchFamily="34" charset="0"/>
                <a:ea typeface="Adobe Caslon Pro" pitchFamily="18" charset="0"/>
                <a:cs typeface="Verdana" pitchFamily="34" charset="0"/>
              </a:rPr>
              <a:t>Building Qt Applications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34835" y="2018322"/>
            <a:ext cx="2793272" cy="59822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15380" tIns="59998" rIns="115380" bIns="59998" anchor="ctr">
            <a:spAutoFit/>
          </a:bodyPr>
          <a:lstStyle/>
          <a:p>
            <a:pPr>
              <a:defRPr/>
            </a:pPr>
            <a:endParaRPr lang="en-US" sz="3100" dirty="0"/>
          </a:p>
        </p:txBody>
      </p:sp>
      <p:sp>
        <p:nvSpPr>
          <p:cNvPr id="8" name="Oval 7"/>
          <p:cNvSpPr/>
          <p:nvPr/>
        </p:nvSpPr>
        <p:spPr bwMode="auto">
          <a:xfrm>
            <a:off x="5757951" y="102870"/>
            <a:ext cx="6335650" cy="6048376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lIns="115380" tIns="59998" rIns="115380" bIns="59998" anchor="ctr"/>
          <a:lstStyle/>
          <a:p>
            <a:pPr>
              <a:defRPr/>
            </a:pPr>
            <a:endParaRPr lang="en-US" sz="3100"/>
          </a:p>
        </p:txBody>
      </p:sp>
      <p:pic>
        <p:nvPicPr>
          <p:cNvPr id="10" name="Picture 5" descr="Screen Clippi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47" y="4034790"/>
            <a:ext cx="2029355" cy="181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634835" y="1336216"/>
            <a:ext cx="2158438" cy="364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7226" tIns="58613" rIns="117226" bIns="58613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i-FI" dirty="0">
                <a:latin typeface="+mn-lt"/>
              </a:rPr>
              <a:t>Qt Project</a:t>
            </a:r>
            <a:endParaRPr lang="en-US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07109" y="1794510"/>
            <a:ext cx="1007271" cy="12268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15380" tIns="59998" rIns="115380" bIns="59998" anchor="ctr"/>
          <a:lstStyle/>
          <a:p>
            <a:pPr>
              <a:defRPr/>
            </a:pPr>
            <a:r>
              <a:rPr lang="fi-FI" sz="1500" dirty="0"/>
              <a:t>.pro</a:t>
            </a:r>
          </a:p>
          <a:p>
            <a:pPr>
              <a:defRPr/>
            </a:pPr>
            <a:r>
              <a:rPr lang="fi-FI" sz="1500" dirty="0" err="1"/>
              <a:t>file</a:t>
            </a:r>
            <a:endParaRPr lang="en-US" sz="1500" dirty="0"/>
          </a:p>
        </p:txBody>
      </p: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746990" y="1744980"/>
            <a:ext cx="1201954" cy="1356360"/>
            <a:chOff x="1426052" y="1419599"/>
            <a:chExt cx="901054" cy="1129329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570411" y="1525871"/>
              <a:ext cx="756695" cy="10230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r>
                <a:rPr lang="fi-FI" sz="1300" dirty="0" err="1"/>
                <a:t>Qt/C</a:t>
              </a:r>
              <a:r>
                <a:rPr lang="fi-FI" sz="1300" dirty="0"/>
                <a:t>++</a:t>
              </a:r>
            </a:p>
            <a:p>
              <a:pPr>
                <a:defRPr/>
              </a:pPr>
              <a:r>
                <a:rPr lang="fi-FI" sz="1300" dirty="0" err="1"/>
                <a:t>code</a:t>
              </a:r>
              <a:r>
                <a:rPr lang="fi-FI" sz="1300" dirty="0"/>
                <a:t> </a:t>
              </a:r>
              <a:r>
                <a:rPr lang="fi-FI" sz="1300" dirty="0" err="1"/>
                <a:t>files</a:t>
              </a:r>
              <a:endParaRPr lang="en-US" sz="1300" dirty="0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514888" y="1476700"/>
              <a:ext cx="755109" cy="10230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r>
                <a:rPr lang="fi-FI" sz="1300" dirty="0" err="1"/>
                <a:t>Qt/C</a:t>
              </a:r>
              <a:r>
                <a:rPr lang="fi-FI" sz="1300" dirty="0"/>
                <a:t>++</a:t>
              </a:r>
            </a:p>
            <a:p>
              <a:pPr>
                <a:defRPr/>
              </a:pPr>
              <a:r>
                <a:rPr lang="fi-FI" sz="1300" dirty="0" err="1"/>
                <a:t>code</a:t>
              </a:r>
              <a:r>
                <a:rPr lang="fi-FI" sz="1300" dirty="0"/>
                <a:t> </a:t>
              </a:r>
              <a:r>
                <a:rPr lang="fi-FI" sz="1300" dirty="0" err="1"/>
                <a:t>files</a:t>
              </a:r>
              <a:endParaRPr lang="en-US" sz="1300" dirty="0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426052" y="1419599"/>
              <a:ext cx="756694" cy="10230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r>
                <a:rPr lang="fi-FI" sz="1300" dirty="0" err="1"/>
                <a:t>Qt/C</a:t>
              </a:r>
              <a:r>
                <a:rPr lang="fi-FI" sz="1300" dirty="0"/>
                <a:t>++</a:t>
              </a:r>
            </a:p>
            <a:p>
              <a:pPr>
                <a:defRPr/>
              </a:pPr>
              <a:r>
                <a:rPr lang="fi-FI" sz="1300" dirty="0" err="1"/>
                <a:t>code</a:t>
              </a:r>
              <a:r>
                <a:rPr lang="fi-FI" sz="1300" dirty="0"/>
                <a:t> </a:t>
              </a:r>
              <a:r>
                <a:rPr lang="fi-FI" sz="1300" dirty="0" err="1"/>
                <a:t>files</a:t>
              </a:r>
              <a:endParaRPr lang="en-US" sz="1300" dirty="0"/>
            </a:p>
          </p:txBody>
        </p:sp>
      </p:grp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558385" y="4034790"/>
            <a:ext cx="1007271" cy="1813560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15380" tIns="59998" rIns="115380" bIns="59998" anchor="ctr"/>
          <a:lstStyle/>
          <a:p>
            <a:r>
              <a:rPr lang="fi-FI" sz="1500" dirty="0" err="1"/>
              <a:t>Other</a:t>
            </a:r>
            <a:r>
              <a:rPr lang="fi-FI" sz="1500" dirty="0"/>
              <a:t> IDE / </a:t>
            </a:r>
            <a:r>
              <a:rPr lang="fi-FI" sz="1500" dirty="0" err="1"/>
              <a:t>Code</a:t>
            </a:r>
            <a:r>
              <a:rPr lang="fi-FI" sz="1500" dirty="0"/>
              <a:t> </a:t>
            </a:r>
            <a:r>
              <a:rPr lang="fi-FI" sz="1500" dirty="0" err="1"/>
              <a:t>Editor</a:t>
            </a:r>
            <a:endParaRPr lang="en-US" sz="1500" dirty="0"/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431688" y="5800712"/>
            <a:ext cx="1932014" cy="364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7226" tIns="58613" rIns="117226" bIns="58613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i-FI" dirty="0">
                <a:latin typeface="+mn-lt"/>
              </a:rPr>
              <a:t>Qt </a:t>
            </a:r>
            <a:r>
              <a:rPr lang="fi-FI" dirty="0" err="1">
                <a:latin typeface="+mn-lt"/>
              </a:rPr>
              <a:t>Creator</a:t>
            </a:r>
            <a:endParaRPr lang="en-US" dirty="0">
              <a:latin typeface="+mn-lt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031201" y="1352551"/>
            <a:ext cx="1726750" cy="887730"/>
          </a:xfrm>
          <a:prstGeom prst="rect">
            <a:avLst/>
          </a:prstGeom>
          <a:gradFill rotWithShape="1">
            <a:gsLst>
              <a:gs pos="0">
                <a:srgbClr val="83D3FF"/>
              </a:gs>
              <a:gs pos="50000">
                <a:srgbClr val="B5E2FF"/>
              </a:gs>
              <a:gs pos="100000">
                <a:srgbClr val="DBF0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15380" tIns="59998" rIns="115380" bIns="59998" anchor="ctr"/>
          <a:lstStyle/>
          <a:p>
            <a:r>
              <a:rPr lang="fi-FI" sz="1500"/>
              <a:t>qmake </a:t>
            </a:r>
          </a:p>
          <a:p>
            <a:endParaRPr lang="fi-FI" sz="1500"/>
          </a:p>
          <a:p>
            <a:r>
              <a:rPr lang="fi-FI" sz="1300"/>
              <a:t>[Linux/X11]</a:t>
            </a:r>
            <a:endParaRPr lang="en-US" sz="1300"/>
          </a:p>
        </p:txBody>
      </p:sp>
      <p:sp>
        <p:nvSpPr>
          <p:cNvPr id="20" name="Rectangle 19"/>
          <p:cNvSpPr/>
          <p:nvPr/>
        </p:nvSpPr>
        <p:spPr bwMode="auto">
          <a:xfrm>
            <a:off x="4030721" y="2574897"/>
            <a:ext cx="1727742" cy="945974"/>
          </a:xfrm>
          <a:prstGeom prst="rect">
            <a:avLst/>
          </a:prstGeom>
          <a:gradFill flip="none" rotWithShape="1">
            <a:gsLst>
              <a:gs pos="0">
                <a:srgbClr val="CDEDFF">
                  <a:alpha val="69804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lIns="115380" tIns="59998" rIns="115380" bIns="59998" anchor="ctr"/>
          <a:lstStyle/>
          <a:p>
            <a:pPr>
              <a:defRPr/>
            </a:pPr>
            <a:r>
              <a:rPr lang="fi-FI" sz="1500" dirty="0" err="1">
                <a:solidFill>
                  <a:schemeClr val="bg2">
                    <a:lumMod val="50000"/>
                  </a:schemeClr>
                </a:solidFill>
              </a:rPr>
              <a:t>qmake</a:t>
            </a:r>
            <a:r>
              <a:rPr lang="fi-FI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>
              <a:defRPr/>
            </a:pPr>
            <a:endParaRPr lang="fi-FI" sz="15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i-FI" sz="1300" dirty="0">
                <a:solidFill>
                  <a:schemeClr val="bg2">
                    <a:lumMod val="50000"/>
                  </a:schemeClr>
                </a:solidFill>
              </a:rPr>
              <a:t>[Embedded Linux]</a:t>
            </a:r>
            <a:endParaRPr 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416063" y="1308736"/>
            <a:ext cx="1036897" cy="971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15380" tIns="59998" rIns="115380" bIns="59998" anchor="ctr"/>
          <a:lstStyle/>
          <a:p>
            <a:pPr>
              <a:defRPr/>
            </a:pPr>
            <a:r>
              <a:rPr lang="fi-FI" sz="1300" dirty="0" err="1"/>
              <a:t>Makefile</a:t>
            </a:r>
            <a:endParaRPr lang="en-US" sz="13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013730" y="1440180"/>
            <a:ext cx="1728866" cy="710566"/>
          </a:xfrm>
          <a:prstGeom prst="rect">
            <a:avLst/>
          </a:prstGeom>
          <a:gradFill rotWithShape="1">
            <a:gsLst>
              <a:gs pos="0">
                <a:srgbClr val="83D3FF"/>
              </a:gs>
              <a:gs pos="50000">
                <a:srgbClr val="B5E2FF"/>
              </a:gs>
              <a:gs pos="100000">
                <a:srgbClr val="DBF0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15380" tIns="59998" rIns="115380" bIns="59998" anchor="ctr"/>
          <a:lstStyle/>
          <a:p>
            <a:r>
              <a:rPr lang="fi-FI" sz="1300" dirty="0"/>
              <a:t>GCC</a:t>
            </a:r>
          </a:p>
          <a:p>
            <a:r>
              <a:rPr lang="fi-FI" sz="1300" dirty="0"/>
              <a:t>[Linux </a:t>
            </a:r>
            <a:r>
              <a:rPr lang="fi-FI" sz="1300" dirty="0" err="1"/>
              <a:t>compiler</a:t>
            </a:r>
            <a:r>
              <a:rPr lang="fi-FI" sz="1300" dirty="0"/>
              <a:t>]</a:t>
            </a:r>
            <a:endParaRPr lang="en-US" sz="13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6430876" y="2562226"/>
            <a:ext cx="1022083" cy="971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lIns="115380" tIns="59998" rIns="115380" bIns="59998" anchor="ctr"/>
          <a:lstStyle/>
          <a:p>
            <a:pPr>
              <a:defRPr/>
            </a:pPr>
            <a:r>
              <a:rPr lang="fi-FI" sz="1300" dirty="0" err="1"/>
              <a:t>Makefile</a:t>
            </a:r>
            <a:endParaRPr lang="en-US" sz="130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8013730" y="2691766"/>
            <a:ext cx="1728866" cy="71247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lIns="115380" tIns="59998" rIns="115380" bIns="59998" anchor="ctr"/>
          <a:lstStyle/>
          <a:p>
            <a:pPr>
              <a:defRPr/>
            </a:pPr>
            <a:r>
              <a:rPr lang="fi-FI" sz="1300" dirty="0" err="1">
                <a:solidFill>
                  <a:schemeClr val="accent2">
                    <a:lumMod val="75000"/>
                  </a:schemeClr>
                </a:solidFill>
              </a:rPr>
              <a:t>Cross</a:t>
            </a:r>
            <a:r>
              <a:rPr lang="fi-FI" sz="13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i-FI" sz="1300" dirty="0" err="1">
                <a:solidFill>
                  <a:schemeClr val="accent2">
                    <a:lumMod val="75000"/>
                  </a:schemeClr>
                </a:solidFill>
              </a:rPr>
              <a:t>compiler</a:t>
            </a:r>
            <a:endParaRPr lang="en-US" sz="13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cxnSpLocks noChangeShapeType="1"/>
            <a:endCxn id="19" idx="1"/>
          </p:cNvCxnSpPr>
          <p:nvPr/>
        </p:nvCxnSpPr>
        <p:spPr bwMode="auto">
          <a:xfrm flipV="1">
            <a:off x="3214381" y="1796416"/>
            <a:ext cx="816820" cy="61150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>
            <a:off x="3214381" y="2407920"/>
            <a:ext cx="816820" cy="64008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  <a:stCxn id="19" idx="3"/>
            <a:endCxn id="21" idx="1"/>
          </p:cNvCxnSpPr>
          <p:nvPr/>
        </p:nvCxnSpPr>
        <p:spPr bwMode="auto">
          <a:xfrm flipV="1">
            <a:off x="5757951" y="1794510"/>
            <a:ext cx="658112" cy="190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 noChangeShapeType="1"/>
            <a:stCxn id="21" idx="3"/>
            <a:endCxn id="22" idx="1"/>
          </p:cNvCxnSpPr>
          <p:nvPr/>
        </p:nvCxnSpPr>
        <p:spPr bwMode="auto">
          <a:xfrm>
            <a:off x="7452959" y="1794510"/>
            <a:ext cx="560771" cy="190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7452959" y="3048000"/>
            <a:ext cx="560771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Arrow Connector 29"/>
          <p:cNvCxnSpPr>
            <a:cxnSpLocks noChangeShapeType="1"/>
            <a:endCxn id="23" idx="1"/>
          </p:cNvCxnSpPr>
          <p:nvPr/>
        </p:nvCxnSpPr>
        <p:spPr bwMode="auto">
          <a:xfrm flipV="1">
            <a:off x="5757951" y="3048000"/>
            <a:ext cx="6729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0673687" y="1230630"/>
            <a:ext cx="1136355" cy="975360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15380" tIns="59998" rIns="115380" bIns="59998" anchor="ctr"/>
          <a:lstStyle/>
          <a:p>
            <a:r>
              <a:rPr lang="fi-FI" sz="1300" dirty="0" err="1"/>
              <a:t>App</a:t>
            </a:r>
            <a:endParaRPr lang="fi-FI" sz="1300" dirty="0"/>
          </a:p>
          <a:p>
            <a:r>
              <a:rPr lang="fi-FI" sz="1300" dirty="0"/>
              <a:t>in</a:t>
            </a:r>
          </a:p>
          <a:p>
            <a:r>
              <a:rPr lang="fi-FI" sz="1300" dirty="0"/>
              <a:t>Linux</a:t>
            </a:r>
            <a:endParaRPr lang="en-US" sz="1300" dirty="0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10701197" y="2575560"/>
            <a:ext cx="1134238" cy="973456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15380" tIns="59998" rIns="115380" bIns="59998" anchor="ctr"/>
          <a:lstStyle/>
          <a:p>
            <a:r>
              <a:rPr lang="fi-FI" sz="1300"/>
              <a:t>App</a:t>
            </a:r>
          </a:p>
          <a:p>
            <a:r>
              <a:rPr lang="fi-FI" sz="1300"/>
              <a:t>in</a:t>
            </a:r>
          </a:p>
          <a:p>
            <a:r>
              <a:rPr lang="en-US" sz="1300"/>
              <a:t>Target HW</a:t>
            </a:r>
          </a:p>
        </p:txBody>
      </p:sp>
      <p:sp>
        <p:nvSpPr>
          <p:cNvPr id="33" name="Right Arrow 32"/>
          <p:cNvSpPr>
            <a:spLocks noChangeArrowheads="1"/>
          </p:cNvSpPr>
          <p:nvPr/>
        </p:nvSpPr>
        <p:spPr bwMode="auto">
          <a:xfrm>
            <a:off x="9852634" y="1202246"/>
            <a:ext cx="309552" cy="1188343"/>
          </a:xfrm>
          <a:prstGeom prst="rightArrow">
            <a:avLst>
              <a:gd name="adj1" fmla="val 50000"/>
              <a:gd name="adj2" fmla="val 5005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15380" tIns="59998" rIns="115380" bIns="59998" anchor="ctr">
            <a:spAutoFit/>
          </a:bodyPr>
          <a:lstStyle/>
          <a:p>
            <a:endParaRPr lang="en-US" sz="3100"/>
          </a:p>
        </p:txBody>
      </p:sp>
      <p:sp>
        <p:nvSpPr>
          <p:cNvPr id="34" name="Right Arrow 33"/>
          <p:cNvSpPr>
            <a:spLocks noChangeArrowheads="1"/>
          </p:cNvSpPr>
          <p:nvPr/>
        </p:nvSpPr>
        <p:spPr bwMode="auto">
          <a:xfrm>
            <a:off x="9852634" y="2453830"/>
            <a:ext cx="309552" cy="1188343"/>
          </a:xfrm>
          <a:prstGeom prst="rightArrow">
            <a:avLst>
              <a:gd name="adj1" fmla="val 50000"/>
              <a:gd name="adj2" fmla="val 5005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15380" tIns="59998" rIns="115380" bIns="59998" anchor="ctr">
            <a:spAutoFit/>
          </a:bodyPr>
          <a:lstStyle/>
          <a:p>
            <a:endParaRPr lang="en-US" sz="3100"/>
          </a:p>
        </p:txBody>
      </p:sp>
      <p:sp>
        <p:nvSpPr>
          <p:cNvPr id="35" name="Up-Down Arrow 44"/>
          <p:cNvSpPr>
            <a:spLocks noChangeArrowheads="1"/>
          </p:cNvSpPr>
          <p:nvPr/>
        </p:nvSpPr>
        <p:spPr bwMode="auto">
          <a:xfrm>
            <a:off x="1775058" y="3175422"/>
            <a:ext cx="462751" cy="829642"/>
          </a:xfrm>
          <a:prstGeom prst="upDownArrow">
            <a:avLst>
              <a:gd name="adj1" fmla="val 50000"/>
              <a:gd name="adj2" fmla="val 5004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15380" tIns="59998" rIns="115380" bIns="59998" anchor="ctr">
            <a:spAutoFit/>
          </a:bodyPr>
          <a:lstStyle/>
          <a:p>
            <a:endParaRPr lang="en-US" sz="310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516442" y="4953000"/>
            <a:ext cx="2956214" cy="364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7226" tIns="58613" rIns="117226" bIns="58613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i-FI"/>
              <a:t>Native tool chains</a:t>
            </a:r>
            <a:endParaRPr lang="en-US"/>
          </a:p>
        </p:txBody>
      </p:sp>
      <p:sp>
        <p:nvSpPr>
          <p:cNvPr id="37" name="Rectangle 36"/>
          <p:cNvSpPr/>
          <p:nvPr/>
        </p:nvSpPr>
        <p:spPr bwMode="auto">
          <a:xfrm>
            <a:off x="3977868" y="3881671"/>
            <a:ext cx="1727742" cy="945974"/>
          </a:xfrm>
          <a:prstGeom prst="rect">
            <a:avLst/>
          </a:prstGeom>
          <a:gradFill flip="none" rotWithShape="1">
            <a:gsLst>
              <a:gs pos="0">
                <a:srgbClr val="CDEDFF">
                  <a:alpha val="69804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lIns="115380" tIns="59998" rIns="115380" bIns="59998" anchor="ctr"/>
          <a:lstStyle/>
          <a:p>
            <a:pPr>
              <a:defRPr/>
            </a:pPr>
            <a:r>
              <a:rPr lang="fi-FI" sz="1500" dirty="0" err="1">
                <a:solidFill>
                  <a:schemeClr val="bg2">
                    <a:lumMod val="50000"/>
                  </a:schemeClr>
                </a:solidFill>
              </a:rPr>
              <a:t>qmake</a:t>
            </a:r>
            <a:r>
              <a:rPr lang="fi-FI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>
              <a:defRPr/>
            </a:pPr>
            <a:endParaRPr lang="fi-FI" sz="15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i-FI" sz="1300" dirty="0">
                <a:solidFill>
                  <a:schemeClr val="bg2">
                    <a:lumMod val="50000"/>
                  </a:schemeClr>
                </a:solidFill>
              </a:rPr>
              <a:t>[INTEGRITY]</a:t>
            </a:r>
            <a:endParaRPr 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377973" y="3869056"/>
            <a:ext cx="1022085" cy="971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lIns="115380" tIns="59998" rIns="115380" bIns="59998" anchor="ctr"/>
          <a:lstStyle/>
          <a:p>
            <a:pPr>
              <a:defRPr/>
            </a:pPr>
            <a:r>
              <a:rPr lang="fi-FI" sz="130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.</a:t>
            </a:r>
            <a:r>
              <a:rPr lang="fi-FI" sz="1300" dirty="0" err="1">
                <a:solidFill>
                  <a:srgbClr val="09102B"/>
                </a:solidFill>
              </a:rPr>
              <a:t>gpj</a:t>
            </a:r>
            <a:endParaRPr lang="en-US" sz="1300" dirty="0">
              <a:solidFill>
                <a:srgbClr val="09102B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960827" y="3998596"/>
            <a:ext cx="1728867" cy="71247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lIns="115380" tIns="59998" rIns="115380" bIns="59998" anchor="ctr"/>
          <a:lstStyle/>
          <a:p>
            <a:pPr>
              <a:defRPr/>
            </a:pPr>
            <a:r>
              <a:rPr lang="fi-FI" sz="1300" dirty="0">
                <a:solidFill>
                  <a:schemeClr val="accent2">
                    <a:lumMod val="75000"/>
                  </a:schemeClr>
                </a:solidFill>
              </a:rPr>
              <a:t>MULTI</a:t>
            </a:r>
            <a:endParaRPr lang="en-US" sz="13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Straight Arrow Connector 39"/>
          <p:cNvCxnSpPr>
            <a:cxnSpLocks noChangeShapeType="1"/>
            <a:endCxn id="38" idx="1"/>
          </p:cNvCxnSpPr>
          <p:nvPr/>
        </p:nvCxnSpPr>
        <p:spPr bwMode="auto">
          <a:xfrm flipV="1">
            <a:off x="5705048" y="4354830"/>
            <a:ext cx="6729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10648294" y="3855720"/>
            <a:ext cx="1134238" cy="975360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15380" tIns="59998" rIns="115380" bIns="59998" anchor="ctr"/>
          <a:lstStyle/>
          <a:p>
            <a:r>
              <a:rPr lang="fi-FI" sz="1300"/>
              <a:t>App</a:t>
            </a:r>
          </a:p>
          <a:p>
            <a:r>
              <a:rPr lang="fi-FI" sz="1300"/>
              <a:t>in</a:t>
            </a:r>
          </a:p>
          <a:p>
            <a:r>
              <a:rPr lang="en-US" sz="1300"/>
              <a:t>Target HW</a:t>
            </a:r>
          </a:p>
        </p:txBody>
      </p:sp>
      <p:sp>
        <p:nvSpPr>
          <p:cNvPr id="42" name="Right Arrow 41"/>
          <p:cNvSpPr>
            <a:spLocks noChangeArrowheads="1"/>
          </p:cNvSpPr>
          <p:nvPr/>
        </p:nvSpPr>
        <p:spPr bwMode="auto">
          <a:xfrm>
            <a:off x="9799733" y="3760660"/>
            <a:ext cx="309552" cy="1188343"/>
          </a:xfrm>
          <a:prstGeom prst="rightArrow">
            <a:avLst>
              <a:gd name="adj1" fmla="val 50000"/>
              <a:gd name="adj2" fmla="val 5005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15380" tIns="59998" rIns="115380" bIns="59998" anchor="ctr">
            <a:spAutoFit/>
          </a:bodyPr>
          <a:lstStyle/>
          <a:p>
            <a:endParaRPr lang="en-US" sz="3100"/>
          </a:p>
        </p:txBody>
      </p: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>
            <a:off x="7410637" y="4354830"/>
            <a:ext cx="558654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43"/>
          <p:cNvCxnSpPr>
            <a:cxnSpLocks noChangeShapeType="1"/>
            <a:stCxn id="12" idx="3"/>
          </p:cNvCxnSpPr>
          <p:nvPr/>
        </p:nvCxnSpPr>
        <p:spPr bwMode="auto">
          <a:xfrm>
            <a:off x="3214381" y="2407921"/>
            <a:ext cx="763917" cy="194691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4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304329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31" grpId="0" animBg="1"/>
      <p:bldP spid="32" grpId="0" animBg="1"/>
      <p:bldP spid="33" grpId="0" animBg="1"/>
      <p:bldP spid="34" grpId="0" animBg="1"/>
      <p:bldP spid="36" grpId="0"/>
      <p:bldP spid="38" grpId="0" animBg="1"/>
      <p:bldP spid="39" grpId="0" animBg="1"/>
      <p:bldP spid="41" grpId="0" animBg="1"/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</a:t>
            </a:r>
            <a:r>
              <a:rPr lang="en-US" dirty="0" err="1"/>
              <a:t>qmake</a:t>
            </a:r>
            <a:r>
              <a:rPr lang="en-US" dirty="0"/>
              <a:t> Variables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sz="1900" dirty="0"/>
              <a:t> - Defines the type of project</a:t>
            </a:r>
          </a:p>
          <a:p>
            <a:pPr lvl="2">
              <a:lnSpc>
                <a:spcPct val="8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app,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vcapp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lib,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vclib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subdirs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TARGET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Name of the executable (by default equals to the </a:t>
            </a:r>
            <a:r>
              <a:rPr lang="en-US" b="1" dirty="0"/>
              <a:t>.pro </a:t>
            </a:r>
            <a:r>
              <a:rPr lang="en-US" dirty="0"/>
              <a:t>file name)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QT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Qt-specific modules and their dependencies defined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mkspecs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/modules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QT +=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webkit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network charts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CONFIG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Specifies a project configuration or compiler option – used internally by </a:t>
            </a:r>
            <a:r>
              <a:rPr lang="en-US" dirty="0" err="1"/>
              <a:t>qmake</a:t>
            </a:r>
            <a:r>
              <a:rPr lang="en-US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May refer to a project feature a </a:t>
            </a:r>
            <a:r>
              <a:rPr lang="en-US" b="1" dirty="0"/>
              <a:t>.</a:t>
            </a:r>
            <a:r>
              <a:rPr lang="en-US" b="1" dirty="0" err="1"/>
              <a:t>prf</a:t>
            </a:r>
            <a:r>
              <a:rPr lang="en-US" b="1" dirty="0"/>
              <a:t> </a:t>
            </a:r>
            <a:r>
              <a:rPr lang="en-US" dirty="0"/>
              <a:t>file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mkspecs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/features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Custom features can be added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CONFIG +=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myFeatures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INCLUDEPATH</a:t>
            </a:r>
            <a:r>
              <a:rPr lang="en-US" sz="1900" dirty="0"/>
              <a:t>  and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DEPENDPATH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Sets the include search path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/>
              <a:t>I option)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RESOURCES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Specifies resource collection (</a:t>
            </a:r>
            <a:r>
              <a:rPr lang="en-US" b="1" dirty="0"/>
              <a:t>.</a:t>
            </a:r>
            <a:r>
              <a:rPr lang="en-US" b="1" dirty="0" err="1"/>
              <a:t>qrc</a:t>
            </a:r>
            <a:r>
              <a:rPr lang="en-US" dirty="0"/>
              <a:t>) files to include in build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LIBS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DEFINES</a:t>
            </a:r>
          </a:p>
          <a:p>
            <a:pPr>
              <a:lnSpc>
                <a:spcPct val="80000"/>
              </a:lnSpc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INSTALLS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Files and folders to be copied after building (</a:t>
            </a:r>
            <a:r>
              <a:rPr lang="en-US" dirty="0">
                <a:latin typeface="Courier New"/>
                <a:cs typeface="Courier New"/>
              </a:rPr>
              <a:t>make install</a:t>
            </a:r>
            <a:r>
              <a:rPr lang="en-US" dirty="0"/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91458" y="4725144"/>
            <a:ext cx="3240791" cy="1224980"/>
            <a:chOff x="5560868" y="1223344"/>
            <a:chExt cx="2431226" cy="1020817"/>
          </a:xfrm>
        </p:grpSpPr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5560868" y="1223344"/>
              <a:ext cx="2431226" cy="1020817"/>
            </a:xfrm>
            <a:prstGeom prst="roundRect">
              <a:avLst>
                <a:gd name="adj" fmla="val 2792"/>
              </a:avLst>
            </a:prstGeom>
            <a:solidFill>
              <a:schemeClr val="bg1"/>
            </a:solidFill>
            <a:ln w="19050" cap="rnd">
              <a:solidFill>
                <a:schemeClr val="accent1"/>
              </a:solidFill>
              <a:round/>
              <a:headEnd/>
              <a:tailEnd/>
            </a:ln>
            <a:effectLst>
              <a:outerShdw blurRad="76200" dist="38100" dir="5400000" rotWithShape="0">
                <a:srgbClr val="808080">
                  <a:alpha val="81000"/>
                </a:srgbClr>
              </a:outerShdw>
            </a:effectLst>
          </p:spPr>
          <p:txBody>
            <a:bodyPr lIns="90488" tIns="44450" rIns="90488" bIns="44450" anchor="ctr"/>
            <a:lstStyle/>
            <a:p>
              <a:pPr defTabSz="976884">
                <a:spcBef>
                  <a:spcPct val="50000"/>
                </a:spcBef>
                <a:defRPr/>
              </a:pPr>
              <a:endParaRPr lang="en-US" sz="1700" b="1">
                <a:solidFill>
                  <a:srgbClr val="FFFFFF"/>
                </a:solidFill>
                <a:ea typeface="ヒラギノ角ゴ Pro W3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0868" y="1318253"/>
              <a:ext cx="2431226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i="1" dirty="0"/>
                <a:t>Hint! Additional variables and values may be defined in the command line:</a:t>
              </a:r>
            </a:p>
            <a:p>
              <a:pPr algn="l"/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qmake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“CONFIG += debug”</a:t>
              </a:r>
            </a:p>
          </p:txBody>
        </p:sp>
      </p:grp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92740338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win32:debug { SOURCES +=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paintwidget_win.cpp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dirty="0"/>
              <a:t>Single line conditional assignment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win32:DEFINES += QT_DLL</a:t>
            </a:r>
          </a:p>
          <a:p>
            <a:r>
              <a:rPr lang="en-US" dirty="0"/>
              <a:t>Environment variable reference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DESTDIR = $$PWD # Evaluated when the .pro file is processed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executed)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DESTDIR = $PWD  # Evaluated when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Makefile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executed</a:t>
            </a:r>
          </a:p>
          <a:p>
            <a:r>
              <a:rPr lang="en-US" dirty="0"/>
              <a:t>Variable reference 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TARGET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myproject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_$${TEMPLATE}</a:t>
            </a:r>
          </a:p>
          <a:p>
            <a:r>
              <a:rPr lang="en-US" dirty="0"/>
              <a:t>Configuration options</a:t>
            </a:r>
          </a:p>
          <a:p>
            <a:pPr lvl="1"/>
            <a:r>
              <a:rPr lang="en-US" dirty="0"/>
              <a:t>You may ask the options with the command </a:t>
            </a:r>
            <a:r>
              <a:rPr lang="en-US" dirty="0" err="1">
                <a:latin typeface="Courier New"/>
                <a:cs typeface="Courier New"/>
              </a:rPr>
              <a:t>qmake</a:t>
            </a:r>
            <a:r>
              <a:rPr lang="en-US" dirty="0">
                <a:latin typeface="Courier New"/>
                <a:cs typeface="Courier New"/>
              </a:rPr>
              <a:t> –query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message(Qt version: $$[QT_VERSION])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Qmake</a:t>
            </a:r>
            <a:r>
              <a:rPr lang="en-US" dirty="0"/>
              <a:t> Usage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67362" y="1838798"/>
            <a:ext cx="3240791" cy="1518194"/>
            <a:chOff x="5560868" y="1223344"/>
            <a:chExt cx="2431226" cy="1069535"/>
          </a:xfrm>
        </p:grpSpPr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5560868" y="1223344"/>
              <a:ext cx="2431226" cy="1020817"/>
            </a:xfrm>
            <a:prstGeom prst="roundRect">
              <a:avLst>
                <a:gd name="adj" fmla="val 2792"/>
              </a:avLst>
            </a:prstGeom>
            <a:solidFill>
              <a:schemeClr val="bg1"/>
            </a:solidFill>
            <a:ln w="19050" cap="rnd">
              <a:solidFill>
                <a:schemeClr val="accent1"/>
              </a:solidFill>
              <a:round/>
              <a:headEnd/>
              <a:tailEnd/>
            </a:ln>
            <a:effectLst>
              <a:outerShdw blurRad="76200" dist="38100" dir="5400000" rotWithShape="0">
                <a:srgbClr val="808080">
                  <a:alpha val="81000"/>
                </a:srgbClr>
              </a:outerShdw>
            </a:effectLst>
          </p:spPr>
          <p:txBody>
            <a:bodyPr lIns="90488" tIns="44450" rIns="90488" bIns="44450" anchor="ctr"/>
            <a:lstStyle/>
            <a:p>
              <a:pPr defTabSz="976884">
                <a:spcBef>
                  <a:spcPct val="50000"/>
                </a:spcBef>
                <a:defRPr/>
              </a:pPr>
              <a:endParaRPr lang="en-US" sz="1700" b="1">
                <a:solidFill>
                  <a:srgbClr val="FFFFFF"/>
                </a:solidFill>
                <a:ea typeface="ヒラギノ角ゴ Pro W3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0868" y="1318253"/>
              <a:ext cx="2431226" cy="974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i="1" dirty="0"/>
                <a:t>Hint! You may define project dependencies in the declarative way using </a:t>
              </a:r>
              <a:r>
                <a:rPr lang="en-US" sz="1400" i="1" dirty="0" err="1"/>
                <a:t>Qt</a:t>
              </a:r>
              <a:r>
                <a:rPr lang="en-US" sz="1400" i="1" dirty="0"/>
                <a:t> Build Suite (QBS).</a:t>
              </a:r>
            </a:p>
            <a:p>
              <a:pPr algn="l"/>
              <a:endParaRPr lang="en-US" sz="1400" i="1" dirty="0"/>
            </a:p>
            <a:p>
              <a:pPr algn="l"/>
              <a:r>
                <a:rPr lang="en-US" sz="1400" i="1" dirty="0">
                  <a:hlinkClick r:id="rId2"/>
                </a:rPr>
                <a:t>https://wiki.qt.io/Qt_Build_Suite</a:t>
              </a:r>
              <a:r>
                <a:rPr lang="en-US" sz="1400" i="1" dirty="0"/>
                <a:t> </a:t>
              </a:r>
            </a:p>
          </p:txBody>
        </p:sp>
      </p:grp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79124214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debugger can be used with Qt</a:t>
            </a:r>
          </a:p>
          <a:p>
            <a:r>
              <a:rPr lang="en-US" dirty="0"/>
              <a:t>The default debugger is GDB (CDB)</a:t>
            </a:r>
          </a:p>
          <a:p>
            <a:r>
              <a:rPr lang="en-US" dirty="0"/>
              <a:t>All GDB features can be used in the command line, a subset in </a:t>
            </a:r>
            <a:r>
              <a:rPr lang="en-US" dirty="0" err="1"/>
              <a:t>QtCreator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basic features are</a:t>
            </a:r>
          </a:p>
          <a:p>
            <a:pPr lvl="1"/>
            <a:r>
              <a:rPr lang="en-US" dirty="0"/>
              <a:t>Breakpoints</a:t>
            </a:r>
          </a:p>
          <a:p>
            <a:pPr lvl="1"/>
            <a:r>
              <a:rPr lang="en-US" dirty="0"/>
              <a:t>Step-by-step debugging</a:t>
            </a:r>
          </a:p>
          <a:p>
            <a:pPr lvl="1"/>
            <a:r>
              <a:rPr lang="en-US" dirty="0"/>
              <a:t>Variable value read/write</a:t>
            </a:r>
          </a:p>
          <a:p>
            <a:pPr lvl="1"/>
            <a:r>
              <a:rPr lang="en-US" dirty="0"/>
              <a:t>Watch points</a:t>
            </a:r>
          </a:p>
          <a:p>
            <a:pPr lvl="1"/>
            <a:endParaRPr lang="en-US" dirty="0"/>
          </a:p>
          <a:p>
            <a:r>
              <a:rPr lang="en-US" dirty="0"/>
              <a:t>Select a debug build and</a:t>
            </a:r>
          </a:p>
          <a:p>
            <a:pPr lvl="1"/>
            <a:r>
              <a:rPr lang="en-US" dirty="0"/>
              <a:t>Start debugging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484" y="3400501"/>
            <a:ext cx="4151819" cy="2663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 bwMode="auto">
          <a:xfrm flipV="1">
            <a:off x="3838749" y="4760595"/>
            <a:ext cx="2591613" cy="400686"/>
          </a:xfrm>
          <a:prstGeom prst="straightConnector1">
            <a:avLst/>
          </a:prstGeom>
          <a:solidFill>
            <a:srgbClr val="FF0000"/>
          </a:solidFill>
          <a:ln w="412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3262837" y="5506720"/>
            <a:ext cx="2351648" cy="384954"/>
          </a:xfrm>
          <a:prstGeom prst="straightConnector1">
            <a:avLst/>
          </a:prstGeom>
          <a:solidFill>
            <a:srgbClr val="FF0000"/>
          </a:solidFill>
          <a:ln w="412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0948863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720" y="1844825"/>
            <a:ext cx="7343425" cy="4321025"/>
          </a:xfrm>
        </p:spPr>
        <p:txBody>
          <a:bodyPr/>
          <a:lstStyle/>
          <a:p>
            <a:pPr>
              <a:defRPr/>
            </a:pPr>
            <a:r>
              <a:rPr lang="en-US" dirty="0"/>
              <a:t>To get a good practical experience on</a:t>
            </a:r>
          </a:p>
          <a:p>
            <a:pPr lvl="1">
              <a:defRPr/>
            </a:pPr>
            <a:r>
              <a:rPr lang="en-US" dirty="0"/>
              <a:t>Qt basics</a:t>
            </a:r>
          </a:p>
          <a:p>
            <a:pPr lvl="1">
              <a:defRPr/>
            </a:pPr>
            <a:r>
              <a:rPr lang="en-US" dirty="0"/>
              <a:t>Qt objects</a:t>
            </a:r>
          </a:p>
          <a:p>
            <a:pPr lvl="1">
              <a:defRPr/>
            </a:pPr>
            <a:r>
              <a:rPr lang="en-US" dirty="0"/>
              <a:t>Event handling</a:t>
            </a:r>
          </a:p>
          <a:p>
            <a:pPr lvl="1">
              <a:defRPr/>
            </a:pPr>
            <a:r>
              <a:rPr lang="en-US" dirty="0"/>
              <a:t>Core classes 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To be able to start serious Qt development or continue efficient Qt development after the training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r>
              <a:rPr lang="en-US" dirty="0"/>
              <a:t>Any questions at any point – please do not hesitate to ask!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pic>
        <p:nvPicPr>
          <p:cNvPr id="7" name="Picture 2" descr="C:\Users\tipyssys\AppData\Local\Microsoft\Windows\Temporary Internet Files\Content.IE5\ZF25F942\MC900056116[1]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982" y="1628801"/>
            <a:ext cx="2859853" cy="22818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07805967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GDB or CDB server</a:t>
            </a:r>
          </a:p>
          <a:p>
            <a:r>
              <a:rPr lang="en-US" dirty="0"/>
              <a:t>Network connection required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gdbserver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:4711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myProgram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cdb.exe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-server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tcp:port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=4711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myApp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Remote Debugging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02" y="2336800"/>
            <a:ext cx="4381991" cy="3707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83129807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50719" y="1844825"/>
            <a:ext cx="8135306" cy="4321025"/>
          </a:xfrm>
        </p:spPr>
        <p:txBody>
          <a:bodyPr>
            <a:normAutofit/>
          </a:bodyPr>
          <a:lstStyle/>
          <a:p>
            <a:r>
              <a:rPr lang="en-US" dirty="0"/>
              <a:t>Requires </a:t>
            </a:r>
            <a:r>
              <a:rPr lang="en-US" dirty="0" err="1"/>
              <a:t>valgrind</a:t>
            </a:r>
            <a:r>
              <a:rPr lang="en-US" dirty="0"/>
              <a:t> tool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apt-get install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valgrind</a:t>
            </a:r>
            <a:endParaRPr lang="en-US" dirty="0"/>
          </a:p>
          <a:p>
            <a:r>
              <a:rPr lang="en-US" dirty="0"/>
              <a:t>Click Analyze button on the left button panel in </a:t>
            </a:r>
            <a:r>
              <a:rPr lang="en-US" dirty="0" err="1"/>
              <a:t>QtCreator</a:t>
            </a:r>
            <a:endParaRPr lang="en-US" dirty="0"/>
          </a:p>
          <a:p>
            <a:pPr marL="140426" indent="0">
              <a:buNone/>
            </a:pPr>
            <a:endParaRPr lang="en-US" dirty="0"/>
          </a:p>
          <a:p>
            <a:r>
              <a:rPr lang="en-US" dirty="0"/>
              <a:t>Start the analyzer</a:t>
            </a:r>
          </a:p>
          <a:p>
            <a:pPr marL="140426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Study the results</a:t>
            </a:r>
          </a:p>
          <a:p>
            <a:pPr lvl="1"/>
            <a:r>
              <a:rPr lang="en-US" dirty="0"/>
              <a:t>Object allocated in </a:t>
            </a:r>
            <a:r>
              <a:rPr lang="en-US" b="1" dirty="0" err="1">
                <a:latin typeface="Courier New"/>
                <a:cs typeface="Courier New"/>
              </a:rPr>
              <a:t>mainwindow.cpp</a:t>
            </a:r>
            <a:r>
              <a:rPr lang="en-US" dirty="0"/>
              <a:t> line 10 leaks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Memory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583" y="-273184"/>
            <a:ext cx="787195" cy="420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 bwMode="auto">
          <a:xfrm>
            <a:off x="4659314" y="3039184"/>
            <a:ext cx="4807360" cy="0"/>
          </a:xfrm>
          <a:prstGeom prst="straightConnector1">
            <a:avLst/>
          </a:prstGeom>
          <a:solidFill>
            <a:srgbClr val="FF0000"/>
          </a:solidFill>
          <a:ln w="412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383" y="3212977"/>
            <a:ext cx="3447707" cy="131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/>
          <p:cNvCxnSpPr/>
          <p:nvPr/>
        </p:nvCxnSpPr>
        <p:spPr bwMode="auto">
          <a:xfrm>
            <a:off x="2710918" y="3733899"/>
            <a:ext cx="2087688" cy="0"/>
          </a:xfrm>
          <a:prstGeom prst="straightConnector1">
            <a:avLst/>
          </a:prstGeom>
          <a:solidFill>
            <a:srgbClr val="FF0000"/>
          </a:solidFill>
          <a:ln w="412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693" y="5085184"/>
            <a:ext cx="6844984" cy="12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30576075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720" y="1844825"/>
            <a:ext cx="5327668" cy="4321025"/>
          </a:xfrm>
        </p:spPr>
        <p:txBody>
          <a:bodyPr/>
          <a:lstStyle/>
          <a:p>
            <a:r>
              <a:rPr lang="en-US" dirty="0"/>
              <a:t>C++ code analysis require a backend</a:t>
            </a:r>
          </a:p>
          <a:p>
            <a:r>
              <a:rPr lang="en-US" dirty="0"/>
              <a:t>QML analysis can be done with Qt tools</a:t>
            </a:r>
          </a:p>
          <a:p>
            <a:endParaRPr lang="en-US" dirty="0"/>
          </a:p>
          <a:p>
            <a:r>
              <a:rPr lang="en-US" dirty="0"/>
              <a:t>Clang static analyzer</a:t>
            </a:r>
          </a:p>
          <a:p>
            <a:pPr lvl="1"/>
            <a:r>
              <a:rPr lang="en-US" dirty="0"/>
              <a:t>Uses clang open source library as a backend </a:t>
            </a:r>
          </a:p>
          <a:p>
            <a:pPr lvl="1"/>
            <a:r>
              <a:rPr lang="en-US" dirty="0"/>
              <a:t>Detects more than a compiler (e.g. use of dangling pointers)</a:t>
            </a:r>
          </a:p>
          <a:p>
            <a:endParaRPr lang="en-US" dirty="0"/>
          </a:p>
          <a:p>
            <a:r>
              <a:rPr lang="en-US" dirty="0"/>
              <a:t>Valgrind memory analyzer and profiler </a:t>
            </a:r>
          </a:p>
          <a:p>
            <a:pPr lvl="1"/>
            <a:r>
              <a:rPr lang="en-US" dirty="0"/>
              <a:t>Detects, e.g., memory leaks and most frequently executed functions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Analysis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364" y="2780928"/>
            <a:ext cx="4330592" cy="15121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364" y="4653136"/>
            <a:ext cx="6204939" cy="1368152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43343911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5273" y="1340768"/>
            <a:ext cx="11087387" cy="4536505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#include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QApplication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#include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QLabel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#include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customobject.h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”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808000"/>
                </a:solidFill>
                <a:latin typeface="Courier New"/>
                <a:cs typeface="Courier New"/>
              </a:rPr>
              <a:t>int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main(</a:t>
            </a:r>
            <a:r>
              <a:rPr lang="en-US" sz="1200" dirty="0" err="1">
                <a:solidFill>
                  <a:srgbClr val="808000"/>
                </a:solidFill>
                <a:latin typeface="Courier New"/>
                <a:cs typeface="Courier New"/>
              </a:rPr>
              <a:t>int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argc</a:t>
            </a:r>
            <a:r>
              <a:rPr lang="en-US" sz="1200" dirty="0"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char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*</a:t>
            </a:r>
            <a:r>
              <a:rPr lang="en-US" sz="1200" dirty="0" err="1">
                <a:latin typeface="Courier New"/>
                <a:cs typeface="Courier New"/>
              </a:rPr>
              <a:t>argv</a:t>
            </a:r>
            <a:r>
              <a:rPr lang="en-US" sz="1200" dirty="0">
                <a:latin typeface="Courier New"/>
                <a:cs typeface="Courier New"/>
              </a:rPr>
              <a:t>[])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QApplication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application(</a:t>
            </a:r>
            <a:r>
              <a:rPr lang="en-US" sz="1200" dirty="0" err="1">
                <a:latin typeface="Courier New"/>
                <a:cs typeface="Courier New"/>
              </a:rPr>
              <a:t>argc</a:t>
            </a:r>
            <a:r>
              <a:rPr lang="en-US" sz="1200" dirty="0"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argv</a:t>
            </a:r>
            <a:r>
              <a:rPr lang="en-US" sz="1200" dirty="0">
                <a:latin typeface="Courier New"/>
                <a:cs typeface="Courier New"/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QLabel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label;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CustomObject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customObject</a:t>
            </a:r>
            <a:r>
              <a:rPr lang="en-US" sz="1200" dirty="0">
                <a:latin typeface="Courier New"/>
                <a:cs typeface="Courier New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customObject.setString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"Hello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world"</a:t>
            </a:r>
            <a:r>
              <a:rPr lang="en-US" sz="1200" dirty="0">
                <a:latin typeface="Courier New"/>
                <a:cs typeface="Courier New"/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label.setText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customObject.string</a:t>
            </a:r>
            <a:r>
              <a:rPr lang="en-US" sz="1200" dirty="0">
                <a:latin typeface="Courier New"/>
                <a:cs typeface="Courier New"/>
              </a:rPr>
              <a:t>());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label.show</a:t>
            </a:r>
            <a:r>
              <a:rPr lang="en-US" sz="1200" dirty="0">
                <a:latin typeface="Courier New"/>
                <a:cs typeface="Courier New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   return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application.exec</a:t>
            </a:r>
            <a:r>
              <a:rPr lang="en-US" sz="1200" dirty="0">
                <a:latin typeface="Courier New"/>
                <a:cs typeface="Courier New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/>
                <a:cs typeface="Courier New"/>
              </a:rPr>
              <a:t>}</a:t>
            </a:r>
            <a:endParaRPr lang="en-GB" sz="1200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ABA6B483-D54A-6F4C-ABB1-789E9E7B1B7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</a:t>
            </a:r>
            <a:r>
              <a:rPr lang="en-US" dirty="0"/>
              <a:t> Coding Convention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90488" y="268182"/>
            <a:ext cx="6353008" cy="38088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lIns="117226" tIns="58613" rIns="117226" bIns="58613"/>
          <a:lstStyle>
            <a:lvl1pPr marL="342900" indent="-2333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86BC25"/>
              </a:buClr>
              <a:buSzPct val="60000"/>
              <a:buChar char="•"/>
              <a:defRPr sz="14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191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079500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439863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7986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Avoid acronyms, use camel-case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Class names with capital first letter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Function and variable names lower case first letter 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200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#include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&lt;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QObject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br>
              <a:rPr lang="en-US" sz="1200" dirty="0">
                <a:latin typeface="Courier New"/>
                <a:cs typeface="Courier New"/>
              </a:rPr>
            </a:b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class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CustomObject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: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public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QObject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dirty="0">
                <a:latin typeface="Courier New"/>
                <a:cs typeface="Courier New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    Q_OBJECT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   explicit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CustomObject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QObject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*parent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lang="en-US" sz="1200" dirty="0">
                <a:latin typeface="Courier New"/>
                <a:cs typeface="Courier New"/>
              </a:rPr>
              <a:t>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   void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setString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8000"/>
                </a:solidFill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&amp;string);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string()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8000"/>
                </a:solidFill>
                <a:latin typeface="Courier New"/>
                <a:cs typeface="Courier New"/>
              </a:rPr>
              <a:t>const</a:t>
            </a:r>
            <a:r>
              <a:rPr lang="en-US" sz="1200" dirty="0">
                <a:latin typeface="Courier New"/>
                <a:cs typeface="Courier New"/>
              </a:rPr>
              <a:t>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protected</a:t>
            </a:r>
            <a:r>
              <a:rPr lang="en-US" sz="1200" dirty="0">
                <a:latin typeface="Courier New"/>
                <a:cs typeface="Courier New"/>
              </a:rPr>
              <a:t>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>
                <a:solidFill>
                  <a:srgbClr val="808000"/>
                </a:solidFill>
                <a:latin typeface="Courier New"/>
                <a:cs typeface="Courier New"/>
              </a:rPr>
              <a:t>bool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Courier New"/>
                <a:cs typeface="Courier New"/>
              </a:rPr>
              <a:t>event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QEvent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*event)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Q_DECL_OVERRIDE</a:t>
            </a:r>
            <a:r>
              <a:rPr lang="en-US" sz="1200" dirty="0">
                <a:latin typeface="Courier New"/>
                <a:cs typeface="Courier New"/>
              </a:rPr>
              <a:t>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private</a:t>
            </a:r>
            <a:r>
              <a:rPr lang="en-US" sz="1200" dirty="0">
                <a:latin typeface="Courier New"/>
                <a:cs typeface="Courier New"/>
              </a:rPr>
              <a:t>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00"/>
                </a:solidFill>
                <a:latin typeface="Courier New"/>
                <a:cs typeface="Courier New"/>
              </a:rPr>
              <a:t>m_string</a:t>
            </a:r>
            <a:r>
              <a:rPr lang="en-US" sz="1200" dirty="0">
                <a:latin typeface="Courier New"/>
                <a:cs typeface="Courier New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dirty="0">
                <a:latin typeface="Courier New"/>
                <a:cs typeface="Courier New"/>
              </a:rPr>
              <a:t>}; </a:t>
            </a:r>
            <a:br>
              <a:rPr lang="en-US" sz="1200" dirty="0">
                <a:latin typeface="Courier New"/>
                <a:cs typeface="Courier New"/>
              </a:rPr>
            </a:br>
            <a:endParaRPr lang="en-GB" sz="1200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9748" y="3810660"/>
            <a:ext cx="11629944" cy="24986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lIns="117226" tIns="58613" rIns="117226" bIns="58613"/>
          <a:lstStyle>
            <a:lvl1pPr marL="342900" indent="-2333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86BC25"/>
              </a:buClr>
              <a:buSzPct val="60000"/>
              <a:buChar char="•"/>
              <a:defRPr sz="14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191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079500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439863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7986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#include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customobject.h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br>
              <a:rPr lang="en-US" sz="1200" dirty="0">
                <a:latin typeface="Courier New"/>
                <a:cs typeface="Courier New"/>
              </a:rPr>
            </a:br>
            <a:endParaRPr lang="en-US" sz="12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CustomObject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CustomObject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QObject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*parent)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: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QObject</a:t>
            </a:r>
            <a:r>
              <a:rPr lang="en-US" sz="1200" dirty="0">
                <a:latin typeface="Courier New"/>
                <a:cs typeface="Courier New"/>
              </a:rPr>
              <a:t>(parent) {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CustomObject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setString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8000"/>
                </a:solidFill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&amp;string)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dirty="0">
                <a:latin typeface="Courier New"/>
                <a:cs typeface="Courier New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   if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(string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!=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00"/>
                </a:solidFill>
                <a:latin typeface="Courier New"/>
                <a:cs typeface="Courier New"/>
              </a:rPr>
              <a:t>m_string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err="1">
                <a:solidFill>
                  <a:srgbClr val="800000"/>
                </a:solidFill>
                <a:latin typeface="Courier New"/>
                <a:cs typeface="Courier New"/>
              </a:rPr>
              <a:t>m_string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string;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dirty="0">
                <a:latin typeface="Courier New"/>
                <a:cs typeface="Courier New"/>
              </a:rPr>
              <a:t>} 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 err="1">
                <a:solidFill>
                  <a:srgbClr val="808000"/>
                </a:solidFill>
                <a:latin typeface="Courier New"/>
                <a:cs typeface="Courier New"/>
              </a:rPr>
              <a:t>bool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CustomObject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i="1" dirty="0">
                <a:solidFill>
                  <a:srgbClr val="000000"/>
                </a:solidFill>
                <a:latin typeface="Courier New"/>
                <a:cs typeface="Courier New"/>
              </a:rPr>
              <a:t>event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QEvent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*event)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dirty="0">
                <a:latin typeface="Courier New"/>
                <a:cs typeface="Courier New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    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Dummy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example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   return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QObject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i="1" dirty="0">
                <a:solidFill>
                  <a:srgbClr val="000000"/>
                </a:solidFill>
                <a:latin typeface="Courier New"/>
                <a:cs typeface="Courier New"/>
              </a:rPr>
              <a:t>event</a:t>
            </a:r>
            <a:r>
              <a:rPr lang="en-US" sz="1200" dirty="0">
                <a:latin typeface="Courier New"/>
                <a:cs typeface="Courier New"/>
              </a:rPr>
              <a:t>(event);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dirty="0">
                <a:latin typeface="Courier New"/>
                <a:cs typeface="Courier New"/>
              </a:rPr>
              <a:t>} 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34022533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QDebug</a:t>
            </a:r>
            <a:r>
              <a:rPr lang="en-US" dirty="0"/>
              <a:t> allows streaming debug information to </a:t>
            </a:r>
            <a:r>
              <a:rPr lang="en-US" dirty="0" err="1"/>
              <a:t>QString</a:t>
            </a:r>
            <a:r>
              <a:rPr lang="en-US" dirty="0"/>
              <a:t> or any </a:t>
            </a:r>
            <a:r>
              <a:rPr lang="en-US" dirty="0" err="1">
                <a:latin typeface="Courier New"/>
                <a:cs typeface="Courier New"/>
              </a:rPr>
              <a:t>QIODevice</a:t>
            </a:r>
            <a:r>
              <a:rPr lang="en-US" dirty="0"/>
              <a:t> 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QIODevice</a:t>
            </a:r>
            <a:r>
              <a:rPr lang="en-US" dirty="0"/>
              <a:t> subclasses: </a:t>
            </a:r>
            <a:r>
              <a:rPr lang="en-US" dirty="0" err="1">
                <a:latin typeface="Courier New"/>
                <a:cs typeface="Courier New"/>
              </a:rPr>
              <a:t>QBuffer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QFileDevice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QProcess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pPr marL="357187" lvl="1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Often more convenient to use macros </a:t>
            </a:r>
            <a:r>
              <a:rPr lang="en-US" dirty="0" err="1">
                <a:latin typeface="Courier New"/>
                <a:cs typeface="Courier New"/>
              </a:rPr>
              <a:t>qInfo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,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qDebug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qWarning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qCritical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qFatal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pPr lvl="1"/>
            <a:r>
              <a:rPr lang="en-US" dirty="0"/>
              <a:t>Macros expand to corresponding function calls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QMessageLogger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Message logger uses </a:t>
            </a:r>
            <a:r>
              <a:rPr lang="en-US" dirty="0" err="1">
                <a:latin typeface="Courier New"/>
                <a:cs typeface="Courier New"/>
              </a:rPr>
              <a:t>QtMessageHandler</a:t>
            </a:r>
            <a:endParaRPr lang="en-US" dirty="0"/>
          </a:p>
          <a:p>
            <a:pPr lvl="1"/>
            <a:r>
              <a:rPr lang="en-US" dirty="0"/>
              <a:t>Suppress messages by adding </a:t>
            </a:r>
            <a:r>
              <a:rPr lang="en-US" sz="1300" dirty="0">
                <a:latin typeface="Courier New"/>
                <a:cs typeface="Courier New"/>
              </a:rPr>
              <a:t>DEFINES += QT_NO_DEBUG_OUTPUT QT_NO_WARNING_OUTPUT QT_NO_INFO_OUTPUT </a:t>
            </a:r>
            <a:r>
              <a:rPr lang="en-US" dirty="0"/>
              <a:t>to your .pro file or installing a custom message handler</a:t>
            </a:r>
          </a:p>
          <a:p>
            <a:pPr lvl="1"/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Qt Debugging Aids – Logging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53852" y="5085184"/>
            <a:ext cx="8918348" cy="10531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lIns="117226" tIns="58613" rIns="117226" bIns="58613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// #include &lt;</a:t>
            </a:r>
            <a:r>
              <a:rPr lang="en-US" sz="1500" dirty="0" err="1">
                <a:solidFill>
                  <a:srgbClr val="008000"/>
                </a:solidFill>
                <a:latin typeface="Courier New"/>
                <a:cs typeface="Courier New"/>
              </a:rPr>
              <a:t>QtDebug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&gt; </a:t>
            </a:r>
            <a:r>
              <a:rPr lang="en-US" sz="15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000080"/>
                </a:solidFill>
                <a:latin typeface="Courier New"/>
                <a:cs typeface="Courier New"/>
              </a:rPr>
              <a:t>qDebug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"Method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computed: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%d"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latin typeface="Courier New"/>
                <a:cs typeface="Courier New"/>
              </a:rPr>
              <a:t>intVariable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5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000080"/>
                </a:solidFill>
                <a:latin typeface="Courier New"/>
                <a:cs typeface="Courier New"/>
              </a:rPr>
              <a:t>qDebug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"Mouse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was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clicked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at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latin typeface="Courier New"/>
                <a:cs typeface="Courier New"/>
              </a:rPr>
              <a:t>mouseEvent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pos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800080"/>
                </a:solidFill>
                <a:latin typeface="Courier New"/>
                <a:cs typeface="Courier New"/>
              </a:rPr>
              <a:t>QMessageLogger</a:t>
            </a:r>
            <a:r>
              <a:rPr lang="en-US" sz="1500" dirty="0">
                <a:latin typeface="Courier New"/>
                <a:cs typeface="Courier New"/>
              </a:rPr>
              <a:t>(__FILE__,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__LINE__,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800080"/>
                </a:solidFill>
                <a:latin typeface="Courier New"/>
                <a:cs typeface="Courier New"/>
              </a:rPr>
              <a:t>Q_FUNC_INFO</a:t>
            </a:r>
            <a:r>
              <a:rPr lang="en-US" sz="1500" dirty="0">
                <a:latin typeface="Courier New"/>
                <a:cs typeface="Courier New"/>
              </a:rPr>
              <a:t>).debug()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&lt;&lt;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"Oh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no”</a:t>
            </a:r>
            <a:r>
              <a:rPr lang="en-US" sz="1500" dirty="0">
                <a:latin typeface="Courier New"/>
                <a:cs typeface="Courier New"/>
              </a:rPr>
              <a:t>;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81844" y="2564905"/>
            <a:ext cx="8918348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lIns="117226" tIns="58613" rIns="117226" bIns="58613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>
                <a:solidFill>
                  <a:srgbClr val="800080"/>
                </a:solidFill>
                <a:latin typeface="Courier New"/>
                <a:cs typeface="Courier New"/>
              </a:rPr>
              <a:t>QDebug</a:t>
            </a:r>
            <a:r>
              <a:rPr lang="en-GB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GB" sz="1500" dirty="0">
                <a:solidFill>
                  <a:srgbClr val="000000"/>
                </a:solidFill>
                <a:latin typeface="Courier New"/>
                <a:cs typeface="Courier New"/>
              </a:rPr>
              <a:t>debug(</a:t>
            </a:r>
            <a:r>
              <a:rPr lang="en-GB" sz="1500" dirty="0" err="1">
                <a:solidFill>
                  <a:schemeClr val="tx1"/>
                </a:solidFill>
                <a:latin typeface="Courier New"/>
                <a:cs typeface="Courier New"/>
              </a:rPr>
              <a:t>myDebugDevice</a:t>
            </a:r>
            <a:r>
              <a:rPr lang="en-GB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GB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GB" sz="15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GB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GB" sz="1500" dirty="0">
                <a:solidFill>
                  <a:srgbClr val="008000"/>
                </a:solidFill>
                <a:latin typeface="Courier New"/>
                <a:cs typeface="Courier New"/>
              </a:rPr>
              <a:t>May</a:t>
            </a:r>
            <a:r>
              <a:rPr lang="en-GB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GB" sz="1500" dirty="0">
                <a:solidFill>
                  <a:srgbClr val="008000"/>
                </a:solidFill>
                <a:latin typeface="Courier New"/>
                <a:cs typeface="Courier New"/>
              </a:rPr>
              <a:t>be</a:t>
            </a:r>
            <a:r>
              <a:rPr lang="en-GB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GB" sz="1500" dirty="0" err="1">
                <a:solidFill>
                  <a:srgbClr val="008000"/>
                </a:solidFill>
                <a:latin typeface="Courier New"/>
                <a:cs typeface="Courier New"/>
              </a:rPr>
              <a:t>Qstring</a:t>
            </a:r>
            <a:r>
              <a:rPr lang="en-GB" sz="1500" dirty="0">
                <a:solidFill>
                  <a:srgbClr val="008000"/>
                </a:solidFill>
                <a:latin typeface="Courier New"/>
                <a:cs typeface="Courier New"/>
              </a:rPr>
              <a:t> too</a:t>
            </a:r>
            <a:r>
              <a:rPr lang="en-GB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000000"/>
                </a:solidFill>
                <a:latin typeface="Courier New"/>
                <a:cs typeface="Courier New"/>
              </a:rPr>
              <a:t>debug</a:t>
            </a:r>
            <a:r>
              <a:rPr lang="en-GB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GB" sz="15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GB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GB" sz="1500" dirty="0">
                <a:solidFill>
                  <a:srgbClr val="008000"/>
                </a:solidFill>
                <a:latin typeface="Courier New"/>
                <a:cs typeface="Courier New"/>
              </a:rPr>
              <a:t>"Something</a:t>
            </a:r>
            <a:r>
              <a:rPr lang="en-GB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GB" sz="1500" dirty="0">
                <a:solidFill>
                  <a:srgbClr val="008000"/>
                </a:solidFill>
                <a:latin typeface="Courier New"/>
                <a:cs typeface="Courier New"/>
              </a:rPr>
              <a:t>happened"</a:t>
            </a:r>
            <a:r>
              <a:rPr lang="en-GB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GB" sz="1500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62453833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720" y="1844825"/>
            <a:ext cx="11087386" cy="1944215"/>
          </a:xfrm>
        </p:spPr>
        <p:txBody>
          <a:bodyPr>
            <a:normAutofit/>
          </a:bodyPr>
          <a:lstStyle/>
          <a:p>
            <a:r>
              <a:rPr lang="en-GB" dirty="0"/>
              <a:t>Allows controlling which messages to log and which to ignore </a:t>
            </a:r>
          </a:p>
          <a:p>
            <a:r>
              <a:rPr lang="en-GB" dirty="0"/>
              <a:t>Message types (debug, warning etc.) and categories can be enabled/disabled </a:t>
            </a:r>
          </a:p>
          <a:p>
            <a:r>
              <a:rPr lang="en-GB" dirty="0"/>
              <a:t>Define a category using </a:t>
            </a:r>
            <a:r>
              <a:rPr lang="en-GB" dirty="0" err="1">
                <a:latin typeface="Courier New"/>
                <a:cs typeface="Courier New"/>
              </a:rPr>
              <a:t>QLoggingCategory</a:t>
            </a:r>
            <a:r>
              <a:rPr lang="en-GB" dirty="0"/>
              <a:t> or use macros to declare and define categories </a:t>
            </a:r>
          </a:p>
          <a:p>
            <a:pPr lvl="1"/>
            <a:r>
              <a:rPr lang="en-GB" dirty="0">
                <a:solidFill>
                  <a:srgbClr val="800080"/>
                </a:solidFill>
                <a:latin typeface="Courier New"/>
                <a:cs typeface="Courier New"/>
              </a:rPr>
              <a:t>Q_DECLARE_LOGGING_CATEGORY</a:t>
            </a:r>
            <a:r>
              <a:rPr lang="en-GB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GB" dirty="0" err="1">
                <a:latin typeface="Courier New"/>
                <a:cs typeface="Courier New"/>
              </a:rPr>
              <a:t>aCategory</a:t>
            </a:r>
            <a:r>
              <a:rPr lang="en-GB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GB" dirty="0">
                <a:latin typeface="Courier New"/>
                <a:cs typeface="Courier New"/>
              </a:rPr>
              <a:t> </a:t>
            </a:r>
          </a:p>
          <a:p>
            <a:pPr lvl="1"/>
            <a:r>
              <a:rPr lang="en-GB" dirty="0">
                <a:solidFill>
                  <a:srgbClr val="800080"/>
                </a:solidFill>
                <a:latin typeface="Courier New"/>
                <a:cs typeface="Courier New"/>
              </a:rPr>
              <a:t>Q_LOGGING_CATEGORY</a:t>
            </a:r>
            <a:r>
              <a:rPr lang="en-GB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GB" dirty="0" err="1">
                <a:latin typeface="Courier New"/>
                <a:cs typeface="Courier New"/>
              </a:rPr>
              <a:t>aCategory</a:t>
            </a:r>
            <a:r>
              <a:rPr lang="en-GB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GB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GB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GB" dirty="0" err="1">
                <a:solidFill>
                  <a:srgbClr val="008000"/>
                </a:solidFill>
                <a:latin typeface="Courier New"/>
                <a:cs typeface="Courier New"/>
              </a:rPr>
              <a:t>com.theqtcompany.application</a:t>
            </a:r>
            <a:r>
              <a:rPr lang="en-GB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QtWarningMsg</a:t>
            </a:r>
            <a:r>
              <a:rPr lang="en-GB" dirty="0">
                <a:latin typeface="Courier New"/>
                <a:cs typeface="Courier New"/>
              </a:rPr>
              <a:t>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 Message Categories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09836" y="3861048"/>
            <a:ext cx="10225136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lIns="117226" tIns="58613" rIns="117226" bIns="58613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800080"/>
                </a:solidFill>
                <a:latin typeface="Courier New"/>
                <a:cs typeface="Courier New"/>
              </a:rPr>
              <a:t>QLoggingCategory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category(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500" dirty="0" err="1">
                <a:solidFill>
                  <a:srgbClr val="008000"/>
                </a:solidFill>
                <a:latin typeface="Courier New"/>
                <a:cs typeface="Courier New"/>
              </a:rPr>
              <a:t>com.theqtcompany.app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500" dirty="0">
                <a:latin typeface="Courier New"/>
                <a:cs typeface="Courier New"/>
              </a:rPr>
              <a:t>); </a:t>
            </a:r>
            <a:br>
              <a:rPr lang="en-US" sz="1500" dirty="0">
                <a:latin typeface="Courier New"/>
                <a:cs typeface="Courier New"/>
              </a:rPr>
            </a:br>
            <a:r>
              <a:rPr lang="en-US" sz="1500" dirty="0" err="1">
                <a:latin typeface="Courier New"/>
                <a:cs typeface="Courier New"/>
              </a:rPr>
              <a:t>category.setEnabled</a:t>
            </a:r>
            <a:r>
              <a:rPr lang="en-US" sz="1500" dirty="0"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800080"/>
                </a:solidFill>
                <a:latin typeface="Courier New"/>
                <a:cs typeface="Courier New"/>
              </a:rPr>
              <a:t>QtDebugMsg</a:t>
            </a:r>
            <a:r>
              <a:rPr lang="en-US" sz="1500" dirty="0">
                <a:latin typeface="Courier New"/>
                <a:cs typeface="Courier New"/>
              </a:rPr>
              <a:t>,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808000"/>
                </a:solidFill>
                <a:latin typeface="Courier New"/>
                <a:cs typeface="Courier New"/>
              </a:rPr>
              <a:t>false</a:t>
            </a:r>
            <a:r>
              <a:rPr lang="en-US" sz="1500" dirty="0">
                <a:latin typeface="Courier New"/>
                <a:cs typeface="Courier New"/>
              </a:rPr>
              <a:t>); </a:t>
            </a:r>
            <a:br>
              <a:rPr lang="en-US" sz="1500" dirty="0">
                <a:latin typeface="Courier New"/>
                <a:cs typeface="Courier New"/>
              </a:rPr>
            </a:br>
            <a:r>
              <a:rPr lang="en-US" sz="1500" dirty="0" err="1">
                <a:solidFill>
                  <a:srgbClr val="000080"/>
                </a:solidFill>
                <a:latin typeface="Courier New"/>
                <a:cs typeface="Courier New"/>
              </a:rPr>
              <a:t>qCWarning</a:t>
            </a:r>
            <a:r>
              <a:rPr lang="en-US" sz="1500" dirty="0">
                <a:latin typeface="Courier New"/>
                <a:cs typeface="Courier New"/>
              </a:rPr>
              <a:t>(category)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&lt;&lt;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"A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warning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message"</a:t>
            </a:r>
            <a:r>
              <a:rPr lang="en-US" sz="1500" dirty="0">
                <a:latin typeface="Courier New"/>
                <a:cs typeface="Courier New"/>
              </a:rPr>
              <a:t>;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000080"/>
                </a:solidFill>
                <a:latin typeface="Courier New"/>
                <a:cs typeface="Courier New"/>
              </a:rPr>
              <a:t>qCDebug</a:t>
            </a:r>
            <a:r>
              <a:rPr lang="en-US" sz="1500" dirty="0">
                <a:latin typeface="Courier New"/>
                <a:cs typeface="Courier New"/>
              </a:rPr>
              <a:t>(category)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&lt;&lt;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"This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is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not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logged"</a:t>
            </a:r>
            <a:r>
              <a:rPr lang="en-US" sz="1500" dirty="0">
                <a:latin typeface="Courier New"/>
                <a:cs typeface="Courier New"/>
              </a:rPr>
              <a:t>;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000080"/>
                </a:solidFill>
                <a:latin typeface="Courier New"/>
                <a:cs typeface="Courier New"/>
              </a:rPr>
              <a:t>qCWarning</a:t>
            </a:r>
            <a:r>
              <a:rPr lang="en-US" sz="1500" dirty="0">
                <a:latin typeface="Courier New"/>
                <a:cs typeface="Courier New"/>
              </a:rPr>
              <a:t>(</a:t>
            </a:r>
            <a:r>
              <a:rPr lang="en-US" sz="1500" dirty="0" err="1">
                <a:latin typeface="Courier New"/>
                <a:cs typeface="Courier New"/>
              </a:rPr>
              <a:t>aCategory</a:t>
            </a:r>
            <a:r>
              <a:rPr lang="en-US" sz="1500" dirty="0">
                <a:latin typeface="Courier New"/>
                <a:cs typeface="Courier New"/>
              </a:rPr>
              <a:t>)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&lt;&lt;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"Another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warning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message"</a:t>
            </a:r>
            <a:r>
              <a:rPr lang="en-US" sz="1500" dirty="0">
                <a:latin typeface="Courier New"/>
                <a:cs typeface="Courier New"/>
              </a:rPr>
              <a:t>;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Outputs: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GB" sz="1500" dirty="0" err="1">
                <a:solidFill>
                  <a:srgbClr val="AA0000"/>
                </a:solidFill>
                <a:latin typeface="Courier New"/>
                <a:cs typeface="Courier New"/>
              </a:rPr>
              <a:t>com.theqtcompany.app</a:t>
            </a:r>
            <a:r>
              <a:rPr lang="en-GB" sz="1500" dirty="0">
                <a:solidFill>
                  <a:srgbClr val="AA0000"/>
                </a:solidFill>
                <a:latin typeface="Courier New"/>
                <a:cs typeface="Courier New"/>
              </a:rPr>
              <a:t>: A warning message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GB" sz="1500" dirty="0" err="1">
                <a:solidFill>
                  <a:srgbClr val="AA0000"/>
                </a:solidFill>
                <a:latin typeface="Courier New"/>
                <a:cs typeface="Courier New"/>
              </a:rPr>
              <a:t>com.theqtcompany.application</a:t>
            </a:r>
            <a:r>
              <a:rPr lang="en-GB" sz="1500" dirty="0">
                <a:solidFill>
                  <a:srgbClr val="AA0000"/>
                </a:solidFill>
                <a:latin typeface="Courier New"/>
                <a:cs typeface="Courier New"/>
              </a:rPr>
              <a:t>: Another warning message</a:t>
            </a:r>
            <a:endParaRPr lang="en-GB" sz="15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GB" sz="1500" dirty="0">
              <a:latin typeface="Courier New"/>
              <a:cs typeface="Courier New"/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68674125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Categories may be configured globally by setting logging rules or installing a custom filter </a:t>
            </a:r>
          </a:p>
          <a:p>
            <a:pPr lvl="1"/>
            <a:r>
              <a:rPr lang="en-GB" dirty="0">
                <a:latin typeface="Courier New"/>
                <a:cs typeface="Courier New"/>
              </a:rPr>
              <a:t>&lt;category&gt;[.&lt;type&gt;] = true | false</a:t>
            </a:r>
          </a:p>
          <a:p>
            <a:pPr marL="369216" lvl="1" indent="0">
              <a:buNone/>
            </a:pPr>
            <a:endParaRPr lang="en-GB" dirty="0"/>
          </a:p>
          <a:p>
            <a:pPr marL="369216" lvl="1" indent="0">
              <a:buNone/>
            </a:pPr>
            <a:endParaRPr lang="en-GB" dirty="0"/>
          </a:p>
          <a:p>
            <a:pPr marL="369216" lvl="1" indent="0">
              <a:buNone/>
            </a:pPr>
            <a:endParaRPr lang="en-GB" dirty="0"/>
          </a:p>
          <a:p>
            <a:r>
              <a:rPr lang="en-GB" dirty="0"/>
              <a:t>Rules may be defined in four ways (rules evaluated in the following order)</a:t>
            </a:r>
          </a:p>
          <a:p>
            <a:pPr lvl="1"/>
            <a:r>
              <a:rPr lang="en-GB" dirty="0"/>
              <a:t>In a configuration file (</a:t>
            </a:r>
            <a:r>
              <a:rPr lang="en-GB" b="1" dirty="0" err="1"/>
              <a:t>QtProject</a:t>
            </a:r>
            <a:r>
              <a:rPr lang="en-GB" b="1" dirty="0"/>
              <a:t>/</a:t>
            </a:r>
            <a:r>
              <a:rPr lang="en-GB" b="1" dirty="0" err="1"/>
              <a:t>qtlogging.ini</a:t>
            </a:r>
            <a:r>
              <a:rPr lang="en-GB" dirty="0"/>
              <a:t>) using</a:t>
            </a:r>
            <a:r>
              <a:rPr lang="en-GB" dirty="0">
                <a:latin typeface="Courier New"/>
                <a:cs typeface="Courier New"/>
              </a:rPr>
              <a:t> [Rules] </a:t>
            </a:r>
            <a:r>
              <a:rPr lang="en-GB" dirty="0"/>
              <a:t>section </a:t>
            </a:r>
          </a:p>
          <a:p>
            <a:pPr lvl="1"/>
            <a:r>
              <a:rPr lang="en-GB" dirty="0"/>
              <a:t>By defining rules by </a:t>
            </a:r>
            <a:r>
              <a:rPr lang="en-GB" dirty="0" err="1">
                <a:latin typeface="Courier New"/>
                <a:cs typeface="Courier New"/>
              </a:rPr>
              <a:t>setFilterRules</a:t>
            </a:r>
            <a:r>
              <a:rPr lang="en-GB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GB" dirty="0"/>
              <a:t>By defining a custom configuration file using the </a:t>
            </a:r>
            <a:r>
              <a:rPr lang="en-GB" dirty="0">
                <a:latin typeface="Courier New"/>
                <a:cs typeface="Courier New"/>
              </a:rPr>
              <a:t>QT_LOGGING_CONF </a:t>
            </a:r>
            <a:r>
              <a:rPr lang="en-GB" dirty="0">
                <a:cs typeface="Courier New"/>
              </a:rPr>
              <a:t>environment variable</a:t>
            </a:r>
          </a:p>
          <a:p>
            <a:pPr lvl="1"/>
            <a:r>
              <a:rPr lang="en-GB" dirty="0"/>
              <a:t>By defining rules in the </a:t>
            </a:r>
            <a:r>
              <a:rPr lang="en-GB" dirty="0">
                <a:latin typeface="Courier New"/>
                <a:cs typeface="Courier New"/>
              </a:rPr>
              <a:t>QT_LOGGING_RULES</a:t>
            </a:r>
            <a:r>
              <a:rPr lang="en-GB" dirty="0"/>
              <a:t> environment variable</a:t>
            </a:r>
          </a:p>
          <a:p>
            <a:r>
              <a:rPr lang="en-GB" dirty="0"/>
              <a:t>Or install a custom filter</a:t>
            </a:r>
          </a:p>
          <a:p>
            <a:pPr lvl="1"/>
            <a:r>
              <a:rPr lang="en-GB" dirty="0">
                <a:latin typeface="Courier New"/>
                <a:cs typeface="Courier New"/>
              </a:rPr>
              <a:t>void </a:t>
            </a:r>
            <a:r>
              <a:rPr lang="en-GB" dirty="0" err="1">
                <a:latin typeface="Courier New"/>
                <a:cs typeface="Courier New"/>
              </a:rPr>
              <a:t>myCategoryFilter</a:t>
            </a:r>
            <a:r>
              <a:rPr lang="en-GB" dirty="0">
                <a:latin typeface="Courier New"/>
                <a:cs typeface="Courier New"/>
              </a:rPr>
              <a:t>(</a:t>
            </a:r>
            <a:r>
              <a:rPr lang="en-GB" dirty="0" err="1">
                <a:latin typeface="Courier New"/>
                <a:cs typeface="Courier New"/>
              </a:rPr>
              <a:t>QLoggingCategory</a:t>
            </a:r>
            <a:r>
              <a:rPr lang="en-GB" dirty="0">
                <a:latin typeface="Courier New"/>
                <a:cs typeface="Courier New"/>
              </a:rPr>
              <a:t> *);</a:t>
            </a:r>
          </a:p>
          <a:p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Category Rules and Filters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60142" y="2564904"/>
            <a:ext cx="10147073" cy="698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lIns="117226" tIns="58613" rIns="117226" bIns="58613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500" dirty="0" err="1">
                <a:solidFill>
                  <a:srgbClr val="800080"/>
                </a:solidFill>
                <a:latin typeface="Courier New"/>
                <a:cs typeface="Courier New"/>
              </a:rPr>
              <a:t>QLoggingCategory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::setFilterRules(</a:t>
            </a:r>
            <a:r>
              <a:rPr lang="fi-FI" sz="1500" dirty="0" err="1">
                <a:solidFill>
                  <a:srgbClr val="008000"/>
                </a:solidFill>
                <a:latin typeface="Courier New"/>
                <a:cs typeface="Courier New"/>
              </a:rPr>
              <a:t>"*.debug=false\n</a:t>
            </a:r>
            <a:r>
              <a:rPr lang="fi-FI" sz="15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fi-FI" sz="1500" dirty="0">
                <a:solidFill>
                  <a:srgbClr val="C0C0C0"/>
                </a:solidFill>
                <a:latin typeface="Courier New"/>
                <a:cs typeface="Courier New"/>
              </a:rPr>
              <a:t>   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500" dirty="0">
                <a:solidFill>
                  <a:srgbClr val="C0C0C0"/>
                </a:solidFill>
                <a:latin typeface="Courier New"/>
                <a:cs typeface="Courier New"/>
              </a:rPr>
              <a:t>                                 </a:t>
            </a:r>
            <a:r>
              <a:rPr lang="fi-FI" sz="15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fi-FI" sz="1500" dirty="0" err="1">
                <a:solidFill>
                  <a:srgbClr val="008000"/>
                </a:solidFill>
                <a:latin typeface="Courier New"/>
                <a:cs typeface="Courier New"/>
              </a:rPr>
              <a:t>com.theqtcompany.something.debug=true</a:t>
            </a:r>
            <a:r>
              <a:rPr lang="fi-FI" sz="15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GB" sz="1500" dirty="0">
              <a:latin typeface="Courier New"/>
              <a:cs typeface="Courier New"/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48577219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720" y="1844825"/>
            <a:ext cx="11087386" cy="936103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Q_ASSERT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Q_ASSERT_X</a:t>
            </a:r>
          </a:p>
          <a:p>
            <a:r>
              <a:rPr lang="en-US" dirty="0">
                <a:cs typeface="Courier New"/>
              </a:rPr>
              <a:t>Uses </a:t>
            </a:r>
            <a:r>
              <a:rPr lang="en-US" dirty="0" err="1">
                <a:latin typeface="Courier New"/>
                <a:cs typeface="Courier New"/>
              </a:rPr>
              <a:t>qFatal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, which aborts the application, when the default message logger used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Qt Debugging Aids – Asserts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93812" y="2780928"/>
            <a:ext cx="10585176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500" dirty="0">
                <a:solidFill>
                  <a:srgbClr val="800080"/>
                </a:solidFill>
                <a:latin typeface="Courier New"/>
                <a:cs typeface="Courier New"/>
              </a:rPr>
              <a:t>Q_ASSERT_X</a:t>
            </a:r>
            <a:r>
              <a:rPr lang="fi-FI" sz="1500" dirty="0">
                <a:latin typeface="Courier New"/>
                <a:cs typeface="Courier New"/>
              </a:rPr>
              <a:t>(</a:t>
            </a:r>
            <a:r>
              <a:rPr lang="fi-FI" sz="1500" dirty="0">
                <a:solidFill>
                  <a:srgbClr val="000080"/>
                </a:solidFill>
                <a:latin typeface="Courier New"/>
                <a:cs typeface="Courier New"/>
              </a:rPr>
              <a:t>1</a:t>
            </a:r>
            <a:r>
              <a:rPr lang="fi-FI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fi-FI" sz="1500" dirty="0">
                <a:latin typeface="Courier New"/>
                <a:cs typeface="Courier New"/>
              </a:rPr>
              <a:t>&gt;</a:t>
            </a:r>
            <a:r>
              <a:rPr lang="fi-FI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fi-FI" sz="1500" dirty="0">
                <a:solidFill>
                  <a:srgbClr val="000080"/>
                </a:solidFill>
                <a:latin typeface="Courier New"/>
                <a:cs typeface="Courier New"/>
              </a:rPr>
              <a:t>2</a:t>
            </a:r>
            <a:r>
              <a:rPr lang="fi-FI" sz="1500" dirty="0">
                <a:latin typeface="Courier New"/>
                <a:cs typeface="Courier New"/>
              </a:rPr>
              <a:t>,</a:t>
            </a:r>
            <a:r>
              <a:rPr lang="fi-FI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fi-FI" sz="1500" dirty="0">
                <a:solidFill>
                  <a:srgbClr val="800080"/>
                </a:solidFill>
                <a:latin typeface="Courier New"/>
                <a:cs typeface="Courier New"/>
              </a:rPr>
              <a:t>Q_FUNC_INFO</a:t>
            </a:r>
            <a:r>
              <a:rPr lang="fi-FI" sz="1500" dirty="0">
                <a:latin typeface="Courier New"/>
                <a:cs typeface="Courier New"/>
              </a:rPr>
              <a:t>,</a:t>
            </a:r>
            <a:r>
              <a:rPr lang="fi-FI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fi-FI" sz="15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fi-FI" sz="1500" dirty="0" err="1">
                <a:solidFill>
                  <a:srgbClr val="008000"/>
                </a:solidFill>
                <a:latin typeface="Courier New"/>
                <a:cs typeface="Courier New"/>
              </a:rPr>
              <a:t>False</a:t>
            </a:r>
            <a:r>
              <a:rPr lang="fi-FI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008000"/>
                </a:solidFill>
                <a:latin typeface="Courier New"/>
                <a:cs typeface="Courier New"/>
              </a:rPr>
              <a:t>condition</a:t>
            </a:r>
            <a:r>
              <a:rPr lang="fi-FI" sz="15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fi-FI" sz="1500" dirty="0">
                <a:latin typeface="Courier New"/>
                <a:cs typeface="Courier New"/>
              </a:rPr>
              <a:t>);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5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fi-FI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rgbClr val="008000"/>
                </a:solidFill>
                <a:latin typeface="Courier New"/>
                <a:cs typeface="Courier New"/>
              </a:rPr>
              <a:t>Q_ASSERT(false</a:t>
            </a:r>
            <a:r>
              <a:rPr lang="fi-FI" sz="1500" dirty="0">
                <a:solidFill>
                  <a:srgbClr val="008000"/>
                </a:solidFill>
                <a:latin typeface="Courier New"/>
                <a:cs typeface="Courier New"/>
              </a:rPr>
              <a:t>);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Outputs: </a:t>
            </a:r>
            <a:endParaRPr lang="fi-FI" sz="15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500" dirty="0">
                <a:solidFill>
                  <a:schemeClr val="tx1"/>
                </a:solidFill>
                <a:latin typeface="Courier New"/>
                <a:cs typeface="Courier New"/>
              </a:rPr>
              <a:t>ASSERT </a:t>
            </a:r>
            <a:r>
              <a:rPr lang="fi-FI" sz="1500" dirty="0" err="1">
                <a:solidFill>
                  <a:schemeClr val="tx1"/>
                </a:solidFill>
                <a:latin typeface="Courier New"/>
                <a:cs typeface="Courier New"/>
              </a:rPr>
              <a:t>failure</a:t>
            </a:r>
            <a:r>
              <a:rPr lang="fi-FI" sz="1500" dirty="0">
                <a:solidFill>
                  <a:schemeClr val="tx1"/>
                </a:solidFill>
                <a:latin typeface="Courier New"/>
                <a:cs typeface="Courier New"/>
              </a:rPr>
              <a:t> in </a:t>
            </a:r>
            <a:r>
              <a:rPr lang="fi-FI" sz="1500" dirty="0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fi-FI" sz="15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chemeClr val="tx1"/>
                </a:solidFill>
                <a:latin typeface="Courier New"/>
                <a:cs typeface="Courier New"/>
              </a:rPr>
              <a:t>main(int</a:t>
            </a:r>
            <a:r>
              <a:rPr lang="fi-FI" sz="1500" dirty="0">
                <a:solidFill>
                  <a:schemeClr val="tx1"/>
                </a:solidFill>
                <a:latin typeface="Courier New"/>
                <a:cs typeface="Courier New"/>
              </a:rPr>
              <a:t>, </a:t>
            </a:r>
            <a:r>
              <a:rPr lang="fi-FI" sz="1500" dirty="0" err="1">
                <a:solidFill>
                  <a:schemeClr val="tx1"/>
                </a:solidFill>
                <a:latin typeface="Courier New"/>
                <a:cs typeface="Courier New"/>
              </a:rPr>
              <a:t>char</a:t>
            </a:r>
            <a:r>
              <a:rPr lang="fi-FI" sz="1500" dirty="0">
                <a:solidFill>
                  <a:schemeClr val="tx1"/>
                </a:solidFill>
                <a:latin typeface="Courier New"/>
                <a:cs typeface="Courier New"/>
              </a:rPr>
              <a:t> **): "</a:t>
            </a:r>
            <a:r>
              <a:rPr lang="fi-FI" sz="1500" dirty="0" err="1">
                <a:solidFill>
                  <a:schemeClr val="tx1"/>
                </a:solidFill>
                <a:latin typeface="Courier New"/>
                <a:cs typeface="Courier New"/>
              </a:rPr>
              <a:t>False</a:t>
            </a:r>
            <a:r>
              <a:rPr lang="fi-FI" sz="15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chemeClr val="tx1"/>
                </a:solidFill>
                <a:latin typeface="Courier New"/>
                <a:cs typeface="Courier New"/>
              </a:rPr>
              <a:t>condition</a:t>
            </a:r>
            <a:r>
              <a:rPr lang="fi-FI" sz="1500" dirty="0">
                <a:solidFill>
                  <a:schemeClr val="tx1"/>
                </a:solidFill>
                <a:latin typeface="Courier New"/>
                <a:cs typeface="Courier New"/>
              </a:rPr>
              <a:t>",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500" dirty="0" err="1">
                <a:solidFill>
                  <a:schemeClr val="tx1"/>
                </a:solidFill>
                <a:latin typeface="Courier New"/>
                <a:cs typeface="Courier New"/>
              </a:rPr>
              <a:t>file</a:t>
            </a:r>
            <a:r>
              <a:rPr lang="fi-FI" sz="15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fi-FI" sz="1500" u="sng" dirty="0">
                <a:solidFill>
                  <a:schemeClr val="tx1"/>
                </a:solidFill>
                <a:latin typeface="Courier New"/>
                <a:cs typeface="Courier New"/>
                <a:hlinkClick r:id="rId2" action="ppaction://hlinkfile"/>
              </a:rPr>
              <a:t>../demoApplication/main.cpp, line 17</a:t>
            </a:r>
            <a:endParaRPr lang="fi-FI" sz="15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500" dirty="0">
                <a:solidFill>
                  <a:schemeClr val="tx1"/>
                </a:solidFill>
                <a:latin typeface="Courier New"/>
                <a:cs typeface="Courier New"/>
              </a:rPr>
              <a:t>The </a:t>
            </a:r>
            <a:r>
              <a:rPr lang="fi-FI" sz="1500" dirty="0" err="1">
                <a:solidFill>
                  <a:schemeClr val="tx1"/>
                </a:solidFill>
                <a:latin typeface="Courier New"/>
                <a:cs typeface="Courier New"/>
              </a:rPr>
              <a:t>program</a:t>
            </a:r>
            <a:r>
              <a:rPr lang="fi-FI" sz="15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chemeClr val="tx1"/>
                </a:solidFill>
                <a:latin typeface="Courier New"/>
                <a:cs typeface="Courier New"/>
              </a:rPr>
              <a:t>has</a:t>
            </a:r>
            <a:r>
              <a:rPr lang="fi-FI" sz="15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chemeClr val="tx1"/>
                </a:solidFill>
                <a:latin typeface="Courier New"/>
                <a:cs typeface="Courier New"/>
              </a:rPr>
              <a:t>unexpectedly</a:t>
            </a:r>
            <a:r>
              <a:rPr lang="fi-FI" sz="15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fi-FI" sz="1500" dirty="0" err="1">
                <a:solidFill>
                  <a:schemeClr val="tx1"/>
                </a:solidFill>
                <a:latin typeface="Courier New"/>
                <a:cs typeface="Courier New"/>
              </a:rPr>
              <a:t>finished</a:t>
            </a:r>
            <a:r>
              <a:rPr lang="fi-FI" sz="1500" dirty="0">
                <a:solidFill>
                  <a:schemeClr val="tx1"/>
                </a:solidFill>
                <a:latin typeface="Courier New"/>
                <a:cs typeface="Courier New"/>
              </a:rPr>
              <a:t>.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GB" sz="1500" dirty="0">
              <a:latin typeface="Courier New"/>
              <a:cs typeface="Courier New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468" y="-15776"/>
            <a:ext cx="5126002" cy="2549097"/>
          </a:xfrm>
          <a:prstGeom prst="rect">
            <a:avLst/>
          </a:prstGeom>
        </p:spPr>
      </p:pic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31109265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720" y="1844825"/>
            <a:ext cx="11087386" cy="3240359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QObject</a:t>
            </a:r>
            <a:r>
              <a:rPr lang="en-US" dirty="0"/>
              <a:t> can be named with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>
                <a:latin typeface="Courier New"/>
                <a:cs typeface="Courier New"/>
              </a:rPr>
              <a:t>::</a:t>
            </a:r>
            <a:r>
              <a:rPr lang="en-GB" dirty="0" err="1">
                <a:latin typeface="Courier New"/>
                <a:cs typeface="Courier New"/>
              </a:rPr>
              <a:t>setObjectName</a:t>
            </a:r>
            <a:r>
              <a:rPr lang="en-GB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/>
              <a:t>The name can be retrieved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objectName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r>
              <a:rPr lang="en-US" dirty="0"/>
              <a:t>As a lot of the debugging information is only really helpful if these names are set, it is good Qt programming style to do </a:t>
            </a:r>
            <a:r>
              <a:rPr lang="en-GB" dirty="0"/>
              <a:t>so</a:t>
            </a:r>
          </a:p>
          <a:p>
            <a:r>
              <a:rPr lang="en-GB" dirty="0"/>
              <a:t>Debug dumps</a:t>
            </a:r>
          </a:p>
          <a:p>
            <a:pPr lvl="1"/>
            <a:r>
              <a:rPr lang="en-GB" dirty="0"/>
              <a:t>Work only in debug builds </a:t>
            </a:r>
          </a:p>
          <a:p>
            <a:pPr lvl="1"/>
            <a:r>
              <a:rPr lang="en-GB" dirty="0" err="1">
                <a:latin typeface="Courier New" pitchFamily="49" charset="0"/>
                <a:cs typeface="Courier New" pitchFamily="49" charset="0"/>
              </a:rPr>
              <a:t>QObject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dumpObjectInfo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dirty="0"/>
              <a:t> dumps information about object internals, like signals/slots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dumpObjectTree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dumps the parent/child relationships of all descendant objects</a:t>
            </a:r>
            <a:endParaRPr lang="en-GB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Qt Debugging Aids – Debug Dumps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5820" y="4653136"/>
            <a:ext cx="4896544" cy="1304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OBJECT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QApplication::unnamed</a:t>
            </a:r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SIGNALS OUT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signal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: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destroyed(QObject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500" dirty="0">
                <a:latin typeface="Courier New"/>
                <a:cs typeface="Courier New"/>
              </a:rPr>
              <a:t>    </a:t>
            </a:r>
            <a:r>
              <a:rPr lang="fi-FI" sz="1500" dirty="0" err="1">
                <a:latin typeface="Courier New"/>
                <a:cs typeface="Courier New"/>
              </a:rPr>
              <a:t>signal</a:t>
            </a:r>
            <a:r>
              <a:rPr lang="fi-FI" sz="1500" dirty="0">
                <a:latin typeface="Courier New"/>
                <a:cs typeface="Courier New"/>
              </a:rPr>
              <a:t>: </a:t>
            </a:r>
            <a:r>
              <a:rPr lang="fi-FI" sz="1500" dirty="0" err="1">
                <a:latin typeface="Courier New"/>
                <a:cs typeface="Courier New"/>
              </a:rPr>
              <a:t>destroyed</a:t>
            </a:r>
            <a:r>
              <a:rPr lang="fi-FI" sz="1500" dirty="0">
                <a:latin typeface="Courier New"/>
                <a:cs typeface="Courier New"/>
              </a:rPr>
              <a:t>()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500" dirty="0">
                <a:latin typeface="Courier New"/>
                <a:cs typeface="Courier New"/>
              </a:rPr>
              <a:t>    </a:t>
            </a:r>
            <a:r>
              <a:rPr lang="fi-FI" sz="1500" dirty="0" err="1">
                <a:latin typeface="Courier New"/>
                <a:cs typeface="Courier New"/>
              </a:rPr>
              <a:t>signal</a:t>
            </a:r>
            <a:r>
              <a:rPr lang="fi-FI" sz="1500" dirty="0">
                <a:latin typeface="Courier New"/>
                <a:cs typeface="Courier New"/>
              </a:rPr>
              <a:t>: </a:t>
            </a:r>
            <a:r>
              <a:rPr lang="fi-FI" sz="1500" dirty="0" err="1">
                <a:latin typeface="Courier New"/>
                <a:cs typeface="Courier New"/>
              </a:rPr>
              <a:t>objectNameChanged(QString</a:t>
            </a:r>
            <a:r>
              <a:rPr lang="fi-FI" sz="1500" dirty="0">
                <a:latin typeface="Courier New"/>
                <a:cs typeface="Courier New"/>
              </a:rPr>
              <a:t>)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fi-FI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GB" sz="1500" dirty="0">
              <a:latin typeface="Courier New"/>
              <a:cs typeface="Courier New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22404" y="4653136"/>
            <a:ext cx="4968552" cy="1304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latin typeface="Courier New"/>
                <a:cs typeface="Courier New"/>
              </a:rPr>
              <a:t>QApplication</a:t>
            </a:r>
            <a:r>
              <a:rPr lang="en-US" sz="1500" dirty="0">
                <a:latin typeface="Courier New"/>
                <a:cs typeface="Courier New"/>
              </a:rPr>
              <a:t>::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/>
                <a:cs typeface="Courier New"/>
              </a:rPr>
              <a:t>  </a:t>
            </a:r>
            <a:r>
              <a:rPr lang="en-US" sz="1500" dirty="0" err="1">
                <a:latin typeface="Courier New"/>
                <a:cs typeface="Courier New"/>
              </a:rPr>
              <a:t>QCocoaEventDispatcher</a:t>
            </a:r>
            <a:r>
              <a:rPr lang="en-US" sz="1500" dirty="0">
                <a:latin typeface="Courier New"/>
                <a:cs typeface="Courier New"/>
              </a:rPr>
              <a:t>:: 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/>
                <a:cs typeface="Courier New"/>
              </a:rPr>
              <a:t>  </a:t>
            </a:r>
            <a:r>
              <a:rPr lang="en-US" sz="1500" dirty="0" err="1">
                <a:latin typeface="Courier New"/>
                <a:cs typeface="Courier New"/>
              </a:rPr>
              <a:t>QSessionManager</a:t>
            </a:r>
            <a:r>
              <a:rPr lang="en-US" sz="1500" dirty="0">
                <a:latin typeface="Courier New"/>
                <a:cs typeface="Courier New"/>
              </a:rPr>
              <a:t>::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/>
                <a:cs typeface="Courier New"/>
              </a:rPr>
              <a:t>  </a:t>
            </a:r>
            <a:r>
              <a:rPr lang="en-US" sz="1500" dirty="0" err="1">
                <a:latin typeface="Courier New"/>
                <a:cs typeface="Courier New"/>
              </a:rPr>
              <a:t>QMacStyle</a:t>
            </a:r>
            <a:r>
              <a:rPr lang="en-US" sz="1500" dirty="0">
                <a:latin typeface="Courier New"/>
                <a:cs typeface="Courier New"/>
              </a:rPr>
              <a:t>::</a:t>
            </a:r>
            <a:r>
              <a:rPr lang="en-US" sz="1500" dirty="0" err="1">
                <a:latin typeface="Courier New"/>
                <a:cs typeface="Courier New"/>
              </a:rPr>
              <a:t>macintosh</a:t>
            </a:r>
            <a:r>
              <a:rPr lang="en-US" sz="15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GB" sz="1500" dirty="0">
              <a:latin typeface="Courier New"/>
              <a:cs typeface="Courier New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33340253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Help and 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need answers ASAP </a:t>
            </a:r>
          </a:p>
          <a:p>
            <a:pPr lvl="1"/>
            <a:r>
              <a:rPr lang="en-US" dirty="0"/>
              <a:t>Use Qt support </a:t>
            </a:r>
            <a:r>
              <a:rPr lang="en-US" dirty="0">
                <a:hlinkClick r:id="rId2"/>
              </a:rPr>
              <a:t>http://www.qt.io/support/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Meet Qt professional in IRC </a:t>
            </a:r>
            <a:r>
              <a:rPr lang="en-US" dirty="0">
                <a:hlinkClick r:id="rId3"/>
              </a:rPr>
              <a:t>https://wiki.qt.io/Online_Communities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Questions and answers forum – Qt Centre  </a:t>
            </a:r>
            <a:r>
              <a:rPr lang="en-US" dirty="0">
                <a:hlinkClick r:id="rId4"/>
              </a:rPr>
              <a:t>http://www.qtcentre.org/content/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It does not work</a:t>
            </a:r>
          </a:p>
          <a:p>
            <a:pPr lvl="1"/>
            <a:r>
              <a:rPr lang="en-US" dirty="0"/>
              <a:t>Bug reporting and finding </a:t>
            </a:r>
            <a:r>
              <a:rPr lang="en-US" dirty="0">
                <a:hlinkClick r:id="rId5"/>
              </a:rPr>
              <a:t>https://bugreports.qt.io/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Stack Overflow </a:t>
            </a:r>
            <a:r>
              <a:rPr lang="en-US" dirty="0">
                <a:hlinkClick r:id="rId6"/>
              </a:rPr>
              <a:t>http://stackoverflow.com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 have some time to study Qt myself</a:t>
            </a:r>
          </a:p>
          <a:p>
            <a:pPr lvl="1"/>
            <a:r>
              <a:rPr lang="en-US" dirty="0"/>
              <a:t>Qt Developer Guides </a:t>
            </a:r>
            <a:r>
              <a:rPr lang="en-US" dirty="0">
                <a:hlinkClick r:id="rId7"/>
              </a:rPr>
              <a:t>http://wiki.qt.io/Developer-Guides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Learning videos </a:t>
            </a:r>
            <a:r>
              <a:rPr lang="en-US" dirty="0">
                <a:hlinkClick r:id="rId8"/>
              </a:rPr>
              <a:t>https://www.youtube.com/user/QtStudios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Books, tools, guides, documentation - </a:t>
            </a:r>
            <a:r>
              <a:rPr lang="en-US" dirty="0">
                <a:hlinkClick r:id="rId9"/>
              </a:rPr>
              <a:t>http://wiki.qt.io/Main_Page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 want to know the latest Qt updates</a:t>
            </a:r>
          </a:p>
          <a:p>
            <a:pPr lvl="1"/>
            <a:r>
              <a:rPr lang="en-US" dirty="0"/>
              <a:t>Qt Blog </a:t>
            </a:r>
            <a:r>
              <a:rPr lang="en-US" dirty="0">
                <a:hlinkClick r:id="rId10"/>
              </a:rPr>
              <a:t>http://blog.qt.io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 want to have some Qt apps for free</a:t>
            </a:r>
          </a:p>
          <a:p>
            <a:pPr lvl="1"/>
            <a:r>
              <a:rPr lang="en-US" dirty="0">
                <a:hlinkClick r:id="rId11"/>
              </a:rPr>
              <a:t>http://qt-apps.org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5638228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Qt Essentials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53124"/>
      </p:ext>
    </p:extLst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Objects in Qt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08546"/>
      </p:ext>
    </p:extLst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QObjects</a:t>
            </a:r>
            <a:r>
              <a:rPr lang="en-US" dirty="0"/>
              <a:t> vs. Value Types</a:t>
            </a:r>
          </a:p>
          <a:p>
            <a:r>
              <a:rPr lang="en-US" dirty="0"/>
              <a:t>Memory Management</a:t>
            </a:r>
          </a:p>
          <a:p>
            <a:r>
              <a:rPr lang="en-US" dirty="0"/>
              <a:t>Qt Smart Pointers</a:t>
            </a:r>
          </a:p>
          <a:p>
            <a:r>
              <a:rPr lang="en-US" dirty="0"/>
              <a:t>Meta-Object System</a:t>
            </a:r>
          </a:p>
          <a:p>
            <a:r>
              <a:rPr lang="en-US" dirty="0"/>
              <a:t>Signals and Slots</a:t>
            </a:r>
          </a:p>
          <a:p>
            <a:r>
              <a:rPr lang="en-US" dirty="0"/>
              <a:t>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52566116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50719" y="1844825"/>
            <a:ext cx="6911845" cy="432102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Qt’s</a:t>
            </a:r>
            <a:r>
              <a:rPr lang="en-US" dirty="0"/>
              <a:t> 1,500 classes can be divided into two groups</a:t>
            </a:r>
          </a:p>
          <a:p>
            <a:pPr lvl="1"/>
            <a:r>
              <a:rPr lang="en-US" dirty="0"/>
              <a:t>Identity types </a:t>
            </a:r>
          </a:p>
          <a:p>
            <a:pPr lvl="1"/>
            <a:r>
              <a:rPr lang="en-US" dirty="0"/>
              <a:t>Value types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Identity types </a:t>
            </a:r>
          </a:p>
          <a:p>
            <a:pPr lvl="1"/>
            <a:r>
              <a:rPr lang="en-US" dirty="0"/>
              <a:t>derive from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lvl="1"/>
            <a:r>
              <a:rPr lang="en-US" dirty="0"/>
              <a:t>extend C++ with many dynamic features using a meta-object system </a:t>
            </a:r>
          </a:p>
          <a:p>
            <a:pPr lvl="1"/>
            <a:r>
              <a:rPr lang="en-US" dirty="0"/>
              <a:t>cannot be copied as the copy constructor and assignment operator equal to delete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QWidget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QWindow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QApplication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QEventLoop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QThread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QFile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QTcpSocket</a:t>
            </a:r>
            <a:endParaRPr lang="en-US" dirty="0"/>
          </a:p>
          <a:p>
            <a:r>
              <a:rPr lang="en-US" dirty="0"/>
              <a:t>Value types are standard C++ classes 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QColor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QEvent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QDataStream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QMetaType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~100 value types use copy-on-write pattern – implicitly shared 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QByteArray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QList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QVector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QHash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QCache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QDir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QPixmap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QImage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QBrush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QPen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QObjects</a:t>
            </a:r>
            <a:r>
              <a:rPr lang="en-GB" dirty="0"/>
              <a:t> and Value Types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742837"/>
              </p:ext>
            </p:extLst>
          </p:nvPr>
        </p:nvGraphicFramePr>
        <p:xfrm>
          <a:off x="7611832" y="1406736"/>
          <a:ext cx="4223767" cy="271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Visio" r:id="rId3" imgW="2737624" imgH="2341847" progId="Visio.Drawing.11">
                  <p:embed/>
                </p:oleObj>
              </mc:Choice>
              <mc:Fallback>
                <p:oleObj name="Visio" r:id="rId3" imgW="2737624" imgH="234184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1832" y="1406736"/>
                        <a:ext cx="4223767" cy="2712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390" y="4105612"/>
            <a:ext cx="4367662" cy="2491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251940" y="332658"/>
            <a:ext cx="3670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Compare, for example </a:t>
            </a:r>
            <a:r>
              <a:rPr lang="en-US" sz="1400" dirty="0" err="1">
                <a:latin typeface="Courier New"/>
                <a:cs typeface="Courier New"/>
              </a:rPr>
              <a:t>QObject</a:t>
            </a:r>
            <a:r>
              <a:rPr lang="en-US" sz="1400" dirty="0"/>
              <a:t> and </a:t>
            </a:r>
            <a:r>
              <a:rPr lang="en-US" sz="1400" dirty="0" err="1">
                <a:latin typeface="Courier New"/>
                <a:cs typeface="Courier New"/>
              </a:rPr>
              <a:t>QString</a:t>
            </a:r>
            <a:r>
              <a:rPr lang="en-US" sz="1400" dirty="0"/>
              <a:t> class headers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65478439"/>
      </p:ext>
    </p:extLst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Each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/>
              <a:t> may be a parent or child of another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Objects create a tree structure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Child objects must be allocated on the </a:t>
            </a:r>
            <a:r>
              <a:rPr lang="en-US" b="1" dirty="0"/>
              <a:t>heap</a:t>
            </a:r>
            <a:r>
              <a:rPr lang="en-US" dirty="0"/>
              <a:t> using </a:t>
            </a:r>
            <a:r>
              <a:rPr lang="en-US" b="1" dirty="0"/>
              <a:t>new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Parent object owns the children and eventually calls </a:t>
            </a:r>
            <a:r>
              <a:rPr lang="en-US" b="1" dirty="0"/>
              <a:t>delete</a:t>
            </a:r>
          </a:p>
          <a:p>
            <a:pPr lvl="2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QLabel</a:t>
            </a:r>
            <a:r>
              <a:rPr lang="en-US" dirty="0">
                <a:latin typeface="Courier New" pitchFamily="49" charset="0"/>
              </a:rPr>
              <a:t> *label = new </a:t>
            </a:r>
            <a:r>
              <a:rPr lang="en-US" dirty="0" err="1">
                <a:latin typeface="Courier New" pitchFamily="49" charset="0"/>
              </a:rPr>
              <a:t>QLabel</a:t>
            </a:r>
            <a:r>
              <a:rPr lang="en-US" dirty="0">
                <a:latin typeface="Courier New" pitchFamily="49" charset="0"/>
              </a:rPr>
              <a:t>(”Some Text”, parent);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Objects not inheriting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QObject</a:t>
            </a:r>
            <a:r>
              <a:rPr lang="en-US" dirty="0"/>
              <a:t> are allocated on the stack, not the heap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QStringList</a:t>
            </a:r>
            <a:r>
              <a:rPr lang="en-US" dirty="0">
                <a:latin typeface="Courier New" pitchFamily="49" charset="0"/>
              </a:rPr>
              <a:t> list; // Implicitly shared class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QColor</a:t>
            </a:r>
            <a:r>
              <a:rPr lang="en-US" dirty="0">
                <a:latin typeface="Courier New" pitchFamily="49" charset="0"/>
              </a:rPr>
              <a:t> color; // Just a basic class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Exceptions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QApplication</a:t>
            </a:r>
            <a:r>
              <a:rPr lang="en-US" dirty="0"/>
              <a:t> (inheriting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QObject</a:t>
            </a:r>
            <a:r>
              <a:rPr lang="en-US" dirty="0"/>
              <a:t>) are usually allocated on the stack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Modal dialogs are often allocated on the stack, too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Obviously, not this straightforward always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the object life-time is not known (shared between multiple threads, for example)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Management: Creating </a:t>
            </a:r>
            <a:r>
              <a:rPr lang="en-US" dirty="0" err="1"/>
              <a:t>QObjects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02154452"/>
      </p:ext>
    </p:extLst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must not be deleted, while it is handling an event</a:t>
            </a:r>
          </a:p>
          <a:p>
            <a:endParaRPr lang="en-US" dirty="0"/>
          </a:p>
          <a:p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>
                <a:latin typeface="Courier New"/>
                <a:cs typeface="Courier New"/>
              </a:rPr>
              <a:t>::</a:t>
            </a:r>
            <a:r>
              <a:rPr lang="en-US" dirty="0" err="1">
                <a:latin typeface="Courier New"/>
                <a:cs typeface="Courier New"/>
              </a:rPr>
              <a:t>deleteLater</a:t>
            </a:r>
            <a:r>
              <a:rPr lang="en-US" dirty="0">
                <a:latin typeface="Courier New"/>
                <a:cs typeface="Courier New"/>
              </a:rPr>
              <a:t>() </a:t>
            </a:r>
            <a:r>
              <a:rPr lang="en-US" dirty="0"/>
              <a:t>slot schedules the object for deletion</a:t>
            </a:r>
          </a:p>
          <a:p>
            <a:pPr lvl="1"/>
            <a:r>
              <a:rPr lang="en-US" dirty="0"/>
              <a:t>The object deleted, when the control returns to the event loop</a:t>
            </a:r>
          </a:p>
          <a:p>
            <a:pPr lvl="1"/>
            <a:r>
              <a:rPr lang="en-US" dirty="0"/>
              <a:t>If the thread does not have an event loop, the object deleted when the thread finishes </a:t>
            </a:r>
          </a:p>
          <a:p>
            <a:pPr marL="457200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connect(</a:t>
            </a:r>
            <a:r>
              <a:rPr lang="en-US" sz="1200" dirty="0" err="1">
                <a:latin typeface="Courier New"/>
                <a:cs typeface="Courier New"/>
              </a:rPr>
              <a:t>threadPtr</a:t>
            </a:r>
            <a:r>
              <a:rPr lang="en-US" sz="1200" dirty="0">
                <a:latin typeface="Courier New"/>
                <a:cs typeface="Courier New"/>
              </a:rPr>
              <a:t>, &amp;</a:t>
            </a:r>
            <a:r>
              <a:rPr lang="en-US" sz="1200" dirty="0" err="1">
                <a:latin typeface="Courier New"/>
                <a:cs typeface="Courier New"/>
              </a:rPr>
              <a:t>QThread</a:t>
            </a:r>
            <a:r>
              <a:rPr lang="en-US" sz="1200" dirty="0">
                <a:latin typeface="Courier New"/>
                <a:cs typeface="Courier New"/>
              </a:rPr>
              <a:t>::finished, </a:t>
            </a:r>
            <a:r>
              <a:rPr lang="en-US" sz="1200" dirty="0" err="1">
                <a:latin typeface="Courier New"/>
                <a:cs typeface="Courier New"/>
              </a:rPr>
              <a:t>threadPtr</a:t>
            </a:r>
            <a:r>
              <a:rPr lang="en-US" sz="1200" dirty="0">
                <a:latin typeface="Courier New"/>
                <a:cs typeface="Courier New"/>
              </a:rPr>
              <a:t>, &amp;</a:t>
            </a:r>
            <a:r>
              <a:rPr lang="en-US" sz="1200" dirty="0" err="1">
                <a:latin typeface="Courier New"/>
                <a:cs typeface="Courier New"/>
              </a:rPr>
              <a:t>QThread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deleteLater</a:t>
            </a:r>
            <a:r>
              <a:rPr lang="en-US" sz="1200" dirty="0">
                <a:latin typeface="Courier New"/>
                <a:cs typeface="Courier New"/>
              </a:rPr>
              <a:t>);</a:t>
            </a:r>
          </a:p>
          <a:p>
            <a:pPr lvl="1"/>
            <a:endParaRPr lang="en-US" dirty="0"/>
          </a:p>
          <a:p>
            <a:r>
              <a:rPr lang="en-US" dirty="0"/>
              <a:t>At least one event loop must be running or started later</a:t>
            </a:r>
          </a:p>
          <a:p>
            <a:pPr lvl="1"/>
            <a:r>
              <a:rPr lang="en-US" dirty="0"/>
              <a:t>Otherwise the object is not deleted</a:t>
            </a:r>
          </a:p>
          <a:p>
            <a:pPr lvl="1"/>
            <a:endParaRPr lang="en-US" dirty="0"/>
          </a:p>
          <a:p>
            <a:r>
              <a:rPr lang="en-US" dirty="0"/>
              <a:t>Calling </a:t>
            </a:r>
            <a:r>
              <a:rPr lang="en-US" dirty="0" err="1">
                <a:latin typeface="Courier New"/>
                <a:cs typeface="Courier New"/>
              </a:rPr>
              <a:t>deleteLater</a:t>
            </a:r>
            <a:r>
              <a:rPr lang="en-US" dirty="0">
                <a:latin typeface="Courier New"/>
                <a:cs typeface="Courier New"/>
              </a:rPr>
              <a:t>() </a:t>
            </a:r>
            <a:r>
              <a:rPr lang="en-US" dirty="0"/>
              <a:t>more than one for the same object does not cause double deletion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Deletion – </a:t>
            </a:r>
            <a:r>
              <a:rPr lang="en-US" dirty="0" err="1"/>
              <a:t>deleteLater</a:t>
            </a:r>
            <a:r>
              <a:rPr lang="en-US" dirty="0"/>
              <a:t>()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28642812"/>
      </p:ext>
    </p:extLst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0720" y="1844825"/>
            <a:ext cx="11087386" cy="4320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Deletes the referenced object, when the pointer goes out of the scope</a:t>
            </a:r>
          </a:p>
          <a:p>
            <a:r>
              <a:rPr lang="en-US" dirty="0"/>
              <a:t>Unlike </a:t>
            </a:r>
            <a:r>
              <a:rPr lang="en-US" dirty="0" err="1">
                <a:latin typeface="Courier New"/>
                <a:cs typeface="Courier New"/>
              </a:rPr>
              <a:t>QPointer</a:t>
            </a:r>
            <a:r>
              <a:rPr lang="en-US" dirty="0"/>
              <a:t>, can be used for any type</a:t>
            </a:r>
          </a:p>
          <a:p>
            <a:pPr lvl="1"/>
            <a:r>
              <a:rPr lang="en-US" dirty="0"/>
              <a:t>Four different cleanup handlers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QScopedPointerDeleter</a:t>
            </a:r>
            <a:endParaRPr lang="en-US" dirty="0">
              <a:latin typeface="Courier New"/>
              <a:cs typeface="Courier New"/>
            </a:endParaRPr>
          </a:p>
          <a:p>
            <a:pPr lvl="2"/>
            <a:r>
              <a:rPr lang="en-US" dirty="0" err="1">
                <a:latin typeface="Courier New"/>
                <a:cs typeface="Courier New"/>
              </a:rPr>
              <a:t>QScopedPointerArrayDeleter</a:t>
            </a:r>
            <a:endParaRPr lang="en-US" dirty="0">
              <a:latin typeface="Courier New"/>
              <a:cs typeface="Courier New"/>
            </a:endParaRPr>
          </a:p>
          <a:p>
            <a:pPr lvl="2"/>
            <a:r>
              <a:rPr lang="en-US" dirty="0" err="1">
                <a:latin typeface="Courier New"/>
                <a:cs typeface="Courier New"/>
              </a:rPr>
              <a:t>QScopedPointerArrayDeleter</a:t>
            </a:r>
            <a:endParaRPr lang="en-US" dirty="0">
              <a:latin typeface="Courier New"/>
              <a:cs typeface="Courier New"/>
            </a:endParaRPr>
          </a:p>
          <a:p>
            <a:pPr lvl="2"/>
            <a:r>
              <a:rPr lang="en-US" dirty="0" err="1">
                <a:latin typeface="Courier New"/>
                <a:cs typeface="Courier New"/>
              </a:rPr>
              <a:t>QScopedPointerDeleteLater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457200" lvl="1" indent="0">
              <a:buNone/>
            </a:pPr>
            <a:r>
              <a:rPr lang="en-US" sz="1200" dirty="0" err="1">
                <a:latin typeface="Courier New"/>
                <a:cs typeface="Courier New"/>
              </a:rPr>
              <a:t>QScopedPointer</a:t>
            </a:r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, </a:t>
            </a:r>
            <a:r>
              <a:rPr lang="en-US" sz="1200" dirty="0" err="1">
                <a:latin typeface="Courier New"/>
                <a:cs typeface="Courier New"/>
              </a:rPr>
              <a:t>QScopedPointerArrayDeleter</a:t>
            </a:r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&gt;&gt; </a:t>
            </a:r>
            <a:r>
              <a:rPr lang="en-US" sz="1200" dirty="0" err="1">
                <a:latin typeface="Courier New"/>
                <a:cs typeface="Courier New"/>
              </a:rPr>
              <a:t>intArrayPointer</a:t>
            </a:r>
            <a:r>
              <a:rPr lang="en-US" sz="1200" dirty="0">
                <a:latin typeface="Courier New"/>
                <a:cs typeface="Courier New"/>
              </a:rPr>
              <a:t>(new 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(100));</a:t>
            </a:r>
          </a:p>
          <a:p>
            <a:endParaRPr lang="en-US" dirty="0"/>
          </a:p>
          <a:p>
            <a:r>
              <a:rPr lang="en-US" dirty="0"/>
              <a:t>Useful in functions with several exit paths</a:t>
            </a:r>
          </a:p>
          <a:p>
            <a:pPr lvl="1"/>
            <a:r>
              <a:rPr lang="en-US" dirty="0"/>
              <a:t>E.g. exceptions </a:t>
            </a:r>
          </a:p>
          <a:p>
            <a:pPr lvl="1"/>
            <a:r>
              <a:rPr lang="en-US" dirty="0"/>
              <a:t>Simplifies the code </a:t>
            </a:r>
          </a:p>
          <a:p>
            <a:r>
              <a:rPr lang="en-US" dirty="0"/>
              <a:t>Often used to delete dynamically allocated member variables as well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Deletion – </a:t>
            </a:r>
            <a:r>
              <a:rPr lang="en-US" dirty="0" err="1"/>
              <a:t>QScopedPointer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51940" y="332659"/>
            <a:ext cx="367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Demo: </a:t>
            </a:r>
            <a:r>
              <a:rPr lang="en-US" sz="1400" dirty="0" err="1"/>
              <a:t>smartPointers</a:t>
            </a:r>
            <a:endParaRPr lang="en-US" sz="1400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6" y="6381754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49112797"/>
      </p:ext>
    </p:extLst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0720" y="1844825"/>
            <a:ext cx="11087386" cy="2664295"/>
          </a:xfrm>
        </p:spPr>
        <p:txBody>
          <a:bodyPr>
            <a:normAutofit/>
          </a:bodyPr>
          <a:lstStyle/>
          <a:p>
            <a:r>
              <a:rPr lang="en-US" dirty="0"/>
              <a:t>Object tree does not solve the dangling pointer problem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QPointer</a:t>
            </a:r>
            <a:r>
              <a:rPr lang="en-US" dirty="0"/>
              <a:t> provides a guarded pointer for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Sets pointer to 0, when the referenced object destroyed </a:t>
            </a:r>
          </a:p>
          <a:p>
            <a:pPr lvl="1"/>
            <a:r>
              <a:rPr lang="en-US" dirty="0"/>
              <a:t>Easy to mix guarded and normal pointers</a:t>
            </a:r>
          </a:p>
          <a:p>
            <a:pPr lvl="2"/>
            <a:r>
              <a:rPr lang="en-US" dirty="0"/>
              <a:t>Guarded pointer automatically cast to the pointer type</a:t>
            </a:r>
          </a:p>
          <a:p>
            <a:endParaRPr lang="en-US" dirty="0"/>
          </a:p>
          <a:p>
            <a:r>
              <a:rPr lang="en-US" dirty="0"/>
              <a:t>Qt objects may also notify observers just before their destruction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Deletion – </a:t>
            </a:r>
            <a:r>
              <a:rPr lang="en-US" dirty="0" err="1"/>
              <a:t>QPointer</a:t>
            </a:r>
            <a:r>
              <a:rPr lang="en-US" dirty="0"/>
              <a:t>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93813" y="4293096"/>
            <a:ext cx="10585176" cy="1816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lIns="117226" tIns="58613" rIns="117226" bIns="58613" rtlCol="0">
            <a:normAutofit lnSpcReduction="10000"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6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urier New"/>
                <a:cs typeface="Courier New"/>
              </a:rPr>
              <a:t>ExampleObject</a:t>
            </a:r>
            <a:r>
              <a:rPr lang="en-US" sz="1600" dirty="0">
                <a:solidFill>
                  <a:srgbClr val="008000"/>
                </a:solidFill>
                <a:latin typeface="Courier New"/>
                <a:cs typeface="Courier New"/>
              </a:rPr>
              <a:t> is just </a:t>
            </a:r>
            <a:r>
              <a:rPr lang="en-US" sz="1600" dirty="0" err="1">
                <a:solidFill>
                  <a:srgbClr val="008000"/>
                </a:solidFill>
                <a:latin typeface="Courier New"/>
                <a:cs typeface="Courier New"/>
              </a:rPr>
              <a:t>QObject</a:t>
            </a:r>
            <a:r>
              <a:rPr lang="en-US" sz="1600" dirty="0">
                <a:solidFill>
                  <a:srgbClr val="008000"/>
                </a:solidFill>
                <a:latin typeface="Courier New"/>
                <a:cs typeface="Courier New"/>
              </a:rPr>
              <a:t> subclass</a:t>
            </a:r>
            <a:endParaRPr lang="en-US" sz="1600" dirty="0">
              <a:solidFill>
                <a:srgbClr val="80800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800080"/>
                </a:solidFill>
                <a:latin typeface="Courier New"/>
                <a:cs typeface="Courier New"/>
              </a:rPr>
              <a:t>QPointer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600" dirty="0" err="1">
                <a:solidFill>
                  <a:srgbClr val="800080"/>
                </a:solidFill>
                <a:latin typeface="Courier New"/>
                <a:cs typeface="Courier New"/>
              </a:rPr>
              <a:t>ExampleQObject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object(</a:t>
            </a:r>
            <a:r>
              <a:rPr lang="en-US" sz="1600" dirty="0">
                <a:solidFill>
                  <a:srgbClr val="808000"/>
                </a:solidFill>
                <a:latin typeface="Courier New"/>
                <a:cs typeface="Courier New"/>
              </a:rPr>
              <a:t>new</a:t>
            </a:r>
            <a:r>
              <a:rPr lang="en-US" sz="16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800080"/>
                </a:solidFill>
                <a:latin typeface="Courier New"/>
                <a:cs typeface="Courier New"/>
              </a:rPr>
              <a:t>ExampleQObject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6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808000"/>
                </a:solidFill>
                <a:latin typeface="Courier New"/>
                <a:cs typeface="Courier New"/>
              </a:rPr>
              <a:t>delete</a:t>
            </a:r>
            <a:r>
              <a:rPr lang="en-US" sz="16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object;</a:t>
            </a:r>
            <a:r>
              <a:rPr lang="en-US" sz="16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808000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(object)</a:t>
            </a:r>
            <a:r>
              <a:rPr lang="en-US" sz="16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8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urier New"/>
                <a:cs typeface="Courier New"/>
              </a:rPr>
              <a:t>qDebug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6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6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/>
                <a:cs typeface="Courier New"/>
              </a:rPr>
              <a:t>”Dangling pointer"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US" sz="16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808000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8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urier New"/>
                <a:cs typeface="Courier New"/>
              </a:rPr>
              <a:t>qDebug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6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6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/>
                <a:cs typeface="Courier New"/>
              </a:rPr>
              <a:t>"No</a:t>
            </a:r>
            <a:r>
              <a:rPr lang="en-US" sz="16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/>
                <a:cs typeface="Courier New"/>
              </a:rPr>
              <a:t>dangling</a:t>
            </a:r>
            <a:r>
              <a:rPr lang="en-US" sz="16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/>
                <a:cs typeface="Courier New"/>
              </a:rPr>
              <a:t>pointer"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endParaRPr lang="en-GB" sz="1600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51940" y="332659"/>
            <a:ext cx="367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Demo: </a:t>
            </a:r>
            <a:r>
              <a:rPr lang="en-US" sz="1400" dirty="0" err="1"/>
              <a:t>smartPointers</a:t>
            </a:r>
            <a:endParaRPr lang="en-US" sz="1400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6" y="6381754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94024027"/>
      </p:ext>
    </p:extLst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 Data sharing </a:t>
            </a:r>
          </a:p>
          <a:p>
            <a:pPr lvl="1"/>
            <a:r>
              <a:rPr lang="en-US" dirty="0"/>
              <a:t>Shared data pointer does not get destroyed, if there are any references to it</a:t>
            </a:r>
          </a:p>
          <a:p>
            <a:pPr lvl="1"/>
            <a:r>
              <a:rPr lang="en-US" dirty="0"/>
              <a:t>No need to worry who deletes the data and when </a:t>
            </a:r>
          </a:p>
          <a:p>
            <a:pPr lvl="1"/>
            <a:r>
              <a:rPr lang="en-US" dirty="0"/>
              <a:t>Strong and weak data pointers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>
              <a:buFont typeface="+mj-lt"/>
              <a:buAutoNum type="arabicPeriod" startAt="2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 startAt="2"/>
            </a:pPr>
            <a:r>
              <a:rPr lang="en-US" dirty="0"/>
              <a:t> Implicit sharing</a:t>
            </a:r>
          </a:p>
          <a:p>
            <a:pPr lvl="1"/>
            <a:r>
              <a:rPr lang="en-US" dirty="0"/>
              <a:t>Similar to data sharing, but data gets automatically copied, if any referencing object changes the data</a:t>
            </a:r>
          </a:p>
          <a:p>
            <a:pPr>
              <a:buFont typeface="+mj-lt"/>
              <a:buAutoNum type="arabicPeriod" startAt="3"/>
            </a:pPr>
            <a:r>
              <a:rPr lang="en-US" dirty="0"/>
              <a:t> Explicit sharing</a:t>
            </a:r>
          </a:p>
          <a:p>
            <a:pPr lvl="1"/>
            <a:r>
              <a:rPr lang="en-US" dirty="0"/>
              <a:t>Similar to implicit sharing, but data is never copied implicitly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Sharing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51940" y="332659"/>
            <a:ext cx="367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Demo: </a:t>
            </a:r>
            <a:r>
              <a:rPr lang="en-US" sz="1400" dirty="0" err="1"/>
              <a:t>sharedData</a:t>
            </a:r>
            <a:endParaRPr lang="en-US" sz="1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93812" y="3140968"/>
            <a:ext cx="10585176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lIns="117226" tIns="58613" rIns="117226" bIns="58613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QSharedPointer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MyObj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sharedPointer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QSharedPointer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MyObj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6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MyObj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QObject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deleteLater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QWeakPointer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MyObj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weakPointer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sharedPointer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weakPointer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8000"/>
                </a:solidFill>
                <a:latin typeface="Courier New"/>
                <a:cs typeface="Courier New"/>
              </a:rPr>
              <a:t>// Referenced object still exists 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6" y="6381754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93256196"/>
      </p:ext>
    </p:extLst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50720" y="1844825"/>
            <a:ext cx="6191597" cy="4321025"/>
          </a:xfrm>
        </p:spPr>
        <p:txBody>
          <a:bodyPr>
            <a:normAutofit/>
          </a:bodyPr>
          <a:lstStyle/>
          <a:p>
            <a:r>
              <a:rPr lang="en-US" dirty="0"/>
              <a:t>Adds dynamic features to Qt objects</a:t>
            </a:r>
          </a:p>
          <a:p>
            <a:r>
              <a:rPr lang="en-US" dirty="0"/>
              <a:t>Features can be introspected via </a:t>
            </a:r>
            <a:r>
              <a:rPr lang="en-US" dirty="0" err="1">
                <a:latin typeface="Courier New"/>
                <a:cs typeface="Courier New"/>
              </a:rPr>
              <a:t>QMetaObject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lvl="1"/>
            <a:r>
              <a:rPr lang="en-US" dirty="0"/>
              <a:t>Class and parent class names 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Class info</a:t>
            </a:r>
          </a:p>
          <a:p>
            <a:pPr lvl="1"/>
            <a:r>
              <a:rPr lang="en-US" dirty="0"/>
              <a:t>Method information</a:t>
            </a:r>
          </a:p>
          <a:p>
            <a:pPr lvl="2"/>
            <a:r>
              <a:rPr lang="en-US" dirty="0"/>
              <a:t>Type: constructor, signal, slot, method</a:t>
            </a:r>
          </a:p>
          <a:p>
            <a:pPr lvl="2"/>
            <a:r>
              <a:rPr lang="en-US" dirty="0"/>
              <a:t>Signature</a:t>
            </a:r>
          </a:p>
          <a:p>
            <a:pPr lvl="1"/>
            <a:r>
              <a:rPr lang="en-US" dirty="0"/>
              <a:t>Properties </a:t>
            </a:r>
          </a:p>
          <a:p>
            <a:pPr lvl="1"/>
            <a:r>
              <a:rPr lang="en-US" dirty="0"/>
              <a:t>Enumerations and flags 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/>
                <a:cs typeface="Courier New"/>
              </a:rPr>
              <a:t>Q_OBJECT</a:t>
            </a:r>
            <a:r>
              <a:rPr lang="en-US" dirty="0"/>
              <a:t> macro defines a static meta-object </a:t>
            </a:r>
          </a:p>
          <a:p>
            <a:pPr lvl="1"/>
            <a:r>
              <a:rPr lang="en-US" dirty="0"/>
              <a:t>Actual object data generated with the </a:t>
            </a:r>
            <a:r>
              <a:rPr lang="en-US" dirty="0" err="1">
                <a:latin typeface="Courier New"/>
                <a:cs typeface="Courier New"/>
              </a:rPr>
              <a:t>moc</a:t>
            </a:r>
            <a:r>
              <a:rPr lang="en-US" dirty="0"/>
              <a:t> tool</a:t>
            </a:r>
          </a:p>
          <a:p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Meta-Object System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60" y="1556792"/>
            <a:ext cx="5112568" cy="3220644"/>
          </a:xfrm>
          <a:prstGeom prst="rect">
            <a:avLst/>
          </a:prstGeom>
        </p:spPr>
      </p:pic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54759082"/>
      </p:ext>
    </p:extLst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Q_OBJECT</a:t>
            </a:r>
            <a:r>
              <a:rPr lang="en-US" dirty="0"/>
              <a:t> macro </a:t>
            </a:r>
          </a:p>
          <a:p>
            <a:pPr>
              <a:lnSpc>
                <a:spcPct val="90000"/>
              </a:lnSpc>
            </a:pPr>
            <a:r>
              <a:rPr lang="en-US" dirty="0"/>
              <a:t>One </a:t>
            </a:r>
            <a:r>
              <a:rPr lang="en-US" dirty="0" err="1">
                <a:latin typeface="Courier New"/>
                <a:cs typeface="Courier New"/>
              </a:rPr>
              <a:t>enum</a:t>
            </a:r>
            <a:r>
              <a:rPr lang="en-US" dirty="0"/>
              <a:t> added to the meta-object</a:t>
            </a:r>
          </a:p>
          <a:p>
            <a:pPr>
              <a:lnSpc>
                <a:spcPct val="90000"/>
              </a:lnSpc>
            </a:pPr>
            <a:r>
              <a:rPr lang="en-US" dirty="0"/>
              <a:t>Signals and slots </a:t>
            </a:r>
          </a:p>
          <a:p>
            <a:r>
              <a:rPr lang="en-US" dirty="0"/>
              <a:t>Properties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Object Class Declaration – </a:t>
            </a:r>
            <a:r>
              <a:rPr lang="en-US" dirty="0" err="1"/>
              <a:t>QWindow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9797" y="3212976"/>
            <a:ext cx="11089232" cy="309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lIns="117226" tIns="58613" rIns="117226" bIns="58613"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808000"/>
                </a:solidFill>
              </a:rPr>
              <a:t>class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80"/>
                </a:solidFill>
              </a:rPr>
              <a:t>Q_QUICK_EXPORT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0080"/>
                </a:solidFill>
              </a:rPr>
              <a:t>QQuickWindow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808000"/>
                </a:solidFill>
              </a:rPr>
              <a:t>public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0080"/>
                </a:solidFill>
              </a:rPr>
              <a:t>QWindow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{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0080"/>
                </a:solidFill>
              </a:rPr>
              <a:t>    Q_OBJECT </a:t>
            </a:r>
            <a:r>
              <a:rPr lang="en-US" dirty="0"/>
              <a:t>// Defines a static meta-object for the class</a:t>
            </a:r>
            <a:endParaRPr lang="en-US" dirty="0">
              <a:solidFill>
                <a:srgbClr val="000080"/>
              </a:solidFill>
            </a:endParaRPr>
          </a:p>
          <a:p>
            <a:r>
              <a:rPr lang="en-US" dirty="0">
                <a:solidFill>
                  <a:srgbClr val="000080"/>
                </a:solidFill>
              </a:rPr>
              <a:t>    </a:t>
            </a:r>
            <a:r>
              <a:rPr lang="en-US" dirty="0">
                <a:solidFill>
                  <a:srgbClr val="800080"/>
                </a:solidFill>
              </a:rPr>
              <a:t>Q_PROPERTY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800080"/>
                </a:solidFill>
              </a:rPr>
              <a:t>QColor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color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READ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color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WRITE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/>
              <a:t>setColor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NOTIFY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/>
              <a:t>colorChanged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dirty="0"/>
              <a:t>      </a:t>
            </a:r>
          </a:p>
          <a:p>
            <a:r>
              <a:rPr lang="en-US" dirty="0">
                <a:solidFill>
                  <a:srgbClr val="800080"/>
                </a:solidFill>
              </a:rPr>
              <a:t>    Q_PROPERTY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800080"/>
                </a:solidFill>
              </a:rPr>
              <a:t>QQuickItem</a:t>
            </a:r>
            <a:r>
              <a:rPr lang="en-US" dirty="0">
                <a:solidFill>
                  <a:srgbClr val="000000"/>
                </a:solidFill>
              </a:rPr>
              <a:t>*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/>
              <a:t>contentItem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READ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/>
              <a:t>contentItem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CONSTANT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dirty="0"/>
              <a:t> </a:t>
            </a:r>
            <a:endParaRPr lang="en-US" dirty="0">
              <a:solidFill>
                <a:srgbClr val="808000"/>
              </a:solidFill>
            </a:endParaRPr>
          </a:p>
          <a:p>
            <a:r>
              <a:rPr lang="en-US" dirty="0">
                <a:solidFill>
                  <a:srgbClr val="808000"/>
                </a:solidFill>
              </a:rPr>
              <a:t>public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dirty="0" err="1">
                <a:solidFill>
                  <a:srgbClr val="808000"/>
                </a:solidFill>
              </a:rPr>
              <a:t>enum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0080"/>
                </a:solidFill>
              </a:rPr>
              <a:t>SceneGraphError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{</a:t>
            </a:r>
            <a:r>
              <a:rPr lang="en-US" dirty="0"/>
              <a:t> </a:t>
            </a:r>
            <a:r>
              <a:rPr lang="en-US" dirty="0" err="1">
                <a:solidFill>
                  <a:srgbClr val="800080"/>
                </a:solidFill>
              </a:rPr>
              <a:t>ContextNotAvailable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80"/>
                </a:solidFill>
              </a:rPr>
              <a:t>1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};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0080"/>
                </a:solidFill>
              </a:rPr>
              <a:t>    Q_ENUM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/>
              <a:t>SceneGraphError</a:t>
            </a:r>
            <a:r>
              <a:rPr lang="en-US" dirty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800000"/>
              </a:solidFill>
            </a:endParaRPr>
          </a:p>
          <a:p>
            <a:r>
              <a:rPr lang="en-US" dirty="0">
                <a:solidFill>
                  <a:srgbClr val="800000"/>
                </a:solidFill>
              </a:rPr>
              <a:t>Q_SIGNALS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808000"/>
                </a:solidFill>
              </a:rPr>
              <a:t>    void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frameSwapped</a:t>
            </a:r>
            <a:r>
              <a:rPr lang="en-US" dirty="0">
                <a:solidFill>
                  <a:srgbClr val="000000"/>
                </a:solidFill>
              </a:rPr>
              <a:t>();</a:t>
            </a:r>
            <a:r>
              <a:rPr lang="en-US" dirty="0"/>
              <a:t> </a:t>
            </a:r>
            <a:endParaRPr lang="en-US" dirty="0">
              <a:solidFill>
                <a:srgbClr val="000080"/>
              </a:solidFill>
            </a:endParaRPr>
          </a:p>
          <a:p>
            <a:r>
              <a:rPr lang="en-US" dirty="0">
                <a:solidFill>
                  <a:srgbClr val="000080"/>
                </a:solidFill>
              </a:rPr>
              <a:t>    </a:t>
            </a:r>
            <a:r>
              <a:rPr lang="en-US" dirty="0">
                <a:solidFill>
                  <a:srgbClr val="808000"/>
                </a:solidFill>
              </a:rPr>
              <a:t>void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openglContextCreated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800080"/>
                </a:solidFill>
              </a:rPr>
              <a:t>QOpenGLContext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*</a:t>
            </a:r>
            <a:r>
              <a:rPr lang="en-US" dirty="0"/>
              <a:t>context</a:t>
            </a:r>
            <a:r>
              <a:rPr lang="en-US" dirty="0">
                <a:solidFill>
                  <a:srgbClr val="000000"/>
                </a:solidFill>
              </a:rPr>
              <a:t>);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808000"/>
                </a:solidFill>
              </a:rPr>
              <a:t>    void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sceneGraphInitialized</a:t>
            </a:r>
            <a:r>
              <a:rPr lang="en-US" dirty="0">
                <a:solidFill>
                  <a:srgbClr val="000000"/>
                </a:solidFill>
              </a:rPr>
              <a:t>();</a:t>
            </a:r>
            <a:r>
              <a:rPr lang="en-US" dirty="0"/>
              <a:t> </a:t>
            </a:r>
            <a:endParaRPr lang="en-US" dirty="0">
              <a:solidFill>
                <a:srgbClr val="808000"/>
              </a:solidFill>
            </a:endParaRPr>
          </a:p>
          <a:p>
            <a:r>
              <a:rPr lang="en-US" dirty="0">
                <a:solidFill>
                  <a:srgbClr val="808000"/>
                </a:solidFill>
              </a:rPr>
              <a:t>public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800080"/>
                </a:solidFill>
              </a:rPr>
              <a:t>Q_SLOTS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808000"/>
                </a:solidFill>
              </a:rPr>
              <a:t>    void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update();</a:t>
            </a:r>
            <a:r>
              <a:rPr lang="en-US" dirty="0"/>
              <a:t> 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9289512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Qt 5 Modules</a:t>
            </a:r>
          </a:p>
          <a:p>
            <a:r>
              <a:rPr lang="en-US" dirty="0"/>
              <a:t>Creating, Building, and Debugging Applications with </a:t>
            </a:r>
            <a:r>
              <a:rPr lang="en-US" dirty="0" err="1"/>
              <a:t>QtCreator</a:t>
            </a:r>
            <a:endParaRPr lang="en-US" dirty="0"/>
          </a:p>
          <a:p>
            <a:r>
              <a:rPr lang="en-US" dirty="0"/>
              <a:t>Logging Messages, Asserts</a:t>
            </a:r>
          </a:p>
          <a:p>
            <a:r>
              <a:rPr lang="en-US" dirty="0"/>
              <a:t>Practical Tips for Developers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69328132"/>
      </p:ext>
    </p:extLst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signal</a:t>
            </a:r>
            <a:r>
              <a:rPr lang="en-US" dirty="0"/>
              <a:t> is a way to notify an observer that something has happened </a:t>
            </a:r>
            <a:endParaRPr lang="en-US" b="1" dirty="0"/>
          </a:p>
          <a:p>
            <a:pPr lvl="1"/>
            <a:r>
              <a:rPr lang="en-US" dirty="0"/>
              <a:t>A mouse pressed on a UI control, for example</a:t>
            </a:r>
            <a:endParaRPr lang="en-US" sz="1800" dirty="0"/>
          </a:p>
          <a:p>
            <a:pPr lvl="1"/>
            <a:r>
              <a:rPr lang="en-US" dirty="0"/>
              <a:t>Signals are member functions that are</a:t>
            </a:r>
            <a:r>
              <a:rPr lang="en-US" i="1" dirty="0"/>
              <a:t> automatically implemented in the meta-object</a:t>
            </a:r>
            <a:endParaRPr lang="en-US" dirty="0"/>
          </a:p>
          <a:p>
            <a:pPr lvl="1"/>
            <a:r>
              <a:rPr lang="en-US" dirty="0"/>
              <a:t>Signal is sent, or </a:t>
            </a:r>
            <a:r>
              <a:rPr lang="en-US" i="1" dirty="0"/>
              <a:t>emitted</a:t>
            </a:r>
            <a:r>
              <a:rPr lang="en-US" dirty="0"/>
              <a:t>, using the keyword </a:t>
            </a:r>
            <a:r>
              <a:rPr lang="en-US" dirty="0">
                <a:latin typeface="Courier New"/>
                <a:cs typeface="Courier New"/>
              </a:rPr>
              <a:t>emit</a:t>
            </a:r>
            <a:r>
              <a:rPr lang="en-US" dirty="0"/>
              <a:t> or </a:t>
            </a:r>
            <a:r>
              <a:rPr lang="en-US" dirty="0">
                <a:latin typeface="Courier New"/>
                <a:cs typeface="Courier New"/>
              </a:rPr>
              <a:t>Q_EMIT</a:t>
            </a:r>
            <a:r>
              <a:rPr lang="en-US" dirty="0"/>
              <a:t> - actually does not do anything 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en-US" dirty="0">
                <a:latin typeface="Courier New" pitchFamily="49" charset="0"/>
              </a:rPr>
              <a:t>Q_EMIT </a:t>
            </a:r>
            <a:r>
              <a:rPr lang="en-US" dirty="0" err="1">
                <a:latin typeface="Courier New" pitchFamily="49" charset="0"/>
              </a:rPr>
              <a:t>someSignal</a:t>
            </a:r>
            <a:r>
              <a:rPr lang="en-US" dirty="0">
                <a:latin typeface="Courier New" pitchFamily="49" charset="0"/>
              </a:rPr>
              <a:t>(7, “Hello”);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i="1" dirty="0"/>
              <a:t>slot</a:t>
            </a:r>
            <a:r>
              <a:rPr lang="en-US" dirty="0"/>
              <a:t> is a function that is to be executed after a signal has been </a:t>
            </a:r>
            <a:r>
              <a:rPr lang="en-US" i="1" dirty="0"/>
              <a:t>emitted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On a mouse press, start an animation </a:t>
            </a:r>
          </a:p>
          <a:p>
            <a:pPr lvl="1"/>
            <a:r>
              <a:rPr lang="en-US" dirty="0"/>
              <a:t>A slot function may be a member function, a non-member function or a lambda function </a:t>
            </a:r>
          </a:p>
          <a:p>
            <a:pPr lvl="1"/>
            <a:endParaRPr lang="en-US" dirty="0"/>
          </a:p>
          <a:p>
            <a:r>
              <a:rPr lang="en-US" dirty="0"/>
              <a:t>Signals are connected to other signals or slots</a:t>
            </a:r>
          </a:p>
          <a:p>
            <a:pPr lvl="1"/>
            <a:r>
              <a:rPr lang="en-US" dirty="0"/>
              <a:t>Many-to-many relationship</a:t>
            </a:r>
          </a:p>
          <a:p>
            <a:pPr lvl="1"/>
            <a:r>
              <a:rPr lang="en-US" dirty="0"/>
              <a:t>Signal and slot parameter types must match, but the slot may omit any number of trailing parameters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Object </a:t>
            </a:r>
            <a:r>
              <a:rPr lang="fi-FI" dirty="0" err="1"/>
              <a:t>Communication</a:t>
            </a:r>
            <a:r>
              <a:rPr lang="fi-FI" dirty="0"/>
              <a:t>: </a:t>
            </a:r>
            <a:r>
              <a:rPr lang="fi-FI" dirty="0" err="1"/>
              <a:t>Signals</a:t>
            </a:r>
            <a:r>
              <a:rPr lang="fi-FI" dirty="0"/>
              <a:t> and </a:t>
            </a:r>
            <a:r>
              <a:rPr lang="fi-FI" dirty="0" err="1"/>
              <a:t>Slots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77625396"/>
      </p:ext>
    </p:extLst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Object Class Declaration with Signals and Slots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5820" y="1772816"/>
            <a:ext cx="10369152" cy="4320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808000"/>
                </a:solidFill>
                <a:latin typeface="Courier New"/>
                <a:cs typeface="Courier New"/>
              </a:rPr>
              <a:t>class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800080"/>
                </a:solidFill>
                <a:latin typeface="Courier New"/>
                <a:cs typeface="Courier New"/>
              </a:rPr>
              <a:t>CustomObject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: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808000"/>
                </a:solidFill>
                <a:latin typeface="Courier New"/>
                <a:cs typeface="Courier New"/>
              </a:rPr>
              <a:t>public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800080"/>
                </a:solidFill>
                <a:latin typeface="Courier New"/>
                <a:cs typeface="Courier New"/>
              </a:rPr>
              <a:t>QObject</a:t>
            </a:r>
            <a:r>
              <a:rPr lang="en-US" sz="15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/>
                <a:cs typeface="Courier New"/>
              </a:rPr>
              <a:t>{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    //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Q_OBJECT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macro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defines among other things a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static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meta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object</a:t>
            </a:r>
            <a:r>
              <a:rPr lang="en-US" sz="15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    //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Required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signals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and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string-based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slots</a:t>
            </a:r>
            <a:r>
              <a:rPr lang="en-US" sz="15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80"/>
                </a:solidFill>
                <a:latin typeface="Courier New"/>
                <a:cs typeface="Courier New"/>
              </a:rPr>
              <a:t>    Q_OBJECT</a:t>
            </a:r>
            <a:r>
              <a:rPr lang="en-US" sz="15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rgbClr val="80800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808000"/>
                </a:solidFill>
                <a:latin typeface="Courier New"/>
                <a:cs typeface="Courier New"/>
              </a:rPr>
              <a:t>public</a:t>
            </a:r>
            <a:r>
              <a:rPr lang="en-US" sz="1500" dirty="0">
                <a:latin typeface="Courier New"/>
                <a:cs typeface="Courier New"/>
              </a:rPr>
              <a:t>: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808000"/>
                </a:solidFill>
                <a:latin typeface="Courier New"/>
                <a:cs typeface="Courier New"/>
              </a:rPr>
              <a:t>    explicit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800080"/>
                </a:solidFill>
                <a:latin typeface="Courier New"/>
                <a:cs typeface="Courier New"/>
              </a:rPr>
              <a:t>CustomObject</a:t>
            </a:r>
            <a:r>
              <a:rPr lang="en-US" sz="1500" dirty="0"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800080"/>
                </a:solidFill>
                <a:latin typeface="Courier New"/>
                <a:cs typeface="Courier New"/>
              </a:rPr>
              <a:t>QObject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*parent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=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lang="en-US" sz="1500" dirty="0">
                <a:latin typeface="Courier New"/>
                <a:cs typeface="Courier New"/>
              </a:rPr>
              <a:t>)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: </a:t>
            </a:r>
            <a:r>
              <a:rPr lang="en-US" sz="1500" dirty="0" err="1">
                <a:solidFill>
                  <a:srgbClr val="800080"/>
                </a:solidFill>
                <a:latin typeface="Courier New"/>
                <a:cs typeface="Courier New"/>
              </a:rPr>
              <a:t>QObject</a:t>
            </a:r>
            <a:r>
              <a:rPr lang="en-US" sz="1500" dirty="0">
                <a:latin typeface="Courier New"/>
                <a:cs typeface="Courier New"/>
              </a:rPr>
              <a:t>(parent), </a:t>
            </a:r>
            <a:r>
              <a:rPr lang="en-US" sz="1500" dirty="0" err="1">
                <a:solidFill>
                  <a:srgbClr val="800000"/>
                </a:solidFill>
                <a:latin typeface="Courier New"/>
                <a:cs typeface="Courier New"/>
              </a:rPr>
              <a:t>m_value</a:t>
            </a:r>
            <a:r>
              <a:rPr lang="en-US" sz="1500" dirty="0">
                <a:latin typeface="Courier New"/>
                <a:cs typeface="Courier New"/>
              </a:rPr>
              <a:t>(</a:t>
            </a:r>
            <a:r>
              <a:rPr lang="en-US" sz="1500" dirty="0">
                <a:solidFill>
                  <a:srgbClr val="000080"/>
                </a:solidFill>
                <a:latin typeface="Courier New"/>
                <a:cs typeface="Courier New"/>
              </a:rPr>
              <a:t>42</a:t>
            </a:r>
            <a:r>
              <a:rPr lang="en-US" sz="1500" dirty="0">
                <a:latin typeface="Courier New"/>
                <a:cs typeface="Courier New"/>
              </a:rPr>
              <a:t>) {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} </a:t>
            </a:r>
            <a:br>
              <a:rPr lang="en-US" sz="1500" dirty="0">
                <a:latin typeface="Courier New"/>
                <a:cs typeface="Courier New"/>
              </a:rPr>
            </a:br>
            <a:endParaRPr lang="en-US" sz="15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800000"/>
                </a:solidFill>
                <a:latin typeface="Courier New"/>
                <a:cs typeface="Courier New"/>
              </a:rPr>
              <a:t>Q_SIGNALS</a:t>
            </a:r>
            <a:r>
              <a:rPr lang="en-US" sz="1500" dirty="0">
                <a:latin typeface="Courier New"/>
                <a:cs typeface="Courier New"/>
              </a:rPr>
              <a:t>: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Macro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expands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to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public</a:t>
            </a:r>
            <a:endParaRPr lang="en-US" sz="1500" dirty="0">
              <a:solidFill>
                <a:srgbClr val="C0C0C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latin typeface="Courier New"/>
                <a:cs typeface="Courier New"/>
              </a:rPr>
              <a:t>simpleSignal</a:t>
            </a:r>
            <a:r>
              <a:rPr lang="en-US" sz="1500" dirty="0"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808000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latin typeface="Courier New"/>
                <a:cs typeface="Courier New"/>
              </a:rPr>
              <a:t>,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808000"/>
                </a:solidFill>
                <a:latin typeface="Courier New"/>
                <a:cs typeface="Courier New"/>
              </a:rPr>
              <a:t>const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&amp;);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Or alternatively Q_SIGNAL prefix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5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Slots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are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often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setters</a:t>
            </a:r>
            <a:r>
              <a:rPr lang="en-US" sz="15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808000"/>
                </a:solidFill>
                <a:latin typeface="Courier New"/>
                <a:cs typeface="Courier New"/>
              </a:rPr>
              <a:t>public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800080"/>
                </a:solidFill>
                <a:latin typeface="Courier New"/>
                <a:cs typeface="Courier New"/>
              </a:rPr>
              <a:t>Q_SLOTS</a:t>
            </a:r>
            <a:r>
              <a:rPr lang="en-US" sz="1500" dirty="0">
                <a:latin typeface="Courier New"/>
                <a:cs typeface="Courier New"/>
              </a:rPr>
              <a:t>: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Or alternatively Q_SLOT prefix</a:t>
            </a:r>
            <a:endParaRPr lang="en-US" sz="15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808000"/>
                </a:solidFill>
                <a:latin typeface="Courier New"/>
                <a:cs typeface="Courier New"/>
              </a:rPr>
              <a:t>    void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latin typeface="Courier New"/>
                <a:cs typeface="Courier New"/>
              </a:rPr>
              <a:t>setValue</a:t>
            </a:r>
            <a:r>
              <a:rPr lang="en-US" sz="1500" dirty="0"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808000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value)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{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808000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(value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!=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800000"/>
                </a:solidFill>
                <a:latin typeface="Courier New"/>
                <a:cs typeface="Courier New"/>
              </a:rPr>
              <a:t>m_value</a:t>
            </a:r>
            <a:r>
              <a:rPr lang="en-US" sz="1500" dirty="0">
                <a:latin typeface="Courier New"/>
                <a:cs typeface="Courier New"/>
              </a:rPr>
              <a:t>)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800000"/>
                </a:solidFill>
                <a:latin typeface="Courier New"/>
                <a:cs typeface="Courier New"/>
              </a:rPr>
              <a:t>m_value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=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value;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} </a:t>
            </a:r>
            <a:br>
              <a:rPr lang="en-US" sz="1500" dirty="0">
                <a:latin typeface="Courier New"/>
                <a:cs typeface="Courier New"/>
              </a:rPr>
            </a:br>
            <a:r>
              <a:rPr lang="en-US" sz="1500" dirty="0">
                <a:solidFill>
                  <a:srgbClr val="808000"/>
                </a:solidFill>
                <a:latin typeface="Courier New"/>
                <a:cs typeface="Courier New"/>
              </a:rPr>
              <a:t>private</a:t>
            </a:r>
            <a:r>
              <a:rPr lang="en-US" sz="1500" dirty="0">
                <a:latin typeface="Courier New"/>
                <a:cs typeface="Courier New"/>
              </a:rPr>
              <a:t>: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808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808000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800000"/>
                </a:solidFill>
                <a:latin typeface="Courier New"/>
                <a:cs typeface="Courier New"/>
              </a:rPr>
              <a:t>m_value</a:t>
            </a:r>
            <a:r>
              <a:rPr lang="en-US" sz="1500" dirty="0">
                <a:latin typeface="Courier New"/>
                <a:cs typeface="Courier New"/>
              </a:rPr>
              <a:t>;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/>
                <a:cs typeface="Courier New"/>
              </a:rPr>
              <a:t>};</a:t>
            </a:r>
            <a:endParaRPr lang="en-GB" sz="1500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0595729"/>
      </p:ext>
    </p:extLst>
  </p:cSld>
  <p:clrMapOvr>
    <a:masterClrMapping/>
  </p:clrMapOvr>
  <p:transition spd="med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receive a signal in a slot (or in another signal), a signal and a slot (or a signal) must be connected</a:t>
            </a:r>
          </a:p>
          <a:p>
            <a:pPr lvl="1">
              <a:buFontTx/>
              <a:buNone/>
            </a:pPr>
            <a:r>
              <a:rPr lang="en-US" dirty="0" err="1">
                <a:latin typeface="Courier New" pitchFamily="49" charset="0"/>
              </a:rPr>
              <a:t>QMetaObject</a:t>
            </a:r>
            <a:r>
              <a:rPr lang="en-US" dirty="0">
                <a:latin typeface="Courier New" pitchFamily="49" charset="0"/>
              </a:rPr>
              <a:t>::Connection connection = </a:t>
            </a:r>
            <a:r>
              <a:rPr lang="en-US" dirty="0" err="1">
                <a:latin typeface="Courier New" pitchFamily="49" charset="0"/>
              </a:rPr>
              <a:t>QObject</a:t>
            </a:r>
            <a:r>
              <a:rPr lang="en-US" dirty="0">
                <a:latin typeface="Courier New" pitchFamily="49" charset="0"/>
              </a:rPr>
              <a:t>::connect(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senderObject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QMetaMethod</a:t>
            </a:r>
            <a:r>
              <a:rPr lang="en-US" dirty="0">
                <a:latin typeface="Courier New" pitchFamily="49" charset="0"/>
              </a:rPr>
              <a:t> &amp;signal, </a:t>
            </a:r>
            <a:r>
              <a:rPr lang="en-US" dirty="0" err="1">
                <a:latin typeface="Courier New" pitchFamily="49" charset="0"/>
              </a:rPr>
              <a:t>observerObject</a:t>
            </a:r>
            <a:r>
              <a:rPr lang="en-US" dirty="0">
                <a:latin typeface="Courier New" pitchFamily="49" charset="0"/>
              </a:rPr>
              <a:t>, 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QMetaMethod</a:t>
            </a:r>
            <a:r>
              <a:rPr lang="en-US" dirty="0">
                <a:latin typeface="Courier New" pitchFamily="49" charset="0"/>
              </a:rPr>
              <a:t> &amp;method, Qt::</a:t>
            </a:r>
            <a:r>
              <a:rPr lang="en-US" dirty="0" err="1">
                <a:latin typeface="Courier New" pitchFamily="49" charset="0"/>
              </a:rPr>
              <a:t>ConnectionType</a:t>
            </a:r>
            <a:r>
              <a:rPr lang="en-US" dirty="0">
                <a:latin typeface="Courier New" pitchFamily="49" charset="0"/>
              </a:rPr>
              <a:t> type);</a:t>
            </a:r>
          </a:p>
          <a:p>
            <a:pPr lvl="1"/>
            <a:r>
              <a:rPr lang="en-US" dirty="0"/>
              <a:t>Use the connection object to check, whether the connection succeeded or to disconnect (especially, if lambda expressions used)</a:t>
            </a:r>
          </a:p>
          <a:p>
            <a:pPr lvl="1"/>
            <a:r>
              <a:rPr lang="en-US" dirty="0"/>
              <a:t>When an object is destroyed, all its connections are removed</a:t>
            </a:r>
          </a:p>
          <a:p>
            <a:endParaRPr lang="en-US" dirty="0"/>
          </a:p>
          <a:p>
            <a:r>
              <a:rPr lang="en-US" dirty="0"/>
              <a:t>Signal and slot signatures must match </a:t>
            </a:r>
          </a:p>
          <a:p>
            <a:pPr lvl="1"/>
            <a:r>
              <a:rPr lang="en-US" dirty="0"/>
              <a:t>Slot may ignore any number of parameters from the end of signal parameter list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8960628"/>
      </p:ext>
    </p:extLst>
  </p:cSld>
  <p:clrMapOvr>
    <a:masterClrMapping/>
  </p:clrMapOvr>
  <p:transition spd="med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and </a:t>
            </a:r>
            <a:r>
              <a:rPr lang="en-US" dirty="0" err="1"/>
              <a:t>Functor</a:t>
            </a:r>
            <a:r>
              <a:rPr lang="en-US" dirty="0"/>
              <a:t>-Based Connections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strings</a:t>
            </a:r>
          </a:p>
          <a:p>
            <a:pPr lvl="1"/>
            <a:r>
              <a:rPr lang="en-US" sz="1800" dirty="0">
                <a:latin typeface="Courier New"/>
                <a:cs typeface="Courier New"/>
              </a:rPr>
              <a:t>SIGNAL(</a:t>
            </a:r>
            <a:r>
              <a:rPr lang="en-US" sz="1800" dirty="0" err="1">
                <a:latin typeface="Courier New"/>
                <a:cs typeface="Courier New"/>
              </a:rPr>
              <a:t>someSignal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QString</a:t>
            </a:r>
            <a:r>
              <a:rPr lang="en-US" sz="1800" dirty="0">
                <a:latin typeface="Courier New"/>
                <a:cs typeface="Courier New"/>
              </a:rPr>
              <a:t>))</a:t>
            </a:r>
          </a:p>
          <a:p>
            <a:r>
              <a:rPr lang="en-US" dirty="0"/>
              <a:t>No compile-time error checking</a:t>
            </a:r>
          </a:p>
          <a:p>
            <a:r>
              <a:rPr lang="en-US" dirty="0"/>
              <a:t>Can connect to slots with more (default) parameters than the signal</a:t>
            </a:r>
          </a:p>
          <a:p>
            <a:r>
              <a:rPr lang="en-US" dirty="0"/>
              <a:t>Can connect C++ functions to QML functions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>
                <a:latin typeface="Courier New"/>
                <a:cs typeface="Courier New"/>
              </a:rPr>
              <a:t>::connect(</a:t>
            </a:r>
          </a:p>
          <a:p>
            <a:pPr marL="586130" lvl="1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senderObject</a:t>
            </a:r>
            <a:r>
              <a:rPr lang="en-US" sz="1800" dirty="0">
                <a:latin typeface="Courier New"/>
                <a:cs typeface="Courier New"/>
              </a:rPr>
              <a:t>,</a:t>
            </a:r>
          </a:p>
          <a:p>
            <a:pPr marL="58613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SIGNAL(notify(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QString</a:t>
            </a:r>
            <a:r>
              <a:rPr lang="en-US" sz="1800" dirty="0">
                <a:latin typeface="Courier New"/>
                <a:cs typeface="Courier New"/>
              </a:rPr>
              <a:t>)),</a:t>
            </a:r>
          </a:p>
          <a:p>
            <a:pPr marL="586130" lvl="1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receiverObj</a:t>
            </a:r>
            <a:r>
              <a:rPr lang="en-US" sz="1800" dirty="0">
                <a:latin typeface="Courier New"/>
                <a:cs typeface="Courier New"/>
              </a:rPr>
              <a:t>,</a:t>
            </a:r>
          </a:p>
          <a:p>
            <a:pPr marL="58613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SLOT(</a:t>
            </a:r>
            <a:r>
              <a:rPr lang="en-US" sz="1800" dirty="0" err="1">
                <a:latin typeface="Courier New"/>
                <a:cs typeface="Courier New"/>
              </a:rPr>
              <a:t>slotFunc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Qstring</a:t>
            </a:r>
            <a:r>
              <a:rPr lang="en-US" sz="1800" dirty="0">
                <a:latin typeface="Courier New"/>
                <a:cs typeface="Courier New"/>
              </a:rPr>
              <a:t>)));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function pointers</a:t>
            </a:r>
          </a:p>
          <a:p>
            <a:pPr lvl="1"/>
            <a:r>
              <a:rPr lang="en-US" dirty="0"/>
              <a:t>Do not use other functions, but signals, slots or lambdas</a:t>
            </a:r>
          </a:p>
          <a:p>
            <a:r>
              <a:rPr lang="en-US" dirty="0"/>
              <a:t>Compile time error checking</a:t>
            </a:r>
          </a:p>
          <a:p>
            <a:r>
              <a:rPr lang="en-US" dirty="0"/>
              <a:t>Can perform implicit type conversions</a:t>
            </a:r>
          </a:p>
          <a:p>
            <a:r>
              <a:rPr lang="en-US" dirty="0"/>
              <a:t>Overloaded signals or slots increase complexity </a:t>
            </a:r>
          </a:p>
          <a:p>
            <a:endParaRPr lang="en-US" dirty="0"/>
          </a:p>
          <a:p>
            <a:pPr indent="0">
              <a:buNone/>
            </a:pP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>
                <a:latin typeface="Courier New"/>
                <a:cs typeface="Courier New"/>
              </a:rPr>
              <a:t>::connect(</a:t>
            </a:r>
          </a:p>
          <a:p>
            <a:pPr marL="586130" lvl="1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senderObject</a:t>
            </a:r>
            <a:r>
              <a:rPr lang="en-US" sz="1800" dirty="0">
                <a:latin typeface="Courier New"/>
                <a:cs typeface="Courier New"/>
              </a:rPr>
              <a:t>,</a:t>
            </a:r>
          </a:p>
          <a:p>
            <a:pPr marL="58613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&amp;Sender::notify,</a:t>
            </a:r>
          </a:p>
          <a:p>
            <a:pPr marL="586130" lvl="1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receiverObj</a:t>
            </a:r>
            <a:r>
              <a:rPr lang="en-US" sz="1800" dirty="0">
                <a:latin typeface="Courier New"/>
                <a:cs typeface="Courier New"/>
              </a:rPr>
              <a:t>,</a:t>
            </a:r>
          </a:p>
          <a:p>
            <a:pPr marL="58613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&amp;Receiver::</a:t>
            </a:r>
            <a:r>
              <a:rPr lang="en-US" sz="1800" dirty="0" err="1">
                <a:latin typeface="Courier New"/>
                <a:cs typeface="Courier New"/>
              </a:rPr>
              <a:t>slotFunc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69396923"/>
      </p:ext>
    </p:extLst>
  </p:cSld>
  <p:clrMapOvr>
    <a:masterClrMapping/>
  </p:clrMapOvr>
  <p:transition spd="med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No special syntax for slots</a:t>
            </a:r>
          </a:p>
          <a:p>
            <a:pPr>
              <a:lnSpc>
                <a:spcPct val="90000"/>
              </a:lnSpc>
            </a:pPr>
            <a:r>
              <a:rPr lang="en-US" dirty="0"/>
              <a:t>Compile time error (parameter match) checking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Q_OBJECT</a:t>
            </a:r>
            <a:r>
              <a:rPr lang="en-US" dirty="0"/>
              <a:t> not needed for slots</a:t>
            </a:r>
          </a:p>
          <a:p>
            <a:pPr>
              <a:lnSpc>
                <a:spcPct val="90000"/>
              </a:lnSpc>
            </a:pPr>
            <a:r>
              <a:rPr lang="en-US" dirty="0"/>
              <a:t>Using function pointers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connect(slider, &amp;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QSlider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valueChanged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spinbox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QSpinBox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Overloaded slots used as function pointers (need to explicitly define signal parameters)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void (</a:t>
            </a:r>
            <a:r>
              <a:rPr lang="en-US" dirty="0" err="1">
                <a:latin typeface="Courier New"/>
                <a:cs typeface="Courier New"/>
              </a:rPr>
              <a:t>SomeClass</a:t>
            </a:r>
            <a:r>
              <a:rPr lang="en-US" dirty="0">
                <a:latin typeface="Courier New"/>
                <a:cs typeface="Courier New"/>
              </a:rPr>
              <a:t>:: *signal)(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) = &amp;</a:t>
            </a:r>
            <a:r>
              <a:rPr lang="en-US" dirty="0" err="1">
                <a:latin typeface="Courier New"/>
                <a:cs typeface="Courier New"/>
              </a:rPr>
              <a:t>SomeClass</a:t>
            </a:r>
            <a:r>
              <a:rPr lang="en-US" dirty="0">
                <a:latin typeface="Courier New"/>
                <a:cs typeface="Courier New"/>
              </a:rPr>
              <a:t>::</a:t>
            </a:r>
            <a:r>
              <a:rPr lang="en-US" dirty="0" err="1">
                <a:latin typeface="Courier New"/>
                <a:cs typeface="Courier New"/>
              </a:rPr>
              <a:t>overloadedSignal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connect(spin, </a:t>
            </a:r>
            <a:r>
              <a:rPr lang="en-US" dirty="0" err="1">
                <a:latin typeface="Courier New"/>
                <a:cs typeface="Courier New"/>
              </a:rPr>
              <a:t>qOverload</a:t>
            </a: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&gt; </a:t>
            </a:r>
          </a:p>
          <a:p>
            <a:pPr marL="357187" lvl="1" indent="0">
              <a:lnSpc>
                <a:spcPct val="9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        (&amp;</a:t>
            </a:r>
            <a:r>
              <a:rPr lang="en-US" dirty="0" err="1">
                <a:latin typeface="Courier New"/>
                <a:cs typeface="Courier New"/>
              </a:rPr>
              <a:t>QSpinBox</a:t>
            </a:r>
            <a:r>
              <a:rPr lang="en-US" dirty="0">
                <a:latin typeface="Courier New"/>
                <a:cs typeface="Courier New"/>
              </a:rPr>
              <a:t>::</a:t>
            </a:r>
            <a:r>
              <a:rPr lang="en-US" dirty="0" err="1">
                <a:latin typeface="Courier New"/>
                <a:cs typeface="Courier New"/>
              </a:rPr>
              <a:t>valueChanged</a:t>
            </a:r>
            <a:r>
              <a:rPr lang="en-US" dirty="0">
                <a:latin typeface="Courier New"/>
                <a:cs typeface="Courier New"/>
              </a:rPr>
              <a:t>), slider, &amp;</a:t>
            </a:r>
            <a:r>
              <a:rPr lang="en-US" dirty="0" err="1">
                <a:latin typeface="Courier New"/>
                <a:cs typeface="Courier New"/>
              </a:rPr>
              <a:t>QSlider</a:t>
            </a:r>
            <a:r>
              <a:rPr lang="en-US" dirty="0">
                <a:latin typeface="Courier New"/>
                <a:cs typeface="Courier New"/>
              </a:rPr>
              <a:t>::</a:t>
            </a:r>
            <a:r>
              <a:rPr lang="en-US" dirty="0" err="1">
                <a:latin typeface="Courier New"/>
                <a:cs typeface="Courier New"/>
              </a:rPr>
              <a:t>setValue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connect(spin, </a:t>
            </a:r>
            <a:r>
              <a:rPr lang="en-US" dirty="0" err="1">
                <a:latin typeface="Courier New"/>
                <a:cs typeface="Courier New"/>
              </a:rPr>
              <a:t>static_cast</a:t>
            </a:r>
            <a:r>
              <a:rPr lang="en-US" dirty="0">
                <a:latin typeface="Courier New"/>
                <a:cs typeface="Courier New"/>
              </a:rPr>
              <a:t>&lt;void (</a:t>
            </a:r>
            <a:r>
              <a:rPr lang="en-US" dirty="0" err="1">
                <a:latin typeface="Courier New"/>
                <a:cs typeface="Courier New"/>
              </a:rPr>
              <a:t>QSpinBox</a:t>
            </a:r>
            <a:r>
              <a:rPr lang="en-US" dirty="0">
                <a:latin typeface="Courier New"/>
                <a:cs typeface="Courier New"/>
              </a:rPr>
              <a:t>::*)(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)&gt; </a:t>
            </a:r>
          </a:p>
          <a:p>
            <a:pPr marL="0" lvl="1" indent="0">
              <a:buNone/>
            </a:pPr>
            <a:r>
              <a:rPr lang="en-US" dirty="0">
                <a:latin typeface="Courier New"/>
                <a:cs typeface="Courier New"/>
              </a:rPr>
              <a:t>           (&amp;</a:t>
            </a:r>
            <a:r>
              <a:rPr lang="en-US" dirty="0" err="1">
                <a:latin typeface="Courier New"/>
                <a:cs typeface="Courier New"/>
              </a:rPr>
              <a:t>QSpinBox</a:t>
            </a:r>
            <a:r>
              <a:rPr lang="en-US" dirty="0">
                <a:latin typeface="Courier New"/>
                <a:cs typeface="Courier New"/>
              </a:rPr>
              <a:t>::</a:t>
            </a:r>
            <a:r>
              <a:rPr lang="en-US" dirty="0" err="1">
                <a:latin typeface="Courier New"/>
                <a:cs typeface="Courier New"/>
              </a:rPr>
              <a:t>valueChanged</a:t>
            </a:r>
            <a:r>
              <a:rPr lang="en-US" dirty="0">
                <a:latin typeface="Courier New"/>
                <a:cs typeface="Courier New"/>
              </a:rPr>
              <a:t>), slider, &amp;</a:t>
            </a:r>
            <a:r>
              <a:rPr lang="en-US" dirty="0" err="1">
                <a:latin typeface="Courier New"/>
                <a:cs typeface="Courier New"/>
              </a:rPr>
              <a:t>QSlider</a:t>
            </a:r>
            <a:r>
              <a:rPr lang="en-US" dirty="0">
                <a:latin typeface="Courier New"/>
                <a:cs typeface="Courier New"/>
              </a:rPr>
              <a:t>::</a:t>
            </a:r>
            <a:r>
              <a:rPr lang="en-US" dirty="0" err="1">
                <a:latin typeface="Courier New"/>
                <a:cs typeface="Courier New"/>
              </a:rPr>
              <a:t>setValue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357187" lvl="1" indent="0">
              <a:lnSpc>
                <a:spcPct val="90000"/>
              </a:lnSpc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Variants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07587749"/>
      </p:ext>
    </p:extLst>
  </p:cSld>
  <p:clrMapOvr>
    <a:masterClrMapping/>
  </p:clrMapOvr>
  <p:transition spd="med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Using non-member function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value) {...}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connect(slider, 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valueChanged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Using C++11 lambda functions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connect(slider, 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QSlider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valueChanged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[=]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value) {...});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Variants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51940" y="332659"/>
            <a:ext cx="367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Demo: </a:t>
            </a:r>
            <a:r>
              <a:rPr lang="en-US" sz="1400" dirty="0" err="1"/>
              <a:t>connectLambda</a:t>
            </a:r>
            <a:endParaRPr lang="en-US" sz="1400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9136292"/>
      </p:ext>
    </p:extLst>
  </p:cSld>
  <p:clrMapOvr>
    <a:masterClrMapping/>
  </p:clrMapOvr>
  <p:transition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Qt::</a:t>
            </a:r>
            <a:r>
              <a:rPr lang="en-US" dirty="0" err="1">
                <a:latin typeface="Courier New"/>
                <a:cs typeface="Courier New"/>
              </a:rPr>
              <a:t>AutoConnection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– the default connection type </a:t>
            </a:r>
          </a:p>
          <a:p>
            <a:pPr lvl="1"/>
            <a:r>
              <a:rPr lang="en-US" dirty="0"/>
              <a:t>Actual connection type determined, when a signal is emitted </a:t>
            </a:r>
          </a:p>
          <a:p>
            <a:pPr lvl="1"/>
            <a:r>
              <a:rPr lang="en-US" dirty="0"/>
              <a:t>Connection type depends on signaling and receiving objects’ thread affinity 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/>
                <a:cs typeface="Courier New"/>
              </a:rPr>
              <a:t>Qt::</a:t>
            </a:r>
            <a:r>
              <a:rPr lang="en-US" dirty="0" err="1">
                <a:latin typeface="Courier New"/>
                <a:cs typeface="Courier New"/>
              </a:rPr>
              <a:t>DirectConnection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- An immediate slot function call</a:t>
            </a:r>
          </a:p>
          <a:p>
            <a:r>
              <a:rPr lang="en-US" dirty="0">
                <a:latin typeface="Courier New"/>
                <a:cs typeface="Courier New"/>
              </a:rPr>
              <a:t>Qt::</a:t>
            </a:r>
            <a:r>
              <a:rPr lang="en-US" dirty="0" err="1">
                <a:latin typeface="Courier New"/>
                <a:cs typeface="Courier New"/>
              </a:rPr>
              <a:t>QueuedConnection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– A delayed function call</a:t>
            </a:r>
          </a:p>
          <a:p>
            <a:pPr lvl="1"/>
            <a:r>
              <a:rPr lang="en-US" dirty="0"/>
              <a:t>Signaling object sends an event to the receiving object </a:t>
            </a:r>
          </a:p>
          <a:p>
            <a:endParaRPr lang="en-US" dirty="0"/>
          </a:p>
          <a:p>
            <a:r>
              <a:rPr lang="en-US" dirty="0">
                <a:latin typeface="Courier New"/>
                <a:cs typeface="Courier New"/>
              </a:rPr>
              <a:t>Qt::</a:t>
            </a:r>
            <a:r>
              <a:rPr lang="en-US" dirty="0" err="1">
                <a:latin typeface="Courier New"/>
                <a:cs typeface="Courier New"/>
              </a:rPr>
              <a:t>BlockingQueuedConnection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– Signaling thread blocks, until the slot is executed  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/>
                <a:cs typeface="Courier New"/>
              </a:rPr>
              <a:t>Qt::</a:t>
            </a:r>
            <a:r>
              <a:rPr lang="en-US" dirty="0" err="1">
                <a:latin typeface="Courier New"/>
                <a:cs typeface="Courier New"/>
              </a:rPr>
              <a:t>UniqueConnection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– Prevents multiple instances of the same connection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Types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51940" y="332659"/>
            <a:ext cx="367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Demo: </a:t>
            </a:r>
            <a:r>
              <a:rPr lang="en-US" sz="1400" dirty="0" err="1"/>
              <a:t>delayedInit</a:t>
            </a:r>
            <a:endParaRPr lang="en-US" sz="140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58032293"/>
      </p:ext>
    </p:extLst>
  </p:cSld>
  <p:clrMapOvr>
    <a:masterClrMapping/>
  </p:clrMapOvr>
  <p:transition spd="med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Disconnect everything connected to an object’s signals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disconnect(</a:t>
            </a:r>
            <a:r>
              <a:rPr lang="en-US" dirty="0" err="1">
                <a:latin typeface="Courier New"/>
                <a:cs typeface="Courier New"/>
              </a:rPr>
              <a:t>senderObject</a:t>
            </a:r>
            <a:r>
              <a:rPr lang="en-US" dirty="0">
                <a:latin typeface="Courier New"/>
                <a:cs typeface="Courier New"/>
              </a:rPr>
              <a:t>, 0, 0, 0); //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sender (cannot be 0), signal, receiver, slot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Disconnect everything connected to a specific signal</a:t>
            </a:r>
          </a:p>
          <a:p>
            <a:pPr lvl="1"/>
            <a:r>
              <a:rPr lang="en-US" dirty="0">
                <a:solidFill>
                  <a:srgbClr val="1E1B18"/>
                </a:solidFill>
                <a:latin typeface="Courier New"/>
                <a:cs typeface="Courier New"/>
              </a:rPr>
              <a:t>disconnect(</a:t>
            </a:r>
            <a:r>
              <a:rPr lang="en-US" dirty="0" err="1">
                <a:solidFill>
                  <a:srgbClr val="1E1B18"/>
                </a:solidFill>
                <a:latin typeface="Courier New"/>
                <a:cs typeface="Courier New"/>
              </a:rPr>
              <a:t>senderObject</a:t>
            </a:r>
            <a:r>
              <a:rPr lang="en-US" dirty="0">
                <a:solidFill>
                  <a:srgbClr val="1E1B18"/>
                </a:solidFill>
                <a:latin typeface="Courier New"/>
                <a:cs typeface="Courier New"/>
              </a:rPr>
              <a:t>, &amp;Object::</a:t>
            </a:r>
            <a:r>
              <a:rPr lang="en-US" dirty="0" err="1">
                <a:solidFill>
                  <a:srgbClr val="1E1B18"/>
                </a:solidFill>
                <a:latin typeface="Courier New"/>
                <a:cs typeface="Courier New"/>
              </a:rPr>
              <a:t>theSignal</a:t>
            </a:r>
            <a:r>
              <a:rPr lang="en-US" dirty="0">
                <a:solidFill>
                  <a:srgbClr val="1E1B18"/>
                </a:solidFill>
                <a:latin typeface="Courier New"/>
                <a:cs typeface="Courier New"/>
              </a:rPr>
              <a:t>, 0, 0);</a:t>
            </a:r>
            <a:endParaRPr lang="en-US" dirty="0">
              <a:solidFill>
                <a:srgbClr val="1E1B18"/>
              </a:solidFill>
            </a:endParaRPr>
          </a:p>
          <a:p>
            <a:r>
              <a:rPr lang="en-US" dirty="0"/>
              <a:t>Disconnect a specific receiver</a:t>
            </a:r>
          </a:p>
          <a:p>
            <a:pPr lvl="1"/>
            <a:r>
              <a:rPr lang="en-US" dirty="0">
                <a:solidFill>
                  <a:srgbClr val="1E1B18"/>
                </a:solidFill>
                <a:latin typeface="Courier New"/>
                <a:cs typeface="Courier New"/>
              </a:rPr>
              <a:t>disconnect(</a:t>
            </a:r>
            <a:r>
              <a:rPr lang="en-US" dirty="0" err="1">
                <a:solidFill>
                  <a:srgbClr val="1E1B18"/>
                </a:solidFill>
                <a:latin typeface="Courier New"/>
                <a:cs typeface="Courier New"/>
              </a:rPr>
              <a:t>senderObject</a:t>
            </a:r>
            <a:r>
              <a:rPr lang="en-US" dirty="0">
                <a:solidFill>
                  <a:srgbClr val="1E1B18"/>
                </a:solidFill>
                <a:latin typeface="Courier New"/>
                <a:cs typeface="Courier New"/>
              </a:rPr>
              <a:t>, 0, receiver, 0);</a:t>
            </a:r>
            <a:endParaRPr lang="en-US" dirty="0">
              <a:solidFill>
                <a:srgbClr val="1E1B18"/>
              </a:solidFill>
            </a:endParaRPr>
          </a:p>
          <a:p>
            <a:r>
              <a:rPr lang="en-US" dirty="0"/>
              <a:t>Disconnect a specific connection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disconnect(</a:t>
            </a:r>
            <a:r>
              <a:rPr lang="en-US" dirty="0" err="1">
                <a:solidFill>
                  <a:srgbClr val="1E1B18"/>
                </a:solidFill>
                <a:latin typeface="Courier New"/>
                <a:cs typeface="Courier New"/>
              </a:rPr>
              <a:t>senderObject</a:t>
            </a:r>
            <a:r>
              <a:rPr lang="en-US" dirty="0">
                <a:solidFill>
                  <a:srgbClr val="1E1B18"/>
                </a:solidFill>
                <a:latin typeface="Courier New"/>
                <a:cs typeface="Courier New"/>
              </a:rPr>
              <a:t>, &amp;Object::</a:t>
            </a:r>
            <a:r>
              <a:rPr lang="en-US" dirty="0" err="1">
                <a:solidFill>
                  <a:srgbClr val="1E1B18"/>
                </a:solidFill>
                <a:latin typeface="Courier New"/>
                <a:cs typeface="Courier New"/>
              </a:rPr>
              <a:t>theSignal</a:t>
            </a:r>
            <a:r>
              <a:rPr lang="en-US" dirty="0">
                <a:solidFill>
                  <a:srgbClr val="1E1B18"/>
                </a:solidFill>
                <a:latin typeface="Courier New"/>
                <a:cs typeface="Courier New"/>
              </a:rPr>
              <a:t>, receiver, &amp;Object::</a:t>
            </a:r>
            <a:r>
              <a:rPr lang="en-US" dirty="0" err="1">
                <a:solidFill>
                  <a:srgbClr val="1E1B18"/>
                </a:solidFill>
                <a:latin typeface="Courier New"/>
                <a:cs typeface="Courier New"/>
              </a:rPr>
              <a:t>theSlot</a:t>
            </a:r>
            <a:r>
              <a:rPr lang="en-US" dirty="0">
                <a:solidFill>
                  <a:srgbClr val="1E1B18"/>
                </a:solidFill>
                <a:latin typeface="Courier New"/>
                <a:cs typeface="Courier New"/>
              </a:rPr>
              <a:t>);</a:t>
            </a:r>
            <a:endParaRPr lang="en-US" dirty="0">
              <a:solidFill>
                <a:srgbClr val="1E1B18"/>
              </a:solidFill>
            </a:endParaRPr>
          </a:p>
          <a:p>
            <a:pPr indent="0">
              <a:buNone/>
            </a:pPr>
            <a:endParaRPr lang="en-US" dirty="0">
              <a:solidFill>
                <a:srgbClr val="1E1B18"/>
              </a:solidFill>
            </a:endParaRPr>
          </a:p>
          <a:p>
            <a:r>
              <a:rPr lang="en-US" dirty="0"/>
              <a:t>If connected to lambda expressions, use the following overloaded version of the </a:t>
            </a:r>
            <a:r>
              <a:rPr lang="en-US" dirty="0">
                <a:latin typeface="Courier New"/>
                <a:cs typeface="Courier New"/>
              </a:rPr>
              <a:t>disconnect()</a:t>
            </a:r>
            <a:r>
              <a:rPr lang="en-US" dirty="0"/>
              <a:t> function: 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>
                <a:latin typeface="Courier New"/>
                <a:cs typeface="Courier New"/>
              </a:rPr>
              <a:t>::disconnect(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QMetaObject</a:t>
            </a:r>
            <a:r>
              <a:rPr lang="en-US" dirty="0">
                <a:latin typeface="Courier New"/>
                <a:cs typeface="Courier New"/>
              </a:rPr>
              <a:t>::Connection &amp;connection);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Disconnecting Signals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04865827"/>
      </p:ext>
    </p:extLst>
  </p:cSld>
  <p:clrMapOvr>
    <a:masterClrMapping/>
  </p:clrMapOvr>
  <p:transition spd="med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Data members of </a:t>
            </a:r>
            <a:r>
              <a:rPr lang="en-US" dirty="0" err="1">
                <a:latin typeface="Courier New" pitchFamily="49" charset="0"/>
              </a:rPr>
              <a:t>QObject</a:t>
            </a:r>
            <a:r>
              <a:rPr lang="en-US" dirty="0"/>
              <a:t>-derived classes can be exposed as </a:t>
            </a:r>
            <a:r>
              <a:rPr lang="en-US" b="1" i="1" dirty="0"/>
              <a:t>properties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Used by some Qt frameworks (property animations, QML, style sheets)</a:t>
            </a:r>
          </a:p>
          <a:p>
            <a:pPr>
              <a:lnSpc>
                <a:spcPct val="90000"/>
              </a:lnSpc>
            </a:pPr>
            <a:r>
              <a:rPr lang="en-US" dirty="0"/>
              <a:t>Properties are defined in class declarations using the </a:t>
            </a:r>
            <a:r>
              <a:rPr lang="en-US" dirty="0">
                <a:latin typeface="Courier New" pitchFamily="49" charset="0"/>
              </a:rPr>
              <a:t>Q_PROPERTY</a:t>
            </a:r>
            <a:r>
              <a:rPr lang="en-US" dirty="0"/>
              <a:t> macro: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itchFamily="49" charset="0"/>
              </a:rPr>
              <a:t>Q_PROPERTY(</a:t>
            </a:r>
            <a:r>
              <a:rPr lang="en-US" dirty="0" err="1">
                <a:latin typeface="Courier New" pitchFamily="49" charset="0"/>
              </a:rPr>
              <a:t>QString</a:t>
            </a:r>
            <a:r>
              <a:rPr lang="en-US" dirty="0">
                <a:latin typeface="Courier New" pitchFamily="49" charset="0"/>
              </a:rPr>
              <a:t> title READ title WRITE </a:t>
            </a:r>
            <a:r>
              <a:rPr lang="en-US" dirty="0" err="1">
                <a:latin typeface="Courier New" pitchFamily="49" charset="0"/>
              </a:rPr>
              <a:t>setTitle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itchFamily="49" charset="0"/>
              </a:rPr>
              <a:t>Q_PROPERTY(</a:t>
            </a:r>
            <a:r>
              <a:rPr lang="en-US" dirty="0" err="1">
                <a:latin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</a:rPr>
              <a:t> enabled MEMBER </a:t>
            </a:r>
            <a:r>
              <a:rPr lang="en-US" dirty="0" err="1">
                <a:latin typeface="Courier New" pitchFamily="49" charset="0"/>
              </a:rPr>
              <a:t>m_enabled</a:t>
            </a:r>
            <a:r>
              <a:rPr lang="en-US" dirty="0">
                <a:latin typeface="Courier New" pitchFamily="49" charset="0"/>
              </a:rPr>
              <a:t>)// Additionally either READ or WRITE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itchFamily="49" charset="0"/>
              </a:rPr>
              <a:t>// can be provided but not both  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Properties can be accessed using base class functions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QObject</a:t>
            </a:r>
            <a:r>
              <a:rPr lang="en-US" dirty="0">
                <a:latin typeface="Courier New" pitchFamily="49" charset="0"/>
              </a:rPr>
              <a:t>::property()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</a:rPr>
              <a:t>QObject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setProperty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No need to know the exact type of the target object!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the property named in </a:t>
            </a:r>
            <a:r>
              <a:rPr lang="en-US" dirty="0" err="1">
                <a:latin typeface="Courier New" pitchFamily="49" charset="0"/>
              </a:rPr>
              <a:t>QObject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setProperty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does not exist, it will be dynamically added to the object at run-time (</a:t>
            </a:r>
            <a:r>
              <a:rPr lang="en-US" u="sng" dirty="0"/>
              <a:t>dynamic property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Properties may have other attributes: NOTIFY, SCRIPTABLE, DESIGNABLE, MEMBER, FINAL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</a:t>
            </a:r>
            <a:r>
              <a:rPr lang="en-US" dirty="0"/>
              <a:t> Property System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3381143"/>
      </p:ext>
    </p:extLst>
  </p:cSld>
  <p:clrMapOvr>
    <a:masterClrMapping/>
  </p:clrMapOvr>
  <p:transition spd="med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Properties from </a:t>
            </a:r>
            <a:r>
              <a:rPr lang="en-US" dirty="0" err="1"/>
              <a:t>QObject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549796" y="1844824"/>
            <a:ext cx="11089232" cy="36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lnSpc>
                <a:spcPct val="6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800080"/>
                </a:solidFill>
                <a:latin typeface="Courier New"/>
                <a:cs typeface="Courier New"/>
              </a:rPr>
              <a:t>Q_PROPERTY</a:t>
            </a:r>
            <a:r>
              <a:rPr lang="en-US" sz="1500" dirty="0">
                <a:latin typeface="Courier New"/>
                <a:cs typeface="Courier New"/>
              </a:rPr>
              <a:t>(</a:t>
            </a:r>
            <a:r>
              <a:rPr lang="en-US" sz="1500" dirty="0">
                <a:solidFill>
                  <a:srgbClr val="800080"/>
                </a:solidFill>
                <a:latin typeface="Courier New"/>
                <a:cs typeface="Courier New"/>
              </a:rPr>
              <a:t>Type </a:t>
            </a:r>
            <a:r>
              <a:rPr lang="en-US" sz="1500" dirty="0">
                <a:latin typeface="Courier New"/>
                <a:cs typeface="Courier New"/>
              </a:rPr>
              <a:t>name</a:t>
            </a:r>
          </a:p>
          <a:p>
            <a:pPr indent="0">
              <a:lnSpc>
                <a:spcPct val="6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latin typeface="Courier New"/>
                <a:cs typeface="Courier New"/>
              </a:rPr>
              <a:t>           (READ </a:t>
            </a:r>
            <a:r>
              <a:rPr lang="en-US" sz="1500" dirty="0" err="1">
                <a:solidFill>
                  <a:srgbClr val="800000"/>
                </a:solidFill>
                <a:latin typeface="Courier New"/>
                <a:cs typeface="Courier New"/>
              </a:rPr>
              <a:t>getFunction</a:t>
            </a:r>
            <a:r>
              <a:rPr lang="en-US" sz="1500" dirty="0">
                <a:solidFill>
                  <a:srgbClr val="800000"/>
                </a:solidFill>
                <a:latin typeface="Courier New"/>
                <a:cs typeface="Courier New"/>
              </a:rPr>
              <a:t> [ </a:t>
            </a:r>
            <a:r>
              <a:rPr lang="en-US" sz="1500" dirty="0">
                <a:latin typeface="Courier New"/>
                <a:cs typeface="Courier New"/>
              </a:rPr>
              <a:t>WRITE </a:t>
            </a:r>
            <a:r>
              <a:rPr lang="en-US" sz="1500" dirty="0" err="1">
                <a:solidFill>
                  <a:srgbClr val="800000"/>
                </a:solidFill>
                <a:latin typeface="Courier New"/>
                <a:cs typeface="Courier New"/>
              </a:rPr>
              <a:t>setFunction</a:t>
            </a:r>
            <a:r>
              <a:rPr lang="en-US" sz="1500" dirty="0">
                <a:solidFill>
                  <a:srgbClr val="800000"/>
                </a:solidFill>
                <a:latin typeface="Courier New"/>
                <a:cs typeface="Courier New"/>
              </a:rPr>
              <a:t> ] |</a:t>
            </a:r>
          </a:p>
          <a:p>
            <a:pPr indent="0">
              <a:lnSpc>
                <a:spcPct val="6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800000"/>
                </a:solidFill>
                <a:latin typeface="Courier New"/>
                <a:cs typeface="Courier New"/>
              </a:rPr>
              <a:t>           </a:t>
            </a:r>
            <a:r>
              <a:rPr lang="en-US" sz="1500" dirty="0">
                <a:latin typeface="Courier New"/>
                <a:cs typeface="Courier New"/>
              </a:rPr>
              <a:t>MEMBER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800000"/>
                </a:solidFill>
                <a:latin typeface="Courier New"/>
                <a:cs typeface="Courier New"/>
              </a:rPr>
              <a:t>memberVariable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800000"/>
                </a:solidFill>
                <a:latin typeface="Courier New"/>
                <a:cs typeface="Courier New"/>
              </a:rPr>
              <a:t>[( </a:t>
            </a:r>
            <a:r>
              <a:rPr lang="en-US" sz="1500" dirty="0">
                <a:latin typeface="Courier New"/>
                <a:cs typeface="Courier New"/>
              </a:rPr>
              <a:t>READ </a:t>
            </a:r>
            <a:r>
              <a:rPr lang="en-US" sz="1500" dirty="0" err="1">
                <a:solidFill>
                  <a:srgbClr val="800000"/>
                </a:solidFill>
                <a:latin typeface="Courier New"/>
                <a:cs typeface="Courier New"/>
              </a:rPr>
              <a:t>getFunction</a:t>
            </a:r>
            <a:r>
              <a:rPr lang="en-US" sz="1500" dirty="0">
                <a:solidFill>
                  <a:srgbClr val="800000"/>
                </a:solidFill>
                <a:latin typeface="Courier New"/>
                <a:cs typeface="Courier New"/>
              </a:rPr>
              <a:t> | </a:t>
            </a:r>
            <a:r>
              <a:rPr lang="en-US" sz="1500" dirty="0">
                <a:latin typeface="Courier New"/>
                <a:cs typeface="Courier New"/>
              </a:rPr>
              <a:t>WRITE </a:t>
            </a:r>
            <a:r>
              <a:rPr lang="en-US" sz="1500" dirty="0" err="1">
                <a:solidFill>
                  <a:srgbClr val="800000"/>
                </a:solidFill>
                <a:latin typeface="Courier New"/>
                <a:cs typeface="Courier New"/>
              </a:rPr>
              <a:t>setFunction</a:t>
            </a:r>
            <a:r>
              <a:rPr lang="en-US" sz="1500" dirty="0">
                <a:solidFill>
                  <a:srgbClr val="800000"/>
                </a:solidFill>
                <a:latin typeface="Courier New"/>
                <a:cs typeface="Courier New"/>
              </a:rPr>
              <a:t> )])</a:t>
            </a:r>
          </a:p>
          <a:p>
            <a:pPr indent="0">
              <a:lnSpc>
                <a:spcPct val="6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800000"/>
                </a:solidFill>
                <a:latin typeface="Courier New"/>
                <a:cs typeface="Courier New"/>
              </a:rPr>
              <a:t>           </a:t>
            </a:r>
            <a:r>
              <a:rPr lang="en-US" sz="1500" dirty="0">
                <a:latin typeface="Courier New"/>
                <a:cs typeface="Courier New"/>
              </a:rPr>
              <a:t>// MEMBER is straightforward mapping to a member variable</a:t>
            </a:r>
          </a:p>
          <a:p>
            <a:pPr indent="0">
              <a:lnSpc>
                <a:spcPct val="6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          </a:t>
            </a:r>
            <a:r>
              <a:rPr lang="en-US" sz="1500" dirty="0">
                <a:latin typeface="Courier New"/>
                <a:cs typeface="Courier New"/>
              </a:rPr>
              <a:t>// If any processing is required, use READ / WRITE </a:t>
            </a:r>
            <a:endParaRPr lang="en-US" sz="1500" dirty="0">
              <a:solidFill>
                <a:srgbClr val="C0C0C0"/>
              </a:solidFill>
              <a:latin typeface="Courier New"/>
              <a:cs typeface="Courier New"/>
            </a:endParaRPr>
          </a:p>
          <a:p>
            <a:pPr indent="0">
              <a:lnSpc>
                <a:spcPct val="6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          </a:t>
            </a:r>
            <a:r>
              <a:rPr lang="en-US" sz="1500" dirty="0">
                <a:latin typeface="Courier New"/>
                <a:cs typeface="Courier New"/>
              </a:rPr>
              <a:t>[ RESET </a:t>
            </a:r>
            <a:r>
              <a:rPr lang="en-US" sz="1500" dirty="0" err="1">
                <a:latin typeface="Courier New"/>
                <a:cs typeface="Courier New"/>
              </a:rPr>
              <a:t>resetFunction</a:t>
            </a:r>
            <a:r>
              <a:rPr lang="en-US" sz="1500" dirty="0">
                <a:latin typeface="Courier New"/>
                <a:cs typeface="Courier New"/>
              </a:rPr>
              <a:t> ] // Implemented, if reset is different from WRITE</a:t>
            </a:r>
          </a:p>
          <a:p>
            <a:pPr indent="0">
              <a:lnSpc>
                <a:spcPct val="6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latin typeface="Courier New"/>
                <a:cs typeface="Courier New"/>
              </a:rPr>
              <a:t>           [ NOTIFY </a:t>
            </a:r>
            <a:r>
              <a:rPr lang="en-US" sz="1500" dirty="0" err="1">
                <a:latin typeface="Courier New"/>
                <a:cs typeface="Courier New"/>
              </a:rPr>
              <a:t>notifySignal</a:t>
            </a:r>
            <a:r>
              <a:rPr lang="en-US" sz="1500" dirty="0">
                <a:latin typeface="Courier New"/>
                <a:cs typeface="Courier New"/>
              </a:rPr>
              <a:t> ] // Emitted, when the property value changes </a:t>
            </a:r>
          </a:p>
          <a:p>
            <a:pPr indent="0">
              <a:lnSpc>
                <a:spcPct val="6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latin typeface="Courier New"/>
                <a:cs typeface="Courier New"/>
              </a:rPr>
              <a:t>           [ REVISION </a:t>
            </a:r>
            <a:r>
              <a:rPr lang="en-US" sz="1500" dirty="0" err="1">
                <a:latin typeface="Courier New"/>
                <a:cs typeface="Courier New"/>
              </a:rPr>
              <a:t>int</a:t>
            </a:r>
            <a:r>
              <a:rPr lang="en-US" sz="1500" dirty="0">
                <a:latin typeface="Courier New"/>
                <a:cs typeface="Courier New"/>
              </a:rPr>
              <a:t> ]        // Used often in QML to define API revision </a:t>
            </a:r>
          </a:p>
          <a:p>
            <a:pPr indent="0">
              <a:lnSpc>
                <a:spcPct val="6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latin typeface="Courier New"/>
                <a:cs typeface="Courier New"/>
              </a:rPr>
              <a:t>           [ DESIGNABLE </a:t>
            </a:r>
            <a:r>
              <a:rPr lang="en-US" sz="1500" dirty="0" err="1">
                <a:latin typeface="Courier New"/>
                <a:cs typeface="Courier New"/>
              </a:rPr>
              <a:t>bool</a:t>
            </a:r>
            <a:r>
              <a:rPr lang="en-US" sz="1500" dirty="0">
                <a:latin typeface="Courier New"/>
                <a:cs typeface="Courier New"/>
              </a:rPr>
              <a:t> ]     // Property accessible in Qt Designer </a:t>
            </a:r>
          </a:p>
          <a:p>
            <a:pPr indent="0">
              <a:lnSpc>
                <a:spcPct val="6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latin typeface="Courier New"/>
                <a:cs typeface="Courier New"/>
              </a:rPr>
              <a:t>           [ SCRIPTABLE </a:t>
            </a:r>
            <a:r>
              <a:rPr lang="en-US" sz="1500" dirty="0" err="1">
                <a:latin typeface="Courier New"/>
                <a:cs typeface="Courier New"/>
              </a:rPr>
              <a:t>bool</a:t>
            </a:r>
            <a:r>
              <a:rPr lang="en-US" sz="1500" dirty="0">
                <a:latin typeface="Courier New"/>
                <a:cs typeface="Courier New"/>
              </a:rPr>
              <a:t> ]      // Property accessible in Qt Script </a:t>
            </a:r>
          </a:p>
          <a:p>
            <a:pPr indent="0">
              <a:lnSpc>
                <a:spcPct val="6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latin typeface="Courier New"/>
                <a:cs typeface="Courier New"/>
              </a:rPr>
              <a:t>           [ STORED </a:t>
            </a:r>
            <a:r>
              <a:rPr lang="en-US" sz="1500" dirty="0" err="1">
                <a:latin typeface="Courier New"/>
                <a:cs typeface="Courier New"/>
              </a:rPr>
              <a:t>bool</a:t>
            </a:r>
            <a:r>
              <a:rPr lang="en-US" sz="1500" dirty="0">
                <a:latin typeface="Courier New"/>
                <a:cs typeface="Courier New"/>
              </a:rPr>
              <a:t> ]         // False, if property not stored by object</a:t>
            </a:r>
          </a:p>
          <a:p>
            <a:pPr indent="0">
              <a:lnSpc>
                <a:spcPct val="6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latin typeface="Courier New"/>
                <a:cs typeface="Courier New"/>
              </a:rPr>
              <a:t>           [ USER </a:t>
            </a:r>
            <a:r>
              <a:rPr lang="en-US" sz="1500" dirty="0" err="1">
                <a:latin typeface="Courier New"/>
                <a:cs typeface="Courier New"/>
              </a:rPr>
              <a:t>bool</a:t>
            </a:r>
            <a:r>
              <a:rPr lang="en-US" sz="1500" dirty="0">
                <a:latin typeface="Courier New"/>
                <a:cs typeface="Courier New"/>
              </a:rPr>
              <a:t> ]           // One essential property can be marked USER</a:t>
            </a:r>
          </a:p>
          <a:p>
            <a:pPr indent="0">
              <a:lnSpc>
                <a:spcPct val="6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latin typeface="Courier New"/>
                <a:cs typeface="Courier New"/>
              </a:rPr>
              <a:t>           [ CONSTANT ]            // Constant property, no WRITE or NOTIFY</a:t>
            </a:r>
          </a:p>
          <a:p>
            <a:pPr indent="0">
              <a:lnSpc>
                <a:spcPct val="6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latin typeface="Courier New"/>
                <a:cs typeface="Courier New"/>
              </a:rPr>
              <a:t>           [ FINAL ]               // Property not overridden in subclasses </a:t>
            </a:r>
          </a:p>
          <a:p>
            <a:pPr indent="0">
              <a:lnSpc>
                <a:spcPct val="6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latin typeface="Courier New"/>
                <a:cs typeface="Courier New"/>
              </a:rPr>
              <a:t> 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0107996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Qt Company: A Brief Introduction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Responsible for all Qt operations globally</a:t>
            </a:r>
          </a:p>
          <a:p>
            <a:endParaRPr lang="en-US" dirty="0"/>
          </a:p>
          <a:p>
            <a:r>
              <a:rPr lang="en-US" dirty="0"/>
              <a:t>Worldwide leader in</a:t>
            </a:r>
          </a:p>
          <a:p>
            <a:pPr lvl="1"/>
            <a:r>
              <a:rPr lang="en-US" dirty="0"/>
              <a:t>Qt API development</a:t>
            </a:r>
          </a:p>
          <a:p>
            <a:pPr lvl="1"/>
            <a:r>
              <a:rPr lang="en-US" dirty="0"/>
              <a:t>Qt Application Development</a:t>
            </a:r>
          </a:p>
          <a:p>
            <a:pPr lvl="1"/>
            <a:r>
              <a:rPr lang="en-US" dirty="0"/>
              <a:t>Design services – UI and UX</a:t>
            </a:r>
          </a:p>
          <a:p>
            <a:endParaRPr lang="en-US" dirty="0"/>
          </a:p>
          <a:p>
            <a:r>
              <a:rPr lang="en-US" dirty="0"/>
              <a:t>Trusted by over 8,000 customers worldwide</a:t>
            </a:r>
          </a:p>
          <a:p>
            <a:r>
              <a:rPr lang="en-US" dirty="0"/>
              <a:t>20+ years of Qt experience </a:t>
            </a:r>
          </a:p>
          <a:p>
            <a:r>
              <a:rPr lang="en-US" dirty="0"/>
              <a:t>200 in-house Qt experts</a:t>
            </a:r>
          </a:p>
          <a:p>
            <a:r>
              <a:rPr lang="en-US" dirty="0"/>
              <a:t>Fast growing</a:t>
            </a:r>
          </a:p>
          <a:p>
            <a:r>
              <a:rPr lang="en-US" dirty="0"/>
              <a:t>32M€ revenue in year 2016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51940" y="332659"/>
            <a:ext cx="3670496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r">
              <a:lnSpc>
                <a:spcPct val="50000"/>
              </a:lnSpc>
              <a:buNone/>
            </a:pPr>
            <a:r>
              <a:rPr lang="fi-FI" sz="1400" dirty="0" err="1">
                <a:latin typeface="Open Sans Light"/>
                <a:cs typeface="Open Sans Light"/>
              </a:rPr>
              <a:t>http://www.qt.io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162" y="2060848"/>
            <a:ext cx="6134462" cy="3023764"/>
          </a:xfrm>
          <a:prstGeom prst="rect">
            <a:avLst/>
          </a:prstGeom>
        </p:spPr>
      </p:pic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40338872"/>
      </p:ext>
    </p:extLst>
  </p:cSld>
  <p:clrMapOvr>
    <a:masterClrMapping/>
  </p:clrMapOvr>
  <p:transition spd="med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</a:t>
            </a:r>
            <a:r>
              <a:rPr lang="en-US" dirty="0"/>
              <a:t> Property System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5201" y="1411715"/>
            <a:ext cx="10462438" cy="4522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lIns="117226" tIns="58613" rIns="117226" bIns="58613"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600" dirty="0">
                <a:latin typeface="Courier New"/>
                <a:cs typeface="Courier New"/>
              </a:rPr>
              <a:t>class</a:t>
            </a:r>
            <a:r>
              <a:rPr lang="en-US" sz="16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800080"/>
                </a:solidFill>
                <a:latin typeface="Courier New"/>
                <a:cs typeface="Courier New"/>
              </a:rPr>
              <a:t>ExampleQtObject</a:t>
            </a:r>
            <a:r>
              <a:rPr lang="en-US" sz="16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:</a:t>
            </a:r>
            <a:r>
              <a:rPr lang="en-US" sz="16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public</a:t>
            </a:r>
            <a:r>
              <a:rPr lang="en-US" sz="16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800080"/>
                </a:solidFill>
                <a:latin typeface="Courier New"/>
                <a:cs typeface="Courier New"/>
              </a:rPr>
              <a:t>QObject</a:t>
            </a:r>
            <a:r>
              <a:rPr lang="en-US" sz="1600" dirty="0">
                <a:latin typeface="Courier New"/>
                <a:cs typeface="Courier New"/>
              </a:rPr>
              <a:t> </a:t>
            </a:r>
          </a:p>
          <a:p>
            <a:r>
              <a:rPr lang="en-US" sz="1600" dirty="0">
                <a:latin typeface="Courier New"/>
                <a:cs typeface="Courier New"/>
              </a:rPr>
              <a:t>{ </a:t>
            </a:r>
          </a:p>
          <a:p>
            <a:r>
              <a:rPr lang="en-US" sz="1600" dirty="0">
                <a:solidFill>
                  <a:srgbClr val="000080"/>
                </a:solidFill>
                <a:latin typeface="Courier New"/>
                <a:cs typeface="Courier New"/>
              </a:rPr>
              <a:t>    Q_OBJECT</a:t>
            </a:r>
            <a:r>
              <a:rPr lang="en-US" sz="1600" dirty="0">
                <a:latin typeface="Courier New"/>
                <a:cs typeface="Courier New"/>
              </a:rPr>
              <a:t> </a:t>
            </a:r>
          </a:p>
          <a:p>
            <a:r>
              <a:rPr lang="en-US" sz="1600" dirty="0">
                <a:solidFill>
                  <a:srgbClr val="800080"/>
                </a:solidFill>
                <a:latin typeface="Courier New"/>
                <a:cs typeface="Courier New"/>
              </a:rPr>
              <a:t>    Q_PROPERTY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800080"/>
                </a:solidFill>
                <a:latin typeface="Courier New"/>
                <a:cs typeface="Courier New"/>
              </a:rPr>
              <a:t>Employee</a:t>
            </a:r>
            <a:r>
              <a:rPr lang="en-US" sz="16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employee</a:t>
            </a:r>
            <a:r>
              <a:rPr lang="en-US" sz="16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MEMBER</a:t>
            </a:r>
            <a:r>
              <a:rPr lang="en-US" sz="16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800000"/>
                </a:solidFill>
                <a:latin typeface="Courier New"/>
                <a:cs typeface="Courier New"/>
              </a:rPr>
              <a:t>m_employee</a:t>
            </a:r>
            <a:r>
              <a:rPr lang="en-US" sz="16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NOTIFY</a:t>
            </a:r>
            <a:r>
              <a:rPr lang="en-US" sz="16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employeeChanged</a:t>
            </a:r>
            <a:r>
              <a:rPr lang="en-US" sz="1600" dirty="0">
                <a:latin typeface="Courier New"/>
                <a:cs typeface="Courier New"/>
              </a:rPr>
              <a:t>) </a:t>
            </a:r>
          </a:p>
          <a:p>
            <a:r>
              <a:rPr lang="en-US" sz="1600" dirty="0">
                <a:solidFill>
                  <a:srgbClr val="800080"/>
                </a:solidFill>
                <a:latin typeface="Courier New"/>
                <a:cs typeface="Courier New"/>
              </a:rPr>
              <a:t>    Q_PROPERTY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800080"/>
                </a:solidFill>
                <a:latin typeface="Courier New"/>
                <a:cs typeface="Courier New"/>
              </a:rPr>
              <a:t>AQtObject</a:t>
            </a:r>
            <a:r>
              <a:rPr lang="en-US" sz="16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*</a:t>
            </a:r>
            <a:r>
              <a:rPr lang="en-US" sz="1600" dirty="0" err="1">
                <a:latin typeface="Courier New"/>
                <a:cs typeface="Courier New"/>
              </a:rPr>
              <a:t>objectProperty</a:t>
            </a:r>
            <a:r>
              <a:rPr lang="en-US" sz="1600" dirty="0">
                <a:latin typeface="Courier New"/>
                <a:cs typeface="Courier New"/>
              </a:rPr>
              <a:t> MEMBER</a:t>
            </a:r>
            <a:r>
              <a:rPr lang="en-US" sz="16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800000"/>
                </a:solidFill>
                <a:latin typeface="Courier New"/>
                <a:cs typeface="Courier New"/>
              </a:rPr>
              <a:t>m_object</a:t>
            </a:r>
            <a:r>
              <a:rPr lang="en-US" sz="16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NOTIFY</a:t>
            </a:r>
            <a:r>
              <a:rPr lang="en-US" sz="16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objectPropertyChanged</a:t>
            </a:r>
            <a:r>
              <a:rPr lang="en-US" sz="1600" dirty="0">
                <a:latin typeface="Courier New"/>
                <a:cs typeface="Courier New"/>
              </a:rPr>
              <a:t>) </a:t>
            </a:r>
          </a:p>
          <a:p>
            <a:r>
              <a:rPr lang="en-US" sz="1600" dirty="0">
                <a:latin typeface="Courier New"/>
                <a:cs typeface="Courier New"/>
              </a:rPr>
              <a:t>public: </a:t>
            </a:r>
          </a:p>
          <a:p>
            <a:r>
              <a:rPr lang="en-US" sz="1600" dirty="0">
                <a:latin typeface="Courier New"/>
                <a:cs typeface="Courier New"/>
              </a:rPr>
              <a:t>    explicit</a:t>
            </a:r>
            <a:r>
              <a:rPr lang="en-US" sz="16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800080"/>
                </a:solidFill>
                <a:latin typeface="Courier New"/>
                <a:cs typeface="Courier New"/>
              </a:rPr>
              <a:t>ExampleQtObject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800080"/>
                </a:solidFill>
                <a:latin typeface="Courier New"/>
                <a:cs typeface="Courier New"/>
              </a:rPr>
              <a:t>QObject</a:t>
            </a:r>
            <a:r>
              <a:rPr lang="en-US" sz="16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*parent</a:t>
            </a:r>
            <a:r>
              <a:rPr lang="en-US" sz="16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</a:t>
            </a:r>
            <a:r>
              <a:rPr lang="en-US" sz="16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lang="en-US" sz="1600" dirty="0">
                <a:latin typeface="Courier New"/>
                <a:cs typeface="Courier New"/>
              </a:rPr>
              <a:t>); 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 New"/>
                <a:cs typeface="Courier New"/>
              </a:rPr>
              <a:t>Q_SIGNALS</a:t>
            </a:r>
            <a:r>
              <a:rPr lang="en-US" sz="1600" dirty="0">
                <a:latin typeface="Courier New"/>
                <a:cs typeface="Courier New"/>
              </a:rPr>
              <a:t>: </a:t>
            </a:r>
          </a:p>
          <a:p>
            <a:r>
              <a:rPr lang="en-US" sz="1600" dirty="0">
                <a:latin typeface="Courier New"/>
                <a:cs typeface="Courier New"/>
              </a:rPr>
              <a:t>    void</a:t>
            </a:r>
            <a:r>
              <a:rPr lang="en-US" sz="16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employeeChanged</a:t>
            </a:r>
            <a:r>
              <a:rPr lang="en-US" sz="1600" dirty="0">
                <a:latin typeface="Courier New"/>
                <a:cs typeface="Courier New"/>
              </a:rPr>
              <a:t>(); 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  void</a:t>
            </a:r>
            <a:r>
              <a:rPr lang="en-US" sz="16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objectPropertyChanged</a:t>
            </a:r>
            <a:r>
              <a:rPr lang="en-US" sz="1600" dirty="0">
                <a:latin typeface="Courier New"/>
                <a:cs typeface="Courier New"/>
              </a:rPr>
              <a:t> (); 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private: </a:t>
            </a:r>
          </a:p>
          <a:p>
            <a:r>
              <a:rPr lang="en-US" sz="1600" dirty="0">
                <a:solidFill>
                  <a:srgbClr val="800080"/>
                </a:solidFill>
                <a:latin typeface="Courier New"/>
                <a:cs typeface="Courier New"/>
              </a:rPr>
              <a:t>    Employee</a:t>
            </a:r>
            <a:r>
              <a:rPr lang="en-US" sz="16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800000"/>
                </a:solidFill>
                <a:latin typeface="Courier New"/>
                <a:cs typeface="Courier New"/>
              </a:rPr>
              <a:t>m_employee</a:t>
            </a:r>
            <a:r>
              <a:rPr lang="en-US" sz="1600" dirty="0">
                <a:latin typeface="Courier New"/>
                <a:cs typeface="Courier New"/>
              </a:rPr>
              <a:t>; </a:t>
            </a:r>
          </a:p>
          <a:p>
            <a:r>
              <a:rPr lang="en-US" sz="1600" dirty="0">
                <a:solidFill>
                  <a:srgbClr val="80008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800080"/>
                </a:solidFill>
                <a:latin typeface="Courier New"/>
                <a:cs typeface="Courier New"/>
              </a:rPr>
              <a:t>AQtObject</a:t>
            </a:r>
            <a:r>
              <a:rPr lang="en-US" sz="16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/>
                <a:cs typeface="Courier New"/>
              </a:rPr>
              <a:t>*</a:t>
            </a:r>
            <a:r>
              <a:rPr lang="en-US" sz="1600" dirty="0" err="1">
                <a:solidFill>
                  <a:srgbClr val="800000"/>
                </a:solidFill>
                <a:latin typeface="Courier New"/>
                <a:cs typeface="Courier New"/>
              </a:rPr>
              <a:t>m_object</a:t>
            </a:r>
            <a:r>
              <a:rPr lang="en-US" sz="1600" dirty="0">
                <a:solidFill>
                  <a:srgbClr val="800000"/>
                </a:solidFill>
                <a:latin typeface="Courier New"/>
                <a:cs typeface="Courier New"/>
              </a:rPr>
              <a:t>;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51940" y="332659"/>
            <a:ext cx="367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Demo: properties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62404415"/>
      </p:ext>
    </p:extLst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720" y="1844825"/>
            <a:ext cx="11087386" cy="1368151"/>
          </a:xfrm>
        </p:spPr>
        <p:txBody>
          <a:bodyPr/>
          <a:lstStyle/>
          <a:p>
            <a:r>
              <a:rPr lang="en-US" dirty="0"/>
              <a:t>Enumerations and flags can be made accessible via the meta object</a:t>
            </a:r>
          </a:p>
          <a:p>
            <a:pPr lvl="1"/>
            <a:r>
              <a:rPr lang="en-US" dirty="0"/>
              <a:t>Can be used as property types as well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Q_ENUM</a:t>
            </a:r>
            <a:r>
              <a:rPr lang="en-US" dirty="0"/>
              <a:t> – registers the </a:t>
            </a:r>
            <a:r>
              <a:rPr lang="en-US" dirty="0" err="1"/>
              <a:t>enum</a:t>
            </a:r>
            <a:r>
              <a:rPr lang="en-US" dirty="0"/>
              <a:t> type with both the meta-object and meta-type system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Q_FLAG</a:t>
            </a:r>
            <a:r>
              <a:rPr lang="en-US" dirty="0"/>
              <a:t> – Registers flags (defined as </a:t>
            </a:r>
            <a:r>
              <a:rPr lang="en-US" dirty="0">
                <a:latin typeface="Courier New"/>
                <a:cs typeface="Courier New"/>
              </a:rPr>
              <a:t>Q_DECLARE_FLAGS</a:t>
            </a:r>
            <a:r>
              <a:rPr lang="en-US" dirty="0"/>
              <a:t>) using </a:t>
            </a:r>
            <a:r>
              <a:rPr lang="en-US" dirty="0">
                <a:latin typeface="Courier New"/>
                <a:cs typeface="Courier New"/>
              </a:rPr>
              <a:t>Q_ENUM  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Enumerations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765820" y="3212976"/>
            <a:ext cx="10657184" cy="309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808000"/>
                </a:solidFill>
                <a:latin typeface="Courier New"/>
                <a:cs typeface="Courier New"/>
              </a:rPr>
              <a:t>class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800080"/>
                </a:solidFill>
                <a:latin typeface="Courier New"/>
                <a:cs typeface="Courier New"/>
              </a:rPr>
              <a:t>ExampleQtObject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: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808000"/>
                </a:solidFill>
                <a:latin typeface="Courier New"/>
                <a:cs typeface="Courier New"/>
              </a:rPr>
              <a:t>public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800080"/>
                </a:solidFill>
                <a:latin typeface="Courier New"/>
                <a:cs typeface="Courier New"/>
              </a:rPr>
              <a:t>QObject</a:t>
            </a:r>
            <a:r>
              <a:rPr lang="en-US" sz="15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/>
                <a:cs typeface="Courier New"/>
              </a:rPr>
              <a:t>{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80"/>
                </a:solidFill>
                <a:latin typeface="Courier New"/>
                <a:cs typeface="Courier New"/>
              </a:rPr>
              <a:t>    Q_OBJECT</a:t>
            </a:r>
            <a:r>
              <a:rPr lang="en-US" sz="15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800080"/>
                </a:solidFill>
                <a:latin typeface="Courier New"/>
                <a:cs typeface="Courier New"/>
              </a:rPr>
              <a:t>    Q_PROPERTY</a:t>
            </a:r>
            <a:r>
              <a:rPr lang="en-US" sz="1500" dirty="0">
                <a:latin typeface="Courier New"/>
                <a:cs typeface="Courier New"/>
              </a:rPr>
              <a:t>(Regions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regions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MEMBER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800000"/>
                </a:solidFill>
                <a:latin typeface="Courier New"/>
                <a:cs typeface="Courier New"/>
              </a:rPr>
              <a:t>m_regions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NOTIFY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latin typeface="Courier New"/>
                <a:cs typeface="Courier New"/>
              </a:rPr>
              <a:t>regionsChanged</a:t>
            </a:r>
            <a:r>
              <a:rPr lang="en-US" sz="1500" dirty="0">
                <a:latin typeface="Courier New"/>
                <a:cs typeface="Courier New"/>
              </a:rPr>
              <a:t>)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808000"/>
                </a:solidFill>
                <a:latin typeface="Courier New"/>
                <a:cs typeface="Courier New"/>
              </a:rPr>
              <a:t>public</a:t>
            </a:r>
            <a:r>
              <a:rPr lang="en-US" sz="1500" dirty="0">
                <a:latin typeface="Courier New"/>
                <a:cs typeface="Courier New"/>
              </a:rPr>
              <a:t>: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808000"/>
                </a:solidFill>
                <a:latin typeface="Courier New"/>
                <a:cs typeface="Courier New"/>
              </a:rPr>
              <a:t>    explicit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800080"/>
                </a:solidFill>
                <a:latin typeface="Courier New"/>
                <a:cs typeface="Courier New"/>
              </a:rPr>
              <a:t>ExampleQtObject</a:t>
            </a:r>
            <a:r>
              <a:rPr lang="en-US" sz="1500" dirty="0"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800080"/>
                </a:solidFill>
                <a:latin typeface="Courier New"/>
                <a:cs typeface="Courier New"/>
              </a:rPr>
              <a:t>QObject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*parent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=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lang="en-US" sz="1500" dirty="0">
                <a:latin typeface="Courier New"/>
                <a:cs typeface="Courier New"/>
              </a:rPr>
              <a:t>); </a:t>
            </a:r>
            <a:br>
              <a:rPr lang="en-US" sz="1500" dirty="0">
                <a:latin typeface="Courier New"/>
                <a:cs typeface="Courier New"/>
              </a:rPr>
            </a:br>
            <a:r>
              <a:rPr lang="en-US" sz="1500" dirty="0"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808000"/>
                </a:solidFill>
                <a:latin typeface="Courier New"/>
                <a:cs typeface="Courier New"/>
              </a:rPr>
              <a:t>enum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800080"/>
                </a:solidFill>
                <a:latin typeface="Courier New"/>
                <a:cs typeface="Courier New"/>
              </a:rPr>
              <a:t>Region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{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800080"/>
                </a:solidFill>
                <a:latin typeface="Courier New"/>
                <a:cs typeface="Courier New"/>
              </a:rPr>
              <a:t>Africa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=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80"/>
                </a:solidFill>
                <a:latin typeface="Courier New"/>
                <a:cs typeface="Courier New"/>
              </a:rPr>
              <a:t>0x01</a:t>
            </a:r>
            <a:r>
              <a:rPr lang="en-US" sz="1500" dirty="0">
                <a:latin typeface="Courier New"/>
                <a:cs typeface="Courier New"/>
              </a:rPr>
              <a:t>,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800080"/>
                </a:solidFill>
                <a:latin typeface="Courier New"/>
                <a:cs typeface="Courier New"/>
              </a:rPr>
              <a:t>Americas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=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80"/>
                </a:solidFill>
                <a:latin typeface="Courier New"/>
                <a:cs typeface="Courier New"/>
              </a:rPr>
              <a:t>0x02</a:t>
            </a:r>
            <a:r>
              <a:rPr lang="en-US" sz="1500" dirty="0">
                <a:latin typeface="Courier New"/>
                <a:cs typeface="Courier New"/>
              </a:rPr>
              <a:t>,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800080"/>
                </a:solidFill>
                <a:latin typeface="Courier New"/>
                <a:cs typeface="Courier New"/>
              </a:rPr>
              <a:t>Asia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=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80"/>
                </a:solidFill>
                <a:latin typeface="Courier New"/>
                <a:cs typeface="Courier New"/>
              </a:rPr>
              <a:t>0x04</a:t>
            </a:r>
            <a:r>
              <a:rPr lang="en-US" sz="1500" dirty="0">
                <a:latin typeface="Courier New"/>
                <a:cs typeface="Courier New"/>
              </a:rPr>
              <a:t>,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800080"/>
                </a:solidFill>
                <a:latin typeface="Courier New"/>
                <a:cs typeface="Courier New"/>
              </a:rPr>
              <a:t>Australia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=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80"/>
                </a:solidFill>
                <a:latin typeface="Courier New"/>
                <a:cs typeface="Courier New"/>
              </a:rPr>
              <a:t>0x08</a:t>
            </a:r>
            <a:r>
              <a:rPr lang="en-US" sz="1500" dirty="0">
                <a:latin typeface="Courier New"/>
                <a:cs typeface="Courier New"/>
              </a:rPr>
              <a:t> };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80"/>
                </a:solidFill>
                <a:latin typeface="Courier New"/>
                <a:cs typeface="Courier New"/>
              </a:rPr>
              <a:t>    Q_DECLARE_FLAGS</a:t>
            </a:r>
            <a:r>
              <a:rPr lang="en-US" sz="1500" dirty="0">
                <a:latin typeface="Courier New"/>
                <a:cs typeface="Courier New"/>
              </a:rPr>
              <a:t>(Regions,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Region)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800080"/>
                </a:solidFill>
                <a:latin typeface="Courier New"/>
                <a:cs typeface="Courier New"/>
              </a:rPr>
              <a:t>    Q_FLAG</a:t>
            </a:r>
            <a:r>
              <a:rPr lang="en-US" sz="1500" dirty="0">
                <a:latin typeface="Courier New"/>
                <a:cs typeface="Courier New"/>
              </a:rPr>
              <a:t>(Region)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Q_FLAG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registers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the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enumeration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using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Q_ENUM</a:t>
            </a:r>
            <a:r>
              <a:rPr lang="en-US" sz="1500" dirty="0">
                <a:latin typeface="Courier New"/>
                <a:cs typeface="Courier New"/>
              </a:rPr>
              <a:t> </a:t>
            </a:r>
            <a:br>
              <a:rPr lang="en-US" sz="1500" dirty="0">
                <a:latin typeface="Courier New"/>
                <a:cs typeface="Courier New"/>
              </a:rPr>
            </a:br>
            <a:r>
              <a:rPr lang="en-US" sz="1500" dirty="0">
                <a:solidFill>
                  <a:srgbClr val="800000"/>
                </a:solidFill>
                <a:latin typeface="Courier New"/>
                <a:cs typeface="Courier New"/>
              </a:rPr>
              <a:t>Q_SIGNALS</a:t>
            </a:r>
            <a:r>
              <a:rPr lang="en-US" sz="1500" dirty="0">
                <a:latin typeface="Courier New"/>
                <a:cs typeface="Courier New"/>
              </a:rPr>
              <a:t>: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808000"/>
                </a:solidFill>
                <a:latin typeface="Courier New"/>
                <a:cs typeface="Courier New"/>
              </a:rPr>
              <a:t>    void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latin typeface="Courier New"/>
                <a:cs typeface="Courier New"/>
              </a:rPr>
              <a:t>regionsChanged</a:t>
            </a:r>
            <a:r>
              <a:rPr lang="en-US" sz="1500" dirty="0">
                <a:latin typeface="Courier New"/>
                <a:cs typeface="Courier New"/>
              </a:rPr>
              <a:t>(); </a:t>
            </a:r>
            <a:br>
              <a:rPr lang="en-US" sz="1500" dirty="0">
                <a:latin typeface="Courier New"/>
                <a:cs typeface="Courier New"/>
              </a:rPr>
            </a:br>
            <a:r>
              <a:rPr lang="en-US" sz="1500" dirty="0">
                <a:solidFill>
                  <a:srgbClr val="808000"/>
                </a:solidFill>
                <a:latin typeface="Courier New"/>
                <a:cs typeface="Courier New"/>
              </a:rPr>
              <a:t>private</a:t>
            </a:r>
            <a:r>
              <a:rPr lang="en-US" sz="1500" dirty="0">
                <a:latin typeface="Courier New"/>
                <a:cs typeface="Courier New"/>
              </a:rPr>
              <a:t>: </a:t>
            </a:r>
            <a:endParaRPr lang="en-US" sz="1500" dirty="0">
              <a:solidFill>
                <a:srgbClr val="80008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80008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latin typeface="Courier New"/>
                <a:cs typeface="Courier New"/>
              </a:rPr>
              <a:t>Regions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800000"/>
                </a:solidFill>
                <a:latin typeface="Courier New"/>
                <a:cs typeface="Courier New"/>
              </a:rPr>
              <a:t>m_regions</a:t>
            </a:r>
            <a:r>
              <a:rPr lang="en-US" sz="1500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61864354"/>
      </p:ext>
    </p:extLst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Qt has three kinds of classes</a:t>
            </a:r>
          </a:p>
          <a:p>
            <a:pPr lvl="1"/>
            <a:r>
              <a:rPr lang="en-US" dirty="0"/>
              <a:t>Object classes derived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QObject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Value-based classes without a special base class, but all of them use implicit sharing</a:t>
            </a:r>
          </a:p>
          <a:p>
            <a:pPr lvl="1"/>
            <a:r>
              <a:rPr lang="en-US" dirty="0"/>
              <a:t>Other classes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QObject</a:t>
            </a:r>
            <a:r>
              <a:rPr lang="en-US" dirty="0"/>
              <a:t> provides</a:t>
            </a:r>
          </a:p>
          <a:p>
            <a:pPr lvl="1"/>
            <a:r>
              <a:rPr lang="en-US" dirty="0"/>
              <a:t>Memory management based on simple parent-child relationship</a:t>
            </a:r>
          </a:p>
          <a:p>
            <a:pPr lvl="1"/>
            <a:r>
              <a:rPr lang="en-US" dirty="0"/>
              <a:t>Meta-object system</a:t>
            </a:r>
          </a:p>
          <a:p>
            <a:pPr lvl="1"/>
            <a:r>
              <a:rPr lang="en-US" dirty="0"/>
              <a:t>Event handling</a:t>
            </a:r>
          </a:p>
          <a:p>
            <a:r>
              <a:rPr lang="en-US" dirty="0"/>
              <a:t>Meta-object system is extension to C++</a:t>
            </a:r>
          </a:p>
          <a:p>
            <a:pPr lvl="1"/>
            <a:r>
              <a:rPr lang="en-US" dirty="0"/>
              <a:t>Allows object introspection without RTTI</a:t>
            </a:r>
          </a:p>
          <a:p>
            <a:pPr lvl="1"/>
            <a:r>
              <a:rPr lang="en-US" dirty="0"/>
              <a:t>Flexible observer pattern based on signals and slots</a:t>
            </a:r>
          </a:p>
          <a:p>
            <a:pPr lvl="1"/>
            <a:r>
              <a:rPr lang="en-US" dirty="0"/>
              <a:t>Property system used by QML, for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63232822"/>
      </p:ext>
    </p:extLst>
  </p:cSld>
  <p:clrMapOvr>
    <a:masterClrMapping/>
  </p:clrMapOvr>
  <p:transition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Meta-Type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43503"/>
      </p:ext>
    </p:extLst>
  </p:cSld>
  <p:clrMapOvr>
    <a:masterClrMapping/>
  </p:clrMapOvr>
  <p:transition spd="med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  <a:p>
            <a:r>
              <a:rPr lang="en-US" dirty="0"/>
              <a:t>Custom Types and Variants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12313194"/>
      </p:ext>
    </p:extLst>
  </p:cSld>
  <p:clrMapOvr>
    <a:masterClrMapping/>
  </p:clrMapOvr>
  <p:transition spd="med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/>
              <a:t> property types can be any type, supported by </a:t>
            </a:r>
            <a:r>
              <a:rPr lang="en-US" dirty="0" err="1">
                <a:latin typeface="Courier New"/>
                <a:cs typeface="Courier New"/>
              </a:rPr>
              <a:t>QVariant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QVariant</a:t>
            </a:r>
            <a:r>
              <a:rPr lang="en-US" dirty="0"/>
              <a:t> acts like a union for common Qt </a:t>
            </a:r>
            <a:r>
              <a:rPr lang="en-US" u="sng" dirty="0"/>
              <a:t>value</a:t>
            </a:r>
            <a:r>
              <a:rPr lang="en-US" dirty="0"/>
              <a:t> types (</a:t>
            </a:r>
            <a:r>
              <a:rPr lang="en-US" dirty="0" err="1"/>
              <a:t>copyable</a:t>
            </a:r>
            <a:r>
              <a:rPr lang="en-US" dirty="0"/>
              <a:t>, assignable)</a:t>
            </a:r>
          </a:p>
          <a:p>
            <a:pPr lvl="1"/>
            <a:r>
              <a:rPr lang="en-US" dirty="0"/>
              <a:t>Holds a single value of type T (ask with type()) at a time</a:t>
            </a:r>
          </a:p>
          <a:p>
            <a:r>
              <a:rPr lang="en-US" dirty="0"/>
              <a:t>It’s easy to create </a:t>
            </a:r>
            <a:r>
              <a:rPr lang="en-US" dirty="0" err="1"/>
              <a:t>QVariant</a:t>
            </a:r>
            <a:r>
              <a:rPr lang="en-US" dirty="0"/>
              <a:t> objects as the inverse conversion is automatic for all supported data types 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QVariant</a:t>
            </a:r>
            <a:r>
              <a:rPr lang="en-US" dirty="0">
                <a:latin typeface="Courier New"/>
                <a:cs typeface="Courier New"/>
              </a:rPr>
              <a:t> variant = </a:t>
            </a:r>
            <a:r>
              <a:rPr lang="en-US" dirty="0" err="1">
                <a:latin typeface="Courier New"/>
                <a:cs typeface="Courier New"/>
              </a:rPr>
              <a:t>QColor</a:t>
            </a:r>
            <a:r>
              <a:rPr lang="en-US" dirty="0">
                <a:latin typeface="Courier New"/>
                <a:cs typeface="Courier New"/>
              </a:rPr>
              <a:t>(Qt::red);</a:t>
            </a:r>
          </a:p>
          <a:p>
            <a:r>
              <a:rPr lang="en-US" dirty="0"/>
              <a:t>Conversion functions exist for </a:t>
            </a:r>
            <a:r>
              <a:rPr lang="en-US" dirty="0" err="1"/>
              <a:t>QtCore</a:t>
            </a:r>
            <a:r>
              <a:rPr lang="en-US" dirty="0"/>
              <a:t> types – for other types use template functions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 string = </a:t>
            </a:r>
            <a:r>
              <a:rPr lang="en-US" dirty="0" err="1">
                <a:latin typeface="Courier New"/>
                <a:cs typeface="Courier New"/>
              </a:rPr>
              <a:t>variant.toString</a:t>
            </a:r>
            <a:r>
              <a:rPr lang="en-US" dirty="0">
                <a:latin typeface="Courier New"/>
                <a:cs typeface="Courier New"/>
              </a:rPr>
              <a:t>(); // </a:t>
            </a: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 is a core type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QFont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textFont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settings.value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latin typeface="Courier New"/>
                <a:cs typeface="Courier New"/>
              </a:rPr>
              <a:t>TextFont</a:t>
            </a:r>
            <a:r>
              <a:rPr lang="en-US" dirty="0">
                <a:latin typeface="Courier New"/>
                <a:cs typeface="Courier New"/>
              </a:rPr>
              <a:t>").value&lt;</a:t>
            </a:r>
            <a:r>
              <a:rPr lang="en-US" dirty="0" err="1">
                <a:latin typeface="Courier New"/>
                <a:cs typeface="Courier New"/>
              </a:rPr>
              <a:t>QFont</a:t>
            </a:r>
            <a:r>
              <a:rPr lang="en-US" dirty="0">
                <a:latin typeface="Courier New"/>
                <a:cs typeface="Courier New"/>
              </a:rPr>
              <a:t>&gt;());</a:t>
            </a:r>
          </a:p>
          <a:p>
            <a:r>
              <a:rPr lang="en-US" dirty="0"/>
              <a:t>It is possible to check, whether the conversion can be done and convert explicitly</a:t>
            </a:r>
          </a:p>
          <a:p>
            <a:pPr marL="586130" lvl="1" indent="0">
              <a:buNone/>
            </a:pPr>
            <a:r>
              <a:rPr lang="en-US" dirty="0">
                <a:latin typeface="Courier New"/>
                <a:cs typeface="Courier New"/>
              </a:rPr>
              <a:t>if (</a:t>
            </a:r>
            <a:r>
              <a:rPr lang="en-US" dirty="0" err="1">
                <a:latin typeface="Courier New"/>
                <a:cs typeface="Courier New"/>
              </a:rPr>
              <a:t>variant.canConvert</a:t>
            </a: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 err="1">
                <a:latin typeface="Courier New"/>
                <a:cs typeface="Courier New"/>
              </a:rPr>
              <a:t>SomeType</a:t>
            </a:r>
            <a:r>
              <a:rPr lang="en-US" dirty="0">
                <a:latin typeface="Courier New"/>
                <a:cs typeface="Courier New"/>
              </a:rPr>
              <a:t>&gt;())</a:t>
            </a:r>
          </a:p>
          <a:p>
            <a:pPr marL="586130" lvl="1" indent="0">
              <a:buNone/>
            </a:pP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>
                <a:latin typeface="Courier New"/>
                <a:cs typeface="Courier New"/>
              </a:rPr>
              <a:t>SomeType</a:t>
            </a:r>
            <a:r>
              <a:rPr lang="en-US" dirty="0">
                <a:latin typeface="Courier New"/>
                <a:cs typeface="Courier New"/>
              </a:rPr>
              <a:t> variable = </a:t>
            </a:r>
            <a:r>
              <a:rPr lang="en-US" dirty="0" err="1">
                <a:latin typeface="Courier New"/>
                <a:cs typeface="Courier New"/>
              </a:rPr>
              <a:t>variant.value</a:t>
            </a: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 err="1">
                <a:latin typeface="Courier New"/>
                <a:cs typeface="Courier New"/>
              </a:rPr>
              <a:t>SomeType</a:t>
            </a:r>
            <a:r>
              <a:rPr lang="en-US" dirty="0">
                <a:latin typeface="Courier New"/>
                <a:cs typeface="Courier New"/>
              </a:rPr>
              <a:t>&gt;();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Variants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65914960"/>
      </p:ext>
    </p:extLst>
  </p:cSld>
  <p:clrMapOvr>
    <a:masterClrMapping/>
  </p:clrMapOvr>
  <p:transition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QVariant</a:t>
            </a:r>
            <a:r>
              <a:rPr lang="fi-FI" dirty="0"/>
              <a:t> </a:t>
            </a:r>
            <a:r>
              <a:rPr lang="fi-FI" dirty="0" err="1"/>
              <a:t>Examples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1241" y="1844824"/>
            <a:ext cx="11086344" cy="30904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lIns="117226" tIns="58613" rIns="117226" bIns="58613"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500" dirty="0" err="1">
                <a:solidFill>
                  <a:srgbClr val="800080"/>
                </a:solidFill>
                <a:latin typeface="Courier New"/>
                <a:cs typeface="Courier New"/>
              </a:rPr>
              <a:t>QVariant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>
                <a:solidFill>
                  <a:srgbClr val="000080"/>
                </a:solidFill>
                <a:latin typeface="Courier New"/>
                <a:cs typeface="Courier New"/>
              </a:rPr>
              <a:t>123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500" dirty="0">
                <a:latin typeface="Courier New"/>
                <a:cs typeface="Courier New"/>
              </a:rPr>
              <a:t>//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The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variant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now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contains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an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latin typeface="Courier New"/>
                <a:cs typeface="Courier New"/>
              </a:rPr>
              <a:t>int</a:t>
            </a:r>
            <a:r>
              <a:rPr lang="en-US" sz="1500" dirty="0">
                <a:latin typeface="Courier New"/>
                <a:cs typeface="Courier New"/>
              </a:rPr>
              <a:t> </a:t>
            </a:r>
          </a:p>
          <a:p>
            <a:endParaRPr lang="en-US" sz="1500" dirty="0">
              <a:solidFill>
                <a:srgbClr val="808000"/>
              </a:solidFill>
              <a:latin typeface="Courier New"/>
              <a:cs typeface="Courier New"/>
            </a:endParaRPr>
          </a:p>
          <a:p>
            <a:r>
              <a:rPr lang="en-US" sz="1500" dirty="0" err="1">
                <a:solidFill>
                  <a:srgbClr val="808000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x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latin typeface="Courier New"/>
                <a:cs typeface="Courier New"/>
              </a:rPr>
              <a:t>v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500" dirty="0" err="1">
                <a:latin typeface="Courier New"/>
                <a:cs typeface="Courier New"/>
              </a:rPr>
              <a:t>toInt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//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x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=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123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endParaRPr lang="en-US" sz="1500" dirty="0">
              <a:solidFill>
                <a:srgbClr val="C0C0C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latin typeface="Courier New"/>
                <a:cs typeface="Courier New"/>
              </a:rPr>
              <a:t>v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800080"/>
                </a:solidFill>
                <a:latin typeface="Courier New"/>
                <a:cs typeface="Courier New"/>
              </a:rPr>
              <a:t>QVariant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>
                <a:latin typeface="Courier New"/>
                <a:cs typeface="Courier New"/>
              </a:rPr>
              <a:t>"hello"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500" dirty="0">
                <a:latin typeface="Courier New"/>
                <a:cs typeface="Courier New"/>
              </a:rPr>
              <a:t>//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The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variant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now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contains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a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latin typeface="Courier New"/>
                <a:cs typeface="Courier New"/>
              </a:rPr>
              <a:t>QString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endParaRPr lang="en-US" sz="1500" dirty="0">
              <a:latin typeface="Courier New"/>
              <a:cs typeface="Courier New"/>
            </a:endParaRPr>
          </a:p>
          <a:p>
            <a:r>
              <a:rPr lang="en-US" sz="1500" dirty="0">
                <a:latin typeface="Courier New"/>
                <a:cs typeface="Courier New"/>
              </a:rPr>
              <a:t>v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800080"/>
                </a:solidFill>
                <a:latin typeface="Courier New"/>
                <a:cs typeface="Courier New"/>
              </a:rPr>
              <a:t>QVariant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latin typeface="Courier New"/>
                <a:cs typeface="Courier New"/>
              </a:rPr>
              <a:t>tr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>
                <a:latin typeface="Courier New"/>
                <a:cs typeface="Courier New"/>
              </a:rPr>
              <a:t>"hello"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500" dirty="0">
                <a:latin typeface="Courier New"/>
                <a:cs typeface="Courier New"/>
              </a:rPr>
              <a:t>//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The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variant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now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contains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a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latin typeface="Courier New"/>
                <a:cs typeface="Courier New"/>
              </a:rPr>
              <a:t>QString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endParaRPr lang="en-US" sz="1500" dirty="0">
              <a:solidFill>
                <a:srgbClr val="C0C0C0"/>
              </a:solidFill>
              <a:latin typeface="Courier New"/>
              <a:cs typeface="Courier New"/>
            </a:endParaRPr>
          </a:p>
          <a:p>
            <a:r>
              <a:rPr lang="en-US" sz="1500" dirty="0" err="1">
                <a:solidFill>
                  <a:srgbClr val="808000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y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latin typeface="Courier New"/>
                <a:cs typeface="Courier New"/>
              </a:rPr>
              <a:t>v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500" dirty="0" err="1">
                <a:latin typeface="Courier New"/>
                <a:cs typeface="Courier New"/>
              </a:rPr>
              <a:t>toInt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500" dirty="0">
                <a:latin typeface="Courier New"/>
                <a:cs typeface="Courier New"/>
              </a:rPr>
              <a:t>//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y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=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0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since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v</a:t>
            </a:r>
            <a:r>
              <a:rPr lang="en-US" sz="15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latin typeface="Courier New"/>
                <a:cs typeface="Courier New"/>
              </a:rPr>
              <a:t>does not contain a number, like “567”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58573977"/>
      </p:ext>
    </p:extLst>
  </p:cSld>
  <p:clrMapOvr>
    <a:masterClrMapping/>
  </p:clrMapOvr>
  <p:transition spd="med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Types known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QMetaType</a:t>
            </a:r>
            <a:r>
              <a:rPr lang="en-US" dirty="0"/>
              <a:t> van be accessed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QVariant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QMetaType</a:t>
            </a:r>
            <a:r>
              <a:rPr lang="en-GB" dirty="0"/>
              <a:t> manages named types</a:t>
            </a:r>
          </a:p>
          <a:p>
            <a:pPr lvl="1"/>
            <a:r>
              <a:rPr lang="en-GB" dirty="0"/>
              <a:t>Allows creating, destroying, copying, and serializing values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/>
              <a:t>Required for queued method invocations and property system (signal parameter values marshalled to event arguments as </a:t>
            </a:r>
            <a:r>
              <a:rPr lang="en-GB" dirty="0" err="1">
                <a:latin typeface="Courier New"/>
                <a:cs typeface="Courier New"/>
              </a:rPr>
              <a:t>QVariant</a:t>
            </a:r>
            <a:r>
              <a:rPr lang="en-GB" dirty="0"/>
              <a:t>)</a:t>
            </a:r>
          </a:p>
          <a:p>
            <a:pPr lvl="1"/>
            <a:r>
              <a:rPr lang="en-US" dirty="0"/>
              <a:t>Designed for </a:t>
            </a:r>
            <a:r>
              <a:rPr lang="en-US" u="sng" dirty="0"/>
              <a:t>assignable</a:t>
            </a:r>
            <a:r>
              <a:rPr lang="en-US" dirty="0"/>
              <a:t> types</a:t>
            </a:r>
          </a:p>
          <a:p>
            <a:pPr lvl="1"/>
            <a:r>
              <a:rPr lang="en-US" dirty="0"/>
              <a:t>Extendable 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Q_DECLARE_METATYPE(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qMetaTypeId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&gt;()</a:t>
            </a:r>
          </a:p>
          <a:p>
            <a:pPr lvl="1"/>
            <a:r>
              <a:rPr lang="en-US" dirty="0"/>
              <a:t>Integrated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QVariant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Makes value types dynamic</a:t>
            </a:r>
          </a:p>
          <a:p>
            <a:pPr lvl="1"/>
            <a:r>
              <a:rPr lang="en-US" dirty="0"/>
              <a:t>Completes introspection functionality to non-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types by associating a type name to a type </a:t>
            </a:r>
          </a:p>
          <a:p>
            <a:endParaRPr lang="en-US" dirty="0"/>
          </a:p>
          <a:p>
            <a:r>
              <a:rPr lang="en-US" dirty="0"/>
              <a:t>Contains an enumeration of core types (JSON types added in Qt5)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create() / construct()</a:t>
            </a:r>
            <a:r>
              <a:rPr lang="en-US" dirty="0">
                <a:latin typeface="+mn-lt"/>
                <a:cs typeface="Courier New" pitchFamily="49" charset="0"/>
              </a:rPr>
              <a:t>- create an object or construct an object in a memory location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destruct() / destroy() </a:t>
            </a:r>
            <a:r>
              <a:rPr lang="en-US" dirty="0">
                <a:latin typeface="+mn-lt"/>
                <a:cs typeface="Courier New" pitchFamily="49" charset="0"/>
              </a:rPr>
              <a:t>– call destructor or delete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load() / save() </a:t>
            </a:r>
            <a:r>
              <a:rPr lang="en-US" dirty="0">
                <a:latin typeface="+mn-lt"/>
                <a:cs typeface="Courier New" pitchFamily="49" charset="0"/>
              </a:rPr>
              <a:t>– load and save from/to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QDataStream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+mn-lt"/>
                <a:cs typeface="Courier New" pitchFamily="49" charset="0"/>
              </a:rPr>
              <a:t>(serialization operators needed)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Types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886" y="3068961"/>
            <a:ext cx="1623696" cy="1429043"/>
          </a:xfrm>
          <a:prstGeom prst="rect">
            <a:avLst/>
          </a:prstGeom>
        </p:spPr>
      </p:pic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18304790"/>
      </p:ext>
    </p:extLst>
  </p:cSld>
  <p:clrMapOvr>
    <a:masterClrMapping/>
  </p:clrMapOvr>
  <p:transition spd="med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 add custom types,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Q_DECLARE_METATYPE(Type);</a:t>
            </a:r>
          </a:p>
          <a:p>
            <a:pPr lvl="1">
              <a:defRPr/>
            </a:pPr>
            <a:r>
              <a:rPr lang="en-GB" dirty="0"/>
              <a:t>Adds custom type to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QMetaType</a:t>
            </a:r>
            <a:r>
              <a:rPr lang="en-GB" dirty="0"/>
              <a:t> system</a:t>
            </a:r>
          </a:p>
          <a:p>
            <a:pPr lvl="1">
              <a:defRPr/>
            </a:pPr>
            <a:r>
              <a:rPr lang="en-GB" dirty="0"/>
              <a:t>Makes type available for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QVariant</a:t>
            </a:r>
            <a:r>
              <a:rPr lang="en-GB" dirty="0"/>
              <a:t> and other template-based functions</a:t>
            </a:r>
          </a:p>
          <a:p>
            <a:pPr lvl="1">
              <a:defRPr/>
            </a:pPr>
            <a:r>
              <a:rPr lang="en-GB" dirty="0"/>
              <a:t>Type must support default construction, copy, and </a:t>
            </a:r>
            <a:r>
              <a:rPr lang="en-US" dirty="0"/>
              <a:t>assignment</a:t>
            </a:r>
          </a:p>
          <a:p>
            <a:pPr lvl="1">
              <a:defRPr/>
            </a:pPr>
            <a:r>
              <a:rPr lang="en-GB" dirty="0"/>
              <a:t>Should appear after class definition in header file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Types and </a:t>
            </a:r>
            <a:r>
              <a:rPr lang="en-US" dirty="0" err="1"/>
              <a:t>QVariant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81137" y="3645025"/>
            <a:ext cx="10222473" cy="2134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lIns="117226" tIns="58613" rIns="117226" bIns="58613"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-439598">
              <a:defRPr/>
            </a:pPr>
            <a:r>
              <a:rPr lang="en-US" sz="1500" dirty="0">
                <a:solidFill>
                  <a:srgbClr val="008000"/>
                </a:solidFill>
              </a:rPr>
              <a:t>//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>
                <a:solidFill>
                  <a:srgbClr val="008000"/>
                </a:solidFill>
              </a:rPr>
              <a:t>contact.h</a:t>
            </a:r>
            <a:r>
              <a:rPr lang="en-US" sz="1500" dirty="0">
                <a:solidFill>
                  <a:srgbClr val="008000"/>
                </a:solidFill>
              </a:rPr>
              <a:t>:</a:t>
            </a:r>
            <a:r>
              <a:rPr lang="en-US" sz="1500" dirty="0"/>
              <a:t> </a:t>
            </a:r>
          </a:p>
          <a:p>
            <a:pPr indent="-439598">
              <a:defRPr/>
            </a:pPr>
            <a:r>
              <a:rPr lang="en-US" sz="1500" dirty="0">
                <a:solidFill>
                  <a:srgbClr val="808000"/>
                </a:solidFill>
              </a:rPr>
              <a:t>class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Contact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{</a:t>
            </a:r>
            <a:r>
              <a:rPr lang="en-US" sz="1500" dirty="0"/>
              <a:t> </a:t>
            </a:r>
          </a:p>
          <a:p>
            <a:pPr indent="-439598">
              <a:defRPr/>
            </a:pPr>
            <a:r>
              <a:rPr lang="en-US" sz="1500" dirty="0">
                <a:solidFill>
                  <a:srgbClr val="808000"/>
                </a:solidFill>
              </a:rPr>
              <a:t>public</a:t>
            </a:r>
            <a:r>
              <a:rPr lang="en-US" sz="1500" dirty="0">
                <a:solidFill>
                  <a:srgbClr val="000000"/>
                </a:solidFill>
              </a:rPr>
              <a:t>:</a:t>
            </a:r>
            <a:r>
              <a:rPr lang="en-US" sz="1500" dirty="0"/>
              <a:t> </a:t>
            </a:r>
          </a:p>
          <a:p>
            <a:pPr indent="-439598">
              <a:defRPr/>
            </a:pPr>
            <a:r>
              <a:rPr lang="en-US" sz="1500" dirty="0">
                <a:solidFill>
                  <a:srgbClr val="808000"/>
                </a:solidFill>
              </a:rPr>
              <a:t>    void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/>
              <a:t>setName</a:t>
            </a:r>
            <a:r>
              <a:rPr lang="en-US" sz="1500" dirty="0">
                <a:solidFill>
                  <a:srgbClr val="000000"/>
                </a:solidFill>
              </a:rPr>
              <a:t>(</a:t>
            </a:r>
            <a:r>
              <a:rPr lang="en-US" sz="1500" dirty="0" err="1">
                <a:solidFill>
                  <a:srgbClr val="808000"/>
                </a:solidFill>
              </a:rPr>
              <a:t>const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/>
              <a:t>QString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name</a:t>
            </a:r>
            <a:r>
              <a:rPr lang="en-US" sz="1500" dirty="0">
                <a:solidFill>
                  <a:srgbClr val="000000"/>
                </a:solidFill>
              </a:rPr>
              <a:t>);</a:t>
            </a:r>
            <a:r>
              <a:rPr lang="en-US" sz="1500" dirty="0"/>
              <a:t> </a:t>
            </a:r>
          </a:p>
          <a:p>
            <a:pPr indent="-439598">
              <a:defRPr/>
            </a:pPr>
            <a:r>
              <a:rPr lang="en-US" sz="1500" dirty="0"/>
              <a:t>    </a:t>
            </a:r>
            <a:r>
              <a:rPr lang="en-US" sz="1500" dirty="0" err="1"/>
              <a:t>QString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name</a:t>
            </a:r>
            <a:r>
              <a:rPr lang="en-US" sz="1500" dirty="0">
                <a:solidFill>
                  <a:srgbClr val="000000"/>
                </a:solidFill>
              </a:rPr>
              <a:t>()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>
                <a:solidFill>
                  <a:srgbClr val="808000"/>
                </a:solidFill>
              </a:rPr>
              <a:t>const</a:t>
            </a:r>
            <a:r>
              <a:rPr lang="en-US" sz="1500" dirty="0">
                <a:solidFill>
                  <a:srgbClr val="000000"/>
                </a:solidFill>
              </a:rPr>
              <a:t>;</a:t>
            </a:r>
            <a:r>
              <a:rPr lang="en-US" sz="1500" dirty="0"/>
              <a:t> </a:t>
            </a:r>
          </a:p>
          <a:p>
            <a:pPr indent="-439598">
              <a:defRPr/>
            </a:pPr>
            <a:r>
              <a:rPr lang="en-US" sz="1500" dirty="0">
                <a:solidFill>
                  <a:srgbClr val="000000"/>
                </a:solidFill>
              </a:rPr>
              <a:t>    ...</a:t>
            </a:r>
            <a:r>
              <a:rPr lang="en-US" sz="1500" dirty="0"/>
              <a:t> </a:t>
            </a:r>
          </a:p>
          <a:p>
            <a:pPr indent="-439598">
              <a:defRPr/>
            </a:pPr>
            <a:r>
              <a:rPr lang="en-US" sz="1500" dirty="0">
                <a:solidFill>
                  <a:srgbClr val="000000"/>
                </a:solidFill>
              </a:rPr>
              <a:t>}; </a:t>
            </a:r>
            <a:r>
              <a:rPr lang="en-US" sz="1500" dirty="0">
                <a:solidFill>
                  <a:srgbClr val="008000"/>
                </a:solidFill>
              </a:rPr>
              <a:t>//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make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Contact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known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to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meta-type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system</a:t>
            </a:r>
            <a:endParaRPr lang="en-GB" sz="1500" dirty="0"/>
          </a:p>
          <a:p>
            <a:pPr>
              <a:defRPr/>
            </a:pPr>
            <a:endParaRPr lang="en-US" sz="1500" b="1" dirty="0"/>
          </a:p>
          <a:p>
            <a:pPr>
              <a:defRPr/>
            </a:pPr>
            <a:r>
              <a:rPr lang="en-US" sz="1500" dirty="0"/>
              <a:t>Q_DECLARE_METATYPE</a:t>
            </a:r>
            <a:r>
              <a:rPr lang="en-US" sz="1500" dirty="0">
                <a:solidFill>
                  <a:srgbClr val="000000"/>
                </a:solidFill>
              </a:rPr>
              <a:t>(</a:t>
            </a:r>
            <a:r>
              <a:rPr lang="en-US" sz="1500" dirty="0"/>
              <a:t>Contact</a:t>
            </a:r>
            <a:r>
              <a:rPr lang="en-US" sz="1500" dirty="0">
                <a:solidFill>
                  <a:srgbClr val="000000"/>
                </a:solidFill>
              </a:rPr>
              <a:t>);</a:t>
            </a:r>
            <a:endParaRPr lang="en-US" sz="1500" b="1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91648006"/>
      </p:ext>
    </p:extLst>
  </p:cSld>
  <p:clrMapOvr>
    <a:masterClrMapping/>
  </p:clrMapOvr>
  <p:transition spd="med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Types and </a:t>
            </a:r>
            <a:r>
              <a:rPr lang="en-US" dirty="0" err="1"/>
              <a:t>QVariant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1241" y="1844824"/>
            <a:ext cx="11086344" cy="3538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lIns="117226" tIns="58613" rIns="117226" bIns="58613"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500" dirty="0">
                <a:solidFill>
                  <a:srgbClr val="000080"/>
                </a:solidFill>
              </a:rPr>
              <a:t>#include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&lt;</a:t>
            </a:r>
            <a:r>
              <a:rPr lang="en-US" sz="1500" dirty="0" err="1">
                <a:solidFill>
                  <a:srgbClr val="008000"/>
                </a:solidFill>
              </a:rPr>
              <a:t>QtGui</a:t>
            </a:r>
            <a:r>
              <a:rPr lang="en-US" sz="1500" dirty="0">
                <a:solidFill>
                  <a:srgbClr val="008000"/>
                </a:solidFill>
              </a:rPr>
              <a:t>&gt;</a:t>
            </a:r>
            <a:r>
              <a:rPr lang="en-US" sz="1500" dirty="0"/>
              <a:t> </a:t>
            </a:r>
          </a:p>
          <a:p>
            <a:r>
              <a:rPr lang="en-US" sz="1500" dirty="0">
                <a:solidFill>
                  <a:srgbClr val="000080"/>
                </a:solidFill>
              </a:rPr>
              <a:t>#include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"</a:t>
            </a:r>
            <a:r>
              <a:rPr lang="en-US" sz="1500" dirty="0" err="1">
                <a:solidFill>
                  <a:srgbClr val="008000"/>
                </a:solidFill>
              </a:rPr>
              <a:t>contact.h</a:t>
            </a:r>
            <a:r>
              <a:rPr lang="en-US" sz="1500" dirty="0">
                <a:solidFill>
                  <a:srgbClr val="008000"/>
                </a:solidFill>
              </a:rPr>
              <a:t>"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//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must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have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Q_DECLARE_METATYPE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there</a:t>
            </a:r>
            <a:r>
              <a:rPr lang="en-US" sz="1500" dirty="0"/>
              <a:t> </a:t>
            </a:r>
          </a:p>
          <a:p>
            <a:endParaRPr lang="en-US" sz="1500" dirty="0">
              <a:solidFill>
                <a:srgbClr val="808000"/>
              </a:solidFill>
            </a:endParaRPr>
          </a:p>
          <a:p>
            <a:r>
              <a:rPr lang="en-US" sz="1500" dirty="0" err="1">
                <a:solidFill>
                  <a:srgbClr val="808000"/>
                </a:solidFill>
              </a:rPr>
              <a:t>int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main</a:t>
            </a:r>
            <a:r>
              <a:rPr lang="en-US" sz="1500" dirty="0">
                <a:solidFill>
                  <a:srgbClr val="000000"/>
                </a:solidFill>
              </a:rPr>
              <a:t>(</a:t>
            </a:r>
            <a:r>
              <a:rPr lang="en-US" sz="1500" dirty="0" err="1">
                <a:solidFill>
                  <a:srgbClr val="808000"/>
                </a:solidFill>
              </a:rPr>
              <a:t>int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argc</a:t>
            </a:r>
            <a:r>
              <a:rPr lang="en-US" sz="1500" dirty="0">
                <a:solidFill>
                  <a:srgbClr val="000000"/>
                </a:solidFill>
              </a:rPr>
              <a:t>,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/>
              <a:t>argv</a:t>
            </a:r>
            <a:r>
              <a:rPr lang="en-US" sz="1500" dirty="0">
                <a:solidFill>
                  <a:srgbClr val="000000"/>
                </a:solidFill>
              </a:rPr>
              <a:t>)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</a:p>
          <a:p>
            <a:r>
              <a:rPr lang="en-US" sz="1500" dirty="0">
                <a:solidFill>
                  <a:srgbClr val="000000"/>
                </a:solidFill>
              </a:rPr>
              <a:t>{</a:t>
            </a:r>
            <a:r>
              <a:rPr lang="en-US" sz="1500" dirty="0"/>
              <a:t> </a:t>
            </a:r>
          </a:p>
          <a:p>
            <a:r>
              <a:rPr lang="en-US" sz="1500" dirty="0"/>
              <a:t>    </a:t>
            </a:r>
            <a:r>
              <a:rPr lang="en-US" sz="1500" dirty="0" err="1"/>
              <a:t>QApplication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app(</a:t>
            </a:r>
            <a:r>
              <a:rPr lang="en-US" sz="1500" dirty="0" err="1">
                <a:solidFill>
                  <a:srgbClr val="000000"/>
                </a:solidFill>
              </a:rPr>
              <a:t>argc</a:t>
            </a:r>
            <a:r>
              <a:rPr lang="en-US" sz="1500" dirty="0">
                <a:solidFill>
                  <a:srgbClr val="000000"/>
                </a:solidFill>
              </a:rPr>
              <a:t>,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/>
              <a:t>argv</a:t>
            </a:r>
            <a:r>
              <a:rPr lang="en-US" sz="1500" dirty="0">
                <a:solidFill>
                  <a:srgbClr val="000000"/>
                </a:solidFill>
              </a:rPr>
              <a:t>);</a:t>
            </a:r>
            <a:r>
              <a:rPr lang="en-US" sz="1500" dirty="0"/>
              <a:t> </a:t>
            </a:r>
          </a:p>
          <a:p>
            <a:r>
              <a:rPr lang="en-US" sz="1500" dirty="0">
                <a:solidFill>
                  <a:srgbClr val="008000"/>
                </a:solidFill>
              </a:rPr>
              <a:t>    //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...</a:t>
            </a:r>
            <a:r>
              <a:rPr lang="en-US" sz="1500" dirty="0"/>
              <a:t> </a:t>
            </a:r>
          </a:p>
          <a:p>
            <a:r>
              <a:rPr lang="en-US" sz="1500" dirty="0"/>
              <a:t>    Contact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c;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</a:p>
          <a:p>
            <a:r>
              <a:rPr lang="en-US" sz="1500" dirty="0">
                <a:solidFill>
                  <a:srgbClr val="C0C0C0"/>
                </a:solidFill>
              </a:rPr>
              <a:t>    </a:t>
            </a:r>
            <a:r>
              <a:rPr lang="en-US" sz="1500" dirty="0" err="1">
                <a:solidFill>
                  <a:srgbClr val="000000"/>
                </a:solidFill>
              </a:rPr>
              <a:t>c.</a:t>
            </a:r>
            <a:r>
              <a:rPr lang="en-US" sz="1500" dirty="0" err="1"/>
              <a:t>setName</a:t>
            </a:r>
            <a:r>
              <a:rPr lang="en-US" sz="1500" dirty="0">
                <a:solidFill>
                  <a:srgbClr val="000000"/>
                </a:solidFill>
              </a:rPr>
              <a:t>(</a:t>
            </a:r>
            <a:r>
              <a:rPr lang="en-US" sz="1500" dirty="0">
                <a:solidFill>
                  <a:srgbClr val="008000"/>
                </a:solidFill>
              </a:rPr>
              <a:t>"Peter"</a:t>
            </a:r>
            <a:r>
              <a:rPr lang="en-US" sz="1500" dirty="0">
                <a:solidFill>
                  <a:srgbClr val="000000"/>
                </a:solidFill>
              </a:rPr>
              <a:t>);</a:t>
            </a:r>
            <a:r>
              <a:rPr lang="en-US" sz="1500" dirty="0"/>
              <a:t> </a:t>
            </a:r>
          </a:p>
          <a:p>
            <a:r>
              <a:rPr lang="en-US" sz="1500" dirty="0"/>
              <a:t>    </a:t>
            </a:r>
          </a:p>
          <a:p>
            <a:r>
              <a:rPr lang="en-US" sz="1500" dirty="0"/>
              <a:t>    </a:t>
            </a:r>
            <a:r>
              <a:rPr lang="en-US" sz="1500" dirty="0" err="1"/>
              <a:t>QVariant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v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=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/>
              <a:t>QVariant</a:t>
            </a:r>
            <a:r>
              <a:rPr lang="en-US" sz="1500" dirty="0">
                <a:solidFill>
                  <a:srgbClr val="000000"/>
                </a:solidFill>
              </a:rPr>
              <a:t>::</a:t>
            </a:r>
            <a:r>
              <a:rPr lang="en-US" sz="1500" dirty="0" err="1"/>
              <a:t>fromValue</a:t>
            </a:r>
            <a:r>
              <a:rPr lang="en-US" sz="1500" dirty="0">
                <a:solidFill>
                  <a:srgbClr val="000000"/>
                </a:solidFill>
              </a:rPr>
              <a:t>(c);</a:t>
            </a:r>
            <a:r>
              <a:rPr lang="en-US" sz="1500" dirty="0"/>
              <a:t> </a:t>
            </a:r>
          </a:p>
          <a:p>
            <a:r>
              <a:rPr lang="en-US" sz="1500" dirty="0"/>
              <a:t>    Contact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c2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=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v.</a:t>
            </a:r>
            <a:r>
              <a:rPr lang="en-US" sz="1500" dirty="0" err="1"/>
              <a:t>value</a:t>
            </a:r>
            <a:r>
              <a:rPr lang="en-US" sz="1500" dirty="0">
                <a:solidFill>
                  <a:srgbClr val="000000"/>
                </a:solidFill>
              </a:rPr>
              <a:t>&lt;</a:t>
            </a:r>
            <a:r>
              <a:rPr lang="en-US" sz="1500" dirty="0"/>
              <a:t>Contact</a:t>
            </a:r>
            <a:r>
              <a:rPr lang="en-US" sz="1500" dirty="0">
                <a:solidFill>
                  <a:srgbClr val="000000"/>
                </a:solidFill>
              </a:rPr>
              <a:t>&gt;();</a:t>
            </a:r>
            <a:r>
              <a:rPr lang="en-US" sz="1500" dirty="0"/>
              <a:t> </a:t>
            </a:r>
          </a:p>
          <a:p>
            <a:endParaRPr lang="en-US" sz="1500" dirty="0"/>
          </a:p>
          <a:p>
            <a:r>
              <a:rPr lang="en-US" sz="1500" dirty="0"/>
              <a:t>    </a:t>
            </a:r>
            <a:r>
              <a:rPr lang="en-US" sz="1500" dirty="0" err="1"/>
              <a:t>qDebug</a:t>
            </a:r>
            <a:r>
              <a:rPr lang="en-US" sz="1500" dirty="0">
                <a:solidFill>
                  <a:srgbClr val="000000"/>
                </a:solidFill>
              </a:rPr>
              <a:t>()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&lt;&lt;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c2.</a:t>
            </a:r>
            <a:r>
              <a:rPr lang="en-US" sz="1500" dirty="0"/>
              <a:t>name</a:t>
            </a:r>
            <a:r>
              <a:rPr lang="en-US" sz="1500" dirty="0">
                <a:solidFill>
                  <a:srgbClr val="000000"/>
                </a:solidFill>
              </a:rPr>
              <a:t>();</a:t>
            </a:r>
            <a:r>
              <a:rPr lang="en-US" sz="1500" dirty="0">
                <a:solidFill>
                  <a:srgbClr val="C0C0C0"/>
                </a:solidFill>
              </a:rPr>
              <a:t> 	</a:t>
            </a:r>
            <a:r>
              <a:rPr lang="en-US" sz="1500" dirty="0">
                <a:solidFill>
                  <a:srgbClr val="008000"/>
                </a:solidFill>
              </a:rPr>
              <a:t>//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"Peter"</a:t>
            </a:r>
            <a:r>
              <a:rPr lang="en-US" sz="1500" dirty="0"/>
              <a:t> </a:t>
            </a:r>
          </a:p>
          <a:p>
            <a:r>
              <a:rPr lang="en-US" sz="1500" dirty="0"/>
              <a:t>    </a:t>
            </a:r>
            <a:r>
              <a:rPr lang="en-US" sz="1500" dirty="0" err="1"/>
              <a:t>qDebug</a:t>
            </a:r>
            <a:r>
              <a:rPr lang="en-US" sz="1500" dirty="0">
                <a:solidFill>
                  <a:srgbClr val="000000"/>
                </a:solidFill>
              </a:rPr>
              <a:t>()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&lt;&lt;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v.</a:t>
            </a:r>
            <a:r>
              <a:rPr lang="en-US" sz="1500" dirty="0" err="1"/>
              <a:t>typeName</a:t>
            </a:r>
            <a:r>
              <a:rPr lang="en-US" sz="1500" dirty="0">
                <a:solidFill>
                  <a:srgbClr val="000000"/>
                </a:solidFill>
              </a:rPr>
              <a:t>();</a:t>
            </a:r>
            <a:r>
              <a:rPr lang="en-US" sz="1500" dirty="0">
                <a:solidFill>
                  <a:srgbClr val="C0C0C0"/>
                </a:solidFill>
              </a:rPr>
              <a:t>   </a:t>
            </a:r>
            <a:r>
              <a:rPr lang="en-US" sz="1500" dirty="0">
                <a:solidFill>
                  <a:srgbClr val="008000"/>
                </a:solidFill>
              </a:rPr>
              <a:t>//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prints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"Contact"</a:t>
            </a:r>
            <a:endParaRPr lang="en-US" sz="1500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1943675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History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7474-3DE0-4D65-A73B-C3E06A8900ED}" type="datetime3">
              <a:rPr lang="en-US" smtClean="0"/>
              <a:t>25 October 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340768"/>
            <a:ext cx="9505056" cy="4897059"/>
          </a:xfrm>
          <a:prstGeom prst="rect">
            <a:avLst/>
          </a:prstGeom>
        </p:spPr>
      </p:pic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50840309"/>
      </p:ext>
    </p:extLst>
  </p:cSld>
  <p:clrMapOvr>
    <a:masterClrMapping/>
  </p:clrMapOvr>
  <p:transition spd="med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If you use queued connections,</a:t>
            </a:r>
            <a:r>
              <a:rPr lang="en-US" sz="2300" dirty="0"/>
              <a:t> </a:t>
            </a:r>
            <a:r>
              <a:rPr lang="en-GB" dirty="0"/>
              <a:t>the parameters must be of types that are known to </a:t>
            </a:r>
            <a:r>
              <a:rPr lang="en-GB" dirty="0" err="1"/>
              <a:t>Qt's</a:t>
            </a:r>
            <a:r>
              <a:rPr lang="en-GB" dirty="0"/>
              <a:t> meta type system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Parameters copied into an event, which is passed between a signalling and receiving object 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Any type or structure with a public default constructor, public copy constructor, and public destructor can be used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Register your type to the meta-object system using </a:t>
            </a:r>
            <a:r>
              <a:rPr lang="en-GB" dirty="0">
                <a:latin typeface="Courier New" pitchFamily="49" charset="0"/>
              </a:rPr>
              <a:t>Q_DECLARE_METATYPE()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Adds a named type (“</a:t>
            </a:r>
            <a:r>
              <a:rPr lang="en-GB" dirty="0" err="1">
                <a:latin typeface="Courier New"/>
                <a:cs typeface="Courier New"/>
              </a:rPr>
              <a:t>MyType</a:t>
            </a:r>
            <a:r>
              <a:rPr lang="en-GB" dirty="0"/>
              <a:t>”) to meta type enumeration (42)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Additionally, you need to call </a:t>
            </a:r>
            <a:r>
              <a:rPr lang="en-GB" dirty="0" err="1">
                <a:latin typeface="Courier New" pitchFamily="49" charset="0"/>
              </a:rPr>
              <a:t>qMetaTypeId</a:t>
            </a:r>
            <a:r>
              <a:rPr lang="en-GB" dirty="0">
                <a:latin typeface="Courier New" pitchFamily="49" charset="0"/>
              </a:rPr>
              <a:t>&lt;</a:t>
            </a:r>
            <a:r>
              <a:rPr lang="en-GB" dirty="0" err="1">
                <a:latin typeface="Courier New" pitchFamily="49" charset="0"/>
              </a:rPr>
              <a:t>MyType</a:t>
            </a:r>
            <a:r>
              <a:rPr lang="en-GB" dirty="0">
                <a:latin typeface="Courier New" pitchFamily="49" charset="0"/>
              </a:rPr>
              <a:t>&gt;() </a:t>
            </a:r>
            <a:r>
              <a:rPr lang="en-GB" dirty="0"/>
              <a:t>or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 err="1">
                <a:latin typeface="Courier New" pitchFamily="49" charset="0"/>
              </a:rPr>
              <a:t>qRegisterMetaType</a:t>
            </a:r>
            <a:r>
              <a:rPr lang="en-GB" dirty="0">
                <a:latin typeface="Courier New" pitchFamily="49" charset="0"/>
              </a:rPr>
              <a:t>() </a:t>
            </a:r>
            <a:r>
              <a:rPr lang="en-GB" dirty="0"/>
              <a:t>before making the first queued connection (to enable run-time name resolution)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The </a:t>
            </a:r>
            <a:r>
              <a:rPr lang="en-GB"/>
              <a:t>latter  is used </a:t>
            </a:r>
            <a:r>
              <a:rPr lang="en-GB" dirty="0"/>
              <a:t>for typedefs only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Custom types used in the </a:t>
            </a:r>
            <a:r>
              <a:rPr lang="en-GB" dirty="0" err="1"/>
              <a:t>Qt</a:t>
            </a:r>
            <a:r>
              <a:rPr lang="en-GB" dirty="0"/>
              <a:t> property system must be registered as well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Custom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51940" y="332659"/>
            <a:ext cx="367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Demo: </a:t>
            </a:r>
            <a:r>
              <a:rPr lang="en-US" sz="1400" dirty="0" err="1"/>
              <a:t>customSignals</a:t>
            </a:r>
            <a:endParaRPr lang="en-US" sz="1400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60917751"/>
      </p:ext>
    </p:extLst>
  </p:cSld>
  <p:clrMapOvr>
    <a:masterClrMapping/>
  </p:clrMapOvr>
  <p:transition spd="med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/>
              <a:t> properties are </a:t>
            </a:r>
            <a:r>
              <a:rPr lang="en-US" dirty="0" err="1">
                <a:latin typeface="Courier New"/>
                <a:cs typeface="Courier New"/>
              </a:rPr>
              <a:t>QVariant</a:t>
            </a:r>
            <a:r>
              <a:rPr lang="en-US" dirty="0"/>
              <a:t> types</a:t>
            </a:r>
          </a:p>
          <a:p>
            <a:endParaRPr lang="en-US" dirty="0"/>
          </a:p>
          <a:p>
            <a:r>
              <a:rPr lang="en-US" dirty="0" err="1"/>
              <a:t>QVariant</a:t>
            </a:r>
            <a:r>
              <a:rPr lang="en-US" dirty="0"/>
              <a:t> holds a single type and value at a time</a:t>
            </a:r>
          </a:p>
          <a:p>
            <a:pPr lvl="1"/>
            <a:r>
              <a:rPr lang="en-US" dirty="0"/>
              <a:t>Type may be anything, known by the meta-type system</a:t>
            </a:r>
          </a:p>
          <a:p>
            <a:pPr lvl="1"/>
            <a:endParaRPr lang="en-US" dirty="0"/>
          </a:p>
          <a:p>
            <a:r>
              <a:rPr lang="en-US" dirty="0"/>
              <a:t>Custom types may be added to the meta-type system with </a:t>
            </a:r>
            <a:r>
              <a:rPr lang="en-US" dirty="0">
                <a:latin typeface="Courier New"/>
                <a:cs typeface="Courier New"/>
              </a:rPr>
              <a:t>Q_DECLARE_METATYPE</a:t>
            </a:r>
            <a:r>
              <a:rPr lang="en-US" dirty="0"/>
              <a:t> macro, which is used after the class definition</a:t>
            </a:r>
          </a:p>
          <a:p>
            <a:endParaRPr lang="en-US" dirty="0"/>
          </a:p>
          <a:p>
            <a:r>
              <a:rPr lang="en-US" dirty="0"/>
              <a:t>In some cases, custom types are dynamically created</a:t>
            </a:r>
          </a:p>
          <a:p>
            <a:pPr lvl="1"/>
            <a:r>
              <a:rPr lang="en-US" dirty="0"/>
              <a:t>If types are used in queued connection arguments </a:t>
            </a:r>
          </a:p>
          <a:p>
            <a:pPr lvl="1"/>
            <a:r>
              <a:rPr lang="en-US" dirty="0"/>
              <a:t>If types are used in properties</a:t>
            </a:r>
          </a:p>
          <a:p>
            <a:pPr lvl="1"/>
            <a:r>
              <a:rPr lang="en-US" dirty="0"/>
              <a:t>In these cases, custom type requires registration as well with </a:t>
            </a:r>
            <a:r>
              <a:rPr lang="en-US" dirty="0" err="1">
                <a:latin typeface="Courier New"/>
                <a:cs typeface="Courier New"/>
              </a:rPr>
              <a:t>qRegisterMetaType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or </a:t>
            </a:r>
            <a:r>
              <a:rPr lang="en-US" dirty="0" err="1">
                <a:latin typeface="Courier New"/>
                <a:cs typeface="Courier New"/>
              </a:rPr>
              <a:t>qMetaTypeId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51940" y="332659"/>
            <a:ext cx="367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Lab 1: Signals and Slots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19609897"/>
      </p:ext>
    </p:extLst>
  </p:cSld>
  <p:clrMapOvr>
    <a:masterClrMapping/>
  </p:clrMapOvr>
  <p:transition spd="med"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Event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20792"/>
      </p:ext>
    </p:extLst>
  </p:cSld>
  <p:clrMapOvr>
    <a:masterClrMapping/>
  </p:clrMapOvr>
  <p:transition spd="med"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  <a:p>
            <a:r>
              <a:rPr lang="en-US" dirty="0"/>
              <a:t>Basic Event Handling</a:t>
            </a:r>
          </a:p>
          <a:p>
            <a:r>
              <a:rPr lang="en-US" dirty="0"/>
              <a:t>Event Loop</a:t>
            </a:r>
          </a:p>
          <a:p>
            <a:r>
              <a:rPr lang="en-US" dirty="0"/>
              <a:t>Event Dispatching</a:t>
            </a:r>
          </a:p>
          <a:p>
            <a:r>
              <a:rPr lang="en-US" dirty="0"/>
              <a:t>Custom Events</a:t>
            </a:r>
          </a:p>
          <a:p>
            <a:r>
              <a:rPr lang="en-US" dirty="0"/>
              <a:t>Event Filters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31280755"/>
      </p:ext>
    </p:extLst>
  </p:cSld>
  <p:clrMapOvr>
    <a:masterClrMapping/>
  </p:clrMapOvr>
  <p:transition spd="med"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Processing </a:t>
            </a:r>
          </a:p>
        </p:txBody>
      </p:sp>
      <p:sp>
        <p:nvSpPr>
          <p:cNvPr id="28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30" name="Rounded Rectangle 29"/>
          <p:cNvSpPr/>
          <p:nvPr/>
        </p:nvSpPr>
        <p:spPr bwMode="auto">
          <a:xfrm>
            <a:off x="1773932" y="1700808"/>
            <a:ext cx="8440857" cy="3402267"/>
          </a:xfrm>
          <a:prstGeom prst="roundRect">
            <a:avLst>
              <a:gd name="adj" fmla="val 0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59998" rIns="115380" bIns="59998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  <a:latin typeface="Open Sans"/>
                <a:cs typeface="Open Sans"/>
              </a:rPr>
              <a:t>Application process</a:t>
            </a:r>
          </a:p>
          <a:p>
            <a:pPr algn="l"/>
            <a:endParaRPr lang="en-US" dirty="0">
              <a:solidFill>
                <a:srgbClr val="60952F"/>
              </a:solidFill>
              <a:latin typeface="Open Sans"/>
              <a:cs typeface="Open Sans"/>
            </a:endParaRPr>
          </a:p>
          <a:p>
            <a:pPr algn="l"/>
            <a:endParaRPr lang="en-US" sz="1500" dirty="0">
              <a:solidFill>
                <a:srgbClr val="60952F"/>
              </a:solidFill>
              <a:latin typeface="Open Sans Light"/>
              <a:cs typeface="Open Sans Light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1773932" y="5224387"/>
            <a:ext cx="8440857" cy="520489"/>
          </a:xfrm>
          <a:prstGeom prst="roundRect">
            <a:avLst>
              <a:gd name="adj" fmla="val 0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59998" rIns="115380" bIns="59998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500" b="1" dirty="0">
                <a:solidFill>
                  <a:srgbClr val="000000"/>
                </a:solidFill>
                <a:latin typeface="Open Sans"/>
                <a:cs typeface="Open Sans"/>
              </a:rPr>
              <a:t>Platform APIs</a:t>
            </a:r>
          </a:p>
          <a:p>
            <a:pPr algn="l"/>
            <a:endParaRPr lang="en-US" dirty="0">
              <a:solidFill>
                <a:srgbClr val="000000"/>
              </a:solidFill>
              <a:latin typeface="Open Sans"/>
              <a:cs typeface="Open Sans"/>
            </a:endParaRPr>
          </a:p>
          <a:p>
            <a:pPr algn="l"/>
            <a:endParaRPr lang="en-US" sz="15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2056330" y="3130263"/>
            <a:ext cx="7804656" cy="814237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59998" rIns="115380" bIns="59998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500" dirty="0">
                <a:solidFill>
                  <a:srgbClr val="000000"/>
                </a:solidFill>
                <a:latin typeface="Open Sans"/>
                <a:cs typeface="Open Sans"/>
              </a:rPr>
              <a:t>Qt Core</a:t>
            </a:r>
          </a:p>
          <a:p>
            <a:pPr algn="l"/>
            <a:endParaRPr lang="en-US" dirty="0">
              <a:solidFill>
                <a:srgbClr val="60952F"/>
              </a:solidFill>
              <a:latin typeface="Open Sans"/>
              <a:cs typeface="Open Sans"/>
            </a:endParaRPr>
          </a:p>
          <a:p>
            <a:pPr algn="l"/>
            <a:endParaRPr lang="en-US" sz="1500" dirty="0">
              <a:solidFill>
                <a:srgbClr val="60952F"/>
              </a:solidFill>
              <a:latin typeface="Open Sans Light"/>
              <a:cs typeface="Open Sans Light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2056330" y="2184818"/>
            <a:ext cx="7804656" cy="814237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59998" rIns="115380" bIns="59998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solidFill>
                  <a:srgbClr val="000000"/>
                </a:solidFill>
                <a:latin typeface="Open Sans"/>
                <a:cs typeface="Open Sans"/>
              </a:rPr>
              <a:t>Qt GUI</a:t>
            </a:r>
          </a:p>
          <a:p>
            <a:pPr algn="l"/>
            <a:endParaRPr lang="en-US" sz="1400" dirty="0">
              <a:solidFill>
                <a:srgbClr val="60952F"/>
              </a:solidFill>
              <a:latin typeface="Open Sans"/>
              <a:cs typeface="Open Sans"/>
            </a:endParaRPr>
          </a:p>
          <a:p>
            <a:pPr algn="l"/>
            <a:endParaRPr lang="en-US" sz="1400" dirty="0">
              <a:solidFill>
                <a:srgbClr val="60952F"/>
              </a:solidFill>
              <a:latin typeface="Open Sans Light"/>
              <a:cs typeface="Open Sans Light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2056331" y="4104256"/>
            <a:ext cx="7804656" cy="814237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59998" rIns="115380" bIns="59998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solidFill>
                  <a:srgbClr val="000000"/>
                </a:solidFill>
                <a:latin typeface="Open Sans"/>
                <a:cs typeface="Open Sans"/>
              </a:rPr>
              <a:t>Qt Platform Abstraction plugin</a:t>
            </a:r>
          </a:p>
          <a:p>
            <a:pPr algn="l"/>
            <a:endParaRPr lang="en-US" sz="1400" dirty="0">
              <a:solidFill>
                <a:srgbClr val="60952F"/>
              </a:solidFill>
              <a:latin typeface="Open Sans"/>
              <a:cs typeface="Open Sans"/>
            </a:endParaRPr>
          </a:p>
          <a:p>
            <a:pPr algn="l"/>
            <a:endParaRPr lang="en-US" sz="1400" dirty="0">
              <a:solidFill>
                <a:srgbClr val="60952F"/>
              </a:solidFill>
              <a:latin typeface="Open Sans Light"/>
              <a:cs typeface="Open Sans Light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5408660" y="3839291"/>
            <a:ext cx="0" cy="647433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none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5434343" y="2904061"/>
            <a:ext cx="0" cy="461809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none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688144" y="4733292"/>
            <a:ext cx="1418263" cy="3704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154"/>
              </a:lnSpc>
            </a:pPr>
            <a:r>
              <a:rPr lang="en-US" sz="1300" spc="-38" dirty="0">
                <a:latin typeface="Open Sans Light"/>
                <a:cs typeface="Open Sans Light"/>
              </a:rPr>
              <a:t>events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264881" y="2740211"/>
            <a:ext cx="1132111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716801" y="2089910"/>
            <a:ext cx="1082508" cy="3704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154"/>
              </a:lnSpc>
            </a:pPr>
            <a:r>
              <a:rPr lang="en-US" sz="1300" spc="-38" dirty="0">
                <a:latin typeface="Open Sans Light"/>
                <a:cs typeface="Open Sans Light"/>
              </a:rPr>
              <a:t>GUI events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53575" y="1852813"/>
            <a:ext cx="2411258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spc="-38" dirty="0">
                <a:latin typeface="Open Sans Light"/>
                <a:cs typeface="Open Sans Light"/>
              </a:rPr>
              <a:t>Events/signals to other objects </a:t>
            </a:r>
          </a:p>
        </p:txBody>
      </p:sp>
      <p:sp>
        <p:nvSpPr>
          <p:cNvPr id="41" name="Rounded Rectangle 40"/>
          <p:cNvSpPr/>
          <p:nvPr/>
        </p:nvSpPr>
        <p:spPr bwMode="auto">
          <a:xfrm>
            <a:off x="4467594" y="5329493"/>
            <a:ext cx="4688380" cy="31972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5380" tIns="59998" rIns="115380" bIns="59998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Open Sans"/>
                <a:cs typeface="Open Sans"/>
              </a:rPr>
              <a:t>Platform-specific window system / frame buffer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8490192" y="2919312"/>
            <a:ext cx="0" cy="1483050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8637697" y="3944500"/>
            <a:ext cx="1418263" cy="3704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154"/>
              </a:lnSpc>
            </a:pPr>
            <a:r>
              <a:rPr lang="en-US" sz="1300" spc="-38" dirty="0">
                <a:latin typeface="Open Sans Light"/>
                <a:cs typeface="Open Sans Light"/>
              </a:rPr>
              <a:t>paints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8490192" y="1875846"/>
            <a:ext cx="0" cy="708493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none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5408660" y="4820820"/>
            <a:ext cx="0" cy="508673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none"/>
          </a:ln>
          <a:effectLst/>
        </p:spPr>
      </p:cxnSp>
      <p:grpSp>
        <p:nvGrpSpPr>
          <p:cNvPr id="46" name="Group 45"/>
          <p:cNvGrpSpPr/>
          <p:nvPr/>
        </p:nvGrpSpPr>
        <p:grpSpPr>
          <a:xfrm>
            <a:off x="7326944" y="2464162"/>
            <a:ext cx="2472392" cy="435020"/>
            <a:chOff x="5307535" y="193815"/>
            <a:chExt cx="2953351" cy="435020"/>
          </a:xfrm>
        </p:grpSpPr>
        <p:sp>
          <p:nvSpPr>
            <p:cNvPr id="47" name="Rectangle 46"/>
            <p:cNvSpPr/>
            <p:nvPr/>
          </p:nvSpPr>
          <p:spPr bwMode="auto">
            <a:xfrm>
              <a:off x="5391210" y="193815"/>
              <a:ext cx="2832685" cy="43502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07535" y="204514"/>
              <a:ext cx="2953351" cy="298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460"/>
                </a:lnSpc>
              </a:pPr>
              <a:r>
                <a:rPr lang="en-US" sz="1400" spc="-30">
                  <a:latin typeface="Open Sans Light"/>
                  <a:cs typeface="Open Sans Light"/>
                </a:rPr>
                <a:t>QWidget </a:t>
              </a:r>
              <a:r>
                <a:rPr lang="en-US" sz="1400" spc="-30" dirty="0">
                  <a:latin typeface="Open Sans Light"/>
                  <a:cs typeface="Open Sans Light"/>
                </a:rPr>
                <a:t>/ </a:t>
              </a:r>
              <a:r>
                <a:rPr lang="en-US" sz="1400" spc="-30" dirty="0" err="1">
                  <a:latin typeface="Open Sans Light"/>
                  <a:cs typeface="Open Sans Light"/>
                </a:rPr>
                <a:t>QQuickItem</a:t>
              </a:r>
              <a:endParaRPr lang="en-US" sz="1400" spc="-30" dirty="0">
                <a:latin typeface="Open Sans Light"/>
                <a:cs typeface="Open Sans Light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206781" y="4402362"/>
            <a:ext cx="3637095" cy="435020"/>
            <a:chOff x="5307535" y="193815"/>
            <a:chExt cx="2953351" cy="435020"/>
          </a:xfrm>
        </p:grpSpPr>
        <p:sp>
          <p:nvSpPr>
            <p:cNvPr id="50" name="Rectangle 49"/>
            <p:cNvSpPr/>
            <p:nvPr/>
          </p:nvSpPr>
          <p:spPr bwMode="auto">
            <a:xfrm>
              <a:off x="5391210" y="193815"/>
              <a:ext cx="2832685" cy="43502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307535" y="204514"/>
              <a:ext cx="2953351" cy="298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460"/>
                </a:lnSpc>
              </a:pPr>
              <a:r>
                <a:rPr lang="en-US" sz="1400" spc="-30" dirty="0">
                  <a:latin typeface="Open Sans Light"/>
                  <a:cs typeface="Open Sans Light"/>
                </a:rPr>
                <a:t>Platform-specific event dispatcher 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219111" y="3404271"/>
            <a:ext cx="3637095" cy="435020"/>
            <a:chOff x="5307535" y="193815"/>
            <a:chExt cx="2953351" cy="435020"/>
          </a:xfrm>
        </p:grpSpPr>
        <p:sp>
          <p:nvSpPr>
            <p:cNvPr id="53" name="Rectangle 52"/>
            <p:cNvSpPr/>
            <p:nvPr/>
          </p:nvSpPr>
          <p:spPr bwMode="auto">
            <a:xfrm>
              <a:off x="5391210" y="193815"/>
              <a:ext cx="2832685" cy="43502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07535" y="204514"/>
              <a:ext cx="2953351" cy="298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460"/>
                </a:lnSpc>
              </a:pPr>
              <a:r>
                <a:rPr lang="en-US" sz="1400" spc="-30" dirty="0" err="1">
                  <a:latin typeface="Open Sans Light"/>
                  <a:cs typeface="Open Sans Light"/>
                </a:rPr>
                <a:t>QCoreApplication</a:t>
              </a:r>
              <a:r>
                <a:rPr lang="en-US" sz="1400" spc="-30" dirty="0">
                  <a:latin typeface="Open Sans Light"/>
                  <a:cs typeface="Open Sans Light"/>
                </a:rPr>
                <a:t> – runs the event loop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245915" y="2462979"/>
            <a:ext cx="3637095" cy="435020"/>
            <a:chOff x="5307535" y="193815"/>
            <a:chExt cx="2953351" cy="43502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5391210" y="193815"/>
              <a:ext cx="2832685" cy="43502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307535" y="204514"/>
              <a:ext cx="2953351" cy="298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460"/>
                </a:lnSpc>
              </a:pPr>
              <a:r>
                <a:rPr lang="en-US" sz="1400" spc="-30" dirty="0" err="1">
                  <a:latin typeface="Open Sans Light"/>
                  <a:cs typeface="Open Sans Light"/>
                </a:rPr>
                <a:t>QWindow</a:t>
              </a:r>
              <a:endParaRPr lang="en-US" sz="1400" spc="-30" dirty="0">
                <a:latin typeface="Open Sans Light"/>
                <a:cs typeface="Open Sans Light"/>
              </a:endParaRPr>
            </a:p>
          </p:txBody>
        </p:sp>
      </p:grpSp>
      <p:cxnSp>
        <p:nvCxnSpPr>
          <p:cNvPr id="58" name="Straight Arrow Connector 57"/>
          <p:cNvCxnSpPr/>
          <p:nvPr/>
        </p:nvCxnSpPr>
        <p:spPr bwMode="auto">
          <a:xfrm>
            <a:off x="8490192" y="4837382"/>
            <a:ext cx="0" cy="492111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</p:spPr>
      </p:cxnSp>
      <p:grpSp>
        <p:nvGrpSpPr>
          <p:cNvPr id="59" name="Group 58"/>
          <p:cNvGrpSpPr/>
          <p:nvPr/>
        </p:nvGrpSpPr>
        <p:grpSpPr>
          <a:xfrm>
            <a:off x="7106407" y="4400487"/>
            <a:ext cx="2661962" cy="435020"/>
            <a:chOff x="5307535" y="193815"/>
            <a:chExt cx="2953351" cy="43502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5391210" y="193815"/>
              <a:ext cx="2832685" cy="43502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07535" y="204514"/>
              <a:ext cx="2953351" cy="298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460"/>
                </a:lnSpc>
              </a:pPr>
              <a:r>
                <a:rPr lang="en-US" sz="1400" spc="-30" dirty="0">
                  <a:latin typeface="Open Sans Light"/>
                  <a:cs typeface="Open Sans Light"/>
                </a:rPr>
                <a:t>Backing store / OpenGL context</a:t>
              </a:r>
            </a:p>
          </p:txBody>
        </p:sp>
      </p:grpSp>
      <p:sp>
        <p:nvSpPr>
          <p:cNvPr id="6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52392622"/>
      </p:ext>
    </p:extLst>
  </p:cSld>
  <p:clrMapOvr>
    <a:masterClrMapping/>
  </p:clrMapOvr>
  <p:transition spd="med"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Qt</a:t>
            </a:r>
            <a:r>
              <a:rPr lang="en-US" dirty="0"/>
              <a:t>, events are objects that are delivered to event handling functions</a:t>
            </a:r>
          </a:p>
          <a:p>
            <a:pPr lvl="1"/>
            <a:r>
              <a:rPr lang="en-US" dirty="0"/>
              <a:t>Base class </a:t>
            </a:r>
            <a:r>
              <a:rPr lang="en-US" dirty="0" err="1">
                <a:latin typeface="Courier New" pitchFamily="49" charset="0"/>
              </a:rPr>
              <a:t>QEvent</a:t>
            </a:r>
            <a:r>
              <a:rPr lang="en-US" dirty="0"/>
              <a:t>, subclasses like </a:t>
            </a:r>
            <a:r>
              <a:rPr lang="en-US" dirty="0" err="1">
                <a:latin typeface="Courier New" pitchFamily="49" charset="0"/>
              </a:rPr>
              <a:t>QMouseEvent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QKeyEvent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QTimerEvent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QTouchEvent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When an event occurs, Qt creates the event object and delivers the event to the particular </a:t>
            </a:r>
            <a:r>
              <a:rPr lang="en-US" dirty="0" err="1">
                <a:latin typeface="Courier New" pitchFamily="49" charset="0"/>
              </a:rPr>
              <a:t>QObject</a:t>
            </a:r>
            <a:endParaRPr lang="en-US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1500" dirty="0">
                <a:latin typeface="Courier New"/>
                <a:cs typeface="Courier New"/>
              </a:rPr>
              <a:t>=&gt; </a:t>
            </a:r>
            <a:r>
              <a:rPr lang="en-US" sz="1500" dirty="0" err="1">
                <a:latin typeface="Courier New"/>
                <a:cs typeface="Courier New"/>
              </a:rPr>
              <a:t>bool</a:t>
            </a:r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err="1">
                <a:latin typeface="Courier New"/>
                <a:cs typeface="Courier New"/>
              </a:rPr>
              <a:t>QObject</a:t>
            </a:r>
            <a:r>
              <a:rPr lang="en-US" sz="1500" dirty="0">
                <a:latin typeface="Courier New"/>
                <a:cs typeface="Courier New"/>
              </a:rPr>
              <a:t>::event(</a:t>
            </a:r>
            <a:r>
              <a:rPr lang="en-US" sz="1500" dirty="0" err="1">
                <a:latin typeface="Courier New"/>
                <a:cs typeface="Courier New"/>
              </a:rPr>
              <a:t>QEvent</a:t>
            </a:r>
            <a:r>
              <a:rPr lang="en-US" sz="1500" dirty="0">
                <a:latin typeface="Courier New"/>
                <a:cs typeface="Courier New"/>
              </a:rPr>
              <a:t>&amp; e)</a:t>
            </a:r>
          </a:p>
          <a:p>
            <a:pPr lvl="1"/>
            <a:r>
              <a:rPr lang="en-US" dirty="0"/>
              <a:t>Does not handle the event, </a:t>
            </a:r>
            <a:r>
              <a:rPr lang="en-US" b="1" dirty="0"/>
              <a:t>redelivers to a corresponding virtual event handler</a:t>
            </a:r>
          </a:p>
          <a:p>
            <a:pPr lvl="1"/>
            <a:r>
              <a:rPr lang="en-US" dirty="0"/>
              <a:t>Own virtual protected functions for different events</a:t>
            </a:r>
          </a:p>
          <a:p>
            <a:pPr lvl="1"/>
            <a:r>
              <a:rPr lang="en-US" dirty="0"/>
              <a:t>Returns true if the event was handled, false otherwise</a:t>
            </a:r>
          </a:p>
          <a:p>
            <a:pPr lvl="1"/>
            <a:r>
              <a:rPr lang="en-US" dirty="0"/>
              <a:t>Certain subclasses (such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QWidget</a:t>
            </a:r>
            <a:r>
              <a:rPr lang="en-US" dirty="0"/>
              <a:t>) re-implement this function!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Event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in </a:t>
            </a:r>
            <a:r>
              <a:rPr lang="fi-FI" dirty="0" err="1"/>
              <a:t>Brief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14867498"/>
      </p:ext>
    </p:extLst>
  </p:cSld>
  <p:clrMapOvr>
    <a:masterClrMapping/>
  </p:clrMapOvr>
  <p:transition spd="med"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Base class for all events in </a:t>
            </a:r>
            <a:r>
              <a:rPr lang="en-US" dirty="0" err="1"/>
              <a:t>Qt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Contains an event type parameter and ”accepted” flag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QObject</a:t>
            </a:r>
            <a:r>
              <a:rPr lang="en-US" dirty="0">
                <a:latin typeface="Courier New" pitchFamily="49" charset="0"/>
              </a:rPr>
              <a:t>::event()</a:t>
            </a:r>
            <a:r>
              <a:rPr lang="en-US" dirty="0"/>
              <a:t> checks the flag value and returns </a:t>
            </a:r>
            <a:r>
              <a:rPr lang="en-US" dirty="0">
                <a:latin typeface="Courier New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latin typeface="Courier New" pitchFamily="49" charset="0"/>
              </a:rPr>
              <a:t>false</a:t>
            </a:r>
            <a:r>
              <a:rPr lang="en-US" dirty="0"/>
              <a:t> accordingly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flag can be set and unset using </a:t>
            </a:r>
            <a:r>
              <a:rPr lang="en-US" dirty="0" err="1">
                <a:latin typeface="Courier New" pitchFamily="49" charset="0"/>
              </a:rPr>
              <a:t>QEvent</a:t>
            </a:r>
            <a:r>
              <a:rPr lang="en-US" dirty="0">
                <a:latin typeface="Courier New" pitchFamily="49" charset="0"/>
              </a:rPr>
              <a:t>::accept()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</a:rPr>
              <a:t>QEvent</a:t>
            </a:r>
            <a:r>
              <a:rPr lang="en-US" dirty="0">
                <a:latin typeface="Courier New" pitchFamily="49" charset="0"/>
              </a:rPr>
              <a:t>::ignore()</a:t>
            </a:r>
            <a:r>
              <a:rPr lang="en-US" dirty="0"/>
              <a:t>, respectively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By default the flag is set but some subclasses might clear it in their constructor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Always check the actual event subclass documentation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case a child ignores the event, it will be propagated to a parent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Subclasses may contain more parameters describing the event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QKeyEvent</a:t>
            </a:r>
            <a:r>
              <a:rPr lang="en-US" dirty="0"/>
              <a:t> contains the key code, </a:t>
            </a:r>
            <a:r>
              <a:rPr lang="en-US" dirty="0" err="1">
                <a:latin typeface="Courier New" pitchFamily="49" charset="0"/>
              </a:rPr>
              <a:t>QMouseEvent</a:t>
            </a:r>
            <a:r>
              <a:rPr lang="en-US" dirty="0"/>
              <a:t> contains the mouse press coordinates etc.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QEvent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06157650"/>
      </p:ext>
    </p:extLst>
  </p:cSld>
  <p:clrMapOvr>
    <a:masterClrMapping/>
  </p:clrMapOvr>
  <p:transition spd="med"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If you want your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QObject</a:t>
            </a:r>
            <a:r>
              <a:rPr lang="en-US" dirty="0"/>
              <a:t> (or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QWidget</a:t>
            </a:r>
            <a:r>
              <a:rPr lang="en-US" dirty="0"/>
              <a:t>) subclass to…</a:t>
            </a:r>
          </a:p>
          <a:p>
            <a:pPr>
              <a:lnSpc>
                <a:spcPct val="90000"/>
              </a:lnSpc>
            </a:pPr>
            <a:r>
              <a:rPr lang="en-US" dirty="0"/>
              <a:t>Respond to key presses, implement: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</a:rPr>
              <a:t>keyPressEvent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QKeyEvent</a:t>
            </a:r>
            <a:r>
              <a:rPr lang="en-US" dirty="0">
                <a:latin typeface="Courier New" pitchFamily="49" charset="0"/>
              </a:rPr>
              <a:t>&amp;)</a:t>
            </a:r>
          </a:p>
          <a:p>
            <a:pPr>
              <a:lnSpc>
                <a:spcPct val="90000"/>
              </a:lnSpc>
            </a:pPr>
            <a:r>
              <a:rPr lang="en-US" dirty="0"/>
              <a:t>Use timer via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QObject</a:t>
            </a:r>
            <a:r>
              <a:rPr lang="en-US" dirty="0"/>
              <a:t>, implement: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</a:rPr>
              <a:t>timerEvent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QTimerEvent</a:t>
            </a:r>
            <a:r>
              <a:rPr lang="en-US" dirty="0">
                <a:latin typeface="Courier New" pitchFamily="49" charset="0"/>
              </a:rPr>
              <a:t>&amp;)</a:t>
            </a:r>
          </a:p>
          <a:p>
            <a:pPr>
              <a:lnSpc>
                <a:spcPct val="90000"/>
              </a:lnSpc>
            </a:pPr>
            <a:r>
              <a:rPr lang="en-US" dirty="0"/>
              <a:t>Respond to mouse presses, implement: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</a:rPr>
              <a:t>mousePressEvent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QMouseEvent</a:t>
            </a:r>
            <a:r>
              <a:rPr lang="en-US" dirty="0">
                <a:latin typeface="Courier New" pitchFamily="49" charset="0"/>
              </a:rPr>
              <a:t>&amp;)</a:t>
            </a:r>
          </a:p>
          <a:p>
            <a:pPr>
              <a:lnSpc>
                <a:spcPct val="90000"/>
              </a:lnSpc>
            </a:pPr>
            <a:r>
              <a:rPr lang="en-US" dirty="0"/>
              <a:t>React to layout changes, implement: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</a:rPr>
              <a:t>resizeEvent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QResizeEvent</a:t>
            </a:r>
            <a:r>
              <a:rPr lang="en-US" dirty="0">
                <a:latin typeface="Courier New" pitchFamily="49" charset="0"/>
              </a:rPr>
              <a:t>&amp;)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</a:rPr>
              <a:t>moveEvent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QMoveEvent</a:t>
            </a:r>
            <a:r>
              <a:rPr lang="en-US" dirty="0">
                <a:latin typeface="Courier New" pitchFamily="49" charset="0"/>
              </a:rPr>
              <a:t>&amp;)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And so on… – quite straightforward from the developer’s point of view!</a:t>
            </a:r>
          </a:p>
          <a:p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 – the Easy Way – 1(2)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550041" y="3442733"/>
            <a:ext cx="2111883" cy="16557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5380" tIns="59998" rIns="115380" bIns="59998"/>
          <a:lstStyle/>
          <a:p>
            <a:r>
              <a:rPr lang="fi-FI"/>
              <a:t>MySubClass</a:t>
            </a:r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438157" y="3874539"/>
            <a:ext cx="2687467" cy="9366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5380" tIns="59998" rIns="115380" bIns="59998" anchor="ctr"/>
          <a:lstStyle/>
          <a:p>
            <a:r>
              <a:rPr lang="fi-FI" b="1" dirty="0" err="1"/>
              <a:t>keyPressEvent</a:t>
            </a:r>
            <a:endParaRPr lang="fi-FI" b="1" dirty="0"/>
          </a:p>
          <a:p>
            <a:r>
              <a:rPr lang="fi-FI" b="1" dirty="0"/>
              <a:t>(</a:t>
            </a:r>
            <a:r>
              <a:rPr lang="fi-FI" b="1" dirty="0" err="1"/>
              <a:t>QKeyEvent</a:t>
            </a:r>
            <a:r>
              <a:rPr lang="fi-FI" b="1" dirty="0"/>
              <a:t>&amp;)</a:t>
            </a:r>
            <a:endParaRPr lang="en-US" b="1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550041" y="1786971"/>
            <a:ext cx="2111883" cy="1655764"/>
          </a:xfrm>
          <a:prstGeom prst="rect">
            <a:avLst/>
          </a:prstGeom>
          <a:noFill/>
          <a:ln w="9525" algn="ctr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3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5380" tIns="59998" rIns="115380" bIns="59998"/>
          <a:lstStyle/>
          <a:p>
            <a:r>
              <a:rPr lang="fi-FI"/>
              <a:t>QObject</a:t>
            </a: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438156" y="2145749"/>
            <a:ext cx="2592241" cy="792163"/>
          </a:xfrm>
          <a:prstGeom prst="ellipse">
            <a:avLst/>
          </a:prstGeom>
          <a:solidFill>
            <a:srgbClr val="FFFFFF"/>
          </a:solidFill>
          <a:ln w="254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5380" tIns="59998" rIns="115380" bIns="59998" anchor="ctr"/>
          <a:lstStyle/>
          <a:p>
            <a:r>
              <a:rPr lang="fi-FI" b="1" dirty="0" err="1"/>
              <a:t>event</a:t>
            </a:r>
            <a:endParaRPr lang="fi-FI" b="1" dirty="0"/>
          </a:p>
          <a:p>
            <a:r>
              <a:rPr lang="fi-FI" b="1" dirty="0"/>
              <a:t>(</a:t>
            </a:r>
            <a:r>
              <a:rPr lang="fi-FI" b="1" dirty="0" err="1"/>
              <a:t>QEvent</a:t>
            </a:r>
            <a:r>
              <a:rPr lang="fi-FI" b="1" dirty="0"/>
              <a:t>&amp;)</a:t>
            </a:r>
            <a:endParaRPr lang="en-US" b="1" dirty="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8781879" y="2937913"/>
            <a:ext cx="0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5380" tIns="59998" rIns="115380" bIns="59998" anchor="ctr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7340806" y="1355170"/>
            <a:ext cx="768149" cy="7905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5380" tIns="59998" rIns="115380" bIns="59998" anchor="ctr"/>
          <a:lstStyle/>
          <a:p>
            <a:endParaRPr lang="en-US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73208667"/>
      </p:ext>
    </p:extLst>
  </p:cSld>
  <p:clrMapOvr>
    <a:masterClrMapping/>
  </p:clrMapOvr>
  <p:transition spd="med"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virtual handler function can either</a:t>
            </a:r>
          </a:p>
          <a:p>
            <a:pPr lvl="1"/>
            <a:r>
              <a:rPr lang="en-US" dirty="0"/>
              <a:t>Replace the base class implementation completely, or</a:t>
            </a:r>
          </a:p>
          <a:p>
            <a:pPr lvl="1"/>
            <a:r>
              <a:rPr lang="en-US" dirty="0"/>
              <a:t>Extend the base class functionality by only replacing a part of the functionality</a:t>
            </a:r>
          </a:p>
          <a:p>
            <a:pPr>
              <a:lnSpc>
                <a:spcPct val="90000"/>
              </a:lnSpc>
            </a:pPr>
            <a:r>
              <a:rPr lang="en-US" dirty="0"/>
              <a:t>You must call the base class implementation for cases not handled by the subclass to obtain the default behavior of the function</a:t>
            </a:r>
          </a:p>
          <a:p>
            <a:pPr lvl="1"/>
            <a:r>
              <a:rPr lang="en-US" dirty="0"/>
              <a:t>Remember also to call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accept() </a:t>
            </a:r>
            <a:r>
              <a:rPr lang="en-US" dirty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ignore() </a:t>
            </a:r>
            <a:r>
              <a:rPr lang="en-US" dirty="0"/>
              <a:t>on the event if needed!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 – the Easy Way – 2(2)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4782" y="3789040"/>
            <a:ext cx="9454588" cy="2230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lIns="117226" tIns="58613" rIns="117226" bIns="58613"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500" dirty="0">
                <a:solidFill>
                  <a:srgbClr val="808000"/>
                </a:solidFill>
              </a:rPr>
              <a:t>void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/>
              <a:t>MyCheckBox</a:t>
            </a:r>
            <a:r>
              <a:rPr lang="en-US" sz="1500" dirty="0">
                <a:solidFill>
                  <a:srgbClr val="000000"/>
                </a:solidFill>
              </a:rPr>
              <a:t>::</a:t>
            </a:r>
            <a:r>
              <a:rPr lang="en-US" sz="1500" dirty="0" err="1"/>
              <a:t>mousePressEvent</a:t>
            </a:r>
            <a:r>
              <a:rPr lang="en-US" sz="1500" dirty="0">
                <a:solidFill>
                  <a:srgbClr val="000000"/>
                </a:solidFill>
              </a:rPr>
              <a:t>(</a:t>
            </a:r>
            <a:r>
              <a:rPr lang="en-US" sz="1500" dirty="0" err="1">
                <a:solidFill>
                  <a:srgbClr val="800080"/>
                </a:solidFill>
              </a:rPr>
              <a:t>QMouseEvent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*event)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{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</a:p>
          <a:p>
            <a:r>
              <a:rPr lang="en-US" sz="1500" dirty="0">
                <a:solidFill>
                  <a:srgbClr val="C0C0C0"/>
                </a:solidFill>
              </a:rPr>
              <a:t>    </a:t>
            </a:r>
            <a:r>
              <a:rPr lang="en-US" sz="1500" dirty="0">
                <a:solidFill>
                  <a:srgbClr val="808000"/>
                </a:solidFill>
              </a:rPr>
              <a:t>if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(event-&gt;</a:t>
            </a:r>
            <a:r>
              <a:rPr lang="en-US" sz="1500" dirty="0"/>
              <a:t>button</a:t>
            </a:r>
            <a:r>
              <a:rPr lang="en-US" sz="1500" dirty="0">
                <a:solidFill>
                  <a:srgbClr val="000000"/>
                </a:solidFill>
              </a:rPr>
              <a:t>()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==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Qt</a:t>
            </a:r>
            <a:r>
              <a:rPr lang="en-US" sz="1500" dirty="0">
                <a:solidFill>
                  <a:srgbClr val="000000"/>
                </a:solidFill>
              </a:rPr>
              <a:t>::</a:t>
            </a:r>
            <a:r>
              <a:rPr lang="en-US" sz="1500" dirty="0" err="1"/>
              <a:t>LeftButton</a:t>
            </a:r>
            <a:r>
              <a:rPr lang="en-US" sz="1500" dirty="0">
                <a:solidFill>
                  <a:srgbClr val="000000"/>
                </a:solidFill>
              </a:rPr>
              <a:t>)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{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</a:p>
          <a:p>
            <a:r>
              <a:rPr lang="en-US" sz="1500" dirty="0">
                <a:solidFill>
                  <a:srgbClr val="C0C0C0"/>
                </a:solidFill>
              </a:rPr>
              <a:t>        </a:t>
            </a:r>
            <a:r>
              <a:rPr lang="en-US" sz="1500" dirty="0">
                <a:solidFill>
                  <a:srgbClr val="008000"/>
                </a:solidFill>
              </a:rPr>
              <a:t>//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Handle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left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mouse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button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here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-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with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mouse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</a:p>
          <a:p>
            <a:r>
              <a:rPr lang="en-US" sz="1500" dirty="0">
                <a:solidFill>
                  <a:srgbClr val="C0C0C0"/>
                </a:solidFill>
              </a:rPr>
              <a:t>        </a:t>
            </a:r>
            <a:r>
              <a:rPr lang="en-US" sz="1500" dirty="0">
                <a:solidFill>
                  <a:srgbClr val="008000"/>
                </a:solidFill>
              </a:rPr>
              <a:t>//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events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“accepted”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flag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is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set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by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default</a:t>
            </a:r>
            <a:r>
              <a:rPr lang="en-US" sz="1500" dirty="0"/>
              <a:t> </a:t>
            </a:r>
          </a:p>
          <a:p>
            <a:r>
              <a:rPr lang="en-US" sz="1500" dirty="0">
                <a:solidFill>
                  <a:srgbClr val="000000"/>
                </a:solidFill>
              </a:rPr>
              <a:t>    }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808000"/>
                </a:solidFill>
              </a:rPr>
              <a:t>else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{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</a:p>
          <a:p>
            <a:r>
              <a:rPr lang="en-US" sz="1500" dirty="0">
                <a:solidFill>
                  <a:srgbClr val="C0C0C0"/>
                </a:solidFill>
              </a:rPr>
              <a:t>        </a:t>
            </a:r>
            <a:r>
              <a:rPr lang="en-US" sz="1500" dirty="0">
                <a:solidFill>
                  <a:srgbClr val="008000"/>
                </a:solidFill>
              </a:rPr>
              <a:t>//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Pass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on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other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buttons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to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base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class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</a:p>
          <a:p>
            <a:r>
              <a:rPr lang="en-US" sz="1500" dirty="0">
                <a:solidFill>
                  <a:srgbClr val="C0C0C0"/>
                </a:solidFill>
              </a:rPr>
              <a:t>        </a:t>
            </a:r>
            <a:r>
              <a:rPr lang="en-US" sz="1500" dirty="0" err="1"/>
              <a:t>QCheckBox</a:t>
            </a:r>
            <a:r>
              <a:rPr lang="en-US" sz="1500" dirty="0">
                <a:solidFill>
                  <a:srgbClr val="000000"/>
                </a:solidFill>
              </a:rPr>
              <a:t>::</a:t>
            </a:r>
            <a:r>
              <a:rPr lang="en-US" sz="1500" dirty="0" err="1"/>
              <a:t>mousePressEvent</a:t>
            </a:r>
            <a:r>
              <a:rPr lang="en-US" sz="1500" dirty="0">
                <a:solidFill>
                  <a:srgbClr val="000000"/>
                </a:solidFill>
              </a:rPr>
              <a:t>(event);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</a:p>
          <a:p>
            <a:r>
              <a:rPr lang="en-US" sz="1500" dirty="0">
                <a:solidFill>
                  <a:srgbClr val="C0C0C0"/>
                </a:solidFill>
              </a:rPr>
              <a:t>    </a:t>
            </a:r>
            <a:r>
              <a:rPr lang="en-US" sz="1500" dirty="0">
                <a:solidFill>
                  <a:srgbClr val="000000"/>
                </a:solidFill>
              </a:rPr>
              <a:t>}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</a:p>
          <a:p>
            <a:r>
              <a:rPr lang="en-US" sz="1500" dirty="0">
                <a:solidFill>
                  <a:srgbClr val="000000"/>
                </a:solidFill>
              </a:rPr>
              <a:t>}</a:t>
            </a:r>
            <a:endParaRPr lang="en-US" sz="1500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69095658"/>
      </p:ext>
    </p:extLst>
  </p:cSld>
  <p:clrMapOvr>
    <a:masterClrMapping/>
  </p:clrMapOvr>
  <p:transition spd="med"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events can be created simply by inheriting </a:t>
            </a:r>
            <a:r>
              <a:rPr lang="en-US" dirty="0" err="1">
                <a:latin typeface="Courier New" pitchFamily="49" charset="0"/>
              </a:rPr>
              <a:t>QEvent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 an event code between </a:t>
            </a:r>
            <a:r>
              <a:rPr lang="en-US" dirty="0" err="1">
                <a:latin typeface="Courier New" pitchFamily="49" charset="0"/>
              </a:rPr>
              <a:t>QEvent</a:t>
            </a:r>
            <a:r>
              <a:rPr lang="en-US" dirty="0">
                <a:latin typeface="Courier New" pitchFamily="49" charset="0"/>
              </a:rPr>
              <a:t>::User</a:t>
            </a:r>
            <a:r>
              <a:rPr lang="en-US" dirty="0"/>
              <a:t> (1000) and </a:t>
            </a:r>
            <a:r>
              <a:rPr lang="en-US" dirty="0" err="1">
                <a:latin typeface="Courier New" pitchFamily="49" charset="0"/>
              </a:rPr>
              <a:t>QEvent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MaxUser</a:t>
            </a:r>
            <a:r>
              <a:rPr lang="en-US" dirty="0"/>
              <a:t> (65535)</a:t>
            </a:r>
          </a:p>
          <a:p>
            <a:endParaRPr lang="en-US" dirty="0"/>
          </a:p>
          <a:p>
            <a:r>
              <a:rPr lang="en-US" dirty="0"/>
              <a:t>Qt does not understand user events</a:t>
            </a:r>
          </a:p>
          <a:p>
            <a:pPr lvl="1"/>
            <a:r>
              <a:rPr lang="en-US" dirty="0"/>
              <a:t>Implement </a:t>
            </a:r>
            <a:r>
              <a:rPr lang="en-US" dirty="0" err="1">
                <a:latin typeface="Courier New" pitchFamily="49" charset="0"/>
              </a:rPr>
              <a:t>QObject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customEvent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in the receiving object</a:t>
            </a:r>
          </a:p>
          <a:p>
            <a:pPr lvl="1"/>
            <a:r>
              <a:rPr lang="en-US" dirty="0"/>
              <a:t>Optionally, you can re-implement </a:t>
            </a:r>
            <a:r>
              <a:rPr lang="en-US" dirty="0" err="1">
                <a:latin typeface="Courier New" pitchFamily="49" charset="0"/>
              </a:rPr>
              <a:t>QObject</a:t>
            </a:r>
            <a:r>
              <a:rPr lang="en-US" dirty="0">
                <a:latin typeface="Courier New" pitchFamily="49" charset="0"/>
              </a:rPr>
              <a:t>::event()</a:t>
            </a:r>
            <a:r>
              <a:rPr lang="en-US" dirty="0"/>
              <a:t> and make your implementation also use other callback functions than just </a:t>
            </a:r>
            <a:r>
              <a:rPr lang="en-US" dirty="0" err="1">
                <a:latin typeface="Courier New" pitchFamily="49" charset="0"/>
              </a:rPr>
              <a:t>customEvent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Events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34108505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History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B6FA-2003-4666-AD90-A1D203D3DDDD}" type="datetime3">
              <a:rPr lang="en-US" smtClean="0"/>
              <a:t>25 October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1700808"/>
            <a:ext cx="10655264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61885"/>
      </p:ext>
    </p:extLst>
  </p:cSld>
  <p:clrMapOvr>
    <a:masterClrMapping/>
  </p:clrMapOvr>
  <p:transition spd="med"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Spontaneous events</a:t>
            </a:r>
            <a:r>
              <a:rPr lang="en-US" sz="2300" dirty="0"/>
              <a:t> </a:t>
            </a:r>
          </a:p>
          <a:p>
            <a:pPr lvl="1"/>
            <a:r>
              <a:rPr lang="en-US" dirty="0"/>
              <a:t>Asynchronous, e.g. mouse or key press events</a:t>
            </a:r>
          </a:p>
          <a:p>
            <a:pPr lvl="1"/>
            <a:r>
              <a:rPr lang="en-US" dirty="0"/>
              <a:t>Generated by the underlying window system</a:t>
            </a:r>
          </a:p>
          <a:p>
            <a:pPr lvl="1"/>
            <a:r>
              <a:rPr lang="en-US" dirty="0"/>
              <a:t>Read and queued by a QPA plug-in </a:t>
            </a:r>
          </a:p>
          <a:p>
            <a:pPr lvl="1"/>
            <a:r>
              <a:rPr lang="en-US" dirty="0"/>
              <a:t>Processed by the event loop</a:t>
            </a:r>
          </a:p>
          <a:p>
            <a:r>
              <a:rPr lang="en-US" dirty="0"/>
              <a:t>Posted events (</a:t>
            </a:r>
            <a:r>
              <a:rPr lang="en-US" dirty="0" err="1">
                <a:latin typeface="Courier New" pitchFamily="49" charset="0"/>
              </a:rPr>
              <a:t>QCoreApplication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postEvent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Asynchronous, e.g. signals across threads (</a:t>
            </a:r>
            <a:r>
              <a:rPr lang="en-US" dirty="0" err="1">
                <a:latin typeface="Courier New" pitchFamily="49" charset="0"/>
              </a:rPr>
              <a:t>Qt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QueuedConnection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Generated by </a:t>
            </a:r>
            <a:r>
              <a:rPr lang="en-US" dirty="0" err="1"/>
              <a:t>Qt</a:t>
            </a:r>
            <a:r>
              <a:rPr lang="en-US" dirty="0"/>
              <a:t> or the application itself</a:t>
            </a:r>
          </a:p>
          <a:p>
            <a:pPr lvl="1"/>
            <a:r>
              <a:rPr lang="en-US" dirty="0"/>
              <a:t>Queued by </a:t>
            </a:r>
            <a:r>
              <a:rPr lang="en-US" dirty="0" err="1"/>
              <a:t>Qt</a:t>
            </a:r>
            <a:r>
              <a:rPr lang="en-US" dirty="0"/>
              <a:t> and processed by the event loop</a:t>
            </a:r>
          </a:p>
          <a:p>
            <a:pPr lvl="1"/>
            <a:r>
              <a:rPr lang="en-US" i="1" dirty="0"/>
              <a:t>More importantly, system can compress several posted events into one!</a:t>
            </a:r>
          </a:p>
          <a:p>
            <a:r>
              <a:rPr lang="en-US" dirty="0"/>
              <a:t>Sent events (</a:t>
            </a:r>
            <a:r>
              <a:rPr lang="en-US" dirty="0" err="1">
                <a:latin typeface="Courier New" pitchFamily="49" charset="0"/>
              </a:rPr>
              <a:t>QCoreApplication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sendEvent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Synchronous, e.g. calling </a:t>
            </a:r>
            <a:r>
              <a:rPr lang="en-US" dirty="0" err="1">
                <a:latin typeface="Courier New" pitchFamily="49" charset="0"/>
              </a:rPr>
              <a:t>QWidget</a:t>
            </a:r>
            <a:r>
              <a:rPr lang="en-US" dirty="0">
                <a:latin typeface="Courier New" pitchFamily="49" charset="0"/>
              </a:rPr>
              <a:t>::repaint()</a:t>
            </a:r>
          </a:p>
          <a:p>
            <a:pPr lvl="1"/>
            <a:r>
              <a:rPr lang="en-US" dirty="0"/>
              <a:t>Generated by </a:t>
            </a:r>
            <a:r>
              <a:rPr lang="en-US" dirty="0" err="1"/>
              <a:t>Qt</a:t>
            </a:r>
            <a:r>
              <a:rPr lang="en-US" dirty="0"/>
              <a:t> or the application itself</a:t>
            </a:r>
          </a:p>
          <a:p>
            <a:pPr lvl="1"/>
            <a:r>
              <a:rPr lang="en-US" dirty="0"/>
              <a:t>Sent directly to the target object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Categories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38500" y="1847398"/>
            <a:ext cx="5033196" cy="1078126"/>
            <a:chOff x="5560868" y="1223344"/>
            <a:chExt cx="2431226" cy="1034006"/>
          </a:xfrm>
        </p:grpSpPr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5560868" y="1223344"/>
              <a:ext cx="2431226" cy="1020817"/>
            </a:xfrm>
            <a:prstGeom prst="roundRect">
              <a:avLst>
                <a:gd name="adj" fmla="val 2792"/>
              </a:avLst>
            </a:prstGeom>
            <a:solidFill>
              <a:schemeClr val="bg1"/>
            </a:solidFill>
            <a:ln w="19050" cap="rnd">
              <a:solidFill>
                <a:schemeClr val="accent1"/>
              </a:solidFill>
              <a:round/>
              <a:headEnd/>
              <a:tailEnd/>
            </a:ln>
            <a:effectLst>
              <a:outerShdw blurRad="76200" dist="38100" dir="5400000" rotWithShape="0">
                <a:srgbClr val="808080">
                  <a:alpha val="81000"/>
                </a:srgbClr>
              </a:outerShdw>
            </a:effectLst>
          </p:spPr>
          <p:txBody>
            <a:bodyPr lIns="90488" tIns="44450" rIns="90488" bIns="44450" anchor="ctr"/>
            <a:lstStyle/>
            <a:p>
              <a:pPr defTabSz="976884">
                <a:spcBef>
                  <a:spcPct val="50000"/>
                </a:spcBef>
                <a:defRPr/>
              </a:pPr>
              <a:endParaRPr lang="en-US" sz="1700" b="1">
                <a:solidFill>
                  <a:srgbClr val="FFFFFF"/>
                </a:solidFill>
                <a:ea typeface="ヒラギノ角ゴ Pro W3" charset="-128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60868" y="1342288"/>
              <a:ext cx="2431226" cy="91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i="1" dirty="0"/>
                <a:t>Hint! To process events during a long running task in any thread, call:</a:t>
              </a:r>
            </a:p>
            <a:p>
              <a:pPr algn="l"/>
              <a:r>
                <a:rPr lang="en-US" sz="1400" strike="sngStrike" dirty="0" err="1">
                  <a:latin typeface="Courier New" pitchFamily="49" charset="0"/>
                  <a:cs typeface="Courier New" pitchFamily="49" charset="0"/>
                </a:rPr>
                <a:t>QCoreApplication</a:t>
              </a:r>
              <a:r>
                <a:rPr lang="en-US" sz="1400" strike="sngStrike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strike="sngStrike" dirty="0" err="1">
                  <a:latin typeface="Courier New" pitchFamily="49" charset="0"/>
                  <a:cs typeface="Courier New" pitchFamily="49" charset="0"/>
                </a:rPr>
                <a:t>processEvents</a:t>
              </a:r>
              <a:r>
                <a:rPr lang="en-US" sz="1400" strike="sngStrike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 algn="l"/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QAbstractEventDispatcher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processEvents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 algn="l"/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251940" y="332659"/>
            <a:ext cx="367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Demo: </a:t>
            </a:r>
            <a:r>
              <a:rPr lang="en-US" sz="1400" dirty="0" err="1"/>
              <a:t>syntheticEvents</a:t>
            </a:r>
            <a:endParaRPr lang="en-US" sz="1400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39760847"/>
      </p:ext>
    </p:extLst>
  </p:cSld>
  <p:clrMapOvr>
    <a:masterClrMapping/>
  </p:clrMapOvr>
  <p:transition spd="med"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Note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to </a:t>
            </a:r>
            <a:r>
              <a:rPr lang="fi-FI" dirty="0" err="1"/>
              <a:t>have</a:t>
            </a:r>
            <a:r>
              <a:rPr lang="fi-FI" dirty="0"/>
              <a:t> a </a:t>
            </a:r>
            <a:r>
              <a:rPr lang="fi-FI" dirty="0" err="1"/>
              <a:t>pointer</a:t>
            </a:r>
            <a:r>
              <a:rPr lang="fi-FI" dirty="0"/>
              <a:t> to the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sending/posting</a:t>
            </a:r>
            <a:r>
              <a:rPr lang="fi-FI" dirty="0"/>
              <a:t> the </a:t>
            </a:r>
            <a:r>
              <a:rPr lang="fi-FI" dirty="0" err="1"/>
              <a:t>event</a:t>
            </a:r>
            <a:r>
              <a:rPr lang="fi-FI" dirty="0"/>
              <a:t> to</a:t>
            </a:r>
          </a:p>
          <a:p>
            <a:pPr lvl="1"/>
            <a:r>
              <a:rPr lang="fi-FI" dirty="0" err="1"/>
              <a:t>Certain</a:t>
            </a:r>
            <a:r>
              <a:rPr lang="fi-FI" dirty="0"/>
              <a:t> </a:t>
            </a:r>
            <a:r>
              <a:rPr lang="fi-FI" dirty="0" err="1"/>
              <a:t>static</a:t>
            </a:r>
            <a:r>
              <a:rPr lang="fi-FI" dirty="0"/>
              <a:t> </a:t>
            </a:r>
            <a:r>
              <a:rPr lang="fi-FI" dirty="0" err="1">
                <a:latin typeface="Courier New" pitchFamily="49" charset="0"/>
              </a:rPr>
              <a:t>QApplication</a:t>
            </a:r>
            <a:r>
              <a:rPr lang="fi-FI" dirty="0"/>
              <a:t> </a:t>
            </a:r>
            <a:r>
              <a:rPr lang="fi-FI" dirty="0" err="1"/>
              <a:t>functions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useful</a:t>
            </a:r>
            <a:r>
              <a:rPr lang="fi-FI" dirty="0"/>
              <a:t> in </a:t>
            </a:r>
            <a:r>
              <a:rPr lang="fi-FI" dirty="0" err="1"/>
              <a:t>order</a:t>
            </a:r>
            <a:r>
              <a:rPr lang="fi-FI" dirty="0"/>
              <a:t> to </a:t>
            </a:r>
            <a:r>
              <a:rPr lang="fi-FI" dirty="0" err="1"/>
              <a:t>retrieve</a:t>
            </a:r>
            <a:r>
              <a:rPr lang="fi-FI" dirty="0"/>
              <a:t> </a:t>
            </a:r>
            <a:r>
              <a:rPr lang="fi-FI" dirty="0" err="1"/>
              <a:t>pointers</a:t>
            </a:r>
            <a:r>
              <a:rPr lang="fi-FI" dirty="0"/>
              <a:t>, for </a:t>
            </a:r>
            <a:r>
              <a:rPr lang="fi-FI" dirty="0" err="1"/>
              <a:t>example</a:t>
            </a:r>
            <a:r>
              <a:rPr lang="fi-FI" dirty="0"/>
              <a:t>:</a:t>
            </a:r>
          </a:p>
          <a:p>
            <a:pPr lvl="2"/>
            <a:r>
              <a:rPr lang="fi-FI" dirty="0" err="1">
                <a:latin typeface="Courier New" pitchFamily="49" charset="0"/>
              </a:rPr>
              <a:t>QWidget</a:t>
            </a:r>
            <a:r>
              <a:rPr lang="fi-FI" dirty="0">
                <a:latin typeface="Courier New" pitchFamily="49" charset="0"/>
              </a:rPr>
              <a:t>* </a:t>
            </a:r>
            <a:r>
              <a:rPr lang="fi-FI" dirty="0" err="1">
                <a:latin typeface="Courier New" pitchFamily="49" charset="0"/>
              </a:rPr>
              <a:t>QApplication::activeWindow</a:t>
            </a:r>
            <a:r>
              <a:rPr lang="fi-FI" dirty="0">
                <a:latin typeface="Courier New" pitchFamily="49" charset="0"/>
              </a:rPr>
              <a:t>()</a:t>
            </a:r>
            <a:r>
              <a:rPr lang="fi-FI" dirty="0"/>
              <a:t>, </a:t>
            </a:r>
          </a:p>
          <a:p>
            <a:pPr lvl="2"/>
            <a:r>
              <a:rPr lang="fi-FI" dirty="0" err="1">
                <a:latin typeface="Courier New" pitchFamily="49" charset="0"/>
              </a:rPr>
              <a:t>QWidget</a:t>
            </a:r>
            <a:r>
              <a:rPr lang="fi-FI" dirty="0">
                <a:latin typeface="Courier New" pitchFamily="49" charset="0"/>
              </a:rPr>
              <a:t>* </a:t>
            </a:r>
            <a:r>
              <a:rPr lang="fi-FI" dirty="0" err="1">
                <a:latin typeface="Courier New" pitchFamily="49" charset="0"/>
              </a:rPr>
              <a:t>QAppliation::focusWidget</a:t>
            </a:r>
            <a:r>
              <a:rPr lang="fi-FI" dirty="0">
                <a:latin typeface="Courier New" pitchFamily="49" charset="0"/>
              </a:rPr>
              <a:t>()</a:t>
            </a:r>
          </a:p>
          <a:p>
            <a:endParaRPr lang="fi-FI" dirty="0"/>
          </a:p>
          <a:p>
            <a:r>
              <a:rPr lang="fi-FI" dirty="0" err="1"/>
              <a:t>Remember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in </a:t>
            </a:r>
            <a:r>
              <a:rPr lang="fi-FI" dirty="0" err="1"/>
              <a:t>some</a:t>
            </a:r>
            <a:r>
              <a:rPr lang="fi-FI" dirty="0"/>
              <a:t> </a:t>
            </a:r>
            <a:r>
              <a:rPr lang="fi-FI" dirty="0" err="1"/>
              <a:t>cases</a:t>
            </a:r>
            <a:r>
              <a:rPr lang="fi-FI" dirty="0"/>
              <a:t> </a:t>
            </a:r>
            <a:r>
              <a:rPr lang="fi-FI" dirty="0" err="1"/>
              <a:t>similar</a:t>
            </a:r>
            <a:r>
              <a:rPr lang="fi-FI" dirty="0"/>
              <a:t> </a:t>
            </a:r>
            <a:r>
              <a:rPr lang="fi-FI" dirty="0" err="1"/>
              <a:t>behaviour</a:t>
            </a:r>
            <a:r>
              <a:rPr lang="fi-FI" dirty="0"/>
              <a:t> as </a:t>
            </a:r>
            <a:r>
              <a:rPr lang="fi-FI" dirty="0" err="1"/>
              <a:t>sending</a:t>
            </a:r>
            <a:r>
              <a:rPr lang="fi-FI" dirty="0"/>
              <a:t> and </a:t>
            </a:r>
            <a:r>
              <a:rPr lang="fi-FI" dirty="0" err="1"/>
              <a:t>posting</a:t>
            </a:r>
            <a:r>
              <a:rPr lang="fi-FI" dirty="0"/>
              <a:t> </a:t>
            </a:r>
            <a:r>
              <a:rPr lang="fi-FI" dirty="0" err="1"/>
              <a:t>events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achieved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simply</a:t>
            </a:r>
            <a:r>
              <a:rPr lang="fi-FI" dirty="0"/>
              <a:t> with </a:t>
            </a:r>
            <a:r>
              <a:rPr lang="fi-FI" dirty="0" err="1"/>
              <a:t>signals</a:t>
            </a:r>
            <a:r>
              <a:rPr lang="fi-FI" dirty="0"/>
              <a:t> and </a:t>
            </a:r>
            <a:r>
              <a:rPr lang="fi-FI" dirty="0" err="1"/>
              <a:t>slots</a:t>
            </a:r>
            <a:r>
              <a:rPr lang="fi-FI" dirty="0"/>
              <a:t>!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and Posting Events 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4918647"/>
      </p:ext>
    </p:extLst>
  </p:cSld>
  <p:clrMapOvr>
    <a:masterClrMapping/>
  </p:clrMapOvr>
  <p:transition spd="med"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All event loops in </a:t>
            </a:r>
            <a:r>
              <a:rPr lang="en-US" dirty="0" err="1"/>
              <a:t>Qt</a:t>
            </a:r>
            <a:r>
              <a:rPr lang="en-US" dirty="0"/>
              <a:t> are represented by the class </a:t>
            </a:r>
            <a:r>
              <a:rPr lang="en-US" dirty="0" err="1">
                <a:latin typeface="Courier New" pitchFamily="49" charset="0"/>
              </a:rPr>
              <a:t>QEventLoop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QEventLoop</a:t>
            </a:r>
            <a:r>
              <a:rPr lang="en-US" dirty="0"/>
              <a:t> can be used to launch </a:t>
            </a:r>
            <a:r>
              <a:rPr lang="en-US" i="1" dirty="0"/>
              <a:t>local event loops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main event loop is launched using </a:t>
            </a:r>
            <a:r>
              <a:rPr lang="en-US" dirty="0" err="1">
                <a:latin typeface="Courier New" pitchFamily="49" charset="0"/>
              </a:rPr>
              <a:t>QApplication</a:t>
            </a:r>
            <a:r>
              <a:rPr lang="en-US" dirty="0">
                <a:latin typeface="Courier New" pitchFamily="49" charset="0"/>
              </a:rPr>
              <a:t>::exec()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Main event loop tells the event dispatcher what to do, how to do it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For example: wait for an event, exclude user input events</a:t>
            </a:r>
          </a:p>
          <a:p>
            <a:pPr>
              <a:lnSpc>
                <a:spcPct val="90000"/>
              </a:lnSpc>
            </a:pPr>
            <a:r>
              <a:rPr lang="en-US" dirty="0"/>
              <a:t>Event loop is modal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QApplication</a:t>
            </a:r>
            <a:r>
              <a:rPr lang="en-US" dirty="0">
                <a:latin typeface="Courier New" pitchFamily="49" charset="0"/>
              </a:rPr>
              <a:t>::exec(),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QEventLoop</a:t>
            </a:r>
            <a:r>
              <a:rPr lang="en-US" dirty="0">
                <a:latin typeface="Courier New" pitchFamily="49" charset="0"/>
              </a:rPr>
              <a:t>::exec(),</a:t>
            </a:r>
            <a:r>
              <a:rPr lang="en-US" dirty="0"/>
              <a:t> etc. are blocking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QDialog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</a:rPr>
              <a:t>QMenu</a:t>
            </a:r>
            <a:r>
              <a:rPr lang="en-US" dirty="0"/>
              <a:t> also have </a:t>
            </a:r>
            <a:r>
              <a:rPr lang="en-US" dirty="0">
                <a:latin typeface="Courier New" pitchFamily="49" charset="0"/>
              </a:rPr>
              <a:t>exec()</a:t>
            </a:r>
            <a:r>
              <a:rPr lang="en-US" dirty="0"/>
              <a:t> functions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Continues processing until told to stop by calling </a:t>
            </a:r>
            <a:r>
              <a:rPr lang="en-US" dirty="0">
                <a:latin typeface="Courier New" pitchFamily="49" charset="0"/>
              </a:rPr>
              <a:t>exit()</a:t>
            </a:r>
          </a:p>
          <a:p>
            <a:pPr>
              <a:lnSpc>
                <a:spcPct val="90000"/>
              </a:lnSpc>
            </a:pPr>
            <a:r>
              <a:rPr lang="en-US" dirty="0"/>
              <a:t>Event-loop is recursive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Any of the </a:t>
            </a:r>
            <a:r>
              <a:rPr lang="en-US" dirty="0">
                <a:latin typeface="Courier New" pitchFamily="49" charset="0"/>
              </a:rPr>
              <a:t>exec()</a:t>
            </a:r>
            <a:r>
              <a:rPr lang="en-US" dirty="0"/>
              <a:t> functions can re-curse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Except for </a:t>
            </a:r>
            <a:r>
              <a:rPr lang="en-US" dirty="0" err="1">
                <a:latin typeface="Courier New" pitchFamily="49" charset="0"/>
              </a:rPr>
              <a:t>QApplication</a:t>
            </a:r>
            <a:r>
              <a:rPr lang="en-US" dirty="0">
                <a:latin typeface="Courier New" pitchFamily="49" charset="0"/>
              </a:rPr>
              <a:t>::exec()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with caution, unexpected recursion can happen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Processing – Event Loops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47604416"/>
      </p:ext>
    </p:extLst>
  </p:cSld>
  <p:clrMapOvr>
    <a:masterClrMapping/>
  </p:clrMapOvr>
  <p:transition spd="med"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class: </a:t>
            </a:r>
            <a:r>
              <a:rPr lang="en-US" dirty="0" err="1">
                <a:latin typeface="Courier New"/>
                <a:cs typeface="Courier New"/>
              </a:rPr>
              <a:t>QAbstractEventDispatcher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Receives events from the window system and other sources via </a:t>
            </a:r>
            <a:r>
              <a:rPr lang="en-US" dirty="0" err="1">
                <a:latin typeface="Courier New" pitchFamily="49" charset="0"/>
              </a:rPr>
              <a:t>QEventLoop</a:t>
            </a:r>
            <a:endParaRPr lang="en-US" dirty="0">
              <a:latin typeface="Courier New" pitchFamily="49" charset="0"/>
            </a:endParaRPr>
          </a:p>
          <a:p>
            <a:r>
              <a:rPr lang="en-US" dirty="0"/>
              <a:t>Delivers events to </a:t>
            </a:r>
            <a:r>
              <a:rPr lang="en-US" dirty="0" err="1">
                <a:latin typeface="Courier New" pitchFamily="49" charset="0"/>
              </a:rPr>
              <a:t>QCoreApplication</a:t>
            </a:r>
            <a:endParaRPr lang="en-US" dirty="0">
              <a:latin typeface="Courier New" pitchFamily="49" charset="0"/>
            </a:endParaRPr>
          </a:p>
          <a:p>
            <a:r>
              <a:rPr lang="en-US" dirty="0"/>
              <a:t>Platform-specific implementations are made by </a:t>
            </a:r>
            <a:r>
              <a:rPr lang="en-US" dirty="0" err="1"/>
              <a:t>subclassing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QAbstractEventDispatcher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</a:rPr>
              <a:t>QEventDispatcherWin32, </a:t>
            </a:r>
            <a:r>
              <a:rPr lang="en-US" dirty="0" err="1">
                <a:latin typeface="Courier New" pitchFamily="49" charset="0"/>
              </a:rPr>
              <a:t>QEventDispatcherLinux</a:t>
            </a:r>
            <a:endParaRPr lang="en-US" dirty="0">
              <a:latin typeface="Courier New" pitchFamily="49" charset="0"/>
            </a:endParaRPr>
          </a:p>
          <a:p>
            <a:r>
              <a:rPr lang="en-US" i="1" dirty="0"/>
              <a:t>Can be used to tie </a:t>
            </a:r>
            <a:r>
              <a:rPr lang="en-US" i="1" dirty="0" err="1"/>
              <a:t>Qt</a:t>
            </a:r>
            <a:r>
              <a:rPr lang="en-US" i="1" dirty="0"/>
              <a:t> event handling to external or native event loops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Event</a:t>
            </a:r>
            <a:r>
              <a:rPr lang="fi-FI" dirty="0"/>
              <a:t> </a:t>
            </a:r>
            <a:r>
              <a:rPr lang="fi-FI" dirty="0" err="1"/>
              <a:t>Dispatcher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3515046"/>
      </p:ext>
    </p:extLst>
  </p:cSld>
  <p:clrMapOvr>
    <a:masterClrMapping/>
  </p:clrMapOvr>
  <p:transition spd="med"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Sometimes you need to add the same functionality to a number of different widgets (reacting on a certain event the same way)</a:t>
            </a:r>
          </a:p>
          <a:p>
            <a:pPr>
              <a:lnSpc>
                <a:spcPct val="90000"/>
              </a:lnSpc>
            </a:pPr>
            <a:r>
              <a:rPr lang="en-US" dirty="0"/>
              <a:t>…or you might want block/hijack events aimed at a certain widget (e.g. a </a:t>
            </a:r>
            <a:r>
              <a:rPr lang="en-US" dirty="0" err="1">
                <a:latin typeface="Courier New" pitchFamily="49" charset="0"/>
              </a:rPr>
              <a:t>QPushButton</a:t>
            </a:r>
            <a:r>
              <a:rPr lang="en-US" dirty="0"/>
              <a:t> on the screen)</a:t>
            </a:r>
          </a:p>
          <a:p>
            <a:pPr>
              <a:lnSpc>
                <a:spcPct val="90000"/>
              </a:lnSpc>
            </a:pPr>
            <a:r>
              <a:rPr lang="en-US" dirty="0"/>
              <a:t>The usual way to do this is to subclass each widget and implement the required event handler function(s)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This is cumbersome if all you try to obtain is the possibility to e.g. add common mouse movement handling to widgets or block certain events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solution: use one or more event filters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Filters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0296657"/>
      </p:ext>
    </p:extLst>
  </p:cSld>
  <p:clrMapOvr>
    <a:masterClrMapping/>
  </p:clrMapOvr>
  <p:transition spd="med"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an event filter is very easy:</a:t>
            </a:r>
          </a:p>
          <a:p>
            <a:pPr lvl="1"/>
            <a:r>
              <a:rPr lang="en-US" dirty="0"/>
              <a:t>Subclass from </a:t>
            </a:r>
            <a:r>
              <a:rPr lang="en-US" dirty="0" err="1">
                <a:latin typeface="Courier New" pitchFamily="49" charset="0"/>
              </a:rPr>
              <a:t>QObject</a:t>
            </a:r>
            <a:r>
              <a:rPr lang="en-US" dirty="0"/>
              <a:t> (or any subclass of </a:t>
            </a:r>
            <a:r>
              <a:rPr lang="en-US" dirty="0" err="1">
                <a:latin typeface="Courier New" pitchFamily="49" charset="0"/>
              </a:rPr>
              <a:t>QObject</a:t>
            </a:r>
            <a:r>
              <a:rPr lang="en-US" dirty="0"/>
              <a:t>) and re-implement the method </a:t>
            </a:r>
          </a:p>
          <a:p>
            <a:pPr lvl="1">
              <a:buFontTx/>
              <a:buNone/>
            </a:pPr>
            <a:r>
              <a:rPr lang="en-US" dirty="0"/>
              <a:t>	</a:t>
            </a:r>
            <a:r>
              <a:rPr lang="en-US" dirty="0" err="1">
                <a:latin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eventFilter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QObject</a:t>
            </a:r>
            <a:r>
              <a:rPr lang="en-US" dirty="0">
                <a:latin typeface="Courier New" pitchFamily="49" charset="0"/>
              </a:rPr>
              <a:t> *receiver, </a:t>
            </a:r>
            <a:r>
              <a:rPr lang="en-US" dirty="0" err="1">
                <a:latin typeface="Courier New" pitchFamily="49" charset="0"/>
              </a:rPr>
              <a:t>QEvent</a:t>
            </a:r>
            <a:r>
              <a:rPr lang="en-US" dirty="0">
                <a:latin typeface="Courier New" pitchFamily="49" charset="0"/>
              </a:rPr>
              <a:t> *event)</a:t>
            </a:r>
          </a:p>
          <a:p>
            <a:pPr lvl="1"/>
            <a:r>
              <a:rPr lang="en-US" dirty="0"/>
              <a:t>This method returns </a:t>
            </a:r>
            <a:r>
              <a:rPr lang="en-US" dirty="0">
                <a:latin typeface="Courier New" pitchFamily="49" charset="0"/>
              </a:rPr>
              <a:t>true</a:t>
            </a:r>
            <a:r>
              <a:rPr lang="en-US" dirty="0"/>
              <a:t> if the filter handles the given event, </a:t>
            </a:r>
            <a:r>
              <a:rPr lang="en-US" dirty="0">
                <a:latin typeface="Courier New" pitchFamily="49" charset="0"/>
              </a:rPr>
              <a:t>false</a:t>
            </a:r>
            <a:r>
              <a:rPr lang="en-US" dirty="0"/>
              <a:t> otherwise</a:t>
            </a:r>
          </a:p>
          <a:p>
            <a:r>
              <a:rPr lang="en-US" dirty="0"/>
              <a:t>The event filter can be installed for any object by invoking the method </a:t>
            </a:r>
            <a:r>
              <a:rPr lang="en-US" dirty="0" err="1">
                <a:latin typeface="Courier New" pitchFamily="49" charset="0"/>
              </a:rPr>
              <a:t>QObject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installEventFilter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r>
              <a:rPr lang="en-US" dirty="0"/>
              <a:t>An application-global event filter can be installed by invoking </a:t>
            </a:r>
            <a:r>
              <a:rPr lang="en-US" dirty="0" err="1">
                <a:latin typeface="Courier New" pitchFamily="49" charset="0"/>
              </a:rPr>
              <a:t>installEventFilter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on the </a:t>
            </a:r>
            <a:r>
              <a:rPr lang="en-US" dirty="0" err="1">
                <a:latin typeface="Courier New" pitchFamily="49" charset="0"/>
              </a:rPr>
              <a:t>QCoreApplication</a:t>
            </a:r>
            <a:r>
              <a:rPr lang="en-US" dirty="0"/>
              <a:t> instance</a:t>
            </a:r>
          </a:p>
          <a:p>
            <a:pPr lvl="1"/>
            <a:r>
              <a:rPr lang="en-US" dirty="0"/>
              <a:t>Avoid in general because of performance loss</a:t>
            </a:r>
          </a:p>
          <a:p>
            <a:pPr lvl="1"/>
            <a:r>
              <a:rPr lang="en-US" dirty="0"/>
              <a:t>Good for debugging – e.g. why my gestures do not work?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Filters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1241" y="5229200"/>
            <a:ext cx="10829874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lIns="117226" tIns="58613" rIns="117226" bIns="58613"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808000"/>
                </a:solidFill>
              </a:rPr>
              <a:t>// qflickgesture.cpp</a:t>
            </a:r>
          </a:p>
          <a:p>
            <a:r>
              <a:rPr lang="en-US" dirty="0">
                <a:solidFill>
                  <a:srgbClr val="808000"/>
                </a:solidFill>
              </a:rPr>
              <a:t>case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0080"/>
                </a:solidFill>
              </a:rPr>
              <a:t>QEvent</a:t>
            </a:r>
            <a:r>
              <a:rPr lang="en-US" dirty="0">
                <a:solidFill>
                  <a:srgbClr val="000000"/>
                </a:solidFill>
              </a:rPr>
              <a:t>::</a:t>
            </a:r>
            <a:r>
              <a:rPr lang="en-US" dirty="0" err="1">
                <a:solidFill>
                  <a:srgbClr val="800080"/>
                </a:solidFill>
              </a:rPr>
              <a:t>TouchEnd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result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|=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scrollerIsActive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?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/>
              <a:t>FinishGesture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/>
              <a:t>CancelGesture</a:t>
            </a:r>
            <a:r>
              <a:rPr lang="en-US" dirty="0">
                <a:solidFill>
                  <a:srgbClr val="000000"/>
                </a:solidFill>
              </a:rPr>
              <a:t>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808000"/>
                </a:solidFill>
              </a:rPr>
              <a:t>    break</a:t>
            </a:r>
            <a:r>
              <a:rPr lang="en-US" dirty="0">
                <a:solidFill>
                  <a:srgbClr val="000000"/>
                </a:solidFill>
              </a:rPr>
              <a:t>;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17635B1-10F9-4AB0-AE41-CFB3C64D984F}"/>
              </a:ext>
            </a:extLst>
          </p:cNvPr>
          <p:cNvSpPr txBox="1"/>
          <p:nvPr/>
        </p:nvSpPr>
        <p:spPr>
          <a:xfrm>
            <a:off x="8251940" y="332659"/>
            <a:ext cx="367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Demo: </a:t>
            </a:r>
            <a:r>
              <a:rPr lang="en-US" sz="1400" dirty="0" err="1"/>
              <a:t>eventFilter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69898266"/>
      </p:ext>
    </p:extLst>
  </p:cSld>
  <p:clrMapOvr>
    <a:masterClrMapping/>
  </p:clrMapOvr>
  <p:transition spd="med"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Events are not handled at all for objects whose thread affinity is NULL (i.e. do not belong to any thread)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An object and its event filter need to be in the same thread (i.e. have the same thread affinity) - otherwise </a:t>
            </a:r>
            <a:r>
              <a:rPr lang="en-US" dirty="0" err="1">
                <a:latin typeface="Courier New" pitchFamily="49" charset="0"/>
              </a:rPr>
              <a:t>QObject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installEventFilter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does nothing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Furthermore, if one of them is moved to another thread after installation, the event filter will not be called before both are in the same thread again (the filter is </a:t>
            </a:r>
            <a:r>
              <a:rPr lang="en-US" i="1" dirty="0"/>
              <a:t>not</a:t>
            </a:r>
            <a:r>
              <a:rPr lang="en-US" dirty="0"/>
              <a:t> removed by the system)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Further</a:t>
            </a:r>
            <a:r>
              <a:rPr lang="fi-FI" dirty="0"/>
              <a:t> Notes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75990859"/>
      </p:ext>
    </p:extLst>
  </p:cSld>
  <p:clrMapOvr>
    <a:masterClrMapping/>
  </p:clrMapOvr>
  <p:transition spd="med"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Qt</a:t>
            </a:r>
            <a:r>
              <a:rPr lang="en-US" dirty="0"/>
              <a:t> is an event-driven system</a:t>
            </a:r>
          </a:p>
          <a:p>
            <a:pPr>
              <a:lnSpc>
                <a:spcPct val="90000"/>
              </a:lnSpc>
            </a:pPr>
            <a:r>
              <a:rPr lang="en-US" dirty="0"/>
              <a:t>There are two kinds of events in </a:t>
            </a:r>
            <a:r>
              <a:rPr lang="en-US" dirty="0" err="1"/>
              <a:t>Qt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Spontaneous events are created by external window system and handled by </a:t>
            </a:r>
            <a:r>
              <a:rPr lang="en-US" dirty="0" err="1"/>
              <a:t>Qt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Synthetic events are created by applications themselves</a:t>
            </a:r>
          </a:p>
          <a:p>
            <a:pPr>
              <a:lnSpc>
                <a:spcPct val="90000"/>
              </a:lnSpc>
            </a:pPr>
            <a:r>
              <a:rPr lang="en-US" dirty="0"/>
              <a:t>Synthetic events can be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Sent synchronously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Posted asynchronously </a:t>
            </a:r>
          </a:p>
          <a:p>
            <a:pPr>
              <a:lnSpc>
                <a:spcPct val="90000"/>
              </a:lnSpc>
            </a:pPr>
            <a:r>
              <a:rPr lang="en-US" dirty="0"/>
              <a:t>Events are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QEvent</a:t>
            </a:r>
            <a:r>
              <a:rPr lang="en-US" dirty="0"/>
              <a:t> type objects</a:t>
            </a:r>
          </a:p>
          <a:p>
            <a:pPr>
              <a:lnSpc>
                <a:spcPct val="90000"/>
              </a:lnSpc>
            </a:pPr>
            <a:r>
              <a:rPr lang="en-US" dirty="0"/>
              <a:t>Custom events can be created and custom event handlers can be implemented</a:t>
            </a:r>
          </a:p>
          <a:p>
            <a:pPr>
              <a:lnSpc>
                <a:spcPct val="90000"/>
              </a:lnSpc>
            </a:pPr>
            <a:r>
              <a:rPr lang="en-US" dirty="0"/>
              <a:t>Event filters may be installed globally to an application instance and to any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QObject</a:t>
            </a:r>
            <a:r>
              <a:rPr lang="en-US" dirty="0"/>
              <a:t> type object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Summary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51940" y="332659"/>
            <a:ext cx="367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Lab 2: Event Handling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93906111"/>
      </p:ext>
    </p:extLst>
  </p:cSld>
  <p:clrMapOvr>
    <a:masterClrMapping/>
  </p:clrMapOvr>
  <p:transition spd="med"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Core 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2783"/>
      </p:ext>
    </p:extLst>
  </p:cSld>
  <p:clrMapOvr>
    <a:masterClrMapping/>
  </p:clrMapOvr>
  <p:transition spd="med"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String Handling</a:t>
            </a:r>
          </a:p>
          <a:p>
            <a:pPr>
              <a:lnSpc>
                <a:spcPct val="80000"/>
              </a:lnSpc>
            </a:pPr>
            <a:r>
              <a:rPr lang="en-US" dirty="0"/>
              <a:t>Item Containers</a:t>
            </a:r>
          </a:p>
          <a:p>
            <a:pPr>
              <a:lnSpc>
                <a:spcPct val="80000"/>
              </a:lnSpc>
            </a:pPr>
            <a:r>
              <a:rPr lang="en-US" dirty="0"/>
              <a:t>File Handling</a:t>
            </a:r>
          </a:p>
          <a:p>
            <a:pPr>
              <a:lnSpc>
                <a:spcPct val="80000"/>
              </a:lnSpc>
            </a:pPr>
            <a:r>
              <a:rPr lang="en-US" dirty="0"/>
              <a:t>Data Streams and Serialization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3339531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Leading C++ Cross-Platform Framework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9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11187" y="3645024"/>
            <a:ext cx="2375868" cy="1728788"/>
          </a:xfrm>
        </p:spPr>
        <p:txBody>
          <a:bodyPr/>
          <a:lstStyle/>
          <a:p>
            <a:r>
              <a:rPr lang="en-US" dirty="0"/>
              <a:t>Cross-Platform</a:t>
            </a:r>
          </a:p>
          <a:p>
            <a:r>
              <a:rPr lang="en-US" dirty="0"/>
              <a:t>Class Library</a:t>
            </a:r>
          </a:p>
          <a:p>
            <a:endParaRPr lang="en-US" sz="1200" dirty="0"/>
          </a:p>
          <a:p>
            <a:r>
              <a:rPr lang="en-US" sz="1400" dirty="0"/>
              <a:t>One Technology for All Platforms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4906590" y="3645024"/>
            <a:ext cx="2375868" cy="1728788"/>
          </a:xfrm>
        </p:spPr>
        <p:txBody>
          <a:bodyPr/>
          <a:lstStyle/>
          <a:p>
            <a:r>
              <a:rPr lang="en-US" dirty="0"/>
              <a:t>Integrated</a:t>
            </a:r>
          </a:p>
          <a:p>
            <a:r>
              <a:rPr lang="en-US" dirty="0"/>
              <a:t> Development Tools</a:t>
            </a:r>
          </a:p>
          <a:p>
            <a:endParaRPr lang="en-US" sz="1200" dirty="0"/>
          </a:p>
          <a:p>
            <a:r>
              <a:rPr lang="en-US" sz="1400" dirty="0"/>
              <a:t>Shorter Time-to-Market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8901994" y="3645024"/>
            <a:ext cx="2375868" cy="1728788"/>
          </a:xfrm>
        </p:spPr>
        <p:txBody>
          <a:bodyPr/>
          <a:lstStyle/>
          <a:p>
            <a:r>
              <a:rPr lang="en-US" dirty="0"/>
              <a:t>Cross-Platform</a:t>
            </a:r>
          </a:p>
          <a:p>
            <a:r>
              <a:rPr lang="en-US" dirty="0"/>
              <a:t>IDE, </a:t>
            </a:r>
            <a:r>
              <a:rPr lang="en-US" dirty="0" err="1"/>
              <a:t>Qt</a:t>
            </a:r>
            <a:r>
              <a:rPr lang="en-US" dirty="0"/>
              <a:t> Creator</a:t>
            </a:r>
          </a:p>
          <a:p>
            <a:endParaRPr lang="en-US" sz="1200" dirty="0"/>
          </a:p>
          <a:p>
            <a:r>
              <a:rPr lang="en-US" sz="1400" dirty="0"/>
              <a:t>Productive development environment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911410" y="5373217"/>
            <a:ext cx="10366228" cy="647701"/>
          </a:xfrm>
        </p:spPr>
        <p:txBody>
          <a:bodyPr/>
          <a:lstStyle/>
          <a:p>
            <a:r>
              <a:rPr lang="en-US" sz="1800" dirty="0">
                <a:solidFill>
                  <a:schemeClr val="accent1"/>
                </a:solidFill>
              </a:rPr>
              <a:t>Used by over 1 million developers in 70+ industries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Proven &amp; tested technology – since 1994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929" y="1713659"/>
            <a:ext cx="1777537" cy="1778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295" y="1713659"/>
            <a:ext cx="1777537" cy="1778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16" y="1713968"/>
            <a:ext cx="1777537" cy="177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49389" y="4657266"/>
            <a:ext cx="18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6" y="6381754"/>
            <a:ext cx="1799756" cy="142875"/>
          </a:xfrm>
        </p:spPr>
        <p:txBody>
          <a:bodyPr/>
          <a:lstStyle/>
          <a:p>
            <a:fld id="{7036B6FA-2003-4666-AD90-A1D203D3DDDD}" type="datetime3">
              <a:rPr lang="en-US" smtClean="0"/>
              <a:t>25 October 2017</a:t>
            </a:fld>
            <a:endParaRPr lang="en-US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32986706"/>
      </p:ext>
    </p:extLst>
  </p:cSld>
  <p:clrMapOvr>
    <a:masterClrMapping/>
  </p:clrMapOvr>
  <p:transition spd="med"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for 16-bit Unicode 4.0 </a:t>
            </a:r>
            <a:r>
              <a:rPr lang="en-US" dirty="0" err="1">
                <a:latin typeface="Courier New"/>
                <a:cs typeface="Courier New"/>
              </a:rPr>
              <a:t>QChars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lvl="1"/>
            <a:r>
              <a:rPr lang="en-US" dirty="0"/>
              <a:t>Support for 32-bit </a:t>
            </a:r>
            <a:r>
              <a:rPr lang="en-US" dirty="0" err="1"/>
              <a:t>unicode</a:t>
            </a:r>
            <a:r>
              <a:rPr lang="en-US" dirty="0"/>
              <a:t> characters </a:t>
            </a:r>
          </a:p>
          <a:p>
            <a:pPr lvl="1"/>
            <a:r>
              <a:rPr lang="en-US" dirty="0"/>
              <a:t>Uses </a:t>
            </a:r>
            <a:r>
              <a:rPr lang="en-US" dirty="0" err="1">
                <a:latin typeface="Courier New"/>
                <a:cs typeface="Courier New"/>
              </a:rPr>
              <a:t>QTextCodec</a:t>
            </a:r>
            <a:r>
              <a:rPr lang="en-US" dirty="0"/>
              <a:t> to interpret characters 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/>
                <a:cs typeface="Courier New"/>
              </a:rPr>
              <a:t>QByteArray</a:t>
            </a:r>
            <a:r>
              <a:rPr lang="en-US" dirty="0"/>
              <a:t> provides a container for raw data and 8-bit characters </a:t>
            </a:r>
          </a:p>
          <a:p>
            <a:pPr lvl="1"/>
            <a:r>
              <a:rPr lang="en-US" dirty="0"/>
              <a:t>May be used in programs with strict memory requirements </a:t>
            </a:r>
          </a:p>
          <a:p>
            <a:pPr lvl="1"/>
            <a:endParaRPr lang="en-US" dirty="0"/>
          </a:p>
          <a:p>
            <a:r>
              <a:rPr lang="en-US" dirty="0"/>
              <a:t>Both classes implicitly shared 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 string1("</a:t>
            </a:r>
            <a:r>
              <a:rPr lang="en-US" dirty="0" err="1">
                <a:latin typeface="Courier New"/>
                <a:cs typeface="Courier New"/>
              </a:rPr>
              <a:t>abc</a:t>
            </a:r>
            <a:r>
              <a:rPr lang="en-US" dirty="0">
                <a:latin typeface="Courier New"/>
                <a:cs typeface="Courier New"/>
              </a:rPr>
              <a:t>");    // Makes a deep copy of “</a:t>
            </a:r>
            <a:r>
              <a:rPr lang="en-US" dirty="0" err="1">
                <a:latin typeface="Courier New"/>
                <a:cs typeface="Courier New"/>
              </a:rPr>
              <a:t>abc</a:t>
            </a:r>
            <a:r>
              <a:rPr lang="en-US" dirty="0">
                <a:latin typeface="Courier New"/>
                <a:cs typeface="Courier New"/>
              </a:rPr>
              <a:t>” 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 string2(string1);  // Makes a shallow copy of string1</a:t>
            </a:r>
          </a:p>
          <a:p>
            <a:pPr lvl="1"/>
            <a:r>
              <a:rPr lang="en-US" dirty="0"/>
              <a:t>Both strings share the same data, until either string changes the shared data</a:t>
            </a:r>
          </a:p>
          <a:p>
            <a:pPr lvl="1"/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QString</a:t>
            </a:r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51940" y="332659"/>
            <a:ext cx="367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Demo: codec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87841768"/>
      </p:ext>
    </p:extLst>
  </p:cSld>
  <p:clrMapOvr>
    <a:masterClrMapping/>
  </p:clrMapOvr>
  <p:transition spd="med"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Strings can be created in a number of ways: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Conversion constructor and assignment operators: </a:t>
            </a:r>
          </a:p>
          <a:p>
            <a:pPr marL="45720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emptyAndNullString</a:t>
            </a:r>
            <a:r>
              <a:rPr lang="en-US" dirty="0">
                <a:latin typeface="Courier New"/>
                <a:cs typeface="Courier New"/>
              </a:rPr>
              <a:t>; </a:t>
            </a: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emptyString</a:t>
            </a:r>
            <a:r>
              <a:rPr lang="en-US" dirty="0">
                <a:latin typeface="Courier New"/>
                <a:cs typeface="Courier New"/>
              </a:rPr>
              <a:t>(“”);</a:t>
            </a:r>
          </a:p>
          <a:p>
            <a:pPr marL="45720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str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latin typeface="Courier New"/>
                <a:cs typeface="Courier New"/>
              </a:rPr>
              <a:t>abc</a:t>
            </a:r>
            <a:r>
              <a:rPr lang="en-US" dirty="0">
                <a:latin typeface="Courier New"/>
                <a:cs typeface="Courier New"/>
              </a:rPr>
              <a:t>"); // Uses </a:t>
            </a: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::fromUtf8() function </a:t>
            </a:r>
          </a:p>
          <a:p>
            <a:pPr marL="45720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str</a:t>
            </a:r>
            <a:r>
              <a:rPr lang="en-US" dirty="0">
                <a:latin typeface="Courier New"/>
                <a:cs typeface="Courier New"/>
              </a:rPr>
              <a:t> = "</a:t>
            </a:r>
            <a:r>
              <a:rPr lang="en-US" dirty="0" err="1">
                <a:latin typeface="Courier New"/>
                <a:cs typeface="Courier New"/>
              </a:rPr>
              <a:t>def</a:t>
            </a:r>
            <a:r>
              <a:rPr lang="en-US" dirty="0">
                <a:latin typeface="Courier New"/>
                <a:cs typeface="Courier New"/>
              </a:rPr>
              <a:t>”;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From a char pointer using the static functions: </a:t>
            </a:r>
          </a:p>
          <a:p>
            <a:pPr marL="45720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 text = </a:t>
            </a: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::fromLatin1("Hello Qt");</a:t>
            </a:r>
          </a:p>
          <a:p>
            <a:pPr marL="45720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 text = </a:t>
            </a: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::fromUtf8(</a:t>
            </a:r>
            <a:r>
              <a:rPr lang="en-US" dirty="0" err="1">
                <a:latin typeface="Courier New"/>
                <a:cs typeface="Courier New"/>
              </a:rPr>
              <a:t>inputText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45720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 text = </a:t>
            </a: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::fromLocal8Bit(</a:t>
            </a:r>
            <a:r>
              <a:rPr lang="en-US" dirty="0" err="1">
                <a:latin typeface="Courier New"/>
                <a:cs typeface="Courier New"/>
              </a:rPr>
              <a:t>cmdLineInput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marL="45720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 text = </a:t>
            </a:r>
            <a:r>
              <a:rPr lang="en-US" dirty="0" err="1">
                <a:latin typeface="Courier New"/>
                <a:cs typeface="Courier New"/>
              </a:rPr>
              <a:t>QStringLiteral</a:t>
            </a:r>
            <a:r>
              <a:rPr lang="en-US" dirty="0">
                <a:latin typeface="Courier New"/>
                <a:cs typeface="Courier New"/>
              </a:rPr>
              <a:t>("Literal string"); (Assumed to be UTF-8)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Creation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50694414"/>
      </p:ext>
    </p:extLst>
  </p:cSld>
  <p:clrMapOvr>
    <a:masterClrMapping/>
  </p:clrMapOvr>
  <p:transition spd="med"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a number overloaded static functions</a:t>
            </a:r>
          </a:p>
          <a:p>
            <a:pPr marL="45720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 n = </a:t>
            </a: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::number(1234); // (u)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, u(long), double </a:t>
            </a:r>
          </a:p>
          <a:p>
            <a:endParaRPr lang="en-US" dirty="0"/>
          </a:p>
          <a:p>
            <a:r>
              <a:rPr lang="en-US" dirty="0"/>
              <a:t>From char pointer with translations: </a:t>
            </a:r>
          </a:p>
          <a:p>
            <a:pPr marL="45720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 text =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>
                <a:latin typeface="Courier New"/>
                <a:cs typeface="Courier New"/>
              </a:rPr>
              <a:t>::</a:t>
            </a:r>
            <a:r>
              <a:rPr lang="en-US" dirty="0" err="1">
                <a:latin typeface="Courier New"/>
                <a:cs typeface="Courier New"/>
              </a:rPr>
              <a:t>tr</a:t>
            </a:r>
            <a:r>
              <a:rPr lang="en-US" dirty="0">
                <a:latin typeface="Courier New"/>
                <a:cs typeface="Courier New"/>
              </a:rPr>
              <a:t>("Hello Qt"); </a:t>
            </a:r>
          </a:p>
          <a:p>
            <a:endParaRPr lang="en-US" dirty="0"/>
          </a:p>
          <a:p>
            <a:r>
              <a:rPr lang="en-US" dirty="0"/>
              <a:t>From standard strings</a:t>
            </a:r>
          </a:p>
          <a:p>
            <a:pPr marL="45720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 string(</a:t>
            </a: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::</a:t>
            </a:r>
            <a:r>
              <a:rPr lang="en-US" dirty="0" err="1">
                <a:latin typeface="Courier New"/>
                <a:cs typeface="Courier New"/>
              </a:rPr>
              <a:t>fromStdString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std</a:t>
            </a:r>
            <a:r>
              <a:rPr lang="en-US" dirty="0">
                <a:latin typeface="Courier New"/>
                <a:cs typeface="Courier New"/>
              </a:rPr>
              <a:t>::string("hello")));</a:t>
            </a:r>
          </a:p>
          <a:p>
            <a:pPr marL="45720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 string(</a:t>
            </a: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::fromStdU16String(</a:t>
            </a:r>
            <a:r>
              <a:rPr lang="en-US" dirty="0" err="1">
                <a:latin typeface="Courier New"/>
                <a:cs typeface="Courier New"/>
              </a:rPr>
              <a:t>u"Europe</a:t>
            </a:r>
            <a:r>
              <a:rPr lang="en-US" dirty="0">
                <a:latin typeface="Courier New"/>
                <a:cs typeface="Courier New"/>
              </a:rPr>
              <a:t>:\u20ac Japan:\u00a5"));</a:t>
            </a:r>
          </a:p>
          <a:p>
            <a:pPr marL="45720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 string(</a:t>
            </a: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::fromStdU32String(</a:t>
            </a:r>
            <a:r>
              <a:rPr lang="en-US" dirty="0" err="1">
                <a:latin typeface="Courier New"/>
                <a:cs typeface="Courier New"/>
              </a:rPr>
              <a:t>U"Europe</a:t>
            </a:r>
            <a:r>
              <a:rPr lang="en-US" dirty="0">
                <a:latin typeface="Courier New"/>
                <a:cs typeface="Courier New"/>
              </a:rPr>
              <a:t>:\u20ac Japan:\u00a5"));</a:t>
            </a:r>
          </a:p>
          <a:p>
            <a:pPr lvl="1"/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Creation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37824378"/>
      </p:ext>
    </p:extLst>
  </p:cSld>
  <p:clrMapOvr>
    <a:masterClrMapping/>
  </p:clrMapOvr>
  <p:transition spd="med"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/>
                <a:cs typeface="Courier New"/>
              </a:rPr>
              <a:t>QString</a:t>
            </a:r>
            <a:r>
              <a:rPr lang="en-GB" dirty="0"/>
              <a:t> is “expensive” to create from double-quoted ASCII literals</a:t>
            </a:r>
          </a:p>
          <a:p>
            <a:pPr lvl="1"/>
            <a:r>
              <a:rPr lang="en-GB" dirty="0"/>
              <a:t>String allocation, deep copy of the data, decoding using the selected codec</a:t>
            </a:r>
          </a:p>
          <a:p>
            <a:pPr lvl="1"/>
            <a:r>
              <a:rPr lang="en-GB" dirty="0"/>
              <a:t>Automatic conversion can be disabled with </a:t>
            </a:r>
            <a:r>
              <a:rPr lang="en-GB" dirty="0">
                <a:latin typeface="Courier New"/>
                <a:cs typeface="Courier New"/>
              </a:rPr>
              <a:t>DEFINES += QT_NO_CAST_FROM_ASCII</a:t>
            </a:r>
          </a:p>
          <a:p>
            <a:pPr lvl="1"/>
            <a:r>
              <a:rPr lang="en-GB" dirty="0"/>
              <a:t>In this case, </a:t>
            </a:r>
            <a:r>
              <a:rPr lang="en-GB" dirty="0">
                <a:latin typeface="Courier New"/>
                <a:cs typeface="Courier New"/>
              </a:rPr>
              <a:t>QLating1String</a:t>
            </a:r>
            <a:r>
              <a:rPr lang="en-GB" dirty="0"/>
              <a:t> can be used as a thin wrapper to char pointer string </a:t>
            </a:r>
          </a:p>
          <a:p>
            <a:pPr lvl="2"/>
            <a:endParaRPr lang="en-GB" dirty="0"/>
          </a:p>
          <a:p>
            <a:r>
              <a:rPr lang="en-GB" dirty="0"/>
              <a:t>Avoid creating temporary </a:t>
            </a:r>
            <a:r>
              <a:rPr lang="en-GB" dirty="0" err="1">
                <a:latin typeface="Courier New"/>
                <a:cs typeface="Courier New"/>
              </a:rPr>
              <a:t>QString</a:t>
            </a:r>
            <a:r>
              <a:rPr lang="en-GB" dirty="0"/>
              <a:t> objects </a:t>
            </a:r>
          </a:p>
          <a:p>
            <a:pPr lvl="1"/>
            <a:r>
              <a:rPr lang="en-GB" dirty="0"/>
              <a:t>Many member functions (assignment, comparison, insert, replace etc.) work directly with </a:t>
            </a:r>
            <a:r>
              <a:rPr lang="en-GB" dirty="0" err="1">
                <a:latin typeface="Courier New"/>
                <a:cs typeface="Courier New"/>
              </a:rPr>
              <a:t>const</a:t>
            </a:r>
            <a:r>
              <a:rPr lang="en-GB" dirty="0">
                <a:latin typeface="Courier New"/>
                <a:cs typeface="Courier New"/>
              </a:rPr>
              <a:t> char *</a:t>
            </a:r>
            <a:r>
              <a:rPr lang="en-GB" dirty="0"/>
              <a:t> without a conversion to </a:t>
            </a:r>
            <a:r>
              <a:rPr lang="en-GB" dirty="0" err="1">
                <a:latin typeface="Courier New"/>
                <a:cs typeface="Courier New"/>
              </a:rPr>
              <a:t>QString</a:t>
            </a:r>
            <a:endParaRPr lang="en-GB" dirty="0">
              <a:latin typeface="Courier New"/>
              <a:cs typeface="Courier New"/>
            </a:endParaRPr>
          </a:p>
          <a:p>
            <a:pPr lvl="1"/>
            <a:r>
              <a:rPr lang="en-GB" dirty="0"/>
              <a:t>Faster to compare </a:t>
            </a:r>
            <a:r>
              <a:rPr lang="en-GB" dirty="0" err="1">
                <a:latin typeface="Courier New"/>
                <a:cs typeface="Courier New"/>
              </a:rPr>
              <a:t>QString</a:t>
            </a:r>
            <a:r>
              <a:rPr lang="en-GB" dirty="0"/>
              <a:t> as  </a:t>
            </a:r>
            <a:r>
              <a:rPr lang="en-GB" dirty="0" err="1">
                <a:latin typeface="Courier New"/>
                <a:cs typeface="Courier New"/>
              </a:rPr>
              <a:t>aStr</a:t>
            </a:r>
            <a:r>
              <a:rPr lang="en-GB" dirty="0">
                <a:latin typeface="Courier New"/>
                <a:cs typeface="Courier New"/>
              </a:rPr>
              <a:t> == “hello”</a:t>
            </a:r>
            <a:r>
              <a:rPr lang="en-GB" dirty="0"/>
              <a:t> or </a:t>
            </a:r>
            <a:r>
              <a:rPr lang="en-GB" dirty="0" err="1">
                <a:latin typeface="Courier New"/>
                <a:cs typeface="Courier New"/>
              </a:rPr>
              <a:t>aStr</a:t>
            </a:r>
            <a:r>
              <a:rPr lang="en-GB" dirty="0">
                <a:latin typeface="Courier New"/>
                <a:cs typeface="Courier New"/>
              </a:rPr>
              <a:t> == QLatin1String(“hello”) </a:t>
            </a:r>
            <a:r>
              <a:rPr lang="en-GB" dirty="0"/>
              <a:t>than </a:t>
            </a:r>
            <a:r>
              <a:rPr lang="en-GB" dirty="0" err="1">
                <a:latin typeface="Courier New"/>
                <a:cs typeface="Courier New"/>
              </a:rPr>
              <a:t>aStr</a:t>
            </a:r>
            <a:r>
              <a:rPr lang="en-GB" dirty="0">
                <a:latin typeface="Courier New"/>
                <a:cs typeface="Courier New"/>
              </a:rPr>
              <a:t> == </a:t>
            </a:r>
            <a:r>
              <a:rPr lang="en-GB" dirty="0" err="1">
                <a:latin typeface="Courier New"/>
                <a:cs typeface="Courier New"/>
              </a:rPr>
              <a:t>QString</a:t>
            </a:r>
            <a:r>
              <a:rPr lang="en-GB" dirty="0">
                <a:latin typeface="Courier New"/>
                <a:cs typeface="Courier New"/>
              </a:rPr>
              <a:t>(“hello”)</a:t>
            </a:r>
          </a:p>
          <a:p>
            <a:pPr lvl="1"/>
            <a:endParaRPr lang="en-GB" dirty="0"/>
          </a:p>
          <a:p>
            <a:r>
              <a:rPr lang="en-GB" dirty="0" err="1">
                <a:latin typeface="Courier New"/>
                <a:cs typeface="Courier New"/>
              </a:rPr>
              <a:t>QStringLiteral</a:t>
            </a:r>
            <a:r>
              <a:rPr lang="en-GB" dirty="0"/>
              <a:t> macro generates data for a </a:t>
            </a:r>
            <a:r>
              <a:rPr lang="en-GB" dirty="0" err="1">
                <a:latin typeface="Courier New"/>
                <a:cs typeface="Courier New"/>
              </a:rPr>
              <a:t>QString</a:t>
            </a:r>
            <a:r>
              <a:rPr lang="en-GB" dirty="0"/>
              <a:t> at compile-time</a:t>
            </a:r>
          </a:p>
          <a:p>
            <a:pPr lvl="1"/>
            <a:r>
              <a:rPr lang="en-GB" dirty="0"/>
              <a:t>Light-weight to create a </a:t>
            </a:r>
            <a:r>
              <a:rPr lang="en-GB" dirty="0" err="1">
                <a:latin typeface="Courier New"/>
                <a:cs typeface="Courier New"/>
              </a:rPr>
              <a:t>QString</a:t>
            </a:r>
            <a:r>
              <a:rPr lang="en-GB" dirty="0"/>
              <a:t> using </a:t>
            </a:r>
            <a:r>
              <a:rPr lang="en-GB" dirty="0" err="1">
                <a:latin typeface="Courier New"/>
                <a:cs typeface="Courier New"/>
              </a:rPr>
              <a:t>QStringLiteral</a:t>
            </a:r>
            <a:endParaRPr lang="en-GB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Creation and Performance 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72830162"/>
      </p:ext>
    </p:extLst>
  </p:cSld>
  <p:clrMapOvr>
    <a:masterClrMapping/>
  </p:clrMapOvr>
  <p:transition spd="med"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operator+ and operator+= 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str</a:t>
            </a:r>
            <a:r>
              <a:rPr lang="en-US" dirty="0">
                <a:latin typeface="Courier New"/>
                <a:cs typeface="Courier New"/>
              </a:rPr>
              <a:t> = str1 + str2; 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fileName</a:t>
            </a:r>
            <a:r>
              <a:rPr lang="en-US" dirty="0">
                <a:latin typeface="Courier New"/>
                <a:cs typeface="Courier New"/>
              </a:rPr>
              <a:t> += ".txt"; 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/>
                <a:cs typeface="Courier New"/>
              </a:rPr>
              <a:t>simplified()</a:t>
            </a:r>
            <a:r>
              <a:rPr lang="en-US" dirty="0"/>
              <a:t> // removes duplicate whitespace </a:t>
            </a:r>
          </a:p>
          <a:p>
            <a:r>
              <a:rPr lang="en-US" dirty="0">
                <a:latin typeface="Courier New"/>
                <a:cs typeface="Courier New"/>
              </a:rPr>
              <a:t>left(), mid(), right() </a:t>
            </a:r>
            <a:r>
              <a:rPr lang="en-US" dirty="0"/>
              <a:t>// part of a string </a:t>
            </a:r>
          </a:p>
          <a:p>
            <a:r>
              <a:rPr lang="en-US" dirty="0" err="1">
                <a:latin typeface="Courier New"/>
                <a:cs typeface="Courier New"/>
              </a:rPr>
              <a:t>leftJustified</a:t>
            </a:r>
            <a:r>
              <a:rPr lang="en-US" dirty="0">
                <a:latin typeface="Courier New"/>
                <a:cs typeface="Courier New"/>
              </a:rPr>
              <a:t>(), </a:t>
            </a:r>
            <a:r>
              <a:rPr lang="en-US" dirty="0" err="1">
                <a:latin typeface="Courier New"/>
                <a:cs typeface="Courier New"/>
              </a:rPr>
              <a:t>rightJustified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// padded version </a:t>
            </a:r>
          </a:p>
          <a:p>
            <a:pPr marL="45720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 s = "apple"; </a:t>
            </a:r>
          </a:p>
          <a:p>
            <a:pPr marL="45720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 t = </a:t>
            </a:r>
            <a:r>
              <a:rPr lang="en-US" dirty="0" err="1">
                <a:latin typeface="Courier New"/>
                <a:cs typeface="Courier New"/>
              </a:rPr>
              <a:t>s.leftJustified</a:t>
            </a:r>
            <a:r>
              <a:rPr lang="en-US" dirty="0">
                <a:latin typeface="Courier New"/>
                <a:cs typeface="Courier New"/>
              </a:rPr>
              <a:t>(8, '.'); // t == "apple..." </a:t>
            </a:r>
          </a:p>
          <a:p>
            <a:pPr marL="457200" lvl="1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For heavy string processing, like a parser, use </a:t>
            </a:r>
            <a:r>
              <a:rPr lang="en-US" dirty="0" err="1">
                <a:latin typeface="Courier New"/>
                <a:cs typeface="Courier New"/>
              </a:rPr>
              <a:t>QStringRef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Reduces the number of memory allocations, but may result to more complicated code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with </a:t>
            </a:r>
            <a:r>
              <a:rPr lang="en-US" dirty="0" err="1"/>
              <a:t>QString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63131002"/>
      </p:ext>
    </p:extLst>
  </p:cSld>
  <p:clrMapOvr>
    <a:masterClrMapping/>
  </p:clrMapOvr>
  <p:transition spd="med"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Numbers: </a:t>
            </a:r>
          </a:p>
          <a:p>
            <a:pPr marL="45720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 text = ...;</a:t>
            </a:r>
          </a:p>
          <a:p>
            <a:pPr marL="45720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nt</a:t>
            </a:r>
            <a:r>
              <a:rPr lang="en-US" dirty="0">
                <a:latin typeface="Courier New"/>
                <a:cs typeface="Courier New"/>
              </a:rPr>
              <a:t> value = </a:t>
            </a:r>
            <a:r>
              <a:rPr lang="en-US" dirty="0" err="1">
                <a:latin typeface="Courier New"/>
                <a:cs typeface="Courier New"/>
              </a:rPr>
              <a:t>text.toInt</a:t>
            </a:r>
            <a:r>
              <a:rPr lang="en-US" dirty="0">
                <a:latin typeface="Courier New"/>
                <a:cs typeface="Courier New"/>
              </a:rPr>
              <a:t>(); 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float value = </a:t>
            </a:r>
            <a:r>
              <a:rPr lang="en-US" dirty="0" err="1">
                <a:latin typeface="Courier New"/>
                <a:cs typeface="Courier New"/>
              </a:rPr>
              <a:t>text.toFloat</a:t>
            </a:r>
            <a:r>
              <a:rPr lang="en-US" dirty="0">
                <a:latin typeface="Courier New"/>
                <a:cs typeface="Courier New"/>
              </a:rPr>
              <a:t>(); </a:t>
            </a:r>
            <a:endParaRPr lang="en-US" dirty="0"/>
          </a:p>
          <a:p>
            <a:r>
              <a:rPr lang="en-US" dirty="0"/>
              <a:t>Strings: </a:t>
            </a:r>
          </a:p>
          <a:p>
            <a:pPr marL="45720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 text = ...;</a:t>
            </a:r>
          </a:p>
          <a:p>
            <a:pPr marL="45720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QByteArray</a:t>
            </a:r>
            <a:r>
              <a:rPr lang="en-US" dirty="0">
                <a:latin typeface="Courier New"/>
                <a:cs typeface="Courier New"/>
              </a:rPr>
              <a:t> bytes = text.toLatin1(); </a:t>
            </a:r>
          </a:p>
          <a:p>
            <a:pPr marL="45720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QByteArray</a:t>
            </a:r>
            <a:r>
              <a:rPr lang="en-US" dirty="0">
                <a:latin typeface="Courier New"/>
                <a:cs typeface="Courier New"/>
              </a:rPr>
              <a:t> bytes = text.toUtf8(); </a:t>
            </a:r>
          </a:p>
          <a:p>
            <a:pPr marL="45720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QByteArray</a:t>
            </a:r>
            <a:r>
              <a:rPr lang="en-US" dirty="0">
                <a:latin typeface="Courier New"/>
                <a:cs typeface="Courier New"/>
              </a:rPr>
              <a:t> bytes = text.toLocal8Bit(); // bytes = </a:t>
            </a:r>
            <a:r>
              <a:rPr lang="en-US" dirty="0" err="1">
                <a:latin typeface="Courier New"/>
                <a:cs typeface="Courier New"/>
              </a:rPr>
              <a:t>qPrintable</a:t>
            </a:r>
            <a:r>
              <a:rPr lang="en-US" dirty="0">
                <a:latin typeface="Courier New"/>
                <a:cs typeface="Courier New"/>
              </a:rPr>
              <a:t>(text);</a:t>
            </a:r>
            <a:endParaRPr lang="en-US" dirty="0"/>
          </a:p>
          <a:p>
            <a:r>
              <a:rPr lang="en-US" dirty="0"/>
              <a:t>Characters: </a:t>
            </a:r>
          </a:p>
          <a:p>
            <a:pPr marL="45720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QChar</a:t>
            </a:r>
            <a:r>
              <a:rPr lang="en-US" dirty="0">
                <a:latin typeface="Courier New"/>
                <a:cs typeface="Courier New"/>
              </a:rPr>
              <a:t> char = </a:t>
            </a:r>
            <a:r>
              <a:rPr lang="en-US" dirty="0" err="1">
                <a:latin typeface="Courier New"/>
                <a:cs typeface="Courier New"/>
              </a:rPr>
              <a:t>text.at</a:t>
            </a:r>
            <a:r>
              <a:rPr lang="en-US" dirty="0">
                <a:latin typeface="Courier New"/>
                <a:cs typeface="Courier New"/>
              </a:rPr>
              <a:t>(42);</a:t>
            </a:r>
          </a:p>
          <a:p>
            <a:pPr marL="45720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QCharRef</a:t>
            </a:r>
            <a:r>
              <a:rPr lang="en-US" dirty="0">
                <a:latin typeface="Courier New"/>
                <a:cs typeface="Courier New"/>
              </a:rPr>
              <a:t> char = text[42];   // Allows modifying text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Data from the Strings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34069941"/>
      </p:ext>
    </p:extLst>
  </p:cSld>
  <p:clrMapOvr>
    <a:masterClrMapping/>
  </p:clrMapOvr>
  <p:transition spd="med"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Stores raw data</a:t>
            </a:r>
          </a:p>
          <a:p>
            <a:r>
              <a:rPr lang="en-GB" dirty="0"/>
              <a:t>Performance benefit to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GB" dirty="0"/>
              <a:t> – why? </a:t>
            </a:r>
          </a:p>
          <a:p>
            <a:r>
              <a:rPr lang="en-GB" dirty="0"/>
              <a:t>More memory efficient than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GB" dirty="0"/>
              <a:t>Useful in embedded platforms </a:t>
            </a:r>
          </a:p>
          <a:p>
            <a:r>
              <a:rPr lang="en-GB" dirty="0"/>
              <a:t>Obtaining raw character data from a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QByteArray</a:t>
            </a:r>
            <a:r>
              <a:rPr lang="en-GB" dirty="0"/>
              <a:t>: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bytes.data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bytes.constData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QByteArray</a:t>
            </a:r>
            <a:r>
              <a:rPr lang="en-US" dirty="0"/>
              <a:t>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428403" y="1611066"/>
            <a:ext cx="4000613" cy="1078126"/>
            <a:chOff x="5560868" y="1223344"/>
            <a:chExt cx="2431226" cy="1034006"/>
          </a:xfrm>
        </p:grpSpPr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5560868" y="1223344"/>
              <a:ext cx="2431226" cy="1020817"/>
            </a:xfrm>
            <a:prstGeom prst="roundRect">
              <a:avLst>
                <a:gd name="adj" fmla="val 2792"/>
              </a:avLst>
            </a:prstGeom>
            <a:solidFill>
              <a:schemeClr val="bg1"/>
            </a:solidFill>
            <a:ln w="19050" cap="rnd">
              <a:solidFill>
                <a:schemeClr val="accent1"/>
              </a:solidFill>
              <a:round/>
              <a:headEnd/>
              <a:tailEnd/>
            </a:ln>
            <a:effectLst>
              <a:outerShdw blurRad="76200" dist="38100" dir="5400000" rotWithShape="0">
                <a:srgbClr val="808080">
                  <a:alpha val="81000"/>
                </a:srgbClr>
              </a:outerShdw>
            </a:effectLst>
          </p:spPr>
          <p:txBody>
            <a:bodyPr lIns="90488" tIns="44450" rIns="90488" bIns="44450" anchor="ctr"/>
            <a:lstStyle/>
            <a:p>
              <a:pPr defTabSz="976884">
                <a:spcBef>
                  <a:spcPct val="50000"/>
                </a:spcBef>
                <a:defRPr/>
              </a:pPr>
              <a:endParaRPr lang="en-US" sz="1700" b="1">
                <a:solidFill>
                  <a:srgbClr val="FFFFFF"/>
                </a:solidFill>
                <a:ea typeface="ヒラギノ角ゴ Pro W3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60868" y="1342288"/>
              <a:ext cx="2431226" cy="91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i="1" dirty="0"/>
                <a:t>Hint! Rather than using </a:t>
              </a:r>
              <a:r>
                <a:rPr lang="en-US" sz="1400" i="1" dirty="0" err="1"/>
                <a:t>QByteArray</a:t>
              </a:r>
              <a:r>
                <a:rPr lang="en-US" sz="1400" i="1" dirty="0"/>
                <a:t> directly, it is often used in </a:t>
              </a:r>
              <a:r>
                <a:rPr lang="en-US" sz="1400" i="1" dirty="0" err="1"/>
                <a:t>QBuffer</a:t>
              </a:r>
              <a:r>
                <a:rPr lang="en-US" sz="1400" i="1" dirty="0"/>
                <a:t>, which derives </a:t>
              </a:r>
              <a:r>
                <a:rPr lang="en-US" sz="1400" i="1" dirty="0" err="1"/>
                <a:t>QIODevice</a:t>
              </a:r>
              <a:r>
                <a:rPr lang="en-US" sz="1400" i="1" dirty="0"/>
                <a:t>, which in turn is easy to use with </a:t>
              </a:r>
              <a:r>
                <a:rPr lang="en-US" sz="1400" i="1" dirty="0" err="1"/>
                <a:t>QDataStream</a:t>
              </a:r>
              <a:r>
                <a:rPr lang="en-US" sz="1400" i="1" dirty="0"/>
                <a:t>, for example 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pPr algn="l"/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1746395"/>
      </p:ext>
    </p:extLst>
  </p:cSld>
  <p:clrMapOvr>
    <a:masterClrMapping/>
  </p:clrMapOvr>
  <p:transition spd="med"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720" y="3933056"/>
            <a:ext cx="11087386" cy="2016224"/>
          </a:xfrm>
        </p:spPr>
        <p:txBody>
          <a:bodyPr/>
          <a:lstStyle/>
          <a:p>
            <a:r>
              <a:rPr lang="en-US" dirty="0"/>
              <a:t>Safer: </a:t>
            </a:r>
            <a:r>
              <a:rPr lang="en-US" dirty="0" err="1">
                <a:latin typeface="Courier New"/>
                <a:cs typeface="Courier New"/>
              </a:rPr>
              <a:t>arg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,...,</a:t>
            </a: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/>
              <a:t>(“multi-</a:t>
            </a:r>
            <a:r>
              <a:rPr lang="en-US" dirty="0" err="1"/>
              <a:t>arg</a:t>
            </a:r>
            <a:r>
              <a:rPr lang="en-US" dirty="0"/>
              <a:t>()”)</a:t>
            </a:r>
          </a:p>
          <a:p>
            <a:pPr lvl="1"/>
            <a:r>
              <a:rPr lang="en-US" dirty="0"/>
              <a:t>But: only works with </a:t>
            </a: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/>
              <a:t> arguments</a:t>
            </a:r>
          </a:p>
          <a:p>
            <a:pPr lvl="1"/>
            <a:endParaRPr lang="en-US" dirty="0"/>
          </a:p>
          <a:p>
            <a:r>
              <a:rPr lang="en-US" dirty="0"/>
              <a:t>Strings may be formatted using similar syntax to 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() – </a:t>
            </a: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::</a:t>
            </a:r>
            <a:r>
              <a:rPr lang="en-US" dirty="0" err="1">
                <a:latin typeface="Courier New"/>
                <a:cs typeface="Courier New"/>
              </a:rPr>
              <a:t>asprintf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dirty="0"/>
              <a:t>Prefer </a:t>
            </a:r>
            <a:r>
              <a:rPr lang="en-US" dirty="0" err="1">
                <a:latin typeface="Courier New"/>
                <a:cs typeface="Courier New"/>
              </a:rPr>
              <a:t>QString.arg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in new code, because it supports </a:t>
            </a:r>
            <a:r>
              <a:rPr lang="en-US" dirty="0" err="1"/>
              <a:t>unicode</a:t>
            </a:r>
            <a:r>
              <a:rPr lang="en-US" dirty="0"/>
              <a:t> seamlessly and is type-safe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Output with </a:t>
            </a:r>
            <a:r>
              <a:rPr lang="en-US" dirty="0" err="1"/>
              <a:t>QString</a:t>
            </a:r>
            <a:r>
              <a:rPr lang="en-US" dirty="0"/>
              <a:t>::</a:t>
            </a:r>
            <a:r>
              <a:rPr lang="en-US" dirty="0" err="1"/>
              <a:t>arg</a:t>
            </a:r>
            <a:r>
              <a:rPr lang="en-US" dirty="0"/>
              <a:t>()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9796" y="1844824"/>
            <a:ext cx="10871619" cy="1996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lIns="117226" tIns="58613" rIns="117226" bIns="58613"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500" dirty="0" err="1">
                <a:solidFill>
                  <a:srgbClr val="808000"/>
                </a:solidFill>
              </a:rPr>
              <a:t>int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/>
              <a:t>i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=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...;</a:t>
            </a:r>
            <a:r>
              <a:rPr lang="en-US" sz="1500" dirty="0">
                <a:solidFill>
                  <a:srgbClr val="C0C0C0"/>
                </a:solidFill>
              </a:rPr>
              <a:t/>
            </a:r>
            <a:br>
              <a:rPr lang="en-US" sz="1500" dirty="0">
                <a:solidFill>
                  <a:srgbClr val="C0C0C0"/>
                </a:solidFill>
              </a:rPr>
            </a:br>
            <a:r>
              <a:rPr lang="en-US" sz="1500" dirty="0" err="1">
                <a:solidFill>
                  <a:srgbClr val="808000"/>
                </a:solidFill>
              </a:rPr>
              <a:t>int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total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=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...; </a:t>
            </a:r>
          </a:p>
          <a:p>
            <a:pPr>
              <a:lnSpc>
                <a:spcPct val="110000"/>
              </a:lnSpc>
            </a:pPr>
            <a:r>
              <a:rPr lang="en-US" sz="1500" dirty="0" err="1"/>
              <a:t>QString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/>
              <a:t>fileName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=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...;</a:t>
            </a:r>
            <a:r>
              <a:rPr lang="en-US" sz="1500" dirty="0">
                <a:solidFill>
                  <a:srgbClr val="C0C0C0"/>
                </a:solidFill>
              </a:rPr>
              <a:t/>
            </a:r>
            <a:br>
              <a:rPr lang="en-US" sz="1500" dirty="0">
                <a:solidFill>
                  <a:srgbClr val="C0C0C0"/>
                </a:solidFill>
              </a:rPr>
            </a:br>
            <a:r>
              <a:rPr lang="en-US" sz="1500" dirty="0" err="1"/>
              <a:t>QString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status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=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/>
              <a:t>tr</a:t>
            </a:r>
            <a:r>
              <a:rPr lang="en-US" sz="1500" dirty="0"/>
              <a:t>(</a:t>
            </a:r>
            <a:r>
              <a:rPr lang="en-US" sz="1500" dirty="0">
                <a:solidFill>
                  <a:srgbClr val="008000"/>
                </a:solidFill>
              </a:rPr>
              <a:t>"Processing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file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%1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of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%2: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%3”)</a:t>
            </a:r>
            <a:r>
              <a:rPr lang="en-US" sz="1500" dirty="0"/>
              <a:t>.</a:t>
            </a:r>
            <a:r>
              <a:rPr lang="en-US" sz="1500" dirty="0" err="1"/>
              <a:t>arg</a:t>
            </a:r>
            <a:r>
              <a:rPr lang="en-US" sz="1500" dirty="0"/>
              <a:t>(</a:t>
            </a:r>
            <a:r>
              <a:rPr lang="en-US" sz="1500" dirty="0" err="1"/>
              <a:t>i</a:t>
            </a:r>
            <a:r>
              <a:rPr lang="en-US" sz="1500" dirty="0"/>
              <a:t>).</a:t>
            </a:r>
            <a:r>
              <a:rPr lang="en-US" sz="1500" dirty="0" err="1"/>
              <a:t>arg</a:t>
            </a:r>
            <a:r>
              <a:rPr lang="en-US" sz="1500" dirty="0"/>
              <a:t>(total).</a:t>
            </a:r>
            <a:r>
              <a:rPr lang="en-US" sz="1500" dirty="0" err="1"/>
              <a:t>arg</a:t>
            </a:r>
            <a:r>
              <a:rPr lang="en-US" sz="1500" dirty="0"/>
              <a:t>(</a:t>
            </a:r>
            <a:r>
              <a:rPr lang="en-US" sz="1500" dirty="0" err="1"/>
              <a:t>fileName</a:t>
            </a:r>
            <a:r>
              <a:rPr lang="en-US" sz="1500" dirty="0"/>
              <a:t>);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808000"/>
                </a:solidFill>
              </a:rPr>
              <a:t>double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d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=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0080"/>
                </a:solidFill>
              </a:rPr>
              <a:t>12.34</a:t>
            </a:r>
            <a:r>
              <a:rPr lang="en-US" sz="1500" dirty="0"/>
              <a:t>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500" dirty="0" err="1"/>
              <a:t>QString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/>
              <a:t>str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/>
              <a:t>=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/>
              <a:t>QString</a:t>
            </a:r>
            <a:r>
              <a:rPr lang="en-US" sz="1500" dirty="0"/>
              <a:t>::fromLatin1(</a:t>
            </a:r>
            <a:r>
              <a:rPr lang="en-US" sz="1500" dirty="0">
                <a:solidFill>
                  <a:srgbClr val="008000"/>
                </a:solidFill>
              </a:rPr>
              <a:t>"delta: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%1"</a:t>
            </a:r>
            <a:r>
              <a:rPr lang="en-US" sz="1500" dirty="0"/>
              <a:t>).</a:t>
            </a:r>
            <a:r>
              <a:rPr lang="en-US" sz="1500" dirty="0" err="1"/>
              <a:t>arg</a:t>
            </a:r>
            <a:r>
              <a:rPr lang="en-US" sz="1500" dirty="0"/>
              <a:t>(d,</a:t>
            </a:r>
            <a:r>
              <a:rPr lang="en-US" sz="1500" dirty="0">
                <a:solidFill>
                  <a:srgbClr val="000080"/>
                </a:solidFill>
              </a:rPr>
              <a:t>0</a:t>
            </a:r>
            <a:r>
              <a:rPr lang="en-US" sz="1500" dirty="0"/>
              <a:t>,</a:t>
            </a:r>
            <a:r>
              <a:rPr lang="en-US" sz="1500" dirty="0">
                <a:solidFill>
                  <a:srgbClr val="008000"/>
                </a:solidFill>
              </a:rPr>
              <a:t>'E'</a:t>
            </a:r>
            <a:r>
              <a:rPr lang="en-US" sz="1500" dirty="0"/>
              <a:t>,</a:t>
            </a:r>
            <a:r>
              <a:rPr lang="en-US" sz="1500" dirty="0">
                <a:solidFill>
                  <a:srgbClr val="000080"/>
                </a:solidFill>
              </a:rPr>
              <a:t>3</a:t>
            </a:r>
            <a:r>
              <a:rPr lang="en-US" sz="1500" dirty="0"/>
              <a:t>);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008000"/>
                </a:solidFill>
              </a:rPr>
              <a:t>//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 err="1">
                <a:solidFill>
                  <a:srgbClr val="008000"/>
                </a:solidFill>
              </a:rPr>
              <a:t>str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==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"delta: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  <a:r>
              <a:rPr lang="en-US" sz="1500" dirty="0">
                <a:solidFill>
                  <a:srgbClr val="008000"/>
                </a:solidFill>
              </a:rPr>
              <a:t>1.234E+01"</a:t>
            </a:r>
            <a:r>
              <a:rPr lang="en-US" sz="1500" dirty="0">
                <a:solidFill>
                  <a:srgbClr val="C0C0C0"/>
                </a:solidFill>
              </a:rPr>
              <a:t> 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70730882"/>
      </p:ext>
    </p:extLst>
  </p:cSld>
  <p:clrMapOvr>
    <a:masterClrMapping/>
  </p:clrMapOvr>
  <p:transition spd="med"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/>
            <a:r>
              <a:rPr lang="en-US" dirty="0" err="1">
                <a:latin typeface="Courier New"/>
                <a:cs typeface="Courier New"/>
              </a:rPr>
              <a:t>QRegularExpression</a:t>
            </a:r>
            <a:r>
              <a:rPr lang="en-US" dirty="0"/>
              <a:t> supports</a:t>
            </a:r>
          </a:p>
          <a:p>
            <a:pPr lvl="1"/>
            <a:r>
              <a:rPr lang="en-US" dirty="0"/>
              <a:t>Regular expression matching </a:t>
            </a:r>
          </a:p>
          <a:p>
            <a:pPr lvl="1"/>
            <a:r>
              <a:rPr lang="en-US" dirty="0"/>
              <a:t>Wildcard matching 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QRegularExpression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rx</a:t>
            </a:r>
            <a:r>
              <a:rPr lang="en-US" dirty="0">
                <a:latin typeface="Courier New"/>
                <a:cs typeface="Courier New"/>
              </a:rPr>
              <a:t>("^\\d\\d?$"); // match integers 0 to 99 </a:t>
            </a:r>
          </a:p>
          <a:p>
            <a:pPr marL="45720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rx.match</a:t>
            </a:r>
            <a:r>
              <a:rPr lang="en-US" dirty="0">
                <a:latin typeface="Courier New"/>
                <a:cs typeface="Courier New"/>
              </a:rPr>
              <a:t>("123"); // </a:t>
            </a:r>
            <a:r>
              <a:rPr lang="en-US" dirty="0" err="1">
                <a:latin typeface="Courier New"/>
                <a:cs typeface="Courier New"/>
              </a:rPr>
              <a:t>QRegularExpressionMatch</a:t>
            </a:r>
            <a:r>
              <a:rPr lang="en-US" dirty="0">
                <a:latin typeface="Courier New"/>
                <a:cs typeface="Courier New"/>
              </a:rPr>
              <a:t>(Valid, no match)</a:t>
            </a:r>
          </a:p>
          <a:p>
            <a:pPr marL="45720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rx.match</a:t>
            </a:r>
            <a:r>
              <a:rPr lang="en-US" dirty="0">
                <a:latin typeface="Courier New"/>
                <a:cs typeface="Courier New"/>
              </a:rPr>
              <a:t>("-6");  // </a:t>
            </a:r>
            <a:r>
              <a:rPr lang="en-US" dirty="0" err="1">
                <a:latin typeface="Courier New"/>
                <a:cs typeface="Courier New"/>
              </a:rPr>
              <a:t>QRegularExpressionMatch</a:t>
            </a:r>
            <a:r>
              <a:rPr lang="en-US" dirty="0">
                <a:latin typeface="Courier New"/>
                <a:cs typeface="Courier New"/>
              </a:rPr>
              <a:t>(Valid, no match) </a:t>
            </a:r>
          </a:p>
          <a:p>
            <a:pPr marL="45720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rx.match</a:t>
            </a:r>
            <a:r>
              <a:rPr lang="en-US" dirty="0">
                <a:latin typeface="Courier New"/>
                <a:cs typeface="Courier New"/>
              </a:rPr>
              <a:t>("6");   // </a:t>
            </a:r>
            <a:r>
              <a:rPr lang="en-US" dirty="0" err="1">
                <a:latin typeface="Courier New"/>
                <a:cs typeface="Courier New"/>
              </a:rPr>
              <a:t>QRegularExpressionMatch</a:t>
            </a:r>
            <a:r>
              <a:rPr lang="en-US" dirty="0">
                <a:latin typeface="Courier New"/>
                <a:cs typeface="Courier New"/>
              </a:rPr>
              <a:t>(Valid, has match: 0:(0, 1, "6"))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with Regular Expressions 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69097980"/>
      </p:ext>
    </p:extLst>
  </p:cSld>
  <p:clrMapOvr>
    <a:masterClrMapping/>
  </p:clrMapOvr>
  <p:transition spd="med"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 purpose template-based container classes 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QList</a:t>
            </a: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&gt; </a:t>
            </a:r>
            <a:r>
              <a:rPr lang="en-US" dirty="0"/>
              <a:t>- </a:t>
            </a:r>
            <a:r>
              <a:rPr lang="en-US" i="1" dirty="0"/>
              <a:t>Sequence Container </a:t>
            </a:r>
            <a:endParaRPr lang="en-US" dirty="0"/>
          </a:p>
          <a:p>
            <a:pPr lvl="1"/>
            <a:r>
              <a:rPr lang="en-US" dirty="0"/>
              <a:t>Other: </a:t>
            </a:r>
            <a:r>
              <a:rPr lang="en-US" dirty="0" err="1">
                <a:latin typeface="Courier New"/>
                <a:cs typeface="Courier New"/>
              </a:rPr>
              <a:t>QVector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QLinkedList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QStack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QQueue</a:t>
            </a:r>
            <a:r>
              <a:rPr lang="en-US" dirty="0">
                <a:latin typeface="Courier New"/>
                <a:cs typeface="Courier New"/>
              </a:rPr>
              <a:t>... 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QMap</a:t>
            </a: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&gt;</a:t>
            </a:r>
            <a:r>
              <a:rPr lang="en-US" dirty="0"/>
              <a:t> - </a:t>
            </a:r>
            <a:r>
              <a:rPr lang="en-US" i="1" dirty="0"/>
              <a:t>Associative Container </a:t>
            </a:r>
            <a:endParaRPr lang="en-US" dirty="0"/>
          </a:p>
          <a:p>
            <a:pPr lvl="1"/>
            <a:r>
              <a:rPr lang="en-US" dirty="0"/>
              <a:t>Other: </a:t>
            </a:r>
            <a:r>
              <a:rPr lang="en-US" dirty="0" err="1">
                <a:latin typeface="Courier New"/>
                <a:cs typeface="Courier New"/>
              </a:rPr>
              <a:t>QHash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QSet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QMultiMap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QMultiHash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QCache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Qt's</a:t>
            </a:r>
            <a:r>
              <a:rPr lang="en-US" dirty="0"/>
              <a:t> Container Classes compared to STL</a:t>
            </a:r>
          </a:p>
          <a:p>
            <a:r>
              <a:rPr lang="en-US" dirty="0"/>
              <a:t>Lighter, safer, and easier to use than STL containers</a:t>
            </a:r>
          </a:p>
          <a:p>
            <a:r>
              <a:rPr lang="en-US" dirty="0"/>
              <a:t>If you prefer STL, feel free to continue using it.</a:t>
            </a:r>
          </a:p>
          <a:p>
            <a:r>
              <a:rPr lang="en-US" dirty="0"/>
              <a:t>Methods exist that convert between Qt and STL</a:t>
            </a:r>
          </a:p>
          <a:p>
            <a:pPr lvl="1"/>
            <a:r>
              <a:rPr lang="en-US" dirty="0"/>
              <a:t>e.g. you need to pass </a:t>
            </a:r>
            <a:r>
              <a:rPr lang="en-US" dirty="0" err="1">
                <a:latin typeface="Courier New"/>
                <a:cs typeface="Courier New"/>
              </a:rPr>
              <a:t>std</a:t>
            </a:r>
            <a:r>
              <a:rPr lang="en-US" dirty="0">
                <a:latin typeface="Courier New"/>
                <a:cs typeface="Courier New"/>
              </a:rPr>
              <a:t>::list </a:t>
            </a:r>
            <a:r>
              <a:rPr lang="en-US" dirty="0"/>
              <a:t>to a Qt method </a:t>
            </a:r>
          </a:p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Containers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25 October 2017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0" y="6381754"/>
            <a:ext cx="8782937" cy="14287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2382639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heQt">
  <a:themeElements>
    <a:clrScheme name="The QT Company">
      <a:dk1>
        <a:srgbClr val="09102B"/>
      </a:dk1>
      <a:lt1>
        <a:sysClr val="window" lastClr="FFFFFF"/>
      </a:lt1>
      <a:dk2>
        <a:srgbClr val="3A4055"/>
      </a:dk2>
      <a:lt2>
        <a:srgbClr val="F3F3F4"/>
      </a:lt2>
      <a:accent1>
        <a:srgbClr val="41CD52"/>
      </a:accent1>
      <a:accent2>
        <a:srgbClr val="848895"/>
      </a:accent2>
      <a:accent3>
        <a:srgbClr val="53586B"/>
      </a:accent3>
      <a:accent4>
        <a:srgbClr val="17A81A"/>
      </a:accent4>
      <a:accent5>
        <a:srgbClr val="222840"/>
      </a:accent5>
      <a:accent6>
        <a:srgbClr val="B5B7BF"/>
      </a:accent6>
      <a:hlink>
        <a:srgbClr val="21BE2B"/>
      </a:hlink>
      <a:folHlink>
        <a:srgbClr val="848895"/>
      </a:folHlink>
    </a:clrScheme>
    <a:fontScheme name="The QT company">
      <a:majorFont>
        <a:latin typeface="Titillium Web"/>
        <a:ea typeface=""/>
        <a:cs typeface=""/>
      </a:majorFont>
      <a:minorFont>
        <a:latin typeface="Titillium We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AA76FDA5-2777-4795-92B7-67D03C5B08B0}" vid="{05B28644-DD47-409B-B126-3019DAFA3E9F}"/>
    </a:ext>
  </a:extLst>
</a:theme>
</file>

<file path=ppt/theme/theme2.xml><?xml version="1.0" encoding="utf-8"?>
<a:theme xmlns:a="http://schemas.openxmlformats.org/drawingml/2006/main" name="Office Theme">
  <a:themeElements>
    <a:clrScheme name="The QT Company">
      <a:dk1>
        <a:srgbClr val="09102B"/>
      </a:dk1>
      <a:lt1>
        <a:sysClr val="window" lastClr="FFFFFF"/>
      </a:lt1>
      <a:dk2>
        <a:srgbClr val="3A4055"/>
      </a:dk2>
      <a:lt2>
        <a:srgbClr val="F3F3F4"/>
      </a:lt2>
      <a:accent1>
        <a:srgbClr val="41CD52"/>
      </a:accent1>
      <a:accent2>
        <a:srgbClr val="848895"/>
      </a:accent2>
      <a:accent3>
        <a:srgbClr val="53586B"/>
      </a:accent3>
      <a:accent4>
        <a:srgbClr val="17A81A"/>
      </a:accent4>
      <a:accent5>
        <a:srgbClr val="222840"/>
      </a:accent5>
      <a:accent6>
        <a:srgbClr val="B5B7BF"/>
      </a:accent6>
      <a:hlink>
        <a:srgbClr val="21BE2B"/>
      </a:hlink>
      <a:folHlink>
        <a:srgbClr val="848895"/>
      </a:folHlink>
    </a:clrScheme>
    <a:fontScheme name="The QT company">
      <a:majorFont>
        <a:latin typeface="Titillium Web"/>
        <a:ea typeface=""/>
        <a:cs typeface=""/>
      </a:majorFont>
      <a:minorFont>
        <a:latin typeface="Titillium We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he QT Company">
      <a:dk1>
        <a:srgbClr val="09102B"/>
      </a:dk1>
      <a:lt1>
        <a:sysClr val="window" lastClr="FFFFFF"/>
      </a:lt1>
      <a:dk2>
        <a:srgbClr val="3A4055"/>
      </a:dk2>
      <a:lt2>
        <a:srgbClr val="F3F3F4"/>
      </a:lt2>
      <a:accent1>
        <a:srgbClr val="41CD52"/>
      </a:accent1>
      <a:accent2>
        <a:srgbClr val="848895"/>
      </a:accent2>
      <a:accent3>
        <a:srgbClr val="53586B"/>
      </a:accent3>
      <a:accent4>
        <a:srgbClr val="17A81A"/>
      </a:accent4>
      <a:accent5>
        <a:srgbClr val="222840"/>
      </a:accent5>
      <a:accent6>
        <a:srgbClr val="B5B7BF"/>
      </a:accent6>
      <a:hlink>
        <a:srgbClr val="21BE2B"/>
      </a:hlink>
      <a:folHlink>
        <a:srgbClr val="848895"/>
      </a:folHlink>
    </a:clrScheme>
    <a:fontScheme name="The QT company">
      <a:majorFont>
        <a:latin typeface="Titillium Web"/>
        <a:ea typeface=""/>
        <a:cs typeface=""/>
      </a:majorFont>
      <a:minorFont>
        <a:latin typeface="Titillium We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TheQt.potx</Template>
  <TotalTime>21933</TotalTime>
  <Words>9668</Words>
  <Application>Microsoft Macintosh PowerPoint</Application>
  <PresentationFormat>Custom</PresentationFormat>
  <Paragraphs>2002</Paragraphs>
  <Slides>123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38" baseType="lpstr">
      <vt:lpstr>Adobe Caslon Pro</vt:lpstr>
      <vt:lpstr>Calibri</vt:lpstr>
      <vt:lpstr>Courier New</vt:lpstr>
      <vt:lpstr>Gill Sans</vt:lpstr>
      <vt:lpstr>MS PGothic</vt:lpstr>
      <vt:lpstr>Open Sans</vt:lpstr>
      <vt:lpstr>Open Sans Light</vt:lpstr>
      <vt:lpstr>SimSun</vt:lpstr>
      <vt:lpstr>Symbol</vt:lpstr>
      <vt:lpstr>Titillium Web</vt:lpstr>
      <vt:lpstr>Verdana</vt:lpstr>
      <vt:lpstr>ヒラギノ角ゴ Pro W3</vt:lpstr>
      <vt:lpstr>Arial</vt:lpstr>
      <vt:lpstr>TheQt</vt:lpstr>
      <vt:lpstr>Visio</vt:lpstr>
      <vt:lpstr>Essentials Edition </vt:lpstr>
      <vt:lpstr>Contents</vt:lpstr>
      <vt:lpstr>Objectives</vt:lpstr>
      <vt:lpstr>Qt Essentials</vt:lpstr>
      <vt:lpstr>Contents</vt:lpstr>
      <vt:lpstr>The Qt Company: A Brief Introduction</vt:lpstr>
      <vt:lpstr>Qt History</vt:lpstr>
      <vt:lpstr>Qt History</vt:lpstr>
      <vt:lpstr>The Leading C++ Cross-Platform Framework</vt:lpstr>
      <vt:lpstr>Qt Products </vt:lpstr>
      <vt:lpstr>Qt is Used Everywhere</vt:lpstr>
      <vt:lpstr>Why Qt?</vt:lpstr>
      <vt:lpstr>Qt Applications Are Native Applications </vt:lpstr>
      <vt:lpstr>Qt Modules</vt:lpstr>
      <vt:lpstr>Licensing Options </vt:lpstr>
      <vt:lpstr>Licensing Options </vt:lpstr>
      <vt:lpstr>Qt Application Architecture </vt:lpstr>
      <vt:lpstr>Basic Development Tools</vt:lpstr>
      <vt:lpstr>Qt Creator IDE</vt:lpstr>
      <vt:lpstr>Finding Code – Locator </vt:lpstr>
      <vt:lpstr>Using QtCreator</vt:lpstr>
      <vt:lpstr>Build and Run Settings – Qt Creator Project Mode</vt:lpstr>
      <vt:lpstr>Qt Build Tools – qmake </vt:lpstr>
      <vt:lpstr>Qt Build Tools – uic, moc, rcc</vt:lpstr>
      <vt:lpstr>Cross-Compilation Configuration – qmake  </vt:lpstr>
      <vt:lpstr>Building Qt Applications</vt:lpstr>
      <vt:lpstr>Useful qmake Variables</vt:lpstr>
      <vt:lpstr>Qmake Usage</vt:lpstr>
      <vt:lpstr>Debugging</vt:lpstr>
      <vt:lpstr>Remote Debugging</vt:lpstr>
      <vt:lpstr>Analyzing Memory</vt:lpstr>
      <vt:lpstr>Code Analysis </vt:lpstr>
      <vt:lpstr>Qt Coding Convention</vt:lpstr>
      <vt:lpstr>Qt Debugging Aids – Logging </vt:lpstr>
      <vt:lpstr>Logging Message Categories </vt:lpstr>
      <vt:lpstr>Category Rules and Filters </vt:lpstr>
      <vt:lpstr>Qt Debugging Aids – Asserts</vt:lpstr>
      <vt:lpstr>Qt Debugging Aids – Debug Dumps</vt:lpstr>
      <vt:lpstr>Help and Further Reading</vt:lpstr>
      <vt:lpstr>Objects in Qt</vt:lpstr>
      <vt:lpstr>Contents</vt:lpstr>
      <vt:lpstr>QObjects and Value Types</vt:lpstr>
      <vt:lpstr>Memory Management: Creating QObjects</vt:lpstr>
      <vt:lpstr>Object Deletion – deleteLater()</vt:lpstr>
      <vt:lpstr>Object Deletion – QScopedPointer </vt:lpstr>
      <vt:lpstr>Object Deletion – QPointer </vt:lpstr>
      <vt:lpstr>Data Sharing</vt:lpstr>
      <vt:lpstr>Meta-Object System</vt:lpstr>
      <vt:lpstr>Qt Object Class Declaration – QWindow </vt:lpstr>
      <vt:lpstr>Object Communication: Signals and Slots</vt:lpstr>
      <vt:lpstr>Qt Object Class Declaration with Signals and Slots</vt:lpstr>
      <vt:lpstr>Connections</vt:lpstr>
      <vt:lpstr>String and Functor-Based Connections</vt:lpstr>
      <vt:lpstr>Connection Variants</vt:lpstr>
      <vt:lpstr>Connection Variants</vt:lpstr>
      <vt:lpstr>Connection Types</vt:lpstr>
      <vt:lpstr>Disconnecting Signals</vt:lpstr>
      <vt:lpstr>Qt Property System</vt:lpstr>
      <vt:lpstr>Providing Properties from QObject</vt:lpstr>
      <vt:lpstr>Qt Property System</vt:lpstr>
      <vt:lpstr>Enumerations</vt:lpstr>
      <vt:lpstr>Summary</vt:lpstr>
      <vt:lpstr>Meta-Type System</vt:lpstr>
      <vt:lpstr>Contents</vt:lpstr>
      <vt:lpstr>Variants</vt:lpstr>
      <vt:lpstr>QVariant Examples</vt:lpstr>
      <vt:lpstr>Supported Types</vt:lpstr>
      <vt:lpstr>Custom Types and QVariant</vt:lpstr>
      <vt:lpstr>Custom Types and QVariant</vt:lpstr>
      <vt:lpstr>Limitations on Custom Types</vt:lpstr>
      <vt:lpstr>Summary</vt:lpstr>
      <vt:lpstr>Event Handling</vt:lpstr>
      <vt:lpstr>Contents</vt:lpstr>
      <vt:lpstr>Event Processing </vt:lpstr>
      <vt:lpstr>Event Handling in Brief</vt:lpstr>
      <vt:lpstr>QEvent</vt:lpstr>
      <vt:lpstr>Handling Events – the Easy Way – 1(2)</vt:lpstr>
      <vt:lpstr>Handling Events – the Easy Way – 2(2)</vt:lpstr>
      <vt:lpstr>Custom Events</vt:lpstr>
      <vt:lpstr>Event Categories</vt:lpstr>
      <vt:lpstr>Sending and Posting Events </vt:lpstr>
      <vt:lpstr>Event Processing – Event Loops</vt:lpstr>
      <vt:lpstr>Event Dispatcher</vt:lpstr>
      <vt:lpstr>Event Filters</vt:lpstr>
      <vt:lpstr>Event Filters</vt:lpstr>
      <vt:lpstr>Further Notes</vt:lpstr>
      <vt:lpstr>Summary</vt:lpstr>
      <vt:lpstr>Core Classes</vt:lpstr>
      <vt:lpstr>Contents</vt:lpstr>
      <vt:lpstr>QString</vt:lpstr>
      <vt:lpstr>String Creation</vt:lpstr>
      <vt:lpstr>String Creation</vt:lpstr>
      <vt:lpstr>String Creation and Performance </vt:lpstr>
      <vt:lpstr>Text Processing with QString</vt:lpstr>
      <vt:lpstr>Extracting Data from the Strings</vt:lpstr>
      <vt:lpstr>QByteArray </vt:lpstr>
      <vt:lpstr>Formatted Output with QString::arg() </vt:lpstr>
      <vt:lpstr>Text Processing with Regular Expressions </vt:lpstr>
      <vt:lpstr>Item Containers</vt:lpstr>
      <vt:lpstr>Using Containers  </vt:lpstr>
      <vt:lpstr>Container Complexity</vt:lpstr>
      <vt:lpstr>Storing Classes in Qt Container </vt:lpstr>
      <vt:lpstr>Requirements on Container Keys </vt:lpstr>
      <vt:lpstr>Memory Usage and Performance</vt:lpstr>
      <vt:lpstr>Custom Types and Performance </vt:lpstr>
      <vt:lpstr>Iterators</vt:lpstr>
      <vt:lpstr>Java-Style Iterators</vt:lpstr>
      <vt:lpstr>Iterator Example</vt:lpstr>
      <vt:lpstr>Modifying During Iteration</vt:lpstr>
      <vt:lpstr>Iterating over QMap and QHash </vt:lpstr>
      <vt:lpstr>Another Iterator Example</vt:lpstr>
      <vt:lpstr>Foreach Keyword</vt:lpstr>
      <vt:lpstr>Algorithms: Sorting, Finding, Copying </vt:lpstr>
      <vt:lpstr>Algorithms Example</vt:lpstr>
      <vt:lpstr>File Management – Essential Classes </vt:lpstr>
      <vt:lpstr>QIODevice</vt:lpstr>
      <vt:lpstr>QIODevice Read and Write Functions</vt:lpstr>
      <vt:lpstr>File I/O</vt:lpstr>
      <vt:lpstr>Streaming</vt:lpstr>
      <vt:lpstr>Data Stream </vt:lpstr>
      <vt:lpstr>Memory-Mapped Files</vt:lpstr>
      <vt:lpstr>Summary</vt:lpstr>
      <vt:lpstr>Thank you</vt:lpstr>
    </vt:vector>
  </TitlesOfParts>
  <Company>grow.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PowerPoint Template</dc:title>
  <dc:creator>mika kontio / grow.</dc:creator>
  <cp:lastModifiedBy>Tino Pyssysalo</cp:lastModifiedBy>
  <cp:revision>643</cp:revision>
  <cp:lastPrinted>2016-05-13T12:45:14Z</cp:lastPrinted>
  <dcterms:created xsi:type="dcterms:W3CDTF">2016-03-29T07:41:16Z</dcterms:created>
  <dcterms:modified xsi:type="dcterms:W3CDTF">2017-10-25T10:08:55Z</dcterms:modified>
</cp:coreProperties>
</file>