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76" r:id="rId6"/>
    <p:sldId id="257" r:id="rId7"/>
    <p:sldId id="258" r:id="rId8"/>
    <p:sldId id="259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75" r:id="rId17"/>
  </p:sldIdLst>
  <p:sldSz cx="12188825" cy="6858000"/>
  <p:notesSz cx="6797675" cy="99266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1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27AE780-A62E-4225-A8BB-7F138B4447D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EF53C6A-7E2F-4E55-B14C-84F856490476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247F8-06BE-4712-9AEB-B951EB6592BD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987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34F4ABC-9628-4DED-BDC8-5FBF432565B4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247F8-06BE-4712-9AEB-B951EB6592BD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247F8-06BE-4712-9AEB-B951EB6592BD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274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247F8-06BE-4712-9AEB-B951EB6592BD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85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247F8-06BE-4712-9AEB-B951EB6592BD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51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247F8-06BE-4712-9AEB-B951EB6592BD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576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247F8-06BE-4712-9AEB-B951EB6592BD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36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247F8-06BE-4712-9AEB-B951EB6592BD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21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50800" y="5757480"/>
            <a:ext cx="11086920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50800" y="1628640"/>
            <a:ext cx="11086920" cy="367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50800" y="5757480"/>
            <a:ext cx="11086920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50800" y="5757480"/>
            <a:ext cx="11086920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50800" y="1628640"/>
            <a:ext cx="11086920" cy="367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BB1398-2482-41FA-BFB7-ED01CE5CFE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606082"/>
                </a:solidFill>
              </a:defRPr>
            </a:lvl1pPr>
          </a:lstStyle>
          <a:p>
            <a:pPr lvl="0"/>
            <a:fld id="{3A60CA9D-A63A-4EC5-B18D-645E2C5D24AC}" type="datetime3">
              <a:rPr lang="en-US"/>
              <a:pPr lvl="0"/>
              <a:t>19 November 2017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663A530-3F16-4C3C-9A97-2D611B1336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C06782"/>
                </a:solidFill>
              </a:defRPr>
            </a:lvl1pPr>
          </a:lstStyle>
          <a:p>
            <a:pPr lvl="0"/>
            <a:r>
              <a:rPr lang="en-US"/>
              <a:t>Presentation name / Author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315ED7-A2C9-4D73-A27E-D81B1836EC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E06982"/>
                </a:solidFill>
              </a:defRPr>
            </a:lvl1pPr>
          </a:lstStyle>
          <a:p>
            <a:pPr lvl="0"/>
            <a:fld id="{3D819B56-0666-4C81-96A9-AEABD7CC67BD}" type="slidenum">
              <a:t>‹#›</a:t>
            </a:fld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71359228-1598-4B15-9AAF-E11CE88473A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88821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r">
              <a:buNone/>
              <a:defRPr lang="en-GB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6C559-BBB7-4FFF-A687-A50053835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718" y="1628776"/>
            <a:ext cx="11087384" cy="792117"/>
          </a:xfrm>
        </p:spPr>
        <p:txBody>
          <a:bodyPr/>
          <a:lstStyle>
            <a:lvl1pPr>
              <a:defRPr sz="5998">
                <a:solidFill>
                  <a:srgbClr val="FFFFFF"/>
                </a:solidFill>
                <a:effectLst>
                  <a:outerShdw blurRad="1524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1392FB0-7628-4CB4-83D4-393A8A79EA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50718" y="2492893"/>
            <a:ext cx="11087384" cy="936107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  <a:effectLst>
                  <a:outerShdw blurRad="1524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9816439-DC7D-477D-9FA5-F6EA38D226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718" y="5805260"/>
            <a:ext cx="11087384" cy="360584"/>
          </a:xfrm>
        </p:spPr>
        <p:txBody>
          <a:bodyPr anchor="b"/>
          <a:lstStyle>
            <a:lvl1pPr marL="0" indent="0">
              <a:buNone/>
              <a:defRPr>
                <a:solidFill>
                  <a:srgbClr val="FFFFFF"/>
                </a:solidFill>
                <a:effectLst>
                  <a:outerShdw blurRad="1524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/>
              <a:t>Insert date</a:t>
            </a:r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3246315C-7B4C-47FA-9F33-FCF4D1352D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717" y="549271"/>
            <a:ext cx="719811" cy="52919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rgbClr val="00858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8473679"/>
      </p:ext>
    </p:extLst>
  </p:cSld>
  <p:clrMapOvr>
    <a:masterClrMapping/>
  </p:clrMapOvr>
  <p:transition spd="med">
    <p:fade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50800" y="5757480"/>
            <a:ext cx="11086920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550800" y="1628640"/>
            <a:ext cx="11086920" cy="367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pic>
        <p:nvPicPr>
          <p:cNvPr id="166" name="Picture 165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550800" y="5757480"/>
            <a:ext cx="11086920" cy="45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550800" y="1628640"/>
            <a:ext cx="11086920" cy="367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50800" y="1628640"/>
            <a:ext cx="11086920" cy="367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5868000" y="5805000"/>
            <a:ext cx="451800" cy="3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508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36036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600" y="599364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508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600" y="5805360"/>
            <a:ext cx="541008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50800" y="5993640"/>
            <a:ext cx="11086920" cy="17172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 flipV="1">
            <a:off x="-10800" y="-6480"/>
            <a:ext cx="489960" cy="4899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 flipH="1">
            <a:off x="11709360" y="6378480"/>
            <a:ext cx="478800" cy="4791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i-FI" sz="6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Master title style</a:t>
            </a:r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055520" y="6381720"/>
            <a:ext cx="179928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2855160" y="6381720"/>
            <a:ext cx="87825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550800" y="6381720"/>
            <a:ext cx="5043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121ED84E-1720-496E-BBB7-7168731A6585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550800" y="549360"/>
            <a:ext cx="719280" cy="528480"/>
          </a:xfrm>
          <a:custGeom>
            <a:avLst/>
            <a:gdLst/>
            <a:ahLst/>
            <a:cxnLst/>
            <a:rect l="l" t="t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rgbClr val="41CD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the outline text format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Outline Level</a:t>
            </a:r>
            <a:endParaRPr lang="fi-FI" sz="16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Outline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Sixth Outline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Seventh Outline LevelInsert date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flipV="1">
            <a:off x="-10800" y="-6480"/>
            <a:ext cx="489960" cy="4899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 flipH="1">
            <a:off x="11709360" y="6378480"/>
            <a:ext cx="478800" cy="4791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50800" y="1845000"/>
            <a:ext cx="11086920" cy="4320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Outline Level</a:t>
            </a:r>
            <a:endParaRPr lang="fi-FI" sz="16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Seventh Outline LevelClick to edit Master text styles</a:t>
            </a: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6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6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4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4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055520" y="6381720"/>
            <a:ext cx="179928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855160" y="6381720"/>
            <a:ext cx="87825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550800" y="6381720"/>
            <a:ext cx="5043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395A5EB3-2F53-42CE-A938-E48DE5CB957D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title"/>
          </p:nvPr>
        </p:nvSpPr>
        <p:spPr>
          <a:xfrm>
            <a:off x="550800" y="692280"/>
            <a:ext cx="11086920" cy="936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Master title style</a:t>
            </a:r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flipV="1">
            <a:off x="-10800" y="-6480"/>
            <a:ext cx="489960" cy="4899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 flipH="1">
            <a:off x="11709360" y="6378480"/>
            <a:ext cx="478800" cy="4791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i-FI" sz="6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Master title style</a:t>
            </a:r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50800" y="2853000"/>
            <a:ext cx="11086920" cy="3312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32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the outline text format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32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Outline Level</a:t>
            </a:r>
            <a:endParaRPr lang="fi-FI" sz="16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32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32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32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Outline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32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Sixth Outline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32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Seventh Outline LevelClick to edit Master text styles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level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level</a:t>
            </a:r>
          </a:p>
        </p:txBody>
      </p:sp>
      <p:sp>
        <p:nvSpPr>
          <p:cNvPr id="87" name="CustomShape 5"/>
          <p:cNvSpPr/>
          <p:nvPr/>
        </p:nvSpPr>
        <p:spPr>
          <a:xfrm>
            <a:off x="550800" y="549360"/>
            <a:ext cx="719280" cy="528480"/>
          </a:xfrm>
          <a:custGeom>
            <a:avLst/>
            <a:gdLst/>
            <a:ahLst/>
            <a:cxnLst/>
            <a:rect l="l" t="t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PlaceHolder 6"/>
          <p:cNvSpPr>
            <a:spLocks noGrp="1"/>
          </p:cNvSpPr>
          <p:nvPr>
            <p:ph type="dt"/>
          </p:nvPr>
        </p:nvSpPr>
        <p:spPr>
          <a:xfrm>
            <a:off x="1055520" y="6381720"/>
            <a:ext cx="179928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ftr"/>
          </p:nvPr>
        </p:nvSpPr>
        <p:spPr>
          <a:xfrm>
            <a:off x="2855160" y="6381720"/>
            <a:ext cx="87825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8"/>
          <p:cNvSpPr>
            <a:spLocks noGrp="1"/>
          </p:cNvSpPr>
          <p:nvPr>
            <p:ph type="sldNum"/>
          </p:nvPr>
        </p:nvSpPr>
        <p:spPr>
          <a:xfrm>
            <a:off x="550800" y="6381720"/>
            <a:ext cx="5043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B303AE52-B2FD-47DB-A48C-78417E143605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 flipV="1">
            <a:off x="-10800" y="-6480"/>
            <a:ext cx="489960" cy="4899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 flipH="1">
            <a:off x="11709360" y="6378480"/>
            <a:ext cx="478800" cy="4791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0" y="0"/>
            <a:ext cx="6094080" cy="685764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479425" y="0"/>
                </a:moveTo>
                <a:lnTo>
                  <a:pt x="6096000" y="0"/>
                </a:lnTo>
                <a:lnTo>
                  <a:pt x="6096000" y="6378574"/>
                </a:lnTo>
                <a:lnTo>
                  <a:pt x="5616575" y="6857999"/>
                </a:lnTo>
                <a:lnTo>
                  <a:pt x="6096000" y="6857999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rgbClr val="09102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550800" y="692280"/>
            <a:ext cx="5255280" cy="936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i-FI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Master title style</a:t>
            </a:r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50800" y="1844640"/>
            <a:ext cx="5255280" cy="4320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the outline text format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Outline Level</a:t>
            </a:r>
            <a:endParaRPr lang="fi-FI" sz="16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Outline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Sixth Outline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Seventh Outline LevelClick to edit Master text styles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382440" y="1844640"/>
            <a:ext cx="5255280" cy="4320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Outline Level</a:t>
            </a:r>
            <a:endParaRPr lang="fi-FI" sz="16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Sixth Outline Level</a:t>
            </a:r>
          </a:p>
          <a:p>
            <a:pPr marL="182520" indent="-182160">
              <a:lnSpc>
                <a:spcPct val="100000"/>
              </a:lnSpc>
              <a:buClr>
                <a:srgbClr val="09102B"/>
              </a:buClr>
              <a:buFont typeface="Titillium Web"/>
              <a:buChar char="›"/>
            </a:pPr>
            <a:r>
              <a:rPr lang="fi-FI" sz="2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Seventh Outline LevelClick to edit Master text styles</a:t>
            </a:r>
          </a:p>
          <a:p>
            <a:pPr marL="539640" lvl="1" indent="-182160">
              <a:lnSpc>
                <a:spcPct val="100000"/>
              </a:lnSpc>
              <a:buClr>
                <a:srgbClr val="09102B"/>
              </a:buClr>
              <a:buFont typeface="Titillium Web"/>
              <a:buChar char="›"/>
            </a:pPr>
            <a:r>
              <a:rPr lang="fi-FI" sz="16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level</a:t>
            </a:r>
          </a:p>
          <a:p>
            <a:pPr marL="898560" lvl="2" indent="-183960">
              <a:lnSpc>
                <a:spcPct val="100000"/>
              </a:lnSpc>
              <a:buClr>
                <a:srgbClr val="09102B"/>
              </a:buClr>
              <a:buFont typeface="Titillium Web"/>
              <a:buChar char="›"/>
            </a:pPr>
            <a:r>
              <a:rPr lang="fi-FI" sz="16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255680" lvl="3" indent="-183960">
              <a:lnSpc>
                <a:spcPct val="100000"/>
              </a:lnSpc>
              <a:buClr>
                <a:srgbClr val="09102B"/>
              </a:buClr>
              <a:buFont typeface="Titillium Web"/>
              <a:buChar char="›"/>
            </a:pPr>
            <a:r>
              <a:rPr lang="fi-FI" sz="14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level</a:t>
            </a:r>
          </a:p>
          <a:p>
            <a:pPr marL="1612800" lvl="4" indent="-174240">
              <a:lnSpc>
                <a:spcPct val="100000"/>
              </a:lnSpc>
              <a:buClr>
                <a:srgbClr val="09102B"/>
              </a:buClr>
              <a:buFont typeface="Titillium Web"/>
              <a:buChar char="›"/>
            </a:pPr>
            <a:r>
              <a:rPr lang="fi-FI" sz="14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dt"/>
          </p:nvPr>
        </p:nvSpPr>
        <p:spPr>
          <a:xfrm>
            <a:off x="1055520" y="6381720"/>
            <a:ext cx="179928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8"/>
          <p:cNvSpPr>
            <a:spLocks noGrp="1"/>
          </p:cNvSpPr>
          <p:nvPr>
            <p:ph type="ftr"/>
          </p:nvPr>
        </p:nvSpPr>
        <p:spPr>
          <a:xfrm>
            <a:off x="2855160" y="6381720"/>
            <a:ext cx="87825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Presentation name / Author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9"/>
          <p:cNvSpPr>
            <a:spLocks noGrp="1"/>
          </p:cNvSpPr>
          <p:nvPr>
            <p:ph type="sldNum"/>
          </p:nvPr>
        </p:nvSpPr>
        <p:spPr>
          <a:xfrm>
            <a:off x="550800" y="6381720"/>
            <a:ext cx="5043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41EC80EB-EB57-45BF-AA3B-9A7CFC72F774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 flipV="1">
            <a:off x="-10800" y="-6480"/>
            <a:ext cx="489960" cy="4899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11709360" y="6378480"/>
            <a:ext cx="478800" cy="479160"/>
          </a:xfrm>
          <a:prstGeom prst="rtTriangle">
            <a:avLst/>
          </a:prstGeom>
          <a:solidFill>
            <a:srgbClr val="41CD5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550800" y="1628640"/>
            <a:ext cx="11086920" cy="791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i-FI" sz="6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Add Thank you text.</a:t>
            </a:r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/>
          </p:nvPr>
        </p:nvSpPr>
        <p:spPr>
          <a:xfrm>
            <a:off x="1055520" y="6381720"/>
            <a:ext cx="179928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/>
          </p:nvPr>
        </p:nvSpPr>
        <p:spPr>
          <a:xfrm>
            <a:off x="2855160" y="6381720"/>
            <a:ext cx="87825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/>
          </p:nvPr>
        </p:nvSpPr>
        <p:spPr>
          <a:xfrm>
            <a:off x="550800" y="6381720"/>
            <a:ext cx="504360" cy="142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A6990754-747A-4823-B57C-0830187B664F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550800" y="549360"/>
            <a:ext cx="719280" cy="528480"/>
          </a:xfrm>
          <a:custGeom>
            <a:avLst/>
            <a:gdLst/>
            <a:ahLst/>
            <a:cxnLst/>
            <a:rect l="l" t="t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rgbClr val="41CD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PlaceHolder 8"/>
          <p:cNvSpPr>
            <a:spLocks noGrp="1"/>
          </p:cNvSpPr>
          <p:nvPr>
            <p:ph type="body"/>
          </p:nvPr>
        </p:nvSpPr>
        <p:spPr>
          <a:xfrm>
            <a:off x="550800" y="5805360"/>
            <a:ext cx="11086920" cy="36036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Click to edit the outline text format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Second Outline Level</a:t>
            </a:r>
            <a:endParaRPr lang="fi-FI" sz="16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Third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Fourth Outline Level</a:t>
            </a:r>
            <a:endParaRPr lang="fi-FI" sz="14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Fifth Outline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Sixth Outline Level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Seventh Outline LevelInsert your contact details</a:t>
            </a:r>
            <a:endParaRPr lang="fi-FI" sz="20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6E23AB63-3F4A-4C4C-87D5-6D279264C98D}"/>
              </a:ext>
            </a:extLst>
          </p:cNvPr>
          <p:cNvSpPr txBox="1"/>
          <p:nvPr/>
        </p:nvSpPr>
        <p:spPr>
          <a:xfrm>
            <a:off x="1055408" y="6380984"/>
            <a:ext cx="1799756" cy="1428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defTabSz="914126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DE836B-0C6B-4883-8D5D-1850BDEBE2C7}" type="datetime3">
              <a:rPr lang="en-US" sz="900">
                <a:solidFill>
                  <a:srgbClr val="88DA58"/>
                </a:solidFill>
                <a:latin typeface="Titillium Web"/>
              </a:rPr>
              <a:pPr defTabSz="914126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 November 2017</a:t>
            </a:fld>
            <a:endParaRPr lang="en-US" sz="900">
              <a:solidFill>
                <a:srgbClr val="C8D958"/>
              </a:solidFill>
              <a:latin typeface="Titillium Web"/>
            </a:endParaRP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0EDF146-E923-40FE-A13D-8B5A367AA6A0}"/>
              </a:ext>
            </a:extLst>
          </p:cNvPr>
          <p:cNvSpPr txBox="1"/>
          <p:nvPr/>
        </p:nvSpPr>
        <p:spPr>
          <a:xfrm>
            <a:off x="2855164" y="6380984"/>
            <a:ext cx="8782938" cy="1428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defTabSz="914126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C8DF58"/>
                </a:solidFill>
                <a:latin typeface="Titillium Web"/>
              </a:rPr>
              <a:t>Presentation name / Author</a:t>
            </a:r>
            <a:endParaRPr lang="en-US" sz="900">
              <a:solidFill>
                <a:srgbClr val="08E357"/>
              </a:solidFill>
              <a:latin typeface="Titillium Web"/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EB8AE1A7-CBD1-4EEB-B5CB-C6909C06D80C}"/>
              </a:ext>
            </a:extLst>
          </p:cNvPr>
          <p:cNvSpPr txBox="1"/>
          <p:nvPr/>
        </p:nvSpPr>
        <p:spPr>
          <a:xfrm>
            <a:off x="550717" y="6380984"/>
            <a:ext cx="504690" cy="1428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defTabSz="914126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273F63-008F-4796-AD4F-FC8D3B223440}" type="slidenum">
              <a:rPr sz="1799"/>
              <a:pPr defTabSz="914126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900">
              <a:solidFill>
                <a:srgbClr val="08E557"/>
              </a:solidFill>
              <a:latin typeface="Titillium Web"/>
            </a:endParaRPr>
          </a:p>
        </p:txBody>
      </p:sp>
      <p:sp>
        <p:nvSpPr>
          <p:cNvPr id="5" name="Picture Placeholder 23">
            <a:extLst>
              <a:ext uri="{FF2B5EF4-FFF2-40B4-BE49-F238E27FC236}">
                <a16:creationId xmlns:a16="http://schemas.microsoft.com/office/drawing/2014/main" id="{ADFB78DB-F5F3-4F98-BB4E-1D8D46C94B1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893"/>
            <a:ext cx="12188821" cy="685621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fi-FI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159A9-59B0-4899-9AD2-E1BC2BD8F6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Qt</a:t>
            </a:r>
            <a:r>
              <a:rPr lang="en-US" dirty="0"/>
              <a:t> Training Labs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40227A-7D09-4657-8F04-57F46DB08E0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50717" y="2493136"/>
            <a:ext cx="11087384" cy="9358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Hands 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0181042-0426-4507-8125-21CC38D55A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717" y="5804641"/>
            <a:ext cx="11087384" cy="360490"/>
          </a:xfrm>
        </p:spPr>
        <p:txBody>
          <a:bodyPr anchor="b"/>
          <a:lstStyle/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  <a:effectLst>
                  <a:outerShdw blurRad="152400">
                    <a:srgbClr val="000000"/>
                  </a:outerShdw>
                </a:effectLst>
              </a:rPr>
              <a:t>11.2017. Seoul</a:t>
            </a: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BAF28425-2F99-4F94-933F-D144F27A62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717" y="550021"/>
            <a:ext cx="719811" cy="529061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923899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Task: </a:t>
            </a:r>
            <a:r>
              <a:rPr lang="en-US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Show a playlist on the dashboard using </a:t>
            </a:r>
            <a:r>
              <a:rPr lang="en-US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ListView</a:t>
            </a: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a dummy model to store the data to display</a:t>
            </a: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Example: </a:t>
            </a:r>
            <a:r>
              <a:rPr lang="en-US" sz="2000" b="1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dashboard-</a:t>
            </a:r>
            <a:r>
              <a:rPr lang="en-US" sz="2000" b="1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qml</a:t>
            </a:r>
            <a:r>
              <a:rPr lang="en-US" sz="2000" b="1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-</a:t>
            </a:r>
            <a:r>
              <a:rPr lang="en-US" sz="2000" b="1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listview</a:t>
            </a:r>
            <a:endParaRPr lang="en-US" sz="2000" b="1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9F85033-F281-47E5-B0D3-45019CCC6B54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7.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Exercise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-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ListView</a:t>
            </a: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367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Task: </a:t>
            </a:r>
            <a:r>
              <a:rPr lang="en-US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Integrate the C++ </a:t>
            </a:r>
            <a:r>
              <a:rPr lang="en-US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rpmengine</a:t>
            </a:r>
            <a:r>
              <a:rPr lang="en-US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into the dashboard, so that the </a:t>
            </a:r>
            <a:r>
              <a:rPr lang="en-US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rmp</a:t>
            </a:r>
            <a:r>
              <a:rPr lang="en-US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and speed data are coming from C++</a:t>
            </a: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Example: </a:t>
            </a:r>
            <a:r>
              <a:rPr lang="en-US" sz="2000" b="1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dashboard-qqc2</a:t>
            </a:r>
          </a:p>
        </p:txBody>
      </p:sp>
      <p:sp>
        <p:nvSpPr>
          <p:cNvPr id="228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9F85033-F281-47E5-B0D3-45019CCC6B54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8.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Exercise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–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QtQuick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and C++</a:t>
            </a:r>
            <a:endParaRPr lang="en-US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>
              <a:lnSpc>
                <a:spcPct val="90000"/>
              </a:lnSpc>
            </a:pP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2209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550800" y="1628640"/>
            <a:ext cx="1108692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i-FI" sz="6000" b="0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Thank you</a:t>
            </a:r>
            <a:endParaRPr lang="fi-FI" sz="1800" b="0" strike="noStrike" spc="-1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550800" y="2493000"/>
            <a:ext cx="1108692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F3FE9891-13CE-45DC-9B22-BD41F2387D7F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12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TextShape 5"/>
          <p:cNvSpPr txBox="1"/>
          <p:nvPr/>
        </p:nvSpPr>
        <p:spPr>
          <a:xfrm>
            <a:off x="550800" y="5805360"/>
            <a:ext cx="11086920" cy="3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fi-FI" sz="2000" spc="-1" dirty="0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Karim.pinter</a:t>
            </a:r>
            <a:r>
              <a:rPr lang="fi-FI" sz="2000" b="0" strike="noStrike" spc="-1" dirty="0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@qt.io</a:t>
            </a:r>
            <a:endParaRPr lang="fi-FI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320" name="TextShape 6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goals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of 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labs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are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to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get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good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practical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understanding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of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training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material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and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to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try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out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how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things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work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.</a:t>
            </a:r>
            <a:endParaRPr lang="fi-FI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820E1EF8-B81E-4C9C-B90A-131B149CD06C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2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Goals</a:t>
            </a: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82520" indent="-182160">
              <a:lnSpc>
                <a:spcPct val="100000"/>
              </a:lnSpc>
              <a:buClr>
                <a:srgbClr val="09102B"/>
              </a:buClr>
              <a:buFont typeface="Titillium Web"/>
              <a:buChar char="›"/>
            </a:pP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exercises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are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built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on top of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each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other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following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course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of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training</a:t>
            </a:r>
            <a:endParaRPr lang="fi-FI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82520" indent="-182160">
              <a:lnSpc>
                <a:spcPct val="100000"/>
              </a:lnSpc>
              <a:buClr>
                <a:srgbClr val="09102B"/>
              </a:buClr>
              <a:buFont typeface="Titillium Web"/>
              <a:buChar char="›"/>
            </a:pP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In case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task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seems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to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be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too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difficult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or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there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is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not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enough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time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,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can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just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check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how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example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works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and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extend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it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by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adding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new</a:t>
            </a:r>
            <a:r>
              <a:rPr lang="fi-FI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features</a:t>
            </a:r>
            <a:endParaRPr lang="fi-FI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182520" indent="-182160">
              <a:lnSpc>
                <a:spcPct val="100000"/>
              </a:lnSpc>
              <a:buClr>
                <a:srgbClr val="09102B"/>
              </a:buClr>
              <a:buFont typeface="Titillium Web"/>
              <a:buChar char="›"/>
            </a:pP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Remember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can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use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your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own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creativity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and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make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it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different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and </a:t>
            </a:r>
            <a:r>
              <a:rPr lang="fi-FI" sz="20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better</a:t>
            </a:r>
            <a:r>
              <a:rPr lang="fi-FI" sz="20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!</a:t>
            </a:r>
            <a:endParaRPr lang="fi-FI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>
              <a:lnSpc>
                <a:spcPct val="100000"/>
              </a:lnSpc>
            </a:pPr>
            <a:endParaRPr lang="fi-FI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01C6102-C017-4501-8C91-A4D00FF41188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3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General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Instructions</a:t>
            </a: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C2169-C870-47AE-9EFB-3ECFF8C6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81" y="3242748"/>
            <a:ext cx="6616551" cy="292309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Task: Create an engine which provides rpm and speed data for the dashboard what will be used later.</a:t>
            </a:r>
          </a:p>
          <a:p>
            <a:pPr marL="182520" indent="-182160">
              <a:lnSpc>
                <a:spcPct val="100000"/>
              </a:lnSpc>
              <a:buClr>
                <a:srgbClr val="09102B"/>
              </a:buClr>
              <a:buFont typeface="Titillium Web"/>
              <a:buChar char="›"/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Create a qtquickcontrol2 application</a:t>
            </a: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Add a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RpmEngine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QObject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derived class to the project</a:t>
            </a: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Create 2 signals one is providing speed and the other rpm data</a:t>
            </a: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Generate random data using a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QTimer</a:t>
            </a: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Use lambda functions in the main.cpp to print the data</a:t>
            </a: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Example: </a:t>
            </a:r>
            <a:r>
              <a:rPr lang="en-US" sz="2000" b="1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rpmengine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endParaRPr lang="fi-FI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9F85033-F281-47E5-B0D3-45019CCC6B54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4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1.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Exercise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–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Signals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and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Slots</a:t>
            </a: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Task: Use the previous code and make the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RpmEngine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to run in a separate thread.</a:t>
            </a: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There are 2 ways of doing it:</a:t>
            </a: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Inherit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RpmEngine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from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QThread</a:t>
            </a: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Move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RpmEngine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to a new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QThread</a:t>
            </a: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457560" indent="-457200">
              <a:lnSpc>
                <a:spcPct val="100000"/>
              </a:lnSpc>
              <a:buClr>
                <a:srgbClr val="09102B"/>
              </a:buClr>
              <a:buFont typeface="+mj-lt"/>
              <a:buAutoNum type="arabicPeriod"/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Example: </a:t>
            </a:r>
            <a:r>
              <a:rPr lang="en-US" sz="2000" b="1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rpmenginethreaded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(moving to new thread) </a:t>
            </a:r>
            <a:endParaRPr lang="fi-FI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9F85033-F281-47E5-B0D3-45019CCC6B54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5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2.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Exercise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-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Threads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4245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Task: Implement a dashboard which is showing speed and rpm gauge and gets the varying data from an engine written in QML.</a:t>
            </a: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the graphics from the example application.</a:t>
            </a: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the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Quick Designer to create the view</a:t>
            </a: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Example: </a:t>
            </a:r>
            <a:r>
              <a:rPr lang="en-US" sz="2000" b="1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dashboard-</a:t>
            </a:r>
            <a:r>
              <a:rPr lang="en-US" sz="2000" b="1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qml</a:t>
            </a:r>
            <a:endParaRPr lang="en-US" sz="2000" b="1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9F85033-F281-47E5-B0D3-45019CCC6B54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6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3.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Exercise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- QML</a:t>
            </a: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1181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Task: Create an dashboard indicator as a separate component, which displays an icon and a text. The component can have 3 colors, normal, warning failure. Extend the previous example with it.</a:t>
            </a: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the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Quick Designer to create the component</a:t>
            </a: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the icons from the extras module</a:t>
            </a: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Timer to change the colors of the indicator</a:t>
            </a: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Example: </a:t>
            </a:r>
            <a:r>
              <a:rPr lang="en-US" sz="2000" b="1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dashboard-</a:t>
            </a:r>
            <a:r>
              <a:rPr lang="en-US" sz="2000" b="1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qml</a:t>
            </a:r>
            <a:r>
              <a:rPr lang="en-US" sz="2000" b="1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-comp</a:t>
            </a:r>
            <a:endParaRPr lang="en-US" sz="2000" b="1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9F85033-F281-47E5-B0D3-45019CCC6B54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4.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Exercise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- Components</a:t>
            </a: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1401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Task: Implement a dashboard using gauge from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Quick Controls 2</a:t>
            </a: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the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Quick Designer to create the dashboard</a:t>
            </a: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the icons from the extras module</a:t>
            </a: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Example: </a:t>
            </a:r>
            <a:r>
              <a:rPr lang="en-US" sz="2000" b="1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dashboard-qqc2-js</a:t>
            </a:r>
            <a:endParaRPr lang="en-US" sz="2000" b="1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9F85033-F281-47E5-B0D3-45019CCC6B54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5.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Exercise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-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Quick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Controls 2</a:t>
            </a: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42601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50800" y="1845000"/>
            <a:ext cx="11086920" cy="432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Task: Add states to the dashboard, for example playing a video or displaying a map. Add animation to state changes.</a:t>
            </a: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the </a:t>
            </a:r>
            <a:r>
              <a:rPr lang="en-US" sz="2000" b="0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Qt</a:t>
            </a: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Quick Designer to add states</a:t>
            </a: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 animations can't be added in the Designer</a:t>
            </a: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You can use key events to trigger state changes.</a:t>
            </a:r>
          </a:p>
          <a:p>
            <a:pPr marL="343260" indent="-342900">
              <a:lnSpc>
                <a:spcPct val="100000"/>
              </a:lnSpc>
              <a:buClr>
                <a:srgbClr val="09102B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The views can be behind the gauges or instead of the rpm gauge</a:t>
            </a: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endParaRPr lang="en-US" sz="2000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  <a:p>
            <a:pPr marL="360">
              <a:lnSpc>
                <a:spcPct val="100000"/>
              </a:lnSpc>
              <a:buClr>
                <a:srgbClr val="09102B"/>
              </a:buClr>
            </a:pPr>
            <a:r>
              <a:rPr lang="en-US" sz="2000" b="0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Example: </a:t>
            </a:r>
            <a:r>
              <a:rPr lang="en-US" sz="2000" b="1" strike="noStrike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dashboard-</a:t>
            </a:r>
            <a:r>
              <a:rPr lang="en-US" sz="2000" b="1" strike="noStrike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qml</a:t>
            </a:r>
            <a:r>
              <a:rPr lang="en-US" sz="2000" b="1" strike="noStrike" spc="-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-states</a:t>
            </a:r>
            <a:endParaRPr lang="en-US" sz="2000" b="1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50800" y="6381720"/>
            <a:ext cx="5043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D9F85033-F281-47E5-B0D3-45019CCC6B54}" type="slidenum"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9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50800" y="692280"/>
            <a:ext cx="11086920" cy="93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6.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Exercise</a:t>
            </a:r>
            <a:r>
              <a:rPr lang="fi-FI" sz="3400" spc="-1" dirty="0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 – QML </a:t>
            </a:r>
            <a:r>
              <a:rPr lang="fi-FI" sz="3400" spc="-1" dirty="0" err="1">
                <a:solidFill>
                  <a:srgbClr val="09102B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States</a:t>
            </a:r>
            <a:endParaRPr lang="fi-FI" sz="1800" b="0" strike="noStrike" spc="-1" dirty="0">
              <a:solidFill>
                <a:srgbClr val="09102B"/>
              </a:solidFill>
              <a:uFill>
                <a:solidFill>
                  <a:srgbClr val="FFFFFF"/>
                </a:solidFill>
              </a:uFill>
              <a:latin typeface="Titillium Web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1055520" y="6381720"/>
            <a:ext cx="179928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48895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11/19/17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2855160" y="6381720"/>
            <a:ext cx="8782560" cy="14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tillium Web"/>
              </a:rPr>
              <a:t>© 2017 The Qt Company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53811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TheQt.potx</Template>
  <TotalTime>23360</TotalTime>
  <Words>628</Words>
  <Application>Microsoft Office PowerPoint</Application>
  <PresentationFormat>Custom</PresentationFormat>
  <Paragraphs>173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DejaVu Sans</vt:lpstr>
      <vt:lpstr>Symbol</vt:lpstr>
      <vt:lpstr>Times New Roman</vt:lpstr>
      <vt:lpstr>Titillium Web</vt:lpstr>
      <vt:lpstr>Wingdings</vt:lpstr>
      <vt:lpstr>Office Theme</vt:lpstr>
      <vt:lpstr>Office Theme</vt:lpstr>
      <vt:lpstr>Office Theme</vt:lpstr>
      <vt:lpstr>Office Theme</vt:lpstr>
      <vt:lpstr>Office Theme</vt:lpstr>
      <vt:lpstr>Qt Training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grow.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PowerPoint Template</dc:title>
  <dc:subject/>
  <dc:creator>mika kontio / grow.</dc:creator>
  <dc:description/>
  <cp:lastModifiedBy>Karim Pintér</cp:lastModifiedBy>
  <cp:revision>804</cp:revision>
  <cp:lastPrinted>2016-05-13T12:45:14Z</cp:lastPrinted>
  <dcterms:created xsi:type="dcterms:W3CDTF">2016-03-29T07:41:16Z</dcterms:created>
  <dcterms:modified xsi:type="dcterms:W3CDTF">2017-11-19T16:37:29Z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grow.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27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152</vt:i4>
  </property>
</Properties>
</file>