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1"/>
    <p:restoredTop sz="94545" autoAdjust="0"/>
  </p:normalViewPr>
  <p:slideViewPr>
    <p:cSldViewPr snapToGrid="0" snapToObjects="1">
      <p:cViewPr varScale="1">
        <p:scale>
          <a:sx n="56" d="100"/>
          <a:sy n="56" d="100"/>
        </p:scale>
        <p:origin x="-804" y="-10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13" name="Picture 12" descr="j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368028"/>
            <a:ext cx="7477601" cy="41659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00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Understanding the Tragedy of the Commons &amp; Environment Valuation</a:t>
            </a:r>
            <a:endParaRPr lang="en-US" sz="524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881866" y="4792134"/>
            <a:ext cx="7477601" cy="741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Exploring Economic Concepts and Environmental Sustainability</a:t>
            </a:r>
            <a:endParaRPr lang="en-US" sz="175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7259343" y="629489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2" name="TextBox 11"/>
          <p:cNvSpPr txBox="1"/>
          <p:nvPr/>
        </p:nvSpPr>
        <p:spPr>
          <a:xfrm>
            <a:off x="7860533" y="5534026"/>
            <a:ext cx="29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Rockwell" pitchFamily="18" charset="0"/>
              </a:rPr>
              <a:t>BY GROUP 1</a:t>
            </a:r>
          </a:p>
          <a:p>
            <a:r>
              <a:rPr lang="en-US" sz="3200" b="1" dirty="0" smtClean="0">
                <a:latin typeface="Rockwell" pitchFamily="18" charset="0"/>
              </a:rPr>
              <a:t>CSE(AI&amp;ML)</a:t>
            </a:r>
          </a:p>
          <a:p>
            <a:r>
              <a:rPr lang="en-US" sz="3200" b="1" dirty="0" smtClean="0">
                <a:latin typeface="Rockwell" pitchFamily="18" charset="0"/>
              </a:rPr>
              <a:t>NCC-201</a:t>
            </a:r>
            <a:endParaRPr lang="en-US" sz="3200" b="1" dirty="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14109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27980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Tragedy of the Commons and Environment Valuation are essential concepts in addressing environmental sustainability.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324052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Balancing economic development with environmental conservation requires interdisciplinary approaches and informed decision-making.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420123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Let us strive to implement policies and practices that promote sustainable development and protect our planet for future generations.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2037993" y="5161955"/>
            <a:ext cx="10554414" cy="1926550"/>
          </a:xfrm>
          <a:prstGeom prst="roundRect">
            <a:avLst>
              <a:gd name="adj" fmla="val 519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2045613" y="5169575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531042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Economic Development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531042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Environmental Conservation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5806678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594752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Interdisciplinary Approaches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94752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Informed Decision-making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45613" y="6443782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267783" y="658463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Sustainable Policies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658463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Future Generations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15" name="Picture 14" descr="preview-page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26" name="Picture 25" descr="0_hAtAbkNz_u1YmXlP.jpg"/>
          <p:cNvPicPr>
            <a:picLocks noChangeAspect="1"/>
          </p:cNvPicPr>
          <p:nvPr/>
        </p:nvPicPr>
        <p:blipFill>
          <a:blip r:embed="rId4">
            <a:grayscl/>
            <a:lum bright="30000" contrast="-40000"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80630" y="594479"/>
            <a:ext cx="5404842" cy="6756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20"/>
              </a:lnSpc>
              <a:buNone/>
            </a:pPr>
            <a:r>
              <a:rPr lang="en-US" sz="4256" b="1" dirty="0">
                <a:solidFill>
                  <a:srgbClr val="000000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Introduction</a:t>
            </a:r>
            <a:endParaRPr lang="en-US" sz="4256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180630" y="1702475"/>
            <a:ext cx="10269141" cy="345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4"/>
              </a:lnSpc>
              <a:buNone/>
            </a:pPr>
            <a:r>
              <a:rPr lang="en-US" sz="1702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Welcome to the presentation on the Tragedy of the Commons and Environment Valuation.</a:t>
            </a:r>
            <a:endParaRPr lang="en-US" sz="1702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180630" y="2291477"/>
            <a:ext cx="10269141" cy="345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4"/>
              </a:lnSpc>
              <a:buNone/>
            </a:pPr>
            <a:r>
              <a:rPr lang="en-US" sz="1702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Today, we will delve into two critical concepts that intersect economics and environmental science.</a:t>
            </a:r>
            <a:endParaRPr lang="en-US" sz="170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180630" y="2880479"/>
            <a:ext cx="10269141" cy="345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4"/>
              </a:lnSpc>
              <a:buNone/>
            </a:pPr>
            <a:r>
              <a:rPr lang="en-US" sz="1702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These concepts are fundamental in understanding the challenges facing our planet's sustainability.</a:t>
            </a:r>
            <a:endParaRPr lang="en-US" sz="170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2483287" y="3469481"/>
            <a:ext cx="43220" cy="4168735"/>
          </a:xfrm>
          <a:prstGeom prst="roundRect">
            <a:avLst>
              <a:gd name="adj" fmla="val 225099"/>
            </a:avLst>
          </a:prstGeom>
          <a:solidFill>
            <a:srgbClr val="B2D4E5"/>
          </a:solidFill>
          <a:ln/>
        </p:spPr>
      </p:sp>
      <p:sp>
        <p:nvSpPr>
          <p:cNvPr id="9" name="Shape 6"/>
          <p:cNvSpPr/>
          <p:nvPr/>
        </p:nvSpPr>
        <p:spPr>
          <a:xfrm>
            <a:off x="2748022" y="3859828"/>
            <a:ext cx="756642" cy="43220"/>
          </a:xfrm>
          <a:prstGeom prst="roundRect">
            <a:avLst>
              <a:gd name="adj" fmla="val 225099"/>
            </a:avLst>
          </a:prstGeom>
          <a:solidFill>
            <a:srgbClr val="B2D4E5"/>
          </a:solidFill>
          <a:ln/>
        </p:spPr>
      </p:sp>
      <p:sp>
        <p:nvSpPr>
          <p:cNvPr id="10" name="Shape 7"/>
          <p:cNvSpPr/>
          <p:nvPr/>
        </p:nvSpPr>
        <p:spPr>
          <a:xfrm>
            <a:off x="2261652" y="3638312"/>
            <a:ext cx="486370" cy="486370"/>
          </a:xfrm>
          <a:prstGeom prst="roundRect">
            <a:avLst>
              <a:gd name="adj" fmla="val 2000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2438936" y="3678793"/>
            <a:ext cx="131683" cy="405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92"/>
              </a:lnSpc>
              <a:buNone/>
            </a:pPr>
            <a:r>
              <a:rPr lang="en-US" sz="2553" b="1" dirty="0">
                <a:solidFill>
                  <a:srgbClr val="272525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1</a:t>
            </a:r>
            <a:endParaRPr lang="en-US" sz="2553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3693795" y="3685580"/>
            <a:ext cx="2702362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0"/>
              </a:lnSpc>
              <a:buNone/>
            </a:pPr>
            <a:r>
              <a:rPr lang="en-US" sz="2128" b="1" dirty="0">
                <a:solidFill>
                  <a:srgbClr val="272525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Economic Concepts</a:t>
            </a:r>
            <a:endParaRPr lang="en-US" sz="2128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3693795" y="4153019"/>
            <a:ext cx="8755975" cy="345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24"/>
              </a:lnSpc>
              <a:buNone/>
            </a:pPr>
            <a:r>
              <a:rPr lang="en-US" sz="1702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Understanding the intersection of economics and environmental science.</a:t>
            </a:r>
            <a:endParaRPr lang="en-US" sz="170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2748022" y="5321439"/>
            <a:ext cx="756642" cy="43220"/>
          </a:xfrm>
          <a:prstGeom prst="roundRect">
            <a:avLst>
              <a:gd name="adj" fmla="val 225099"/>
            </a:avLst>
          </a:prstGeom>
          <a:solidFill>
            <a:srgbClr val="B2D4E5"/>
          </a:solidFill>
          <a:ln/>
        </p:spPr>
      </p:sp>
      <p:sp>
        <p:nvSpPr>
          <p:cNvPr id="15" name="Shape 12"/>
          <p:cNvSpPr/>
          <p:nvPr/>
        </p:nvSpPr>
        <p:spPr>
          <a:xfrm>
            <a:off x="2261652" y="5099923"/>
            <a:ext cx="486370" cy="486370"/>
          </a:xfrm>
          <a:prstGeom prst="roundRect">
            <a:avLst>
              <a:gd name="adj" fmla="val 2000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2410480" y="5140404"/>
            <a:ext cx="188714" cy="405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92"/>
              </a:lnSpc>
              <a:buNone/>
            </a:pPr>
            <a:r>
              <a:rPr lang="en-US" sz="2553" b="1" dirty="0">
                <a:solidFill>
                  <a:srgbClr val="272525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2</a:t>
            </a:r>
            <a:endParaRPr lang="en-US" sz="2553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3693795" y="5147191"/>
            <a:ext cx="3926681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0"/>
              </a:lnSpc>
              <a:buNone/>
            </a:pPr>
            <a:r>
              <a:rPr lang="en-US" sz="2128" b="1" dirty="0">
                <a:solidFill>
                  <a:srgbClr val="272525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Environmental Sustainability</a:t>
            </a:r>
            <a:endParaRPr lang="en-US" sz="2128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3693795" y="5614630"/>
            <a:ext cx="8755975" cy="345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24"/>
              </a:lnSpc>
              <a:buNone/>
            </a:pPr>
            <a:r>
              <a:rPr lang="en-US" sz="1702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Addressing challenges and solutions for sustaining the planet's resources.</a:t>
            </a:r>
            <a:endParaRPr lang="en-US" sz="170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Shape 16"/>
          <p:cNvSpPr/>
          <p:nvPr/>
        </p:nvSpPr>
        <p:spPr>
          <a:xfrm>
            <a:off x="2748022" y="6783050"/>
            <a:ext cx="756642" cy="43220"/>
          </a:xfrm>
          <a:prstGeom prst="roundRect">
            <a:avLst>
              <a:gd name="adj" fmla="val 225099"/>
            </a:avLst>
          </a:prstGeom>
          <a:solidFill>
            <a:srgbClr val="B2D4E5"/>
          </a:solidFill>
          <a:ln/>
        </p:spPr>
      </p:sp>
      <p:sp>
        <p:nvSpPr>
          <p:cNvPr id="20" name="Shape 17"/>
          <p:cNvSpPr/>
          <p:nvPr/>
        </p:nvSpPr>
        <p:spPr>
          <a:xfrm>
            <a:off x="2261652" y="6561534"/>
            <a:ext cx="486370" cy="486370"/>
          </a:xfrm>
          <a:prstGeom prst="roundRect">
            <a:avLst>
              <a:gd name="adj" fmla="val 2000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2407622" y="6602016"/>
            <a:ext cx="194310" cy="405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92"/>
              </a:lnSpc>
              <a:buNone/>
            </a:pPr>
            <a:r>
              <a:rPr lang="en-US" sz="2553" b="1" dirty="0">
                <a:solidFill>
                  <a:srgbClr val="272525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3</a:t>
            </a:r>
            <a:endParaRPr lang="en-US" sz="2553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19"/>
          <p:cNvSpPr/>
          <p:nvPr/>
        </p:nvSpPr>
        <p:spPr>
          <a:xfrm>
            <a:off x="3693795" y="6608802"/>
            <a:ext cx="3077051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0"/>
              </a:lnSpc>
              <a:buNone/>
            </a:pPr>
            <a:r>
              <a:rPr lang="en-US" sz="2128" b="1" dirty="0">
                <a:solidFill>
                  <a:srgbClr val="272525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Interdisciplinary Study</a:t>
            </a:r>
            <a:endParaRPr lang="en-US" sz="2128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20"/>
          <p:cNvSpPr/>
          <p:nvPr/>
        </p:nvSpPr>
        <p:spPr>
          <a:xfrm>
            <a:off x="3693795" y="7076242"/>
            <a:ext cx="8755975" cy="345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24"/>
              </a:lnSpc>
              <a:buNone/>
            </a:pPr>
            <a:r>
              <a:rPr lang="en-US" sz="1702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Highlighting the need for a holistic approach to global sustainability.</a:t>
            </a:r>
            <a:endParaRPr lang="en-US" sz="1702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18" name="Picture 17" descr="cows-grazing-field-desktop-background-udpifn.jpg"/>
          <p:cNvPicPr>
            <a:picLocks noChangeAspect="1"/>
          </p:cNvPicPr>
          <p:nvPr/>
        </p:nvPicPr>
        <p:blipFill>
          <a:blip r:embed="rId4">
            <a:lum bright="10000" contrast="-40000"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42874" y="611267"/>
            <a:ext cx="10213300" cy="693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2"/>
              </a:lnSpc>
              <a:buNone/>
            </a:pPr>
            <a:r>
              <a:rPr lang="en-US" sz="4370" b="1" dirty="0">
                <a:solidFill>
                  <a:srgbClr val="000000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Tragedy of the Commons Explanation</a:t>
            </a:r>
            <a:endParaRPr lang="en-US" sz="437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42874" y="1748909"/>
            <a:ext cx="10544651" cy="7105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7"/>
              </a:lnSpc>
              <a:buNone/>
            </a:pPr>
            <a:r>
              <a:rPr lang="en-US" sz="1748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The Tragedy of the Commons refers to the depletion of shared resources due to individual self-interest.</a:t>
            </a:r>
            <a:endParaRPr lang="en-US" sz="1748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42874" y="2709148"/>
            <a:ext cx="10544651" cy="7105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7"/>
              </a:lnSpc>
              <a:buNone/>
            </a:pPr>
            <a:r>
              <a:rPr lang="en-US" sz="1748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Proposed by Garrett Hardin in 1968, this concept illustrates how common pool resources are often overexploited.</a:t>
            </a:r>
            <a:endParaRPr lang="en-US" sz="1748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42874" y="3669387"/>
            <a:ext cx="10544651" cy="7105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7"/>
              </a:lnSpc>
              <a:buNone/>
            </a:pPr>
            <a:r>
              <a:rPr lang="en-US" sz="1748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Common examples include overfishing in oceans, deforestation in communal forests, and air pollution in the atmosphere.</a:t>
            </a:r>
            <a:endParaRPr lang="en-US" sz="1748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874" y="4629626"/>
            <a:ext cx="3514844" cy="88796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264807" y="5850493"/>
            <a:ext cx="3070979" cy="6936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Depletion of Resources</a:t>
            </a:r>
            <a:endParaRPr lang="en-US" sz="218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264807" y="6677263"/>
            <a:ext cx="3070979" cy="7105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7"/>
              </a:lnSpc>
              <a:buNone/>
            </a:pPr>
            <a:r>
              <a:rPr lang="en-US" sz="1748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Due to uncontrolled individual interests.</a:t>
            </a:r>
            <a:endParaRPr lang="en-US" sz="1748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7718" y="4629626"/>
            <a:ext cx="3514844" cy="88796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779651" y="5850493"/>
            <a:ext cx="2774871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Overexploitation</a:t>
            </a:r>
            <a:endParaRPr lang="en-US" sz="218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5779651" y="6330434"/>
            <a:ext cx="3070979" cy="10658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7"/>
              </a:lnSpc>
              <a:buNone/>
            </a:pPr>
            <a:r>
              <a:rPr lang="en-US" sz="1748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Illustrated in areas such as fishing, forestry, and pollution.</a:t>
            </a:r>
            <a:endParaRPr lang="en-US" sz="1748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2563" y="4629626"/>
            <a:ext cx="3514963" cy="887968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294495" y="5850493"/>
            <a:ext cx="2774871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Global Impact</a:t>
            </a:r>
            <a:endParaRPr lang="en-US" sz="218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9294495" y="6330434"/>
            <a:ext cx="3071098" cy="10658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7"/>
              </a:lnSpc>
              <a:buNone/>
            </a:pPr>
            <a:r>
              <a:rPr lang="en-US" sz="1748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Highlighting consequences for environmental sustainability.</a:t>
            </a:r>
            <a:endParaRPr lang="en-US" sz="1748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0799"/>
            <a:ext cx="14630400" cy="8229600"/>
          </a:xfrm>
          <a:prstGeom prst="rect">
            <a:avLst/>
          </a:prstGeom>
        </p:spPr>
      </p:pic>
      <p:pic>
        <p:nvPicPr>
          <p:cNvPr id="18" name="Picture 17" descr="istockphoto-1398619785-612x612.jpg"/>
          <p:cNvPicPr>
            <a:picLocks noChangeAspect="1"/>
          </p:cNvPicPr>
          <p:nvPr/>
        </p:nvPicPr>
        <p:blipFill>
          <a:blip r:embed="rId4">
            <a:lum bright="10000" contrast="-20000"/>
          </a:blip>
          <a:stretch>
            <a:fillRect/>
          </a:stretch>
        </p:blipFill>
        <p:spPr>
          <a:xfrm>
            <a:off x="0" y="-50799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128753"/>
            <a:ext cx="62613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Economic Implications</a:t>
            </a:r>
            <a:endParaRPr lang="en-US" sz="4374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37993" y="226746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Economically, the Tragedy of the Commons leads to market failures.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2872781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Externalities, such as pollution, are not factored into market prices, leading to inefficient resource allocation.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3833496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Overuse and underinvestment in shared resources result in long-term economic costs and environmental degradation.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4794211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037993" y="54607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Market Failures</a:t>
            </a:r>
            <a:endParaRPr lang="en-US" sz="2187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037993" y="5941140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Resulting from unregulated resource exploitation.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137" y="4794211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667137" y="5460723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Environmental Degradation</a:t>
            </a:r>
            <a:endParaRPr lang="en-US" sz="2187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5667137" y="6288327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Consequences of inefficient resource allocation.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400" y="4794211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296400" y="5460723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Long-term Economic Costs</a:t>
            </a:r>
            <a:endParaRPr lang="en-US" sz="2187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9296400" y="6288327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Impact of overuse and underinvestment in resources.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15" name="Picture 14" descr="pngtree-question-and-answer-businessman-hand-holding-mark-with-other-reply-lightbulb-vector-image_1756752.jpg"/>
          <p:cNvPicPr>
            <a:picLocks noChangeAspect="1"/>
          </p:cNvPicPr>
          <p:nvPr/>
        </p:nvPicPr>
        <p:blipFill>
          <a:blip r:embed="rId4">
            <a:lum bright="10000" contrast="-40000"/>
          </a:blip>
          <a:stretch>
            <a:fillRect/>
          </a:stretch>
        </p:blipFill>
        <p:spPr>
          <a:xfrm>
            <a:off x="16933" y="16933"/>
            <a:ext cx="14630400" cy="822959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257300"/>
            <a:ext cx="93934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Solutions and Policy Interventions</a:t>
            </a:r>
            <a:endParaRPr lang="en-US" sz="4374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37993" y="239601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Addressing the Tragedy of the Commons requires a combination of regulatory and community-based solutions.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335672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Government regulations, such as quotas and property rights, can help manage common resources effectively.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431744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Community-based approaches foster cooperation and collective action among stakeholders.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037993" y="5144929"/>
            <a:ext cx="28601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Regulatory Solutions</a:t>
            </a:r>
            <a:endParaRPr lang="en-US" sz="2187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037993" y="5714286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Implementing quotas and property rights.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743932" y="5144929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Community-based Approaches</a:t>
            </a:r>
            <a:endParaRPr lang="en-US" sz="2187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743932" y="6061472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Fostering cooperation among stakeholders.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449872" y="5144929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Effective Resource Management</a:t>
            </a:r>
            <a:endParaRPr lang="en-US" sz="2187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9449872" y="6061472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Showing the need for balanced approaches.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16" name="Picture 15" descr="hj.png"/>
          <p:cNvPicPr>
            <a:picLocks noChangeAspect="1"/>
          </p:cNvPicPr>
          <p:nvPr/>
        </p:nvPicPr>
        <p:blipFill>
          <a:blip r:embed="rId4">
            <a:lum bright="10000" contrast="-40000"/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221343"/>
            <a:ext cx="93761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Environmental Valuation Methods</a:t>
            </a:r>
            <a:endParaRPr lang="en-US" sz="4374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37993" y="2360057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Environmental valuation seeks to assign economic value to environmental resources and ecosystem services.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3320772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Market-based methods rely on market transactions to determine value, while non-market-based methods estimate value indirectly.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428148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Common valuation methods include contingent valuation surveys, hedonic pricing, and cost-benefit analysis.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037993" y="5353288"/>
            <a:ext cx="3295888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M</a:t>
            </a:r>
            <a:r>
              <a:rPr lang="en-US" sz="2400" b="1" dirty="0" smtClean="0">
                <a:solidFill>
                  <a:srgbClr val="272525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arket-based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037993" y="6297454"/>
            <a:ext cx="32958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Relies on market transactions.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667137" y="5353288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Non-market-based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667137" y="6297454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Estimates value indirectly.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296400" y="5353288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Arial" pitchFamily="34" charset="0"/>
                <a:ea typeface="p22-mackinac-pro" pitchFamily="34" charset="-122"/>
                <a:cs typeface="Arial" pitchFamily="34" charset="0"/>
              </a:rPr>
              <a:t>Common Methods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9296400" y="6297454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itchFamily="34" charset="0"/>
                <a:ea typeface="Eudoxus Sans" pitchFamily="34" charset="-122"/>
                <a:cs typeface="Arial" pitchFamily="34" charset="0"/>
              </a:rPr>
              <a:t>Contingent surveys, hedonic pricing, cost-benefit analysis.</a:t>
            </a:r>
            <a:endParaRPr lang="en-US" sz="175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22" name="Picture 21" descr="green-leaf-background.jpg"/>
          <p:cNvPicPr>
            <a:picLocks noChangeAspect="1"/>
          </p:cNvPicPr>
          <p:nvPr/>
        </p:nvPicPr>
        <p:blipFill>
          <a:blip r:embed="rId4">
            <a:lum bright="10000" contrast="-40000"/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86296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Importance of Environmental Valuation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69605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Valuing ecosystem services is crucial for understanding their contribution to human well-being.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330136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Environmental conservation not only preserves biodiversity but also provides economic benefits.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390667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Recognizing the value of nature highlights the importance of integrating environmental considerations into economic decision-making.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2037993" y="50409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2220278" y="5082659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760107" y="5117306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Human Well-being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760107" y="5597723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Understanding the link between ecosystem services and human welfare.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630228" y="50409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5783104" y="5082659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6352342" y="511730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Biodiversity Conservation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6352342" y="5944910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Preserving ecological balance and species diversity.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9222462" y="50409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9372600" y="5082659"/>
            <a:ext cx="1996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8" name="Text 15"/>
          <p:cNvSpPr/>
          <p:nvPr/>
        </p:nvSpPr>
        <p:spPr>
          <a:xfrm>
            <a:off x="9944576" y="511730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Economic Considerations</a:t>
            </a:r>
            <a:endParaRPr lang="en-US" sz="2187" dirty="0"/>
          </a:p>
        </p:txBody>
      </p:sp>
      <p:sp>
        <p:nvSpPr>
          <p:cNvPr id="19" name="Text 16"/>
          <p:cNvSpPr/>
          <p:nvPr/>
        </p:nvSpPr>
        <p:spPr>
          <a:xfrm>
            <a:off x="9944576" y="5944910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Highlighting the monetary and non-monetary value of nature.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18" name="Picture 17" descr="book.jp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1"/>
          <p:cNvSpPr/>
          <p:nvPr/>
        </p:nvSpPr>
        <p:spPr>
          <a:xfrm>
            <a:off x="2541865" y="553641"/>
            <a:ext cx="5024557" cy="6280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45"/>
              </a:lnSpc>
              <a:buNone/>
            </a:pPr>
            <a:r>
              <a:rPr lang="en-US" sz="3956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Case Studies</a:t>
            </a:r>
            <a:endParaRPr lang="en-US" sz="3956" dirty="0"/>
          </a:p>
        </p:txBody>
      </p:sp>
      <p:sp>
        <p:nvSpPr>
          <p:cNvPr id="5" name="Text 2"/>
          <p:cNvSpPr/>
          <p:nvPr/>
        </p:nvSpPr>
        <p:spPr>
          <a:xfrm>
            <a:off x="720000" y="1583650"/>
            <a:ext cx="9546669" cy="321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2"/>
              </a:lnSpc>
              <a:buNone/>
            </a:pPr>
            <a:r>
              <a:rPr lang="en-US" sz="158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Case studies offer practical examples of environment valuation in action.</a:t>
            </a:r>
            <a:endParaRPr lang="en-US" sz="1583" dirty="0"/>
          </a:p>
        </p:txBody>
      </p:sp>
      <p:sp>
        <p:nvSpPr>
          <p:cNvPr id="6" name="Text 3"/>
          <p:cNvSpPr/>
          <p:nvPr/>
        </p:nvSpPr>
        <p:spPr>
          <a:xfrm>
            <a:off x="720000" y="2131219"/>
            <a:ext cx="9546669" cy="642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2"/>
              </a:lnSpc>
              <a:buNone/>
            </a:pPr>
            <a:r>
              <a:rPr lang="en-US" sz="158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Valuing clean air and biodiversity conservation help prioritize conservation efforts based on societal benefits.</a:t>
            </a:r>
            <a:endParaRPr lang="en-US" sz="1583" dirty="0"/>
          </a:p>
        </p:txBody>
      </p:sp>
      <p:sp>
        <p:nvSpPr>
          <p:cNvPr id="7" name="Text 4"/>
          <p:cNvSpPr/>
          <p:nvPr/>
        </p:nvSpPr>
        <p:spPr>
          <a:xfrm>
            <a:off x="720000" y="3000256"/>
            <a:ext cx="9546669" cy="642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2"/>
              </a:lnSpc>
              <a:buNone/>
            </a:pPr>
            <a:r>
              <a:rPr lang="en-US" sz="158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Assessing the economic benefits of preserving natural habitats guides land-use planning and conservation policies.</a:t>
            </a:r>
            <a:endParaRPr lang="en-US" sz="1583" dirty="0"/>
          </a:p>
        </p:txBody>
      </p:sp>
      <p:sp>
        <p:nvSpPr>
          <p:cNvPr id="9" name="Text 5"/>
          <p:cNvSpPr/>
          <p:nvPr/>
        </p:nvSpPr>
        <p:spPr>
          <a:xfrm>
            <a:off x="720000" y="5963007"/>
            <a:ext cx="2513647" cy="3139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3"/>
              </a:lnSpc>
              <a:buNone/>
            </a:pPr>
            <a:r>
              <a:rPr lang="en-US" sz="1978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Evaluating Clean Air</a:t>
            </a:r>
            <a:endParaRPr lang="en-US" sz="1978" dirty="0"/>
          </a:p>
        </p:txBody>
      </p:sp>
      <p:sp>
        <p:nvSpPr>
          <p:cNvPr id="10" name="Text 6"/>
          <p:cNvSpPr/>
          <p:nvPr/>
        </p:nvSpPr>
        <p:spPr>
          <a:xfrm>
            <a:off x="720000" y="6397466"/>
            <a:ext cx="2779945" cy="964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2"/>
              </a:lnSpc>
              <a:buNone/>
            </a:pPr>
            <a:r>
              <a:rPr lang="en-US" sz="158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Understanding the economic and health benefits of air quality improvement.</a:t>
            </a:r>
            <a:endParaRPr lang="en-US" sz="1583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200" y="3869293"/>
            <a:ext cx="2981206" cy="184249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4003200" y="5963007"/>
            <a:ext cx="2981206" cy="6279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3"/>
              </a:lnSpc>
              <a:buNone/>
            </a:pPr>
            <a:r>
              <a:rPr lang="en-US" sz="1978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Biodiversity Conservation</a:t>
            </a:r>
            <a:endParaRPr lang="en-US" sz="1978" dirty="0"/>
          </a:p>
        </p:txBody>
      </p:sp>
      <p:sp>
        <p:nvSpPr>
          <p:cNvPr id="13" name="Text 8"/>
          <p:cNvSpPr/>
          <p:nvPr/>
        </p:nvSpPr>
        <p:spPr>
          <a:xfrm>
            <a:off x="4003201" y="6711434"/>
            <a:ext cx="2981206" cy="964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2"/>
              </a:lnSpc>
              <a:buNone/>
            </a:pPr>
            <a:r>
              <a:rPr lang="en-US" sz="158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Assigning value to diverse ecological systems and species protection.</a:t>
            </a:r>
            <a:endParaRPr lang="en-US" sz="1583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6547" y="3869293"/>
            <a:ext cx="2981325" cy="184249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616548" y="5963007"/>
            <a:ext cx="2512219" cy="3139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3"/>
              </a:lnSpc>
              <a:buNone/>
            </a:pPr>
            <a:r>
              <a:rPr lang="en-US" sz="1978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Natural Habitats</a:t>
            </a:r>
            <a:endParaRPr lang="en-US" sz="1978" dirty="0"/>
          </a:p>
        </p:txBody>
      </p:sp>
      <p:sp>
        <p:nvSpPr>
          <p:cNvPr id="16" name="Text 10"/>
          <p:cNvSpPr/>
          <p:nvPr/>
        </p:nvSpPr>
        <p:spPr>
          <a:xfrm>
            <a:off x="7616548" y="6397466"/>
            <a:ext cx="3372018" cy="964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2"/>
              </a:lnSpc>
              <a:buNone/>
            </a:pPr>
            <a:r>
              <a:rPr lang="en-US" sz="158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Quantifying the economic significance of undisturbed ecosystems.</a:t>
            </a:r>
            <a:endParaRPr lang="en-US" sz="1583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00" y="3869292"/>
            <a:ext cx="2981207" cy="1842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18" name="Picture 17" descr="istockphoto-825383494-612x612.jpg"/>
          <p:cNvPicPr>
            <a:picLocks noChangeAspect="1"/>
          </p:cNvPicPr>
          <p:nvPr/>
        </p:nvPicPr>
        <p:blipFill>
          <a:blip r:embed="rId4">
            <a:lum bright="10000" contrast="-40000"/>
          </a:blip>
          <a:stretch>
            <a:fillRect/>
          </a:stretch>
        </p:blipFill>
        <p:spPr>
          <a:xfrm>
            <a:off x="0" y="0"/>
            <a:ext cx="14630400" cy="827442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749975"/>
            <a:ext cx="70189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Challenges and Criticisms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188868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Implementing environment valuation faces various challenges, including the complexity of valuing non-market goods and services.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284940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Ethical concerns arise when assigning monetary value to nature, raising questions about commodification and equity.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381011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Critics argue that economic valuation methods may oversimplify environmental values and fail to capture intangible benefits adequately.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2037993" y="4770834"/>
            <a:ext cx="3370064" cy="2708791"/>
          </a:xfrm>
          <a:prstGeom prst="roundRect">
            <a:avLst>
              <a:gd name="adj" fmla="val 369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2267783" y="5000625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Valuation Complexity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267783" y="5828228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Diverse challenges in assessing non-market goods and services.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4770834"/>
            <a:ext cx="3370064" cy="2708791"/>
          </a:xfrm>
          <a:prstGeom prst="roundRect">
            <a:avLst>
              <a:gd name="adj" fmla="val 369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860018" y="5000625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Ethical Considerations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860018" y="5828228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Debates surrounding nature's commodification and equitable representation.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4770834"/>
            <a:ext cx="3370064" cy="2708791"/>
          </a:xfrm>
          <a:prstGeom prst="roundRect">
            <a:avLst>
              <a:gd name="adj" fmla="val 369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452253" y="5000625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Critiques of Valuation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452253" y="5828228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Discussion on simplification and intangible benefits oversight.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729</Words>
  <Application>Microsoft Office PowerPoint</Application>
  <PresentationFormat>Custom</PresentationFormat>
  <Paragraphs>112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11</cp:revision>
  <dcterms:created xsi:type="dcterms:W3CDTF">2024-03-19T12:56:25Z</dcterms:created>
  <dcterms:modified xsi:type="dcterms:W3CDTF">2024-03-19T18:14:38Z</dcterms:modified>
</cp:coreProperties>
</file>