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80" r:id="rId2"/>
    <p:sldId id="281" r:id="rId3"/>
    <p:sldId id="282" r:id="rId4"/>
    <p:sldId id="261" r:id="rId5"/>
    <p:sldId id="259" r:id="rId6"/>
    <p:sldId id="258" r:id="rId7"/>
    <p:sldId id="288" r:id="rId8"/>
    <p:sldId id="260" r:id="rId9"/>
    <p:sldId id="292" r:id="rId10"/>
    <p:sldId id="284" r:id="rId11"/>
    <p:sldId id="287" r:id="rId12"/>
    <p:sldId id="289" r:id="rId13"/>
    <p:sldId id="285" r:id="rId14"/>
    <p:sldId id="291" r:id="rId15"/>
    <p:sldId id="290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18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14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A08EA-A8C6-DA44-B46E-7B5B5AFC2FE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BBBB0-C4C7-C342-9A19-969E7E9F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5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C932-9375-4F40-B803-EE9919890A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1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mpvar.com/markdow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what-is-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book/01-introduction/images/areas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TRY THIS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From a working directory of your choice….(italics text are ‘pseudo commands’)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Create example directory to house repository: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i="1" dirty="0" smtClean="0"/>
              <a:t>path/</a:t>
            </a:r>
            <a:r>
              <a:rPr lang="en-US" dirty="0" err="1" smtClean="0"/>
              <a:t>ExampleRepo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Navigate to directory, explore its (empty) contents:</a:t>
            </a:r>
          </a:p>
          <a:p>
            <a:pPr marL="0" indent="0">
              <a:buNone/>
            </a:pPr>
            <a:r>
              <a:rPr lang="en-US" dirty="0" smtClean="0"/>
              <a:t>$ cd </a:t>
            </a:r>
            <a:r>
              <a:rPr lang="en-US" i="1" dirty="0" smtClean="0"/>
              <a:t>path</a:t>
            </a:r>
            <a:r>
              <a:rPr lang="en-US" dirty="0" smtClean="0"/>
              <a:t>/</a:t>
            </a:r>
            <a:r>
              <a:rPr lang="en-US" dirty="0" err="1" smtClean="0"/>
              <a:t>ExampleRepo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ls -a </a:t>
            </a:r>
            <a:r>
              <a:rPr lang="en-US" i="1" dirty="0" smtClean="0"/>
              <a:t>(list all)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Initialize repository; explore new contents: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ls -a </a:t>
            </a:r>
          </a:p>
          <a:p>
            <a:pPr marL="0" indent="0">
              <a:buNone/>
            </a:pPr>
            <a:r>
              <a:rPr lang="en-US" b="1" dirty="0" smtClean="0"/>
              <a:t>Create README file; note new status:</a:t>
            </a:r>
          </a:p>
          <a:p>
            <a:pPr marL="0" indent="0">
              <a:buNone/>
            </a:pPr>
            <a:r>
              <a:rPr lang="en-US" dirty="0" smtClean="0"/>
              <a:t>$ touch </a:t>
            </a:r>
            <a:r>
              <a:rPr lang="en-US" dirty="0"/>
              <a:t>README</a:t>
            </a:r>
            <a:r>
              <a:rPr lang="en-US" dirty="0" smtClean="0"/>
              <a:t>.md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5528"/>
            <a:ext cx="7886700" cy="5381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Stage README file, and commit it, noting the changes along the way: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/>
              <a:t>README</a:t>
            </a:r>
            <a:r>
              <a:rPr lang="en-US" dirty="0" smtClean="0"/>
              <a:t>.md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-m “Added </a:t>
            </a:r>
            <a:r>
              <a:rPr lang="en-US" dirty="0"/>
              <a:t>README</a:t>
            </a:r>
            <a:r>
              <a:rPr lang="en-US" dirty="0" smtClean="0"/>
              <a:t> file”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5528"/>
            <a:ext cx="7886700" cy="5381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Let’s edit the Readme file: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$ notepad </a:t>
            </a:r>
            <a:r>
              <a:rPr lang="en-US" dirty="0"/>
              <a:t>README</a:t>
            </a:r>
            <a:r>
              <a:rPr lang="en-US" dirty="0" smtClean="0"/>
              <a:t>.md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Enter the text</a:t>
            </a:r>
            <a:r>
              <a:rPr lang="en-US" b="1" dirty="0"/>
              <a:t> </a:t>
            </a:r>
            <a:r>
              <a:rPr lang="en-US" b="1" dirty="0" smtClean="0"/>
              <a:t>on next slide, then save and close file…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81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3776"/>
            <a:ext cx="7886700" cy="568318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### ReadMe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readme file for my repository.  It is a Markdown text file which can be interpreted by a browser.  For example, the text: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Header 1</a:t>
            </a:r>
          </a:p>
          <a:p>
            <a:pPr marL="0" indent="0">
              <a:buNone/>
            </a:pPr>
            <a:r>
              <a:rPr lang="en-US" dirty="0"/>
              <a:t>## Header 2</a:t>
            </a:r>
          </a:p>
          <a:p>
            <a:pPr marL="0" indent="0">
              <a:buNone/>
            </a:pPr>
            <a:r>
              <a:rPr lang="en-US" dirty="0"/>
              <a:t>### Header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...turns into header levels.  I can add &lt;</a:t>
            </a:r>
            <a:r>
              <a:rPr lang="en-US" dirty="0" err="1"/>
              <a:t>em</a:t>
            </a:r>
            <a:r>
              <a:rPr lang="en-US" dirty="0"/>
              <a:t>&gt; emphasis &lt;/</a:t>
            </a:r>
            <a:r>
              <a:rPr lang="en-US" dirty="0" err="1"/>
              <a:t>em</a:t>
            </a:r>
            <a:r>
              <a:rPr lang="en-US" dirty="0"/>
              <a:t>&gt; using the &amp;</a:t>
            </a:r>
            <a:r>
              <a:rPr lang="en-US" dirty="0" err="1"/>
              <a:t>lt;em&amp;gt</a:t>
            </a:r>
            <a:r>
              <a:rPr lang="en-US" dirty="0"/>
              <a:t>; tag, and &lt;b&gt; bold &lt;/b&gt; using the &amp;</a:t>
            </a:r>
            <a:r>
              <a:rPr lang="en-US" dirty="0" err="1"/>
              <a:t>lt;b&amp;gt</a:t>
            </a:r>
            <a:r>
              <a:rPr lang="en-US" dirty="0"/>
              <a:t>; tag.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create &lt;</a:t>
            </a:r>
            <a:r>
              <a:rPr lang="en-US" dirty="0" err="1"/>
              <a:t>em</a:t>
            </a:r>
            <a:r>
              <a:rPr lang="en-US" dirty="0"/>
              <a:t>&gt; unordered &lt;/</a:t>
            </a:r>
            <a:r>
              <a:rPr lang="en-US" dirty="0" err="1"/>
              <a:t>em</a:t>
            </a:r>
            <a:r>
              <a:rPr lang="en-US" dirty="0"/>
              <a:t>&gt; lists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&lt;li&gt; List Item 1 &lt;/li&gt; </a:t>
            </a:r>
          </a:p>
          <a:p>
            <a:pPr marL="0" indent="0">
              <a:buNone/>
            </a:pPr>
            <a:r>
              <a:rPr lang="en-US" dirty="0"/>
              <a:t>  &lt;li&gt; List Item 2 &lt;/li&gt;  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...and ordered lists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&lt;li&gt; Ordered item 1 &lt;/li&gt; </a:t>
            </a:r>
          </a:p>
          <a:p>
            <a:pPr marL="0" indent="0">
              <a:buNone/>
            </a:pPr>
            <a:r>
              <a:rPr lang="en-US" dirty="0"/>
              <a:t>  &lt;li&gt; Ordered item 2 &lt;/li&gt; 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745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3776"/>
            <a:ext cx="8305038" cy="5683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 see what this looks like when eventually rendered on </a:t>
            </a:r>
            <a:r>
              <a:rPr lang="en-US" b="1" dirty="0" err="1"/>
              <a:t>github</a:t>
            </a:r>
            <a:r>
              <a:rPr lang="en-US" b="1" dirty="0"/>
              <a:t>, enter the text here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tmpvar.com/markdown.html</a:t>
            </a:r>
            <a:r>
              <a:rPr lang="en-US" b="1" dirty="0" smtClean="0"/>
              <a:t> 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828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3776"/>
            <a:ext cx="8305038" cy="5683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Note this modification to the </a:t>
            </a:r>
            <a:r>
              <a:rPr lang="en-US" b="1" dirty="0"/>
              <a:t>README</a:t>
            </a:r>
            <a:r>
              <a:rPr lang="en-US" b="1" dirty="0" smtClean="0"/>
              <a:t> is ‘untracked’: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…so we will need to stage and commit the modification: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/>
              <a:t>-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-m “added content to </a:t>
            </a:r>
            <a:r>
              <a:rPr lang="en-US" dirty="0"/>
              <a:t>README</a:t>
            </a:r>
            <a:r>
              <a:rPr lang="en-US" dirty="0" smtClean="0"/>
              <a:t> file”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3776"/>
            <a:ext cx="8305038" cy="5683187"/>
          </a:xfrm>
        </p:spPr>
        <p:txBody>
          <a:bodyPr>
            <a:normAutofit/>
          </a:bodyPr>
          <a:lstStyle/>
          <a:p>
            <a:r>
              <a:rPr lang="en-US" dirty="0" smtClean="0"/>
              <a:t>You have successfully created a </a:t>
            </a:r>
            <a:r>
              <a:rPr lang="en-US" dirty="0" err="1" smtClean="0"/>
              <a:t>git</a:t>
            </a:r>
            <a:r>
              <a:rPr lang="en-US" dirty="0" smtClean="0"/>
              <a:t> repository!</a:t>
            </a:r>
          </a:p>
          <a:p>
            <a:endParaRPr lang="en-US" dirty="0"/>
          </a:p>
          <a:p>
            <a:r>
              <a:rPr lang="en-US" dirty="0" smtClean="0"/>
              <a:t>Next, we will discuss pushing this repository to a remote (</a:t>
            </a:r>
            <a:r>
              <a:rPr lang="en-US" dirty="0" err="1" smtClean="0"/>
              <a:t>github</a:t>
            </a:r>
            <a:r>
              <a:rPr lang="en-US" dirty="0" smtClean="0"/>
              <a:t>).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7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“By far, the most widely used modern version control system in the world </a:t>
            </a:r>
            <a:r>
              <a:rPr lang="en-US" dirty="0" smtClean="0"/>
              <a:t>today.”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staggering number of software projects rely on </a:t>
            </a:r>
            <a:r>
              <a:rPr lang="en-US" dirty="0" err="1"/>
              <a:t>Git</a:t>
            </a:r>
            <a:r>
              <a:rPr lang="en-US" dirty="0"/>
              <a:t> for version control, including commercial projects as well as open source.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2606039"/>
            <a:ext cx="2705100" cy="2428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8820" y="6194436"/>
            <a:ext cx="516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www.atlassian.com/git/tutorials/what-is-git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use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Personal use: track your own local file revisions (Dropbox-style)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(Much more common): back up, collaborate on projects with others using remote repositories on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Both approaches require creating a </a:t>
            </a:r>
            <a:r>
              <a:rPr lang="en-US" b="1" dirty="0" err="1" smtClean="0"/>
              <a:t>git</a:t>
            </a:r>
            <a:r>
              <a:rPr lang="en-US" b="1" dirty="0" smtClean="0"/>
              <a:t> repository </a:t>
            </a:r>
            <a:r>
              <a:rPr lang="en-US" dirty="0" smtClean="0"/>
              <a:t>on your local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Create, navigate to directory which will house your repository</a:t>
            </a:r>
          </a:p>
          <a:p>
            <a:r>
              <a:rPr lang="en-US" u="sng" dirty="0" smtClean="0"/>
              <a:t>Either:</a:t>
            </a:r>
          </a:p>
          <a:p>
            <a:pPr lvl="1"/>
            <a:r>
              <a:rPr lang="en-US" dirty="0" smtClean="0"/>
              <a:t>Initialize; create local repository: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endParaRPr lang="en-US" dirty="0" smtClean="0"/>
          </a:p>
          <a:p>
            <a:pPr lvl="1"/>
            <a:r>
              <a:rPr lang="en-US" dirty="0" smtClean="0"/>
              <a:t>Clone an existing remote repository:</a:t>
            </a:r>
          </a:p>
          <a:p>
            <a:pPr lvl="2"/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clone https://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github.com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/libgit2/libgit2</a:t>
            </a:r>
          </a:p>
        </p:txBody>
      </p:sp>
    </p:spTree>
    <p:extLst>
      <p:ext uri="{BB962C8B-B14F-4D97-AF65-F5344CB8AC3E}">
        <p14:creationId xmlns:p14="http://schemas.microsoft.com/office/powerpoint/2010/main" val="7616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Basic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 or create new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Stage the file </a:t>
            </a:r>
          </a:p>
          <a:p>
            <a:pPr lvl="1"/>
            <a:r>
              <a:rPr lang="en-US" b="1" dirty="0" err="1" smtClean="0"/>
              <a:t>git</a:t>
            </a:r>
            <a:r>
              <a:rPr lang="en-US" b="1" dirty="0" smtClean="0"/>
              <a:t> add FILE</a:t>
            </a:r>
            <a:endParaRPr lang="en-US" b="1" dirty="0"/>
          </a:p>
          <a:p>
            <a:pPr lvl="1"/>
            <a:r>
              <a:rPr lang="en-US" dirty="0" smtClean="0"/>
              <a:t>Adds a snapshot to the staging area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 </a:t>
            </a:r>
          </a:p>
          <a:p>
            <a:pPr lvl="1"/>
            <a:r>
              <a:rPr lang="en-US" b="1" dirty="0" err="1" smtClean="0"/>
              <a:t>git</a:t>
            </a:r>
            <a:r>
              <a:rPr lang="en-US" b="1" dirty="0" smtClean="0"/>
              <a:t> commit –m “Put message here”</a:t>
            </a:r>
          </a:p>
          <a:p>
            <a:pPr lvl="1"/>
            <a:r>
              <a:rPr lang="en-US" dirty="0" smtClean="0"/>
              <a:t>Staging area </a:t>
            </a:r>
            <a:r>
              <a:rPr lang="en-US" dirty="0" smtClean="0">
                <a:sym typeface="Wingdings"/>
              </a:rPr>
              <a:t> permanent snapshot</a:t>
            </a:r>
          </a:p>
          <a:p>
            <a:pPr lvl="1"/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4. Checkout most recent version</a:t>
            </a:r>
          </a:p>
          <a:p>
            <a:pPr lvl="1"/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 pull</a:t>
            </a:r>
          </a:p>
          <a:p>
            <a:pPr lvl="1"/>
            <a:r>
              <a:rPr lang="en-US" dirty="0">
                <a:sym typeface="Wingdings"/>
              </a:rPr>
              <a:t>Typically for working with remote, shared </a:t>
            </a:r>
            <a:r>
              <a:rPr lang="en-US" dirty="0" smtClean="0">
                <a:sym typeface="Wingdings"/>
              </a:rPr>
              <a:t>repositories</a:t>
            </a:r>
            <a:endParaRPr lang="en-US" b="1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Start process over	</a:t>
            </a:r>
            <a:r>
              <a:rPr lang="en-US" dirty="0" smtClean="0"/>
              <a:t>	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Frequently use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 status</a:t>
            </a:r>
            <a:r>
              <a:rPr lang="en-US" dirty="0" smtClean="0">
                <a:sym typeface="Wingdings"/>
              </a:rPr>
              <a:t> to view your status along the way!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9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states in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026" name="Picture 2" descr="orking directory, staging area, and Git directory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7522"/>
            <a:ext cx="7886700" cy="434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5665" y="6273209"/>
            <a:ext cx="3887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Image source: </a:t>
            </a:r>
            <a:r>
              <a:rPr lang="en-US" sz="800" dirty="0" smtClean="0">
                <a:hlinkClick r:id="rId3"/>
              </a:rPr>
              <a:t>https://git-scm.com/book/en/v2/book/01-introduction/images/areas.png</a:t>
            </a:r>
            <a:endParaRPr lang="en-US" sz="800" dirty="0" smtClean="0"/>
          </a:p>
          <a:p>
            <a:r>
              <a:rPr lang="en-US" sz="800" dirty="0" smtClean="0"/>
              <a:t>Shared under </a:t>
            </a:r>
            <a:r>
              <a:rPr lang="en-US" sz="800" dirty="0" smtClean="0">
                <a:hlinkClick r:id="rId4"/>
              </a:rPr>
              <a:t>Creative Commons Attribution 3.0 Unported License</a:t>
            </a:r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2066544" y="4873752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5695382"/>
            <a:ext cx="341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commit -m “Put message here”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366297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9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Options for </a:t>
            </a:r>
            <a:r>
              <a:rPr lang="en-US" sz="4000" b="1" dirty="0" err="1" smtClean="0"/>
              <a:t>git</a:t>
            </a:r>
            <a:r>
              <a:rPr lang="en-US" sz="4000" b="1" dirty="0" smtClean="0"/>
              <a:t> add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Stage specific file: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FILENAME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Stage all modifications: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-A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0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use the command line with </a:t>
            </a:r>
            <a:r>
              <a:rPr lang="en-US" sz="4000" dirty="0" err="1" smtClean="0"/>
              <a:t>Git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Only place for </a:t>
                </a:r>
                <a:r>
                  <a:rPr lang="en-US" b="1" dirty="0" smtClean="0"/>
                  <a:t>all </a:t>
                </a:r>
                <a:r>
                  <a:rPr lang="en-US" dirty="0" err="1" smtClean="0"/>
                  <a:t>git</a:t>
                </a:r>
                <a:r>
                  <a:rPr lang="en-US" dirty="0" smtClean="0"/>
                  <a:t> commands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Asymmetric learning</a:t>
                </a:r>
              </a:p>
              <a:p>
                <a:pPr lvl="1"/>
                <a:r>
                  <a:rPr lang="en-US" dirty="0" smtClean="0"/>
                  <a:t>Know command line </a:t>
                </a:r>
                <a:r>
                  <a:rPr lang="en-US" dirty="0" smtClean="0">
                    <a:sym typeface="Wingdings"/>
                  </a:rPr>
                  <a:t> can use GUI</a:t>
                </a:r>
              </a:p>
              <a:p>
                <a:pPr lvl="1"/>
                <a:r>
                  <a:rPr lang="en-US" dirty="0" smtClean="0">
                    <a:sym typeface="Wingdings"/>
                  </a:rPr>
                  <a:t>Know GUI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↛</m:t>
                    </m:r>
                  </m:oMath>
                </a14:m>
                <a:r>
                  <a:rPr lang="en-US" dirty="0" smtClean="0"/>
                  <a:t> can use command line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Most tutorials use the command line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5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repository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what follows, we will: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new repository;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 README file </a:t>
            </a:r>
          </a:p>
          <a:p>
            <a:pPr lvl="1"/>
            <a:r>
              <a:rPr lang="en-US" dirty="0" smtClean="0"/>
              <a:t>All repositories should have one</a:t>
            </a:r>
          </a:p>
          <a:p>
            <a:pPr lvl="1"/>
            <a:r>
              <a:rPr lang="en-US" dirty="0" smtClean="0"/>
              <a:t>Describes repository</a:t>
            </a:r>
          </a:p>
          <a:p>
            <a:pPr lvl="1"/>
            <a:r>
              <a:rPr lang="en-US" dirty="0" smtClean="0"/>
              <a:t>First thing people see when viewing remote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Stage and commit the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modifications to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Stage and commit modifications</a:t>
            </a:r>
          </a:p>
        </p:txBody>
      </p:sp>
    </p:spTree>
    <p:extLst>
      <p:ext uri="{BB962C8B-B14F-4D97-AF65-F5344CB8AC3E}">
        <p14:creationId xmlns:p14="http://schemas.microsoft.com/office/powerpoint/2010/main" val="34599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1293</TotalTime>
  <Words>694</Words>
  <Application>Microsoft Office PowerPoint</Application>
  <PresentationFormat>On-screen Show (4:3)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Git Concepts</vt:lpstr>
      <vt:lpstr>What is git?</vt:lpstr>
      <vt:lpstr>Two ways to use git </vt:lpstr>
      <vt:lpstr>How to get a repository</vt:lpstr>
      <vt:lpstr>Most Basic Git Workflow</vt:lpstr>
      <vt:lpstr>File states in Git</vt:lpstr>
      <vt:lpstr>Options for git add</vt:lpstr>
      <vt:lpstr>Why use the command line with Git</vt:lpstr>
      <vt:lpstr>Example repository</vt:lpstr>
      <vt:lpstr>TRY THIS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Editing Text in the Shell</dc:title>
  <dc:creator>Microsoft Office User</dc:creator>
  <cp:lastModifiedBy>Bergen, Silas R</cp:lastModifiedBy>
  <cp:revision>31</cp:revision>
  <dcterms:created xsi:type="dcterms:W3CDTF">2017-01-10T22:00:23Z</dcterms:created>
  <dcterms:modified xsi:type="dcterms:W3CDTF">2017-05-25T17:46:12Z</dcterms:modified>
</cp:coreProperties>
</file>