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9" r:id="rId4"/>
    <p:sldId id="270" r:id="rId5"/>
    <p:sldId id="263" r:id="rId6"/>
    <p:sldId id="265" r:id="rId7"/>
    <p:sldId id="271"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3" autoAdjust="0"/>
    <p:restoredTop sz="96327" autoAdjust="0"/>
  </p:normalViewPr>
  <p:slideViewPr>
    <p:cSldViewPr snapToGrid="0">
      <p:cViewPr>
        <p:scale>
          <a:sx n="102" d="100"/>
          <a:sy n="102" d="100"/>
        </p:scale>
        <p:origin x="1376" y="744"/>
      </p:cViewPr>
      <p:guideLst/>
    </p:cSldViewPr>
  </p:slideViewPr>
  <p:outlineViewPr>
    <p:cViewPr>
      <p:scale>
        <a:sx n="33" d="100"/>
        <a:sy n="33" d="100"/>
      </p:scale>
      <p:origin x="0" y="0"/>
    </p:cViewPr>
  </p:outlin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36109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1310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93722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6/30/24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6/30/24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milindageorge.wordpress.com/2013/03/26/an-agile-team-scrum-team-roles-responsibilities/" TargetMode="External"/><Relationship Id="rId13" Type="http://schemas.openxmlformats.org/officeDocument/2006/relationships/hyperlink" Target="https://www.wrike.com/agile-guide/agile-development-life-cycle/" TargetMode="External"/><Relationship Id="rId3" Type="http://schemas.openxmlformats.org/officeDocument/2006/relationships/notesSlide" Target="../notesSlides/notesSlide7.xml"/><Relationship Id="rId7" Type="http://schemas.openxmlformats.org/officeDocument/2006/relationships/hyperlink" Target="https://www.lucidchart.com/blog/pros-and-cons-of-waterfall-methodology" TargetMode="External"/><Relationship Id="rId12" Type="http://schemas.openxmlformats.org/officeDocument/2006/relationships/hyperlink" Target="https://www.tutorialspoint.com/sdlc/sdlc_waterfall_model.htm" TargetMode="Externa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hyperlink" Target="https://medium.com/@argferreira1/deep-dive-the-software-development-life-cycle-sdlc-in-agile-environments-6b245bbea5ab" TargetMode="External"/><Relationship Id="rId11" Type="http://schemas.openxmlformats.org/officeDocument/2006/relationships/hyperlink" Target="https://pixelplex.io/blog/agile-waterfall-software-development/" TargetMode="External"/><Relationship Id="rId5" Type="http://schemas.openxmlformats.org/officeDocument/2006/relationships/hyperlink" Target="https://doit.maryland.gov/SDLC/Pages/waterfall_phases.aspx" TargetMode="External"/><Relationship Id="rId10" Type="http://schemas.openxmlformats.org/officeDocument/2006/relationships/hyperlink" Target="https://www.geeksforgeeks.org/waterfall-model/" TargetMode="External"/><Relationship Id="rId4" Type="http://schemas.openxmlformats.org/officeDocument/2006/relationships/image" Target="../media/image1.png"/><Relationship Id="rId9" Type="http://schemas.openxmlformats.org/officeDocument/2006/relationships/hyperlink" Target="https://www.atlassian.com/agile/project-management/project-management-in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EB84055-029C-4E86-8844-D05D96C02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a:extLst>
              <a:ext uri="{FF2B5EF4-FFF2-40B4-BE49-F238E27FC236}">
                <a16:creationId xmlns:a16="http://schemas.microsoft.com/office/drawing/2014/main" id="{8A2842C0-6210-4FDB-B1FF-C14C927377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1" name="Rectangle 30">
            <a:extLst>
              <a:ext uri="{FF2B5EF4-FFF2-40B4-BE49-F238E27FC236}">
                <a16:creationId xmlns:a16="http://schemas.microsoft.com/office/drawing/2014/main" id="{799037F2-4CAF-446B-90DB-1480B247A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128589C-AF3D-49CF-BD92-C1D1D2F53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1991485" y="1600200"/>
            <a:ext cx="8201552" cy="2295748"/>
          </a:xfrm>
        </p:spPr>
        <p:txBody>
          <a:bodyPr anchor="b">
            <a:normAutofit/>
          </a:bodyPr>
          <a:lstStyle/>
          <a:p>
            <a:r>
              <a:rPr lang="en-US" sz="4800" dirty="0"/>
              <a:t>CS 250:</a:t>
            </a:r>
            <a:br>
              <a:rPr lang="en-US" sz="4800" dirty="0"/>
            </a:br>
            <a:r>
              <a:rPr lang="en-US" sz="4800" dirty="0"/>
              <a:t>Agile Presentation</a:t>
            </a:r>
          </a:p>
        </p:txBody>
      </p:sp>
      <p:sp>
        <p:nvSpPr>
          <p:cNvPr id="3" name="Content Placeholder 2"/>
          <p:cNvSpPr>
            <a:spLocks noGrp="1"/>
          </p:cNvSpPr>
          <p:nvPr>
            <p:ph type="subTitle" idx="1"/>
          </p:nvPr>
        </p:nvSpPr>
        <p:spPr>
          <a:xfrm>
            <a:off x="1991485" y="4067661"/>
            <a:ext cx="8201552" cy="1118764"/>
          </a:xfrm>
        </p:spPr>
        <p:txBody>
          <a:bodyPr anchor="t">
            <a:normAutofit/>
          </a:bodyPr>
          <a:lstStyle/>
          <a:p>
            <a:r>
              <a:rPr lang="en-US" sz="2000" dirty="0">
                <a:solidFill>
                  <a:schemeClr val="tx1">
                    <a:alpha val="70000"/>
                  </a:schemeClr>
                </a:solidFill>
              </a:rPr>
              <a:t>Tomas Estanislao</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1357792" y="1468583"/>
            <a:ext cx="9435393" cy="846330"/>
          </a:xfrm>
        </p:spPr>
        <p:txBody>
          <a:bodyPr anchor="t">
            <a:normAutofit fontScale="90000"/>
          </a:bodyPr>
          <a:lstStyle/>
          <a:p>
            <a:r>
              <a:rPr lang="en-US" sz="4800" dirty="0"/>
              <a:t>Agenda</a:t>
            </a:r>
            <a:br>
              <a:rPr lang="en-US" sz="4800" dirty="0"/>
            </a:br>
            <a:br>
              <a:rPr lang="en-US" sz="4800" dirty="0"/>
            </a:br>
            <a:endParaRPr lang="en-US" sz="4800" dirty="0"/>
          </a:p>
        </p:txBody>
      </p:sp>
      <p:sp>
        <p:nvSpPr>
          <p:cNvPr id="4" name="Title 1">
            <a:extLst>
              <a:ext uri="{FF2B5EF4-FFF2-40B4-BE49-F238E27FC236}">
                <a16:creationId xmlns:a16="http://schemas.microsoft.com/office/drawing/2014/main" id="{FAC83E95-DC3C-8574-FEFE-A9199483EE8C}"/>
              </a:ext>
            </a:extLst>
          </p:cNvPr>
          <p:cNvSpPr txBox="1">
            <a:spLocks/>
          </p:cNvSpPr>
          <p:nvPr/>
        </p:nvSpPr>
        <p:spPr>
          <a:xfrm>
            <a:off x="1376017" y="2127419"/>
            <a:ext cx="9435393" cy="3261998"/>
          </a:xfrm>
          <a:prstGeom prst="rect">
            <a:avLst/>
          </a:prstGeom>
        </p:spPr>
        <p:txBody>
          <a:bodyPr vert="horz" lIns="91440" tIns="45720" rIns="91440" bIns="45720" rtlCol="0" anchor="t">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Arial" panose="020B0604020202020204" pitchFamily="34" charset="0"/>
              <a:buChar char="•"/>
            </a:pPr>
            <a:endParaRPr lang="en-US" sz="4800" dirty="0"/>
          </a:p>
          <a:p>
            <a:pPr marL="685800" indent="-685800">
              <a:buFont typeface="Arial" panose="020B0604020202020204" pitchFamily="34" charset="0"/>
              <a:buChar char="•"/>
            </a:pPr>
            <a:r>
              <a:rPr lang="en-US" sz="7600" dirty="0"/>
              <a:t>Agile Roles</a:t>
            </a:r>
          </a:p>
          <a:p>
            <a:pPr marL="685800" indent="-685800">
              <a:buFont typeface="Arial" panose="020B0604020202020204" pitchFamily="34" charset="0"/>
              <a:buChar char="•"/>
            </a:pPr>
            <a:r>
              <a:rPr lang="en-US" sz="7600" dirty="0"/>
              <a:t>Agile Phases</a:t>
            </a:r>
          </a:p>
          <a:p>
            <a:pPr marL="685800" indent="-685800">
              <a:buFont typeface="Arial" panose="020B0604020202020204" pitchFamily="34" charset="0"/>
              <a:buChar char="•"/>
            </a:pPr>
            <a:r>
              <a:rPr lang="en-US" sz="7600" dirty="0"/>
              <a:t>Waterfall Model</a:t>
            </a:r>
          </a:p>
          <a:p>
            <a:pPr marL="685800" indent="-685800">
              <a:buFont typeface="Arial" panose="020B0604020202020204" pitchFamily="34" charset="0"/>
              <a:buChar char="•"/>
            </a:pPr>
            <a:r>
              <a:rPr lang="en-US" sz="7600" dirty="0"/>
              <a:t>Which to Choose?</a:t>
            </a:r>
          </a:p>
          <a:p>
            <a:br>
              <a:rPr lang="en-US" sz="4800" dirty="0"/>
            </a:br>
            <a:br>
              <a:rPr lang="en-US" sz="4800" dirty="0"/>
            </a:br>
            <a:br>
              <a:rPr lang="en-US" sz="4800" dirty="0"/>
            </a:br>
            <a:endParaRPr lang="en-US" sz="4800" dirty="0"/>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1357793" y="1208862"/>
            <a:ext cx="4074820" cy="737904"/>
          </a:xfrm>
        </p:spPr>
        <p:txBody>
          <a:bodyPr anchor="t">
            <a:normAutofit fontScale="90000"/>
          </a:bodyPr>
          <a:lstStyle/>
          <a:p>
            <a:r>
              <a:rPr lang="en-US" sz="4800" dirty="0"/>
              <a:t>Agile Roles</a:t>
            </a:r>
          </a:p>
        </p:txBody>
      </p:sp>
      <p:sp>
        <p:nvSpPr>
          <p:cNvPr id="3" name="Content Placeholder 2"/>
          <p:cNvSpPr>
            <a:spLocks noGrp="1"/>
          </p:cNvSpPr>
          <p:nvPr>
            <p:ph idx="1"/>
          </p:nvPr>
        </p:nvSpPr>
        <p:spPr>
          <a:xfrm>
            <a:off x="5794563" y="1208862"/>
            <a:ext cx="5276474" cy="4474331"/>
          </a:xfrm>
        </p:spPr>
        <p:txBody>
          <a:bodyPr anchor="b">
            <a:normAutofit/>
          </a:bodyPr>
          <a:lstStyle/>
          <a:p>
            <a:pPr marL="0" indent="0">
              <a:buNone/>
            </a:pPr>
            <a:r>
              <a:rPr lang="en-US" sz="1800" b="1" dirty="0">
                <a:latin typeface="Calibri" panose="020F0502020204030204" pitchFamily="34" charset="0"/>
                <a:ea typeface="Cambria" panose="02040503050406030204" pitchFamily="18" charset="0"/>
                <a:cs typeface="Calibri" panose="020F0502020204030204" pitchFamily="34" charset="0"/>
              </a:rPr>
              <a:t>Scrum Master:</a:t>
            </a:r>
          </a:p>
          <a:p>
            <a:r>
              <a:rPr lang="en-US" sz="1800" dirty="0">
                <a:latin typeface="Calibri" panose="020F0502020204030204" pitchFamily="34" charset="0"/>
                <a:ea typeface="Cambria" panose="02040503050406030204" pitchFamily="18" charset="0"/>
                <a:cs typeface="Calibri" panose="020F0502020204030204" pitchFamily="34" charset="0"/>
              </a:rPr>
              <a:t>Created Agile Charter document to guide the projects’ goals and scope. </a:t>
            </a:r>
          </a:p>
          <a:p>
            <a:pPr marL="0" indent="0">
              <a:buNone/>
            </a:pPr>
            <a:r>
              <a:rPr lang="en-US" sz="1800" b="1" dirty="0">
                <a:latin typeface="Calibri" panose="020F0502020204030204" pitchFamily="34" charset="0"/>
                <a:ea typeface="Cambria" panose="02040503050406030204" pitchFamily="18" charset="0"/>
                <a:cs typeface="Calibri" panose="020F0502020204030204" pitchFamily="34" charset="0"/>
              </a:rPr>
              <a:t>Product Owner:</a:t>
            </a:r>
          </a:p>
          <a:p>
            <a:r>
              <a:rPr lang="en-US" sz="1800" dirty="0">
                <a:latin typeface="Calibri" panose="020F0502020204030204" pitchFamily="34" charset="0"/>
                <a:ea typeface="Cambria" panose="02040503050406030204" pitchFamily="18" charset="0"/>
                <a:cs typeface="Calibri" panose="020F0502020204030204" pitchFamily="34" charset="0"/>
              </a:rPr>
              <a:t>Conducted target user interviews and curated the Product Backlog— of end-user stories.  </a:t>
            </a:r>
          </a:p>
          <a:p>
            <a:pPr marL="0" indent="0">
              <a:buNone/>
            </a:pPr>
            <a:r>
              <a:rPr lang="en-US" sz="1800" b="1" dirty="0">
                <a:latin typeface="Calibri" panose="020F0502020204030204" pitchFamily="34" charset="0"/>
                <a:ea typeface="Cambria" panose="02040503050406030204" pitchFamily="18" charset="0"/>
                <a:cs typeface="Calibri" panose="020F0502020204030204" pitchFamily="34" charset="0"/>
              </a:rPr>
              <a:t>Tester:</a:t>
            </a:r>
          </a:p>
          <a:p>
            <a:r>
              <a:rPr lang="en-US" sz="1800" dirty="0">
                <a:latin typeface="Calibri" panose="020F0502020204030204" pitchFamily="34" charset="0"/>
                <a:ea typeface="Cambria" panose="02040503050406030204" pitchFamily="18" charset="0"/>
                <a:cs typeface="Calibri" panose="020F0502020204030204" pitchFamily="34" charset="0"/>
              </a:rPr>
              <a:t>Constructed initial User Tests, and revised Tests, with acceptance criteria. </a:t>
            </a:r>
          </a:p>
          <a:p>
            <a:pPr marL="0" indent="0">
              <a:buNone/>
            </a:pPr>
            <a:r>
              <a:rPr lang="en-US" sz="1800" b="1" dirty="0">
                <a:latin typeface="Calibri" panose="020F0502020204030204" pitchFamily="34" charset="0"/>
                <a:ea typeface="Cambria" panose="02040503050406030204" pitchFamily="18" charset="0"/>
                <a:cs typeface="Calibri" panose="020F0502020204030204" pitchFamily="34" charset="0"/>
              </a:rPr>
              <a:t>Developer:</a:t>
            </a:r>
          </a:p>
          <a:p>
            <a:r>
              <a:rPr lang="en-US" sz="1800" dirty="0">
                <a:latin typeface="Calibri" panose="020F0502020204030204" pitchFamily="34" charset="0"/>
                <a:ea typeface="Cambria" panose="02040503050406030204" pitchFamily="18" charset="0"/>
                <a:cs typeface="Calibri" panose="020F0502020204030204" pitchFamily="34" charset="0"/>
              </a:rPr>
              <a:t>Produced initial list-view prototype and revised slideshow prototype. </a:t>
            </a:r>
          </a:p>
          <a:p>
            <a:pPr marL="0" indent="0">
              <a:buNone/>
            </a:pPr>
            <a:r>
              <a:rPr lang="en-US" sz="1200" dirty="0">
                <a:latin typeface="Calibri" panose="020F0502020204030204" pitchFamily="34" charset="0"/>
                <a:ea typeface="Cambria" panose="02040503050406030204" pitchFamily="18" charset="0"/>
                <a:cs typeface="Calibri" panose="020F0502020204030204" pitchFamily="34" charset="0"/>
              </a:rPr>
              <a:t>Source:</a:t>
            </a:r>
            <a:r>
              <a:rPr lang="en-US" sz="1200" dirty="0">
                <a:effectLst/>
              </a:rPr>
              <a:t> (</a:t>
            </a:r>
            <a:r>
              <a:rPr lang="en-US" sz="1200" dirty="0" err="1">
                <a:effectLst/>
              </a:rPr>
              <a:t>Milindageorge</a:t>
            </a:r>
            <a:r>
              <a:rPr lang="en-US" sz="1200" dirty="0"/>
              <a:t>, </a:t>
            </a:r>
            <a:r>
              <a:rPr lang="en-US" sz="1200" dirty="0">
                <a:effectLst/>
              </a:rPr>
              <a:t>2013</a:t>
            </a:r>
            <a:r>
              <a:rPr lang="en-US" sz="1200" dirty="0"/>
              <a:t>)</a:t>
            </a:r>
            <a:endParaRPr lang="en-US" sz="1200" dirty="0">
              <a:latin typeface="Calibri" panose="020F0502020204030204" pitchFamily="34" charset="0"/>
              <a:ea typeface="Cambria" panose="02040503050406030204" pitchFamily="18" charset="0"/>
              <a:cs typeface="Calibri" panose="020F0502020204030204" pitchFamily="34" charset="0"/>
            </a:endParaRPr>
          </a:p>
        </p:txBody>
      </p:sp>
      <p:pic>
        <p:nvPicPr>
          <p:cNvPr id="1026" name="Picture 2">
            <a:extLst>
              <a:ext uri="{FF2B5EF4-FFF2-40B4-BE49-F238E27FC236}">
                <a16:creationId xmlns:a16="http://schemas.microsoft.com/office/drawing/2014/main" id="{BA838C3B-3654-F377-CF4A-6AF7347734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246" y="1863822"/>
            <a:ext cx="3935191" cy="381937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01007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1099930" y="1318847"/>
            <a:ext cx="4332683" cy="4429154"/>
          </a:xfrm>
        </p:spPr>
        <p:txBody>
          <a:bodyPr anchor="t">
            <a:normAutofit fontScale="90000"/>
          </a:bodyPr>
          <a:lstStyle/>
          <a:p>
            <a:r>
              <a:rPr lang="en-US" sz="4800" dirty="0"/>
              <a:t>Agile Phases</a:t>
            </a:r>
            <a:br>
              <a:rPr lang="en-US" sz="4800" dirty="0"/>
            </a:br>
            <a:br>
              <a:rPr lang="en-US" sz="1800" dirty="0"/>
            </a:br>
            <a:r>
              <a:rPr lang="en-US" sz="2000" dirty="0">
                <a:latin typeface="+mn-lt"/>
              </a:rPr>
              <a:t>Agile is divided into repeating mini-SDLC’s called sprints. Each iteration of the project is:</a:t>
            </a:r>
            <a:br>
              <a:rPr lang="en-US" sz="2000" dirty="0">
                <a:latin typeface="+mn-lt"/>
              </a:rPr>
            </a:br>
            <a:br>
              <a:rPr lang="en-US" sz="2000" dirty="0">
                <a:latin typeface="+mn-lt"/>
              </a:rPr>
            </a:br>
            <a:r>
              <a:rPr lang="en-US" sz="2000" dirty="0">
                <a:latin typeface="+mn-lt"/>
              </a:rPr>
              <a:t>1. Planned (Agile Charter/Product Backlog),</a:t>
            </a:r>
            <a:br>
              <a:rPr lang="en-US" sz="2000" dirty="0">
                <a:latin typeface="+mn-lt"/>
              </a:rPr>
            </a:br>
            <a:r>
              <a:rPr lang="en-US" sz="2000" dirty="0">
                <a:latin typeface="+mn-lt"/>
              </a:rPr>
              <a:t>2. Analyzed (User Stories/Sprint Backlog),</a:t>
            </a:r>
            <a:br>
              <a:rPr lang="en-US" sz="2000" dirty="0">
                <a:latin typeface="+mn-lt"/>
              </a:rPr>
            </a:br>
            <a:r>
              <a:rPr lang="en-US" sz="2000" dirty="0">
                <a:latin typeface="+mn-lt"/>
              </a:rPr>
              <a:t>3. Designed (User Tests), </a:t>
            </a:r>
            <a:br>
              <a:rPr lang="en-US" sz="2000" dirty="0">
                <a:latin typeface="+mn-lt"/>
              </a:rPr>
            </a:br>
            <a:r>
              <a:rPr lang="en-US" sz="2000" dirty="0">
                <a:latin typeface="+mn-lt"/>
              </a:rPr>
              <a:t>4. Implemented (Iteration/Coding),</a:t>
            </a:r>
            <a:br>
              <a:rPr lang="en-US" sz="2000" dirty="0">
                <a:latin typeface="+mn-lt"/>
              </a:rPr>
            </a:br>
            <a:r>
              <a:rPr lang="en-US" sz="2000" dirty="0">
                <a:latin typeface="+mn-lt"/>
              </a:rPr>
              <a:t>5. Tested (Functional Testing/End-User Training),</a:t>
            </a:r>
            <a:br>
              <a:rPr lang="en-US" sz="2000" dirty="0">
                <a:latin typeface="+mn-lt"/>
              </a:rPr>
            </a:br>
            <a:r>
              <a:rPr lang="en-US" sz="2000" dirty="0">
                <a:latin typeface="+mn-lt"/>
              </a:rPr>
              <a:t>6. Deployed (Final Sprint Deliverable), </a:t>
            </a:r>
            <a:br>
              <a:rPr lang="en-US" sz="2000" dirty="0">
                <a:latin typeface="+mn-lt"/>
              </a:rPr>
            </a:br>
            <a:r>
              <a:rPr lang="en-US" sz="2000" dirty="0">
                <a:latin typeface="+mn-lt"/>
              </a:rPr>
              <a:t>7. Maintained (Sprint Review/Retrospective)</a:t>
            </a:r>
            <a:br>
              <a:rPr lang="en-US" sz="2000" dirty="0">
                <a:latin typeface="+mn-lt"/>
              </a:rPr>
            </a:br>
            <a:br>
              <a:rPr lang="en-US" sz="2000" dirty="0">
                <a:latin typeface="+mn-lt"/>
              </a:rPr>
            </a:br>
            <a:r>
              <a:rPr lang="en-US" sz="1300" dirty="0">
                <a:latin typeface="+mn-lt"/>
              </a:rPr>
              <a:t>Source:</a:t>
            </a:r>
            <a:r>
              <a:rPr lang="en-US" sz="1400" dirty="0">
                <a:effectLst/>
                <a:latin typeface="+mn-lt"/>
              </a:rPr>
              <a:t> (Wrike, 2024</a:t>
            </a:r>
            <a:r>
              <a:rPr lang="en-US" sz="1400" i="1" dirty="0">
                <a:effectLst/>
                <a:latin typeface="+mn-lt"/>
              </a:rPr>
              <a:t>)</a:t>
            </a:r>
            <a:br>
              <a:rPr lang="en-US" sz="1300" dirty="0">
                <a:latin typeface="+mn-lt"/>
              </a:rPr>
            </a:br>
            <a:br>
              <a:rPr lang="en-US" sz="2000" dirty="0">
                <a:latin typeface="+mn-lt"/>
              </a:rPr>
            </a:br>
            <a:br>
              <a:rPr lang="en-US" sz="2000" dirty="0">
                <a:latin typeface="+mn-lt"/>
              </a:rPr>
            </a:br>
            <a:br>
              <a:rPr lang="en-US" sz="1300" dirty="0"/>
            </a:br>
            <a:br>
              <a:rPr lang="en-US" sz="1300" dirty="0"/>
            </a:br>
            <a:br>
              <a:rPr lang="en-US" sz="1800" dirty="0"/>
            </a:br>
            <a:br>
              <a:rPr lang="en-US" sz="4800" dirty="0"/>
            </a:br>
            <a:endParaRPr lang="en-US" sz="4800" dirty="0"/>
          </a:p>
        </p:txBody>
      </p:sp>
      <p:sp>
        <p:nvSpPr>
          <p:cNvPr id="3" name="Content Placeholder 2"/>
          <p:cNvSpPr>
            <a:spLocks noGrp="1"/>
          </p:cNvSpPr>
          <p:nvPr>
            <p:ph idx="1"/>
          </p:nvPr>
        </p:nvSpPr>
        <p:spPr>
          <a:xfrm>
            <a:off x="5794563" y="1468583"/>
            <a:ext cx="5106048" cy="4270652"/>
          </a:xfrm>
        </p:spPr>
        <p:txBody>
          <a:bodyPr anchor="b">
            <a:normAutofit/>
          </a:bodyPr>
          <a:lstStyle/>
          <a:p>
            <a:r>
              <a:rPr lang="en-US" sz="1800" b="1" dirty="0">
                <a:effectLst/>
                <a:latin typeface="Calibri" panose="020F0502020204030204" pitchFamily="34" charset="0"/>
                <a:ea typeface="Cambria" panose="02040503050406030204" pitchFamily="18" charset="0"/>
                <a:cs typeface="Calibri" panose="020F0502020204030204" pitchFamily="34" charset="0"/>
              </a:rPr>
              <a:t>Planning: </a:t>
            </a:r>
            <a:r>
              <a:rPr lang="en-US" sz="1800" dirty="0">
                <a:effectLst/>
                <a:latin typeface="Calibri" panose="020F0502020204030204" pitchFamily="34" charset="0"/>
                <a:ea typeface="Cambria" panose="02040503050406030204" pitchFamily="18" charset="0"/>
                <a:cs typeface="Calibri" panose="020F0502020204030204" pitchFamily="34" charset="0"/>
              </a:rPr>
              <a:t>Defining the purpose and scope.</a:t>
            </a:r>
            <a:r>
              <a:rPr lang="en-US" sz="1800" b="1" dirty="0">
                <a:effectLst/>
                <a:latin typeface="Calibri" panose="020F0502020204030204" pitchFamily="34" charset="0"/>
                <a:ea typeface="Cambria" panose="02040503050406030204" pitchFamily="18" charset="0"/>
                <a:cs typeface="Calibri" panose="020F0502020204030204" pitchFamily="34" charset="0"/>
              </a:rPr>
              <a:t> </a:t>
            </a:r>
          </a:p>
          <a:p>
            <a:r>
              <a:rPr lang="en-US" sz="1800" b="1" dirty="0">
                <a:latin typeface="Calibri" panose="020F0502020204030204" pitchFamily="34" charset="0"/>
                <a:ea typeface="Cambria" panose="02040503050406030204" pitchFamily="18" charset="0"/>
                <a:cs typeface="Calibri" panose="020F0502020204030204" pitchFamily="34" charset="0"/>
              </a:rPr>
              <a:t>Analysis: </a:t>
            </a:r>
            <a:r>
              <a:rPr lang="en-US" sz="1800" dirty="0">
                <a:latin typeface="Calibri" panose="020F0502020204030204" pitchFamily="34" charset="0"/>
                <a:ea typeface="Cambria" panose="02040503050406030204" pitchFamily="18" charset="0"/>
                <a:cs typeface="Calibri" panose="020F0502020204030204" pitchFamily="34" charset="0"/>
              </a:rPr>
              <a:t>Constructing the requirements. </a:t>
            </a:r>
            <a:endParaRPr lang="en-US" sz="1800" b="1" dirty="0">
              <a:latin typeface="Calibri" panose="020F0502020204030204" pitchFamily="34" charset="0"/>
              <a:ea typeface="Cambria" panose="02040503050406030204" pitchFamily="18" charset="0"/>
              <a:cs typeface="Calibri" panose="020F0502020204030204" pitchFamily="34" charset="0"/>
            </a:endParaRPr>
          </a:p>
          <a:p>
            <a:r>
              <a:rPr lang="en-US" sz="1800" b="1" dirty="0">
                <a:effectLst/>
                <a:latin typeface="Calibri" panose="020F0502020204030204" pitchFamily="34" charset="0"/>
                <a:ea typeface="Cambria" panose="02040503050406030204" pitchFamily="18" charset="0"/>
                <a:cs typeface="Calibri" panose="020F0502020204030204" pitchFamily="34" charset="0"/>
              </a:rPr>
              <a:t>Design: </a:t>
            </a:r>
            <a:r>
              <a:rPr lang="en-US" sz="1800" dirty="0">
                <a:effectLst/>
                <a:latin typeface="Calibri" panose="020F0502020204030204" pitchFamily="34" charset="0"/>
                <a:ea typeface="Cambria" panose="02040503050406030204" pitchFamily="18" charset="0"/>
                <a:cs typeface="Calibri" panose="020F0502020204030204" pitchFamily="34" charset="0"/>
              </a:rPr>
              <a:t>Creating the system design blueprint.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r>
              <a:rPr lang="en-US" sz="1800" b="1" dirty="0">
                <a:latin typeface="Calibri" panose="020F0502020204030204" pitchFamily="34" charset="0"/>
                <a:ea typeface="Cambria" panose="02040503050406030204" pitchFamily="18" charset="0"/>
                <a:cs typeface="Calibri" panose="020F0502020204030204" pitchFamily="34" charset="0"/>
              </a:rPr>
              <a:t>Implementation: </a:t>
            </a:r>
            <a:r>
              <a:rPr lang="en-US" sz="1800" dirty="0">
                <a:latin typeface="Calibri" panose="020F0502020204030204" pitchFamily="34" charset="0"/>
                <a:ea typeface="Cambria" panose="02040503050406030204" pitchFamily="18" charset="0"/>
                <a:cs typeface="Calibri" panose="020F0502020204030204" pitchFamily="34" charset="0"/>
              </a:rPr>
              <a:t>Coding each system component. </a:t>
            </a:r>
            <a:endParaRPr lang="en-US" sz="1800" b="1" dirty="0">
              <a:latin typeface="Calibri" panose="020F0502020204030204" pitchFamily="34" charset="0"/>
              <a:ea typeface="Cambria" panose="02040503050406030204" pitchFamily="18" charset="0"/>
              <a:cs typeface="Calibri" panose="020F0502020204030204" pitchFamily="34" charset="0"/>
            </a:endParaRPr>
          </a:p>
          <a:p>
            <a:r>
              <a:rPr lang="en-US" sz="1800" b="1" dirty="0">
                <a:effectLst/>
                <a:latin typeface="Calibri" panose="020F0502020204030204" pitchFamily="34" charset="0"/>
                <a:ea typeface="Cambria" panose="02040503050406030204" pitchFamily="18" charset="0"/>
                <a:cs typeface="Calibri" panose="020F0502020204030204" pitchFamily="34" charset="0"/>
              </a:rPr>
              <a:t>Testing</a:t>
            </a:r>
            <a:r>
              <a:rPr lang="en-US" sz="1800" b="1" dirty="0">
                <a:latin typeface="Calibri" panose="020F0502020204030204" pitchFamily="34" charset="0"/>
                <a:ea typeface="Cambria" panose="02040503050406030204" pitchFamily="18" charset="0"/>
                <a:cs typeface="Calibri" panose="020F0502020204030204" pitchFamily="34" charset="0"/>
              </a:rPr>
              <a:t>: </a:t>
            </a:r>
            <a:r>
              <a:rPr lang="en-US" sz="1800" dirty="0">
                <a:latin typeface="Calibri" panose="020F0502020204030204" pitchFamily="34" charset="0"/>
                <a:ea typeface="Cambria" panose="02040503050406030204" pitchFamily="18" charset="0"/>
                <a:cs typeface="Calibri" panose="020F0502020204030204" pitchFamily="34" charset="0"/>
              </a:rPr>
              <a:t>Unit testing ensuring software meets customer requirements. </a:t>
            </a:r>
            <a:endParaRPr lang="en-US" sz="1800" b="1" dirty="0">
              <a:latin typeface="Calibri" panose="020F0502020204030204" pitchFamily="34" charset="0"/>
              <a:ea typeface="Cambria" panose="02040503050406030204" pitchFamily="18" charset="0"/>
              <a:cs typeface="Calibri" panose="020F0502020204030204" pitchFamily="34" charset="0"/>
            </a:endParaRPr>
          </a:p>
          <a:p>
            <a:r>
              <a:rPr lang="en-US" sz="1800" b="1" dirty="0">
                <a:effectLst/>
                <a:latin typeface="Calibri" panose="020F0502020204030204" pitchFamily="34" charset="0"/>
                <a:ea typeface="Cambria" panose="02040503050406030204" pitchFamily="18" charset="0"/>
                <a:cs typeface="Calibri" panose="020F0502020204030204" pitchFamily="34" charset="0"/>
              </a:rPr>
              <a:t>Deployment: </a:t>
            </a:r>
            <a:r>
              <a:rPr lang="en-US" sz="1800" dirty="0">
                <a:effectLst/>
                <a:latin typeface="Calibri" panose="020F0502020204030204" pitchFamily="34" charset="0"/>
                <a:ea typeface="Cambria" panose="02040503050406030204" pitchFamily="18" charset="0"/>
                <a:cs typeface="Calibri" panose="020F0502020204030204" pitchFamily="34" charset="0"/>
              </a:rPr>
              <a:t>Fully released versions to users.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r>
              <a:rPr lang="en-US" sz="1800" b="1" dirty="0">
                <a:latin typeface="Calibri" panose="020F0502020204030204" pitchFamily="34" charset="0"/>
                <a:ea typeface="Cambria" panose="02040503050406030204" pitchFamily="18" charset="0"/>
                <a:cs typeface="Calibri" panose="020F0502020204030204" pitchFamily="34" charset="0"/>
              </a:rPr>
              <a:t>Maintenance: </a:t>
            </a:r>
            <a:r>
              <a:rPr lang="en-US" sz="1800" dirty="0">
                <a:latin typeface="Calibri" panose="020F0502020204030204" pitchFamily="34" charset="0"/>
                <a:ea typeface="Cambria" panose="02040503050406030204" pitchFamily="18" charset="0"/>
                <a:cs typeface="Calibri" panose="020F0502020204030204" pitchFamily="34" charset="0"/>
              </a:rPr>
              <a:t>Rectifying new errors and introducing new features.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pPr marL="0" indent="0">
              <a:buNone/>
            </a:pPr>
            <a:r>
              <a:rPr lang="en-US" sz="1200" dirty="0">
                <a:effectLst/>
                <a:latin typeface="+mj-lt"/>
                <a:ea typeface="Cambria" panose="02040503050406030204" pitchFamily="18" charset="0"/>
                <a:cs typeface="Calibri" panose="020F0502020204030204" pitchFamily="34" charset="0"/>
              </a:rPr>
              <a:t>Source</a:t>
            </a:r>
            <a:r>
              <a:rPr lang="en-US" sz="1200" dirty="0">
                <a:latin typeface="+mj-lt"/>
                <a:ea typeface="Cambria" panose="02040503050406030204" pitchFamily="18" charset="0"/>
                <a:cs typeface="Calibri" panose="020F0502020204030204" pitchFamily="34" charset="0"/>
              </a:rPr>
              <a:t>: (</a:t>
            </a:r>
            <a:r>
              <a:rPr lang="en-US" sz="1200" dirty="0">
                <a:effectLst/>
              </a:rPr>
              <a:t>Ferreira, 2023)</a:t>
            </a:r>
            <a:endParaRPr lang="en-US" sz="1200" dirty="0">
              <a:effectLst/>
              <a:latin typeface="+mj-lt"/>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344068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5794563" y="1118765"/>
            <a:ext cx="5257750" cy="4620470"/>
          </a:xfrm>
        </p:spPr>
        <p:txBody>
          <a:bodyPr anchor="b">
            <a:normAutofit/>
          </a:bodyPr>
          <a:lstStyle/>
          <a:p>
            <a:r>
              <a:rPr lang="en-US" sz="1800" b="1" dirty="0">
                <a:effectLst/>
                <a:latin typeface="Calibri" panose="020F0502020204030204" pitchFamily="34" charset="0"/>
                <a:ea typeface="Cambria" panose="02040503050406030204" pitchFamily="18" charset="0"/>
                <a:cs typeface="Calibri" panose="020F0502020204030204" pitchFamily="34" charset="0"/>
              </a:rPr>
              <a:t>Requirements: </a:t>
            </a:r>
            <a:r>
              <a:rPr lang="en-US" sz="1800" dirty="0">
                <a:effectLst/>
                <a:latin typeface="Calibri" panose="020F0502020204030204" pitchFamily="34" charset="0"/>
                <a:ea typeface="Cambria" panose="02040503050406030204" pitchFamily="18" charset="0"/>
                <a:cs typeface="Calibri" panose="020F0502020204030204" pitchFamily="34" charset="0"/>
              </a:rPr>
              <a:t>Gathering requirements from stakeholders to determine the project purpose and scope.</a:t>
            </a:r>
            <a:r>
              <a:rPr lang="en-US" sz="1800" b="1" dirty="0">
                <a:effectLst/>
                <a:latin typeface="Calibri" panose="020F0502020204030204" pitchFamily="34" charset="0"/>
                <a:ea typeface="Cambria" panose="02040503050406030204" pitchFamily="18" charset="0"/>
                <a:cs typeface="Calibri" panose="020F0502020204030204" pitchFamily="34" charset="0"/>
              </a:rPr>
              <a:t> </a:t>
            </a:r>
          </a:p>
          <a:p>
            <a:r>
              <a:rPr lang="en-US" sz="1800" b="1" dirty="0">
                <a:effectLst/>
                <a:latin typeface="Calibri" panose="020F0502020204030204" pitchFamily="34" charset="0"/>
                <a:ea typeface="Cambria" panose="02040503050406030204" pitchFamily="18" charset="0"/>
                <a:cs typeface="Calibri" panose="020F0502020204030204" pitchFamily="34" charset="0"/>
              </a:rPr>
              <a:t>Design: </a:t>
            </a:r>
            <a:r>
              <a:rPr lang="en-US" sz="1800" dirty="0">
                <a:effectLst/>
                <a:latin typeface="Calibri" panose="020F0502020204030204" pitchFamily="34" charset="0"/>
                <a:ea typeface="Cambria" panose="02040503050406030204" pitchFamily="18" charset="0"/>
                <a:cs typeface="Calibri" panose="020F0502020204030204" pitchFamily="34" charset="0"/>
              </a:rPr>
              <a:t>Creating detailed design document.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r>
              <a:rPr lang="en-US" sz="1800" b="1" dirty="0">
                <a:latin typeface="Calibri" panose="020F0502020204030204" pitchFamily="34" charset="0"/>
                <a:ea typeface="Cambria" panose="02040503050406030204" pitchFamily="18" charset="0"/>
                <a:cs typeface="Calibri" panose="020F0502020204030204" pitchFamily="34" charset="0"/>
              </a:rPr>
              <a:t>Development: </a:t>
            </a:r>
            <a:r>
              <a:rPr lang="en-US" sz="1800" dirty="0">
                <a:latin typeface="Calibri" panose="020F0502020204030204" pitchFamily="34" charset="0"/>
                <a:ea typeface="Cambria" panose="02040503050406030204" pitchFamily="18" charset="0"/>
                <a:cs typeface="Calibri" panose="020F0502020204030204" pitchFamily="34" charset="0"/>
              </a:rPr>
              <a:t>Coding software to meet requirements and unit testing individual components. </a:t>
            </a:r>
            <a:endParaRPr lang="en-US" sz="1800" b="1" dirty="0">
              <a:latin typeface="Calibri" panose="020F0502020204030204" pitchFamily="34" charset="0"/>
              <a:ea typeface="Cambria" panose="02040503050406030204" pitchFamily="18" charset="0"/>
              <a:cs typeface="Calibri" panose="020F0502020204030204" pitchFamily="34" charset="0"/>
            </a:endParaRPr>
          </a:p>
          <a:p>
            <a:r>
              <a:rPr lang="en-US" sz="1800" b="1" dirty="0">
                <a:effectLst/>
                <a:latin typeface="Calibri" panose="020F0502020204030204" pitchFamily="34" charset="0"/>
                <a:ea typeface="Cambria" panose="02040503050406030204" pitchFamily="18" charset="0"/>
                <a:cs typeface="Calibri" panose="020F0502020204030204" pitchFamily="34" charset="0"/>
              </a:rPr>
              <a:t>Testing</a:t>
            </a:r>
            <a:r>
              <a:rPr lang="en-US" sz="1800" b="1" dirty="0">
                <a:latin typeface="Calibri" panose="020F0502020204030204" pitchFamily="34" charset="0"/>
                <a:ea typeface="Cambria" panose="02040503050406030204" pitchFamily="18" charset="0"/>
                <a:cs typeface="Calibri" panose="020F0502020204030204" pitchFamily="34" charset="0"/>
              </a:rPr>
              <a:t>: </a:t>
            </a:r>
            <a:r>
              <a:rPr lang="en-US" sz="1800" dirty="0">
                <a:latin typeface="Calibri" panose="020F0502020204030204" pitchFamily="34" charset="0"/>
                <a:ea typeface="Cambria" panose="02040503050406030204" pitchFamily="18" charset="0"/>
                <a:cs typeface="Calibri" panose="020F0502020204030204" pitchFamily="34" charset="0"/>
              </a:rPr>
              <a:t>Integrating components into a single system and performing acceptance testing.  </a:t>
            </a:r>
            <a:endParaRPr lang="en-US" sz="1800" b="1" dirty="0">
              <a:latin typeface="Calibri" panose="020F0502020204030204" pitchFamily="34" charset="0"/>
              <a:ea typeface="Cambria" panose="02040503050406030204" pitchFamily="18" charset="0"/>
              <a:cs typeface="Calibri" panose="020F0502020204030204" pitchFamily="34" charset="0"/>
            </a:endParaRPr>
          </a:p>
          <a:p>
            <a:r>
              <a:rPr lang="en-US" sz="1800" b="1" dirty="0">
                <a:effectLst/>
                <a:latin typeface="Calibri" panose="020F0502020204030204" pitchFamily="34" charset="0"/>
                <a:ea typeface="Cambria" panose="02040503050406030204" pitchFamily="18" charset="0"/>
                <a:cs typeface="Calibri" panose="020F0502020204030204" pitchFamily="34" charset="0"/>
              </a:rPr>
              <a:t>Deployment: </a:t>
            </a:r>
            <a:r>
              <a:rPr lang="en-US" sz="1800" dirty="0">
                <a:effectLst/>
                <a:latin typeface="Calibri" panose="020F0502020204030204" pitchFamily="34" charset="0"/>
                <a:ea typeface="Cambria" panose="02040503050406030204" pitchFamily="18" charset="0"/>
                <a:cs typeface="Calibri" panose="020F0502020204030204" pitchFamily="34" charset="0"/>
              </a:rPr>
              <a:t>Fully released versions to users.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r>
              <a:rPr lang="en-US" sz="1800" b="1" dirty="0">
                <a:latin typeface="Calibri" panose="020F0502020204030204" pitchFamily="34" charset="0"/>
                <a:ea typeface="Cambria" panose="02040503050406030204" pitchFamily="18" charset="0"/>
                <a:cs typeface="Calibri" panose="020F0502020204030204" pitchFamily="34" charset="0"/>
              </a:rPr>
              <a:t>Maintenance: </a:t>
            </a:r>
            <a:r>
              <a:rPr lang="en-US" sz="1800" dirty="0">
                <a:latin typeface="Calibri" panose="020F0502020204030204" pitchFamily="34" charset="0"/>
                <a:ea typeface="Cambria" panose="02040503050406030204" pitchFamily="18" charset="0"/>
                <a:cs typeface="Calibri" panose="020F0502020204030204" pitchFamily="34" charset="0"/>
              </a:rPr>
              <a:t>Rectifying new errors and introducing new features. </a:t>
            </a:r>
            <a:endParaRPr lang="en-US" sz="1800" b="1" dirty="0">
              <a:effectLst/>
              <a:latin typeface="Calibri" panose="020F0502020204030204" pitchFamily="34" charset="0"/>
              <a:ea typeface="Cambria" panose="02040503050406030204" pitchFamily="18" charset="0"/>
              <a:cs typeface="Calibri" panose="020F0502020204030204" pitchFamily="34" charset="0"/>
            </a:endParaRPr>
          </a:p>
          <a:p>
            <a:pPr marL="0" indent="0">
              <a:lnSpc>
                <a:spcPct val="100000"/>
              </a:lnSpc>
              <a:buNone/>
            </a:pPr>
            <a:r>
              <a:rPr lang="en-US" sz="1200" dirty="0">
                <a:effectLst/>
                <a:ea typeface="Cambria" panose="02040503050406030204" pitchFamily="18" charset="0"/>
                <a:cs typeface="Calibri" panose="020F0502020204030204" pitchFamily="34" charset="0"/>
              </a:rPr>
              <a:t>Sources:</a:t>
            </a:r>
            <a:r>
              <a:rPr lang="en-US" sz="1200" dirty="0">
                <a:effectLst/>
              </a:rPr>
              <a:t> (</a:t>
            </a:r>
            <a:r>
              <a:rPr lang="en-US" sz="1200" dirty="0" err="1">
                <a:effectLst/>
              </a:rPr>
              <a:t>Sayan</a:t>
            </a:r>
            <a:r>
              <a:rPr lang="en-US" sz="1200" dirty="0">
                <a:effectLst/>
              </a:rPr>
              <a:t> Kumar Pal, 2024)                                                              (</a:t>
            </a:r>
            <a:r>
              <a:rPr lang="en-US" sz="1200" dirty="0" err="1">
                <a:effectLst/>
              </a:rPr>
              <a:t>Tutorialspoint</a:t>
            </a:r>
            <a:r>
              <a:rPr lang="en-US" sz="1200" dirty="0"/>
              <a:t>,</a:t>
            </a:r>
            <a:r>
              <a:rPr lang="en-US" sz="1200" dirty="0">
                <a:effectLst/>
              </a:rPr>
              <a:t> 2024)</a:t>
            </a:r>
            <a:endParaRPr lang="en-US" sz="1200" dirty="0">
              <a:ea typeface="Cambria" panose="02040503050406030204" pitchFamily="18" charset="0"/>
              <a:cs typeface="Calibri" panose="020F0502020204030204" pitchFamily="34" charset="0"/>
            </a:endParaRPr>
          </a:p>
        </p:txBody>
      </p:sp>
      <p:sp>
        <p:nvSpPr>
          <p:cNvPr id="5" name="Title 1">
            <a:extLst>
              <a:ext uri="{FF2B5EF4-FFF2-40B4-BE49-F238E27FC236}">
                <a16:creationId xmlns:a16="http://schemas.microsoft.com/office/drawing/2014/main" id="{DDB5F3F6-6BF9-5FED-0D67-C4B151830FF8}"/>
              </a:ext>
            </a:extLst>
          </p:cNvPr>
          <p:cNvSpPr txBox="1">
            <a:spLocks/>
          </p:cNvSpPr>
          <p:nvPr/>
        </p:nvSpPr>
        <p:spPr>
          <a:xfrm>
            <a:off x="1139687" y="1118764"/>
            <a:ext cx="4292927" cy="4768469"/>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sz="17200" dirty="0"/>
              <a:t>Waterfall Model</a:t>
            </a:r>
            <a:br>
              <a:rPr lang="en-US" sz="4800" dirty="0"/>
            </a:br>
            <a:br>
              <a:rPr lang="en-US" sz="1800" dirty="0"/>
            </a:br>
            <a:r>
              <a:rPr lang="en-US" sz="7200" dirty="0">
                <a:latin typeface="+mn-lt"/>
              </a:rPr>
              <a:t>The Waterfall approach consists of clearly defined phases that cannot advance until each is approved. The methodology is designed to be for one linear SDLC process, including clearly defined goals, scope, and planning. In the SNHU </a:t>
            </a:r>
            <a:r>
              <a:rPr lang="en-US" sz="7200" dirty="0" err="1">
                <a:latin typeface="+mn-lt"/>
              </a:rPr>
              <a:t>Travlr</a:t>
            </a:r>
            <a:r>
              <a:rPr lang="en-US" sz="7200" dirty="0">
                <a:latin typeface="+mn-lt"/>
              </a:rPr>
              <a:t> project, a speedy deadline would not be feasible due to the following disadvantages</a:t>
            </a:r>
            <a:r>
              <a:rPr lang="en-US" sz="7200" b="1" dirty="0">
                <a:latin typeface="+mn-lt"/>
              </a:rPr>
              <a:t>: lack of collaboration, specialized teams, delays from changing requirements, </a:t>
            </a:r>
            <a:r>
              <a:rPr lang="en-US" sz="7200" dirty="0">
                <a:latin typeface="+mn-lt"/>
              </a:rPr>
              <a:t>and</a:t>
            </a:r>
            <a:r>
              <a:rPr lang="en-US" sz="7200" b="1" dirty="0">
                <a:latin typeface="+mn-lt"/>
              </a:rPr>
              <a:t> limited stakeholder feedback.</a:t>
            </a:r>
            <a:br>
              <a:rPr lang="en-US" sz="7200" dirty="0">
                <a:latin typeface="+mn-lt"/>
              </a:rPr>
            </a:br>
            <a:endParaRPr lang="en-US" sz="7200" dirty="0">
              <a:latin typeface="+mn-lt"/>
            </a:endParaRPr>
          </a:p>
          <a:p>
            <a:pPr>
              <a:lnSpc>
                <a:spcPct val="120000"/>
              </a:lnSpc>
            </a:pPr>
            <a:r>
              <a:rPr lang="en-US" sz="4800" dirty="0">
                <a:latin typeface="+mn-lt"/>
              </a:rPr>
              <a:t>Sources: (</a:t>
            </a:r>
            <a:r>
              <a:rPr lang="en-US" sz="4800" dirty="0">
                <a:effectLst/>
                <a:latin typeface="+mn-lt"/>
              </a:rPr>
              <a:t>Department Of Information Technology, 2024)</a:t>
            </a:r>
          </a:p>
          <a:p>
            <a:pPr>
              <a:lnSpc>
                <a:spcPct val="120000"/>
              </a:lnSpc>
            </a:pPr>
            <a:r>
              <a:rPr lang="en-US" sz="4800" dirty="0">
                <a:effectLst/>
                <a:latin typeface="+mn-lt"/>
              </a:rPr>
              <a:t>(</a:t>
            </a:r>
            <a:r>
              <a:rPr lang="en-US" sz="4800" dirty="0" err="1">
                <a:effectLst/>
                <a:latin typeface="+mn-lt"/>
              </a:rPr>
              <a:t>Radigan</a:t>
            </a:r>
            <a:r>
              <a:rPr lang="en-US" sz="4800" dirty="0">
                <a:effectLst/>
                <a:latin typeface="+mn-lt"/>
              </a:rPr>
              <a:t>, 2024)</a:t>
            </a:r>
            <a:endParaRPr lang="en-US" sz="4800" dirty="0">
              <a:latin typeface="+mn-lt"/>
            </a:endParaRPr>
          </a:p>
          <a:p>
            <a:pPr>
              <a:lnSpc>
                <a:spcPct val="120000"/>
              </a:lnSpc>
            </a:pPr>
            <a:br>
              <a:rPr lang="en-US" sz="4800" dirty="0"/>
            </a:br>
            <a:br>
              <a:rPr lang="en-US" sz="4000" dirty="0"/>
            </a:br>
            <a:br>
              <a:rPr lang="en-US" sz="4000" dirty="0"/>
            </a:br>
            <a:br>
              <a:rPr lang="en-US" sz="4800" dirty="0"/>
            </a:br>
            <a:endParaRPr lang="en-US" sz="4800" dirty="0"/>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465CB2-E160-4D8E-B8B3-B7AFCAFC5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BF79C704-FD27-4BBA-A751-4A80EDB173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4" name="Rectangle 23">
            <a:extLst>
              <a:ext uri="{FF2B5EF4-FFF2-40B4-BE49-F238E27FC236}">
                <a16:creationId xmlns:a16="http://schemas.microsoft.com/office/drawing/2014/main" id="{1A8FFABF-F1A6-4C80-A0A6-29F3162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D4C1E4B-EA97-41D4-855C-680107905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995844" y="1118766"/>
            <a:ext cx="3488363" cy="4620470"/>
          </a:xfrm>
        </p:spPr>
        <p:txBody>
          <a:bodyPr anchor="t">
            <a:normAutofit fontScale="90000"/>
          </a:bodyPr>
          <a:lstStyle/>
          <a:p>
            <a:r>
              <a:rPr lang="en-US" sz="4800" dirty="0"/>
              <a:t>Choosing Waterfall or Agile</a:t>
            </a:r>
            <a:br>
              <a:rPr lang="en-US" sz="4800" dirty="0"/>
            </a:br>
            <a:r>
              <a:rPr lang="en-US" sz="2000" dirty="0">
                <a:latin typeface="+mn-lt"/>
              </a:rPr>
              <a:t>Generally, Agile should be chosen for projects with flexible requirements, frequent stakeholder involvement, and cross-functional team skillsets.</a:t>
            </a:r>
            <a:br>
              <a:rPr lang="en-US" sz="2000" dirty="0">
                <a:latin typeface="+mn-lt"/>
              </a:rPr>
            </a:br>
            <a:br>
              <a:rPr lang="en-US" sz="2000" dirty="0">
                <a:latin typeface="+mn-lt"/>
              </a:rPr>
            </a:br>
            <a:r>
              <a:rPr lang="en-US" sz="2000" dirty="0">
                <a:latin typeface="+mn-lt"/>
              </a:rPr>
              <a:t>Whereas Waterfall might be preferred for projects with fixed requirements, clear end goals, and a lack of agile experience. </a:t>
            </a:r>
            <a:br>
              <a:rPr lang="en-US" sz="1800" dirty="0">
                <a:latin typeface="+mn-lt"/>
              </a:rPr>
            </a:br>
            <a:r>
              <a:rPr lang="en-US" sz="1300" dirty="0">
                <a:latin typeface="Calibri" panose="020F0502020204030204" pitchFamily="34" charset="0"/>
                <a:cs typeface="Calibri" panose="020F0502020204030204" pitchFamily="34" charset="0"/>
              </a:rPr>
              <a:t>Source: (</a:t>
            </a:r>
            <a:r>
              <a:rPr lang="en-US" sz="1400" dirty="0" err="1">
                <a:effectLst/>
                <a:latin typeface="Calibri" panose="020F0502020204030204" pitchFamily="34" charset="0"/>
                <a:cs typeface="Calibri" panose="020F0502020204030204" pitchFamily="34" charset="0"/>
              </a:rPr>
              <a:t>Lucidchart</a:t>
            </a:r>
            <a:r>
              <a:rPr lang="en-US" sz="1400" dirty="0">
                <a:latin typeface="Calibri" panose="020F0502020204030204" pitchFamily="34" charset="0"/>
                <a:cs typeface="Calibri" panose="020F0502020204030204" pitchFamily="34" charset="0"/>
              </a:rPr>
              <a:t>, 2</a:t>
            </a:r>
            <a:r>
              <a:rPr lang="en-US" sz="1400" dirty="0">
                <a:effectLst/>
                <a:latin typeface="Calibri" panose="020F0502020204030204" pitchFamily="34" charset="0"/>
                <a:cs typeface="Calibri" panose="020F0502020204030204" pitchFamily="34" charset="0"/>
              </a:rPr>
              <a:t>018)</a:t>
            </a:r>
            <a:endParaRPr lang="en-US" sz="1600" dirty="0">
              <a:latin typeface="Calibri" panose="020F0502020204030204" pitchFamily="34" charset="0"/>
              <a:cs typeface="Calibri" panose="020F0502020204030204" pitchFamily="34" charset="0"/>
            </a:endParaRPr>
          </a:p>
        </p:txBody>
      </p:sp>
      <p:pic>
        <p:nvPicPr>
          <p:cNvPr id="5" name="Picture 4" descr="A diagram of a diagram&#10;&#10;Description automatically generated with medium confidence">
            <a:extLst>
              <a:ext uri="{FF2B5EF4-FFF2-40B4-BE49-F238E27FC236}">
                <a16:creationId xmlns:a16="http://schemas.microsoft.com/office/drawing/2014/main" id="{BE8340C4-2A00-A9E9-AEF0-A83E2303A5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2744" y="1105620"/>
            <a:ext cx="6698840" cy="4019304"/>
          </a:xfrm>
          <a:prstGeom prst="rect">
            <a:avLst/>
          </a:prstGeom>
        </p:spPr>
      </p:pic>
      <p:sp>
        <p:nvSpPr>
          <p:cNvPr id="6" name="TextBox 5">
            <a:extLst>
              <a:ext uri="{FF2B5EF4-FFF2-40B4-BE49-F238E27FC236}">
                <a16:creationId xmlns:a16="http://schemas.microsoft.com/office/drawing/2014/main" id="{A7342FAF-680F-F1D3-C63A-8205835F45BD}"/>
              </a:ext>
            </a:extLst>
          </p:cNvPr>
          <p:cNvSpPr txBox="1"/>
          <p:nvPr/>
        </p:nvSpPr>
        <p:spPr>
          <a:xfrm>
            <a:off x="4546070" y="5323737"/>
            <a:ext cx="6350000" cy="276999"/>
          </a:xfrm>
          <a:prstGeom prst="rect">
            <a:avLst/>
          </a:prstGeom>
          <a:noFill/>
        </p:spPr>
        <p:txBody>
          <a:bodyPr wrap="square" rtlCol="0">
            <a:spAutoFit/>
          </a:bodyPr>
          <a:lstStyle/>
          <a:p>
            <a:r>
              <a:rPr lang="en-US" sz="1200" dirty="0"/>
              <a:t>Source: (</a:t>
            </a:r>
            <a:r>
              <a:rPr lang="en-US" sz="1200" dirty="0" err="1">
                <a:effectLst/>
              </a:rPr>
              <a:t>Serebryantseva</a:t>
            </a:r>
            <a:r>
              <a:rPr lang="en-US" sz="1200" dirty="0">
                <a:effectLst/>
              </a:rPr>
              <a:t>, 2022) </a:t>
            </a:r>
            <a:endParaRPr lang="en-US" sz="1200" dirty="0"/>
          </a:p>
        </p:txBody>
      </p:sp>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2" name="Rectangle 21">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1998875" y="1302871"/>
            <a:ext cx="8188026" cy="699549"/>
          </a:xfrm>
        </p:spPr>
        <p:txBody>
          <a:bodyPr anchor="b">
            <a:normAutofit/>
          </a:bodyPr>
          <a:lstStyle/>
          <a:p>
            <a:pPr algn="ctr"/>
            <a:r>
              <a:rPr lang="en-US" sz="4300" dirty="0"/>
              <a:t>References</a:t>
            </a:r>
          </a:p>
        </p:txBody>
      </p:sp>
      <p:sp>
        <p:nvSpPr>
          <p:cNvPr id="24" name="Content Placeholder 3">
            <a:extLst>
              <a:ext uri="{FF2B5EF4-FFF2-40B4-BE49-F238E27FC236}">
                <a16:creationId xmlns:a16="http://schemas.microsoft.com/office/drawing/2014/main" id="{5477FD69-0A90-8074-26B2-91F12043FDF2}"/>
              </a:ext>
            </a:extLst>
          </p:cNvPr>
          <p:cNvSpPr>
            <a:spLocks noGrp="1"/>
          </p:cNvSpPr>
          <p:nvPr>
            <p:ph idx="1"/>
          </p:nvPr>
        </p:nvSpPr>
        <p:spPr>
          <a:xfrm>
            <a:off x="1993641" y="2002420"/>
            <a:ext cx="8192843" cy="3573862"/>
          </a:xfrm>
        </p:spPr>
        <p:txBody>
          <a:bodyPr anchor="t">
            <a:normAutofit fontScale="92500"/>
          </a:bodyPr>
          <a:lstStyle/>
          <a:p>
            <a:pPr marL="0" indent="-457200">
              <a:buNone/>
            </a:pPr>
            <a:r>
              <a:rPr lang="en-US" sz="1200" dirty="0">
                <a:effectLst/>
              </a:rPr>
              <a:t>Department Of Information Technology. (2024). </a:t>
            </a:r>
            <a:r>
              <a:rPr lang="en-US" sz="1200" i="1" dirty="0">
                <a:effectLst/>
              </a:rPr>
              <a:t>SDLC Waterfall Phases</a:t>
            </a:r>
            <a:r>
              <a:rPr lang="en-US" sz="1200" dirty="0">
                <a:effectLst/>
              </a:rPr>
              <a:t>. </a:t>
            </a:r>
            <a:r>
              <a:rPr lang="en-US" sz="1200" dirty="0" err="1">
                <a:effectLst/>
              </a:rPr>
              <a:t>Maryland.gov</a:t>
            </a:r>
            <a:r>
              <a:rPr lang="en-US" sz="1200" dirty="0">
                <a:effectLst/>
              </a:rPr>
              <a:t>. </a:t>
            </a:r>
            <a:r>
              <a:rPr lang="en-US" sz="1200" dirty="0">
                <a:effectLst/>
                <a:hlinkClick r:id="rId5"/>
              </a:rPr>
              <a:t>https://doit.maryland.gov/SDLC/Pages/waterfall_phases.aspx</a:t>
            </a:r>
            <a:r>
              <a:rPr lang="en-US" sz="1200" dirty="0">
                <a:effectLst/>
              </a:rPr>
              <a:t> </a:t>
            </a:r>
          </a:p>
          <a:p>
            <a:pPr marL="0" indent="-457200">
              <a:buNone/>
            </a:pPr>
            <a:r>
              <a:rPr lang="en-US" sz="1200" dirty="0">
                <a:effectLst/>
              </a:rPr>
              <a:t>Ferreira, A. (2023, October 31). </a:t>
            </a:r>
            <a:r>
              <a:rPr lang="en-US" sz="1200" i="1" dirty="0">
                <a:effectLst/>
              </a:rPr>
              <a:t>Deep Dive: The software development life cycle (SDLC) in Agile Environments</a:t>
            </a:r>
            <a:r>
              <a:rPr lang="en-US" sz="1200" dirty="0">
                <a:effectLst/>
              </a:rPr>
              <a:t>. Medium. </a:t>
            </a:r>
            <a:r>
              <a:rPr lang="en-US" sz="1200" dirty="0">
                <a:effectLst/>
                <a:hlinkClick r:id="rId6"/>
              </a:rPr>
              <a:t>https://medium.com/@argferreira1/deep-dive-the-software-development-life-cycle-sdlc-in-agile-environments-6b245bbea5ab</a:t>
            </a:r>
            <a:r>
              <a:rPr lang="en-US" sz="1200" dirty="0">
                <a:effectLst/>
              </a:rPr>
              <a:t> </a:t>
            </a:r>
          </a:p>
          <a:p>
            <a:pPr marL="0" indent="-457200">
              <a:buNone/>
            </a:pPr>
            <a:r>
              <a:rPr lang="en-US" sz="1200" dirty="0" err="1">
                <a:effectLst/>
              </a:rPr>
              <a:t>Lucidchart</a:t>
            </a:r>
            <a:r>
              <a:rPr lang="en-US" sz="1200" dirty="0">
                <a:effectLst/>
              </a:rPr>
              <a:t>. (2018, August 10</a:t>
            </a:r>
            <a:r>
              <a:rPr lang="en-US" sz="1200" i="1" dirty="0">
                <a:effectLst/>
              </a:rPr>
              <a:t>). The Pros and cons of waterfall methodology</a:t>
            </a:r>
            <a:r>
              <a:rPr lang="en-US" sz="1200" dirty="0">
                <a:effectLst/>
              </a:rPr>
              <a:t>. </a:t>
            </a:r>
            <a:r>
              <a:rPr lang="en-US" sz="1200" dirty="0">
                <a:effectLst/>
                <a:hlinkClick r:id="rId7"/>
              </a:rPr>
              <a:t>https://www.lucidchart.com/blog/pros-and-cons-of-waterfall-methodology</a:t>
            </a:r>
            <a:r>
              <a:rPr lang="en-US" sz="1200" dirty="0">
                <a:effectLst/>
              </a:rPr>
              <a:t> </a:t>
            </a:r>
          </a:p>
          <a:p>
            <a:pPr marL="0" indent="-457200">
              <a:buNone/>
            </a:pPr>
            <a:r>
              <a:rPr lang="en-US" sz="1200" dirty="0" err="1">
                <a:effectLst/>
              </a:rPr>
              <a:t>Milindageorge</a:t>
            </a:r>
            <a:r>
              <a:rPr lang="en-US" sz="1200" dirty="0">
                <a:effectLst/>
              </a:rPr>
              <a:t>. (2013, March 26</a:t>
            </a:r>
            <a:r>
              <a:rPr lang="en-US" sz="1200" i="1" dirty="0">
                <a:effectLst/>
              </a:rPr>
              <a:t>). An agile team, Scrum team – roles &amp; responsibilities</a:t>
            </a:r>
            <a:r>
              <a:rPr lang="en-US" sz="1200" dirty="0">
                <a:effectLst/>
              </a:rPr>
              <a:t>. </a:t>
            </a:r>
            <a:r>
              <a:rPr lang="en-US" sz="1200" dirty="0">
                <a:effectLst/>
                <a:hlinkClick r:id="rId8"/>
              </a:rPr>
              <a:t>https://milindageorge.wordpress.com/2013/03/26/an-agile-team-scrum-team-roles-responsibilities/</a:t>
            </a:r>
            <a:endParaRPr lang="en-US" sz="1200" dirty="0">
              <a:effectLst/>
            </a:endParaRPr>
          </a:p>
          <a:p>
            <a:pPr marL="0" indent="-457200">
              <a:buNone/>
            </a:pPr>
            <a:r>
              <a:rPr lang="en-US" sz="1200" dirty="0" err="1">
                <a:effectLst/>
              </a:rPr>
              <a:t>Radigan</a:t>
            </a:r>
            <a:r>
              <a:rPr lang="en-US" sz="1200" dirty="0">
                <a:effectLst/>
              </a:rPr>
              <a:t>, D. (2024). </a:t>
            </a:r>
            <a:r>
              <a:rPr lang="en-US" sz="1200" i="1" dirty="0">
                <a:effectLst/>
              </a:rPr>
              <a:t>Agile vs. Waterfall Project Management</a:t>
            </a:r>
            <a:r>
              <a:rPr lang="en-US" sz="1200" dirty="0">
                <a:effectLst/>
              </a:rPr>
              <a:t>. Atlassian. </a:t>
            </a:r>
            <a:r>
              <a:rPr lang="en-US" sz="1200" dirty="0">
                <a:effectLst/>
                <a:hlinkClick r:id="rId9"/>
              </a:rPr>
              <a:t>https://www.atlassian.com/agile/project-management/project-management-intro</a:t>
            </a:r>
            <a:r>
              <a:rPr lang="en-US" sz="1200" dirty="0">
                <a:effectLst/>
              </a:rPr>
              <a:t> </a:t>
            </a:r>
          </a:p>
          <a:p>
            <a:pPr marL="0" indent="-457200">
              <a:buNone/>
            </a:pPr>
            <a:r>
              <a:rPr lang="en-US" sz="1200" dirty="0" err="1">
                <a:effectLst/>
              </a:rPr>
              <a:t>Sayan</a:t>
            </a:r>
            <a:r>
              <a:rPr lang="en-US" sz="1200" dirty="0">
                <a:effectLst/>
              </a:rPr>
              <a:t> Kumar Pal. (2024, May 21). </a:t>
            </a:r>
            <a:r>
              <a:rPr lang="en-US" sz="1200" i="1" dirty="0">
                <a:effectLst/>
              </a:rPr>
              <a:t>Waterfall Model - Software Engineering</a:t>
            </a:r>
            <a:r>
              <a:rPr lang="en-US" sz="1200" dirty="0">
                <a:effectLst/>
              </a:rPr>
              <a:t>. </a:t>
            </a:r>
            <a:r>
              <a:rPr lang="en-US" sz="1200" dirty="0" err="1">
                <a:effectLst/>
              </a:rPr>
              <a:t>GeeksforGeeks</a:t>
            </a:r>
            <a:r>
              <a:rPr lang="en-US" sz="1200" dirty="0">
                <a:effectLst/>
              </a:rPr>
              <a:t>. </a:t>
            </a:r>
            <a:r>
              <a:rPr lang="en-US" sz="1200" dirty="0">
                <a:effectLst/>
                <a:hlinkClick r:id="rId10"/>
              </a:rPr>
              <a:t>https://www.geeksforgeeks.org/waterfall-model/</a:t>
            </a:r>
            <a:r>
              <a:rPr lang="en-US" sz="1200" dirty="0">
                <a:effectLst/>
              </a:rPr>
              <a:t> </a:t>
            </a:r>
          </a:p>
          <a:p>
            <a:pPr marL="0" indent="-457200">
              <a:buNone/>
            </a:pPr>
            <a:r>
              <a:rPr lang="en-US" sz="1200" dirty="0" err="1">
                <a:effectLst/>
              </a:rPr>
              <a:t>Serebryantseva</a:t>
            </a:r>
            <a:r>
              <a:rPr lang="en-US" sz="1200" dirty="0">
                <a:effectLst/>
              </a:rPr>
              <a:t>, V. (2022, June 29). </a:t>
            </a:r>
            <a:r>
              <a:rPr lang="en-US" sz="1200" i="1" dirty="0">
                <a:effectLst/>
              </a:rPr>
              <a:t>Agile vs waterfall: Which development approach is better?</a:t>
            </a:r>
            <a:r>
              <a:rPr lang="en-US" sz="1200" dirty="0">
                <a:effectLst/>
              </a:rPr>
              <a:t>. </a:t>
            </a:r>
            <a:r>
              <a:rPr lang="en-US" sz="1200" dirty="0" err="1">
                <a:effectLst/>
              </a:rPr>
              <a:t>PixelPlex</a:t>
            </a:r>
            <a:r>
              <a:rPr lang="en-US" sz="1200" dirty="0">
                <a:effectLst/>
              </a:rPr>
              <a:t>. </a:t>
            </a:r>
            <a:r>
              <a:rPr lang="en-US" sz="1200" dirty="0">
                <a:effectLst/>
                <a:hlinkClick r:id="rId11"/>
              </a:rPr>
              <a:t>https://pixelplex.io/blog/agile-waterfall-software-development/</a:t>
            </a:r>
            <a:r>
              <a:rPr lang="en-US" sz="1200" dirty="0">
                <a:effectLst/>
              </a:rPr>
              <a:t> </a:t>
            </a:r>
          </a:p>
          <a:p>
            <a:pPr marL="0" indent="-457200">
              <a:buNone/>
            </a:pPr>
            <a:r>
              <a:rPr lang="en-US" sz="1200" dirty="0" err="1">
                <a:effectLst/>
              </a:rPr>
              <a:t>Tutorialspoint</a:t>
            </a:r>
            <a:r>
              <a:rPr lang="en-US" sz="1200" dirty="0">
                <a:effectLst/>
              </a:rPr>
              <a:t>. (2024). </a:t>
            </a:r>
            <a:r>
              <a:rPr lang="en-US" sz="1200" i="1" dirty="0">
                <a:effectLst/>
              </a:rPr>
              <a:t>SDLC - Waterfall Model</a:t>
            </a:r>
            <a:r>
              <a:rPr lang="en-US" sz="1200" dirty="0">
                <a:effectLst/>
              </a:rPr>
              <a:t>. </a:t>
            </a:r>
            <a:r>
              <a:rPr lang="en-US" sz="1200" dirty="0">
                <a:effectLst/>
                <a:hlinkClick r:id="rId12"/>
              </a:rPr>
              <a:t>https://www.tutorialspoint.com/sdlc/sdlc_waterfall_model.htm</a:t>
            </a:r>
            <a:r>
              <a:rPr lang="en-US" sz="1200" dirty="0">
                <a:effectLst/>
              </a:rPr>
              <a:t> </a:t>
            </a:r>
          </a:p>
          <a:p>
            <a:pPr marL="0" indent="-457200">
              <a:buNone/>
            </a:pPr>
            <a:r>
              <a:rPr lang="en-US" sz="1200" dirty="0">
                <a:effectLst/>
              </a:rPr>
              <a:t>Wrike, Inc. (2024</a:t>
            </a:r>
            <a:r>
              <a:rPr lang="en-US" sz="1200" i="1" dirty="0">
                <a:effectLst/>
              </a:rPr>
              <a:t>). The Agile Software Development Life Cycle: Wrike Agile Guide</a:t>
            </a:r>
            <a:r>
              <a:rPr lang="en-US" sz="1200" dirty="0">
                <a:effectLst/>
              </a:rPr>
              <a:t>. </a:t>
            </a:r>
            <a:r>
              <a:rPr lang="en-US" sz="1200" dirty="0">
                <a:effectLst/>
                <a:hlinkClick r:id="rId13"/>
              </a:rPr>
              <a:t>https://www.wrike.com/agile-guide/agile-development-life-cycle/</a:t>
            </a:r>
            <a:r>
              <a:rPr lang="en-US" sz="1200" dirty="0">
                <a:effectLst/>
              </a:rPr>
              <a:t> </a:t>
            </a:r>
          </a:p>
          <a:p>
            <a:pPr marL="0" indent="0" algn="ctr">
              <a:buNone/>
            </a:pPr>
            <a:endParaRPr lang="en-US" sz="1800" dirty="0"/>
          </a:p>
        </p:txBody>
      </p:sp>
    </p:spTree>
    <p:custDataLst>
      <p:tags r:id="rId1"/>
    </p:custDataLst>
    <p:extLst>
      <p:ext uri="{BB962C8B-B14F-4D97-AF65-F5344CB8AC3E}">
        <p14:creationId xmlns:p14="http://schemas.microsoft.com/office/powerpoint/2010/main" val="39204270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1886</TotalTime>
  <Words>785</Words>
  <Application>Microsoft Macintosh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vt:lpstr>
      <vt:lpstr>Office Theme</vt:lpstr>
      <vt:lpstr>CS 250: Agile Presentation</vt:lpstr>
      <vt:lpstr>Agenda  </vt:lpstr>
      <vt:lpstr>Agile Roles</vt:lpstr>
      <vt:lpstr>Agile Phases  Agile is divided into repeating mini-SDLC’s called sprints. Each iteration of the project is:  1. Planned (Agile Charter/Product Backlog), 2. Analyzed (User Stories/Sprint Backlog), 3. Designed (User Tests),  4. Implemented (Iteration/Coding), 5. Tested (Functional Testing/End-User Training), 6. Deployed (Final Sprint Deliverable),  7. Maintained (Sprint Review/Retrospective)  Source: (Wrike, 2024)       </vt:lpstr>
      <vt:lpstr>PowerPoint Presentation</vt:lpstr>
      <vt:lpstr>Choosing Waterfall or Agile Generally, Agile should be chosen for projects with flexible requirements, frequent stakeholder involvement, and cross-functional team skillsets.  Whereas Waterfall might be preferred for projects with fixed requirements, clear end goals, and a lack of agile experience.  Source: (Lucidchart, 2018)</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Estanislao, Tomas</cp:lastModifiedBy>
  <cp:revision>52</cp:revision>
  <cp:lastPrinted>2024-03-02T09:17:27Z</cp:lastPrinted>
  <dcterms:created xsi:type="dcterms:W3CDTF">2019-10-14T02:36:52Z</dcterms:created>
  <dcterms:modified xsi:type="dcterms:W3CDTF">2024-06-30T06:14:00Z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