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71" r:id="rId3"/>
    <p:sldId id="259" r:id="rId4"/>
    <p:sldId id="262" r:id="rId5"/>
    <p:sldId id="258" r:id="rId6"/>
    <p:sldId id="263" r:id="rId7"/>
    <p:sldId id="270" r:id="rId8"/>
    <p:sldId id="264" r:id="rId9"/>
    <p:sldId id="265" r:id="rId10"/>
    <p:sldId id="267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937382C1-3851-4805-A5B4-E9901CDB9124}">
          <p14:sldIdLst>
            <p14:sldId id="256"/>
            <p14:sldId id="271"/>
          </p14:sldIdLst>
        </p14:section>
        <p14:section name="Başlıksız Bölüm" id="{F0645997-F405-4B30-8E55-4267A014E270}">
          <p14:sldIdLst>
            <p14:sldId id="259"/>
            <p14:sldId id="262"/>
            <p14:sldId id="258"/>
            <p14:sldId id="263"/>
            <p14:sldId id="270"/>
            <p14:sldId id="264"/>
            <p14:sldId id="265"/>
            <p14:sldId id="267"/>
            <p14:sldId id="266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4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3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5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4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4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0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8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3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2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0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FB2D26E-FBAE-45B8-B0F6-80E4ABDEC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442A66-721F-4552-A3AD-3A2215F0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7EA5288-5BEB-4C44-949A-ED209FE2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8200BD3-92D3-451D-82BD-7132CD829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223889"/>
            <a:ext cx="2705101" cy="2508139"/>
          </a:xfrm>
        </p:spPr>
        <p:txBody>
          <a:bodyPr anchor="ctr">
            <a:normAutofit/>
          </a:bodyPr>
          <a:lstStyle/>
          <a:p>
            <a:r>
              <a:rPr lang="tr-T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  <a:br>
              <a:rPr lang="tr-T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tr-T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5E476F3-DA9D-40C4-95AD-63326767D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4801"/>
            <a:ext cx="2705100" cy="752764"/>
          </a:xfrm>
        </p:spPr>
        <p:txBody>
          <a:bodyPr>
            <a:normAutofit/>
          </a:bodyPr>
          <a:lstStyle/>
          <a:p>
            <a:r>
              <a:rPr lang="tr-T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 İ R İ Ş </a:t>
            </a:r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6E32F79F-955A-4D80-A1FE-0A5649395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99" r="16392" b="-1"/>
          <a:stretch/>
        </p:blipFill>
        <p:spPr>
          <a:xfrm>
            <a:off x="5410200" y="10"/>
            <a:ext cx="6781800" cy="685799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ED87BE4-82D1-4543-8C7F-C52E8CEE2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852256"/>
            <a:ext cx="6781800" cy="5994205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56451F37-083A-4950-B2E8-BDBC7C722D27}"/>
              </a:ext>
            </a:extLst>
          </p:cNvPr>
          <p:cNvSpPr/>
          <p:nvPr/>
        </p:nvSpPr>
        <p:spPr>
          <a:xfrm>
            <a:off x="5448300" y="11539"/>
            <a:ext cx="6743700" cy="87979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r-TR" sz="2400" dirty="0">
                <a:solidFill>
                  <a:srgbClr val="FF0000"/>
                </a:solidFill>
                <a:highlight>
                  <a:srgbClr val="FFFF00"/>
                </a:highlight>
              </a:rPr>
              <a:t>A R </a:t>
            </a:r>
            <a:r>
              <a:rPr lang="tr-TR" sz="2400" dirty="0" err="1">
                <a:solidFill>
                  <a:srgbClr val="FF0000"/>
                </a:solidFill>
                <a:highlight>
                  <a:srgbClr val="FFFF00"/>
                </a:highlight>
              </a:rPr>
              <a:t>R</a:t>
            </a:r>
            <a:r>
              <a:rPr lang="tr-TR" sz="2400" dirty="0">
                <a:solidFill>
                  <a:srgbClr val="FF0000"/>
                </a:solidFill>
                <a:highlight>
                  <a:srgbClr val="FFFF00"/>
                </a:highlight>
              </a:rPr>
              <a:t> A Y S</a:t>
            </a:r>
          </a:p>
        </p:txBody>
      </p:sp>
      <p:cxnSp>
        <p:nvCxnSpPr>
          <p:cNvPr id="7" name="Bağlayıcı: Dirsek 6">
            <a:extLst>
              <a:ext uri="{FF2B5EF4-FFF2-40B4-BE49-F238E27FC236}">
                <a16:creationId xmlns:a16="http://schemas.microsoft.com/office/drawing/2014/main" id="{18B6195D-8478-4115-9634-7453395FEC41}"/>
              </a:ext>
            </a:extLst>
          </p:cNvPr>
          <p:cNvCxnSpPr/>
          <p:nvPr/>
        </p:nvCxnSpPr>
        <p:spPr>
          <a:xfrm>
            <a:off x="9232777" y="363984"/>
            <a:ext cx="1012054" cy="40837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Bağlayıcı: Dirsek 8">
            <a:extLst>
              <a:ext uri="{FF2B5EF4-FFF2-40B4-BE49-F238E27FC236}">
                <a16:creationId xmlns:a16="http://schemas.microsoft.com/office/drawing/2014/main" id="{47662F9B-1726-48F6-88F6-48ECEB3334B6}"/>
              </a:ext>
            </a:extLst>
          </p:cNvPr>
          <p:cNvCxnSpPr/>
          <p:nvPr/>
        </p:nvCxnSpPr>
        <p:spPr>
          <a:xfrm rot="10800000" flipV="1">
            <a:off x="7429503" y="363983"/>
            <a:ext cx="1101939" cy="4083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etin kutusu 9">
            <a:extLst>
              <a:ext uri="{FF2B5EF4-FFF2-40B4-BE49-F238E27FC236}">
                <a16:creationId xmlns:a16="http://schemas.microsoft.com/office/drawing/2014/main" id="{A43CEEE8-A835-4502-A3F6-F5210C8B53E7}"/>
              </a:ext>
            </a:extLst>
          </p:cNvPr>
          <p:cNvSpPr txBox="1"/>
          <p:nvPr/>
        </p:nvSpPr>
        <p:spPr>
          <a:xfrm>
            <a:off x="6045134" y="245004"/>
            <a:ext cx="189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i="0" dirty="0" err="1">
                <a:effectLst/>
                <a:latin typeface="urw-din"/>
              </a:rPr>
              <a:t>One-Dimensional</a:t>
            </a:r>
            <a:r>
              <a:rPr lang="tr-TR" b="1" i="0" dirty="0">
                <a:effectLst/>
                <a:latin typeface="urw-din"/>
              </a:rPr>
              <a:t> </a:t>
            </a:r>
            <a:r>
              <a:rPr lang="tr-TR" b="1" i="0" dirty="0" err="1">
                <a:effectLst/>
                <a:latin typeface="urw-din"/>
              </a:rPr>
              <a:t>Arrays</a:t>
            </a:r>
            <a:r>
              <a:rPr lang="tr-TR" b="1" i="0" dirty="0">
                <a:effectLst/>
                <a:latin typeface="urw-din"/>
              </a:rPr>
              <a:t> :</a:t>
            </a:r>
            <a:endParaRPr lang="tr-TR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2B13E3BC-60BA-4BD2-8513-07E556180BB1}"/>
              </a:ext>
            </a:extLst>
          </p:cNvPr>
          <p:cNvSpPr txBox="1"/>
          <p:nvPr/>
        </p:nvSpPr>
        <p:spPr>
          <a:xfrm>
            <a:off x="9702924" y="205925"/>
            <a:ext cx="2379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i="0" dirty="0" err="1">
                <a:effectLst/>
                <a:latin typeface="urw-din"/>
              </a:rPr>
              <a:t>Multidimensional</a:t>
            </a:r>
            <a:r>
              <a:rPr lang="tr-TR" b="1" i="0" dirty="0">
                <a:effectLst/>
                <a:latin typeface="urw-din"/>
              </a:rPr>
              <a:t> </a:t>
            </a:r>
            <a:r>
              <a:rPr lang="tr-TR" b="1" i="0" dirty="0" err="1">
                <a:effectLst/>
                <a:latin typeface="urw-din"/>
              </a:rPr>
              <a:t>Arrays</a:t>
            </a:r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61CC1E76-D2CB-4BC1-AE8E-542A77EDA35D}"/>
              </a:ext>
            </a:extLst>
          </p:cNvPr>
          <p:cNvSpPr txBox="1"/>
          <p:nvPr/>
        </p:nvSpPr>
        <p:spPr>
          <a:xfrm>
            <a:off x="3075710" y="5864422"/>
            <a:ext cx="160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Hazırlayan: </a:t>
            </a:r>
            <a:r>
              <a:rPr lang="tr-TR" sz="1400" dirty="0" err="1"/>
              <a:t>S.Koru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6742516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9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4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9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1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30" grpId="0" animBg="1"/>
      <p:bldP spid="2" grpId="0"/>
      <p:bldP spid="3" grpId="0" build="p"/>
      <p:bldP spid="6" grpId="0" animBg="1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FB2D26E-FBAE-45B8-B0F6-80E4ABDEC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442A66-721F-4552-A3AD-3A2215F0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7EA5288-5BEB-4C44-949A-ED209FE2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6E32F79F-955A-4D80-A1FE-0A5649395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99" r="16392" b="-1"/>
          <a:stretch/>
        </p:blipFill>
        <p:spPr>
          <a:xfrm>
            <a:off x="4850296" y="10"/>
            <a:ext cx="7341704" cy="6857990"/>
          </a:xfrm>
          <a:prstGeom prst="rect">
            <a:avLst/>
          </a:prstGeom>
        </p:spPr>
      </p:pic>
      <p:sp>
        <p:nvSpPr>
          <p:cNvPr id="18" name="Metin kutusu 17">
            <a:extLst>
              <a:ext uri="{FF2B5EF4-FFF2-40B4-BE49-F238E27FC236}">
                <a16:creationId xmlns:a16="http://schemas.microsoft.com/office/drawing/2014/main" id="{252AF484-8293-49F7-B674-8993DB7E191D}"/>
              </a:ext>
            </a:extLst>
          </p:cNvPr>
          <p:cNvSpPr txBox="1"/>
          <p:nvPr/>
        </p:nvSpPr>
        <p:spPr>
          <a:xfrm>
            <a:off x="5410200" y="920240"/>
            <a:ext cx="642984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rgbClr val="FF0000"/>
                </a:solidFill>
                <a:latin typeface="Consolas" panose="020B0609020204030204" pitchFamily="49" charset="0"/>
              </a:rPr>
              <a:t>-2-</a:t>
            </a:r>
          </a:p>
          <a:p>
            <a:pPr algn="ctr"/>
            <a:r>
              <a:rPr lang="tr-TR" sz="2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Treemap’ler</a:t>
            </a:r>
            <a:r>
              <a:rPr lang="tr-TR" sz="2400" dirty="0">
                <a:solidFill>
                  <a:srgbClr val="FF0000"/>
                </a:solidFill>
                <a:latin typeface="Consolas" panose="020B0609020204030204" pitchFamily="49" charset="0"/>
              </a:rPr>
              <a:t> natürel 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order</a:t>
            </a:r>
            <a:r>
              <a:rPr lang="tr-TR" sz="2400" dirty="0">
                <a:solidFill>
                  <a:srgbClr val="FF0000"/>
                </a:solidFill>
                <a:latin typeface="Consolas" panose="020B0609020204030204" pitchFamily="49" charset="0"/>
              </a:rPr>
              <a:t> yapar.</a:t>
            </a:r>
          </a:p>
          <a:p>
            <a:pPr algn="ctr"/>
            <a:endParaRPr lang="tr-TR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tr-TR" sz="24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LinkedHashMap</a:t>
            </a:r>
            <a:r>
              <a:rPr lang="tr-TR" sz="2400" dirty="0">
                <a:solidFill>
                  <a:srgbClr val="FF0000"/>
                </a:solidFill>
                <a:latin typeface="Consolas" panose="020B0609020204030204" pitchFamily="49" charset="0"/>
              </a:rPr>
              <a:t> giriş sırasına göre listeler.</a:t>
            </a:r>
          </a:p>
          <a:p>
            <a:pPr algn="ctr"/>
            <a:endParaRPr lang="tr-TR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ctr"/>
            <a:r>
              <a:rPr lang="tr-TR" sz="2400" dirty="0">
                <a:solidFill>
                  <a:srgbClr val="FF0000"/>
                </a:solidFill>
                <a:latin typeface="Consolas" panose="020B0609020204030204" pitchFamily="49" charset="0"/>
              </a:rPr>
              <a:t>HashMap ve 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Hashtable</a:t>
            </a:r>
            <a:r>
              <a:rPr lang="tr-TR" sz="2400" dirty="0">
                <a:solidFill>
                  <a:srgbClr val="FF0000"/>
                </a:solidFill>
                <a:latin typeface="Consolas" panose="020B0609020204030204" pitchFamily="49" charset="0"/>
              </a:rPr>
              <a:t> sıralama 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yapmaz,rastgele</a:t>
            </a:r>
            <a:r>
              <a:rPr lang="tr-TR" sz="2400" dirty="0">
                <a:solidFill>
                  <a:srgbClr val="FF0000"/>
                </a:solidFill>
                <a:latin typeface="Consolas" panose="020B0609020204030204" pitchFamily="49" charset="0"/>
              </a:rPr>
              <a:t> sıralar.</a:t>
            </a:r>
          </a:p>
          <a:p>
            <a:endParaRPr lang="tr-TR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Başlık 1">
            <a:extLst>
              <a:ext uri="{FF2B5EF4-FFF2-40B4-BE49-F238E27FC236}">
                <a16:creationId xmlns:a16="http://schemas.microsoft.com/office/drawing/2014/main" id="{E881F580-0FC1-4665-845A-B83D607AA769}"/>
              </a:ext>
            </a:extLst>
          </p:cNvPr>
          <p:cNvSpPr txBox="1">
            <a:spLocks/>
          </p:cNvSpPr>
          <p:nvPr/>
        </p:nvSpPr>
        <p:spPr>
          <a:xfrm>
            <a:off x="1523999" y="1376289"/>
            <a:ext cx="2705101" cy="2508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  <a:endParaRPr lang="tr-T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lt Başlık 2">
            <a:extLst>
              <a:ext uri="{FF2B5EF4-FFF2-40B4-BE49-F238E27FC236}">
                <a16:creationId xmlns:a16="http://schemas.microsoft.com/office/drawing/2014/main" id="{5A7D8F1D-D2A1-44B9-B9CC-2660B3A684D4}"/>
              </a:ext>
            </a:extLst>
          </p:cNvPr>
          <p:cNvSpPr txBox="1">
            <a:spLocks/>
          </p:cNvSpPr>
          <p:nvPr/>
        </p:nvSpPr>
        <p:spPr>
          <a:xfrm>
            <a:off x="1352550" y="4266313"/>
            <a:ext cx="2705100" cy="1371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None/>
              <a:defRPr sz="2400" i="1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FARKLARI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49926789-8B10-4327-BD99-75C337489ED0}"/>
              </a:ext>
            </a:extLst>
          </p:cNvPr>
          <p:cNvSpPr txBox="1"/>
          <p:nvPr/>
        </p:nvSpPr>
        <p:spPr>
          <a:xfrm>
            <a:off x="3075710" y="5864422"/>
            <a:ext cx="160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Hazırlayan: </a:t>
            </a:r>
            <a:r>
              <a:rPr lang="tr-TR" sz="1400" dirty="0" err="1"/>
              <a:t>S.Koru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34921580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FB2D26E-FBAE-45B8-B0F6-80E4ABDEC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442A66-721F-4552-A3AD-3A2215F0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7EA5288-5BEB-4C44-949A-ED209FE2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8200BD3-92D3-451D-82BD-7132CD829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223889"/>
            <a:ext cx="2705101" cy="2508139"/>
          </a:xfrm>
        </p:spPr>
        <p:txBody>
          <a:bodyPr anchor="ctr">
            <a:normAutofit/>
          </a:bodyPr>
          <a:lstStyle/>
          <a:p>
            <a:r>
              <a:rPr lang="tr-T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5E476F3-DA9D-40C4-95AD-63326767D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2705100" cy="1371601"/>
          </a:xfrm>
        </p:spPr>
        <p:txBody>
          <a:bodyPr>
            <a:normAutofit/>
          </a:bodyPr>
          <a:lstStyle/>
          <a:p>
            <a:r>
              <a:rPr lang="tr-T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FARKLARI</a:t>
            </a:r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6E32F79F-955A-4D80-A1FE-0A5649395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99" r="16392" b="-1"/>
          <a:stretch/>
        </p:blipFill>
        <p:spPr>
          <a:xfrm>
            <a:off x="4850296" y="10"/>
            <a:ext cx="7341704" cy="6857990"/>
          </a:xfrm>
          <a:prstGeom prst="rect">
            <a:avLst/>
          </a:prstGeom>
        </p:spPr>
      </p:pic>
      <p:sp>
        <p:nvSpPr>
          <p:cNvPr id="18" name="Metin kutusu 17">
            <a:extLst>
              <a:ext uri="{FF2B5EF4-FFF2-40B4-BE49-F238E27FC236}">
                <a16:creationId xmlns:a16="http://schemas.microsoft.com/office/drawing/2014/main" id="{252AF484-8293-49F7-B674-8993DB7E191D}"/>
              </a:ext>
            </a:extLst>
          </p:cNvPr>
          <p:cNvSpPr txBox="1"/>
          <p:nvPr/>
        </p:nvSpPr>
        <p:spPr>
          <a:xfrm>
            <a:off x="5657022" y="1004336"/>
            <a:ext cx="61341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rgbClr val="FF0000"/>
                </a:solidFill>
                <a:latin typeface="Consolas" panose="020B0609020204030204" pitchFamily="49" charset="0"/>
              </a:rPr>
              <a:t>-3-</a:t>
            </a:r>
          </a:p>
          <a:p>
            <a:r>
              <a:rPr lang="tr-TR" sz="2400" dirty="0">
                <a:solidFill>
                  <a:srgbClr val="FF0000"/>
                </a:solidFill>
                <a:latin typeface="Consolas" panose="020B0609020204030204" pitchFamily="49" charset="0"/>
              </a:rPr>
              <a:t>   HashMap ve 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LinkedHashMap’lerde</a:t>
            </a:r>
            <a:r>
              <a:rPr lang="tr-TR" sz="2400" dirty="0">
                <a:solidFill>
                  <a:srgbClr val="FF0000"/>
                </a:solidFill>
                <a:latin typeface="Consolas" panose="020B0609020204030204" pitchFamily="49" charset="0"/>
              </a:rPr>
              <a:t> hem 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tr-TR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hemde</a:t>
            </a:r>
            <a:r>
              <a:rPr lang="tr-TR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tr-TR" sz="2400" dirty="0">
                <a:solidFill>
                  <a:srgbClr val="FF0000"/>
                </a:solidFill>
                <a:latin typeface="Consolas" panose="020B0609020204030204" pitchFamily="49" charset="0"/>
              </a:rPr>
              <a:t> için 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</a:t>
            </a:r>
            <a:r>
              <a:rPr lang="tr-TR" sz="2400" dirty="0">
                <a:solidFill>
                  <a:srgbClr val="FF0000"/>
                </a:solidFill>
                <a:latin typeface="Consolas" panose="020B0609020204030204" pitchFamily="49" charset="0"/>
              </a:rPr>
              <a:t> değeri kullanılabilir.</a:t>
            </a:r>
          </a:p>
          <a:p>
            <a:endParaRPr lang="tr-TR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tr-TR" sz="2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TreeMap'lerde</a:t>
            </a:r>
            <a:r>
              <a:rPr lang="tr-TR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key'ler</a:t>
            </a:r>
            <a:r>
              <a:rPr lang="tr-TR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icin</a:t>
            </a:r>
            <a:r>
              <a:rPr lang="tr-TR" sz="2400" dirty="0">
                <a:solidFill>
                  <a:srgbClr val="FF0000"/>
                </a:solidFill>
                <a:latin typeface="Consolas" panose="020B0609020204030204" pitchFamily="49" charset="0"/>
              </a:rPr>
              <a:t> "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</a:t>
            </a:r>
            <a:r>
              <a:rPr lang="tr-TR" sz="2400" dirty="0">
                <a:solidFill>
                  <a:srgbClr val="FF0000"/>
                </a:solidFill>
                <a:latin typeface="Consolas" panose="020B0609020204030204" pitchFamily="49" charset="0"/>
              </a:rPr>
              <a:t>" kullanılmaz.</a:t>
            </a:r>
          </a:p>
          <a:p>
            <a:endParaRPr lang="tr-TR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tr-TR" sz="2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HashTable</a:t>
            </a:r>
            <a:r>
              <a:rPr lang="tr-TR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larda</a:t>
            </a:r>
            <a:r>
              <a:rPr lang="tr-TR" sz="2400" dirty="0">
                <a:solidFill>
                  <a:srgbClr val="FF0000"/>
                </a:solidFill>
                <a:latin typeface="Consolas" panose="020B0609020204030204" pitchFamily="49" charset="0"/>
              </a:rPr>
              <a:t> ikisi içinde 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</a:t>
            </a:r>
            <a:r>
              <a:rPr lang="tr-TR" sz="2400" dirty="0">
                <a:solidFill>
                  <a:srgbClr val="FF0000"/>
                </a:solidFill>
                <a:latin typeface="Consolas" panose="020B0609020204030204" pitchFamily="49" charset="0"/>
              </a:rPr>
              <a:t> kullanılmaz.</a:t>
            </a:r>
          </a:p>
          <a:p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278D8D74-5D57-40E9-95D7-D16F20FB5513}"/>
              </a:ext>
            </a:extLst>
          </p:cNvPr>
          <p:cNvSpPr txBox="1"/>
          <p:nvPr/>
        </p:nvSpPr>
        <p:spPr>
          <a:xfrm>
            <a:off x="3075710" y="5864422"/>
            <a:ext cx="160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Hazırlayan: </a:t>
            </a:r>
            <a:r>
              <a:rPr lang="tr-TR" sz="1400" dirty="0" err="1"/>
              <a:t>S.Koru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24626453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9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FB2D26E-FBAE-45B8-B0F6-80E4ABDEC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442A66-721F-4552-A3AD-3A2215F0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7EA5288-5BEB-4C44-949A-ED209FE2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8200BD3-92D3-451D-82BD-7132CD829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746" y="1025107"/>
            <a:ext cx="2705101" cy="2508139"/>
          </a:xfrm>
        </p:spPr>
        <p:txBody>
          <a:bodyPr anchor="ctr">
            <a:normAutofit/>
          </a:bodyPr>
          <a:lstStyle/>
          <a:p>
            <a:r>
              <a:rPr lang="tr-T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5E476F3-DA9D-40C4-95AD-63326767D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2705100" cy="1371601"/>
          </a:xfrm>
        </p:spPr>
        <p:txBody>
          <a:bodyPr>
            <a:normAutofit fontScale="92500"/>
          </a:bodyPr>
          <a:lstStyle/>
          <a:p>
            <a:r>
              <a:rPr lang="tr-T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KULLANILAN METHODLAR</a:t>
            </a:r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6E32F79F-955A-4D80-A1FE-0A5649395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99" r="16392" b="-1"/>
          <a:stretch/>
        </p:blipFill>
        <p:spPr>
          <a:xfrm>
            <a:off x="4850296" y="10"/>
            <a:ext cx="7341704" cy="6857990"/>
          </a:xfrm>
          <a:prstGeom prst="rect">
            <a:avLst/>
          </a:prstGeom>
        </p:spPr>
      </p:pic>
      <p:sp>
        <p:nvSpPr>
          <p:cNvPr id="18" name="Metin kutusu 17">
            <a:extLst>
              <a:ext uri="{FF2B5EF4-FFF2-40B4-BE49-F238E27FC236}">
                <a16:creationId xmlns:a16="http://schemas.microsoft.com/office/drawing/2014/main" id="{252AF484-8293-49F7-B674-8993DB7E191D}"/>
              </a:ext>
            </a:extLst>
          </p:cNvPr>
          <p:cNvSpPr txBox="1"/>
          <p:nvPr/>
        </p:nvSpPr>
        <p:spPr>
          <a:xfrm>
            <a:off x="5040793" y="373446"/>
            <a:ext cx="7151207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Kullanılan komutlar</a:t>
            </a:r>
          </a:p>
          <a:p>
            <a:pPr algn="ctr"/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ctr"/>
            <a:r>
              <a:rPr lang="nl-NL" sz="1600" dirty="0">
                <a:solidFill>
                  <a:srgbClr val="7030A0"/>
                </a:solidFill>
                <a:latin typeface="Consolas" panose="020B0609020204030204" pitchFamily="49" charset="0"/>
              </a:rPr>
              <a:t>put(key, value):</a:t>
            </a:r>
            <a:r>
              <a:rPr lang="tr-T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nl-NL" sz="1600" dirty="0">
                <a:solidFill>
                  <a:srgbClr val="FF0000"/>
                </a:solidFill>
                <a:latin typeface="Consolas" panose="020B0609020204030204" pitchFamily="49" charset="0"/>
              </a:rPr>
              <a:t> — </a:t>
            </a:r>
            <a:r>
              <a:rPr lang="tr-T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nl-NL" sz="1600" dirty="0">
                <a:solidFill>
                  <a:srgbClr val="FF0000"/>
                </a:solidFill>
                <a:latin typeface="Consolas" panose="020B0609020204030204" pitchFamily="49" charset="0"/>
              </a:rPr>
              <a:t> ikilisini kayıt eder.</a:t>
            </a:r>
          </a:p>
          <a:p>
            <a:pPr algn="ctr"/>
            <a:r>
              <a:rPr lang="tr-TR" sz="1600" dirty="0">
                <a:solidFill>
                  <a:srgbClr val="0070C0"/>
                </a:solidFill>
                <a:latin typeface="Consolas" panose="020B0609020204030204" pitchFamily="49" charset="0"/>
              </a:rPr>
              <a:t>     </a:t>
            </a:r>
          </a:p>
          <a:p>
            <a:pPr algn="ctr"/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map.put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(101, "Ali Han");</a:t>
            </a:r>
          </a:p>
          <a:p>
            <a:pPr algn="ctr"/>
            <a:endParaRPr lang="tr-TR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ctr"/>
            <a:endParaRPr lang="tr-TR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ctr"/>
            <a:r>
              <a:rPr lang="nl-NL" sz="1600" dirty="0">
                <a:solidFill>
                  <a:srgbClr val="7030A0"/>
                </a:solidFill>
                <a:latin typeface="Consolas" panose="020B0609020204030204" pitchFamily="49" charset="0"/>
              </a:rPr>
              <a:t>get (key): </a:t>
            </a:r>
            <a:r>
              <a:rPr lang="tr-T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key’e</a:t>
            </a:r>
            <a:r>
              <a:rPr lang="nl-NL" sz="1600" dirty="0">
                <a:solidFill>
                  <a:srgbClr val="FF0000"/>
                </a:solidFill>
                <a:latin typeface="Consolas" panose="020B0609020204030204" pitchFamily="49" charset="0"/>
              </a:rPr>
              <a:t> karşılık gelen objeyi döndürür.</a:t>
            </a:r>
          </a:p>
          <a:p>
            <a:pPr algn="ctr"/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map.get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(102)</a:t>
            </a:r>
          </a:p>
          <a:p>
            <a:pPr algn="ctr"/>
            <a:endParaRPr lang="tr-TR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ctr"/>
            <a:endParaRPr lang="tr-TR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ctr"/>
            <a:r>
              <a:rPr lang="tr-TR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keySet</a:t>
            </a:r>
            <a:r>
              <a:rPr lang="tr-TR" sz="1600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nl-NL" sz="16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lerin</a:t>
            </a: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 hepsini </a:t>
            </a:r>
            <a:r>
              <a:rPr lang="nl-NL" sz="1600" dirty="0">
                <a:solidFill>
                  <a:srgbClr val="FF0000"/>
                </a:solidFill>
                <a:latin typeface="Consolas" panose="020B0609020204030204" pitchFamily="49" charset="0"/>
              </a:rPr>
              <a:t>döndürür.</a:t>
            </a:r>
            <a:endParaRPr lang="tr-TR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ctr"/>
            <a:endParaRPr lang="tr-TR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ctr"/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map.keySet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</a:p>
          <a:p>
            <a:pPr algn="ctr"/>
            <a:endParaRPr lang="tr-TR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ctr"/>
            <a:r>
              <a:rPr lang="nl-NL" sz="1600" dirty="0">
                <a:solidFill>
                  <a:srgbClr val="7030A0"/>
                </a:solidFill>
                <a:latin typeface="Consolas" panose="020B0609020204030204" pitchFamily="49" charset="0"/>
              </a:rPr>
              <a:t>remove (key):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Key’e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karşılık gelen değeri siler</a:t>
            </a:r>
            <a:r>
              <a:rPr lang="nl-NL" sz="1600" dirty="0">
                <a:solidFill>
                  <a:srgbClr val="7030A0"/>
                </a:solidFill>
                <a:latin typeface="Consolas" panose="020B0609020204030204" pitchFamily="49" charset="0"/>
              </a:rPr>
              <a:t>.</a:t>
            </a:r>
            <a:endParaRPr lang="tr-TR" sz="16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endParaRPr lang="tr-TR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ctr"/>
            <a:r>
              <a:rPr lang="tr-TR" dirty="0">
                <a:solidFill>
                  <a:srgbClr val="7030A0"/>
                </a:solidFill>
                <a:latin typeface="Consolas" panose="020B0609020204030204" pitchFamily="49" charset="0"/>
              </a:rPr>
              <a:t>hm1.putIfAbsent: 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değer yoksa ekler </a:t>
            </a:r>
          </a:p>
          <a:p>
            <a:pPr algn="ctr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hm1.putIfAbsent(108,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«değer»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3946CFEB-948F-4521-93D0-0082F0FC0A88}"/>
              </a:ext>
            </a:extLst>
          </p:cNvPr>
          <p:cNvSpPr txBox="1"/>
          <p:nvPr/>
        </p:nvSpPr>
        <p:spPr>
          <a:xfrm>
            <a:off x="3075710" y="5864422"/>
            <a:ext cx="160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Hazırlayan: </a:t>
            </a:r>
            <a:r>
              <a:rPr lang="tr-TR" sz="1400" dirty="0" err="1"/>
              <a:t>S.Koru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2950149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FB2D26E-FBAE-45B8-B0F6-80E4ABDEC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442A66-721F-4552-A3AD-3A2215F0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7EA5288-5BEB-4C44-949A-ED209FE2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8200BD3-92D3-451D-82BD-7132CD829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746" y="1025107"/>
            <a:ext cx="2705101" cy="2508139"/>
          </a:xfrm>
        </p:spPr>
        <p:txBody>
          <a:bodyPr anchor="ctr">
            <a:normAutofit/>
          </a:bodyPr>
          <a:lstStyle/>
          <a:p>
            <a:r>
              <a:rPr lang="tr-T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5E476F3-DA9D-40C4-95AD-63326767D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2705100" cy="1371601"/>
          </a:xfrm>
        </p:spPr>
        <p:txBody>
          <a:bodyPr>
            <a:normAutofit fontScale="92500"/>
          </a:bodyPr>
          <a:lstStyle/>
          <a:p>
            <a:r>
              <a:rPr lang="tr-T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KULLANILAN METHODLAR</a:t>
            </a:r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6E32F79F-955A-4D80-A1FE-0A5649395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99" r="16392" b="-1"/>
          <a:stretch/>
        </p:blipFill>
        <p:spPr>
          <a:xfrm>
            <a:off x="4850296" y="10"/>
            <a:ext cx="7341704" cy="6857990"/>
          </a:xfrm>
          <a:prstGeom prst="rect">
            <a:avLst/>
          </a:prstGeom>
        </p:spPr>
      </p:pic>
      <p:sp>
        <p:nvSpPr>
          <p:cNvPr id="18" name="Metin kutusu 17">
            <a:extLst>
              <a:ext uri="{FF2B5EF4-FFF2-40B4-BE49-F238E27FC236}">
                <a16:creationId xmlns:a16="http://schemas.microsoft.com/office/drawing/2014/main" id="{252AF484-8293-49F7-B674-8993DB7E191D}"/>
              </a:ext>
            </a:extLst>
          </p:cNvPr>
          <p:cNvSpPr txBox="1"/>
          <p:nvPr/>
        </p:nvSpPr>
        <p:spPr>
          <a:xfrm>
            <a:off x="4901647" y="549303"/>
            <a:ext cx="7290354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tr-TR" sz="16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endParaRPr lang="tr-TR" sz="16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nl-NL" sz="1600" dirty="0">
                <a:solidFill>
                  <a:srgbClr val="7030A0"/>
                </a:solidFill>
                <a:latin typeface="Consolas" panose="020B0609020204030204" pitchFamily="49" charset="0"/>
              </a:rPr>
              <a:t>containsKey(key):</a:t>
            </a:r>
            <a:r>
              <a:rPr lang="nl-NL" sz="1600" dirty="0">
                <a:solidFill>
                  <a:srgbClr val="FF0000"/>
                </a:solidFill>
                <a:latin typeface="Consolas" panose="020B0609020204030204" pitchFamily="49" charset="0"/>
              </a:rPr>
              <a:t> B</a:t>
            </a: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ir </a:t>
            </a:r>
            <a:r>
              <a:rPr lang="tr-T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nl-NL" sz="1600" dirty="0">
                <a:solidFill>
                  <a:srgbClr val="FF0000"/>
                </a:solidFill>
                <a:latin typeface="Consolas" panose="020B0609020204030204" pitchFamily="49" charset="0"/>
              </a:rPr>
              <a:t> daha önceden girilmiş mi sorgular.</a:t>
            </a:r>
          </a:p>
          <a:p>
            <a:pPr algn="ctr"/>
            <a:endParaRPr lang="nl-NL" sz="16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endParaRPr lang="nl-NL" sz="16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nl-NL" sz="1600" dirty="0">
                <a:solidFill>
                  <a:srgbClr val="7030A0"/>
                </a:solidFill>
                <a:latin typeface="Consolas" panose="020B0609020204030204" pitchFamily="49" charset="0"/>
              </a:rPr>
              <a:t>containsValue(value):</a:t>
            </a:r>
            <a:r>
              <a:rPr lang="nl-NL" sz="1600" dirty="0">
                <a:solidFill>
                  <a:srgbClr val="FF0000"/>
                </a:solidFill>
                <a:latin typeface="Consolas" panose="020B0609020204030204" pitchFamily="49" charset="0"/>
              </a:rPr>
              <a:t> Bir obje daha önceden girilmiş mi sorgular.</a:t>
            </a:r>
            <a:endParaRPr lang="tr-TR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ctr"/>
            <a:endParaRPr lang="nl-NL" sz="16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endParaRPr lang="nl-NL" sz="16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nl-NL" sz="1600" dirty="0">
                <a:solidFill>
                  <a:srgbClr val="7030A0"/>
                </a:solidFill>
                <a:latin typeface="Consolas" panose="020B0609020204030204" pitchFamily="49" charset="0"/>
              </a:rPr>
              <a:t>size:</a:t>
            </a:r>
            <a:r>
              <a:rPr lang="nl-NL" sz="1600" dirty="0">
                <a:solidFill>
                  <a:srgbClr val="FF0000"/>
                </a:solidFill>
                <a:latin typeface="Consolas" panose="020B0609020204030204" pitchFamily="49" charset="0"/>
              </a:rPr>
              <a:t> O zaman kadar kayıt edilmiş anahtar — değer ikili sayısını verir.</a:t>
            </a:r>
            <a:endParaRPr lang="tr-TR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ctr"/>
            <a:endParaRPr lang="nl-NL" sz="16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nl-NL" sz="1600" dirty="0">
                <a:solidFill>
                  <a:srgbClr val="7030A0"/>
                </a:solidFill>
                <a:latin typeface="Consolas" panose="020B0609020204030204" pitchFamily="49" charset="0"/>
              </a:rPr>
              <a:t>clear: </a:t>
            </a:r>
            <a:r>
              <a:rPr lang="nl-NL" sz="1600" dirty="0">
                <a:solidFill>
                  <a:srgbClr val="FF0000"/>
                </a:solidFill>
                <a:latin typeface="Consolas" panose="020B0609020204030204" pitchFamily="49" charset="0"/>
              </a:rPr>
              <a:t>Map içinde bulunan bütün değerleri siler.</a:t>
            </a:r>
            <a:endParaRPr lang="tr-TR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ctr"/>
            <a:endParaRPr lang="tr-TR" sz="16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tr-TR" sz="1600" dirty="0" err="1">
                <a:solidFill>
                  <a:srgbClr val="7030A0"/>
                </a:solidFill>
                <a:latin typeface="Consolas" panose="020B0609020204030204" pitchFamily="49" charset="0"/>
              </a:rPr>
              <a:t>Replace</a:t>
            </a:r>
            <a:r>
              <a:rPr lang="tr-TR" sz="1600" dirty="0">
                <a:solidFill>
                  <a:srgbClr val="7030A0"/>
                </a:solidFill>
                <a:latin typeface="Consolas" panose="020B0609020204030204" pitchFamily="49" charset="0"/>
              </a:rPr>
              <a:t>() </a:t>
            </a: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Update (güncelleme için kullanılır</a:t>
            </a:r>
            <a:endParaRPr lang="nl-NL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49333C00-F1AF-4D9F-B40C-6AEDF512074C}"/>
              </a:ext>
            </a:extLst>
          </p:cNvPr>
          <p:cNvSpPr txBox="1"/>
          <p:nvPr/>
        </p:nvSpPr>
        <p:spPr>
          <a:xfrm>
            <a:off x="3075710" y="5864422"/>
            <a:ext cx="160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Hazırlayan: </a:t>
            </a:r>
            <a:r>
              <a:rPr lang="tr-TR" sz="1400" dirty="0" err="1"/>
              <a:t>S.Koru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24113537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FB2D26E-FBAE-45B8-B0F6-80E4ABDEC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442A66-721F-4552-A3AD-3A2215F0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7EA5288-5BEB-4C44-949A-ED209FE2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8200BD3-92D3-451D-82BD-7132CD829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223889"/>
            <a:ext cx="2705101" cy="2508139"/>
          </a:xfrm>
        </p:spPr>
        <p:txBody>
          <a:bodyPr anchor="ctr">
            <a:normAutofit/>
          </a:bodyPr>
          <a:lstStyle/>
          <a:p>
            <a:r>
              <a:rPr lang="tr-T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5E476F3-DA9D-40C4-95AD-63326767D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2705100" cy="1371601"/>
          </a:xfrm>
        </p:spPr>
        <p:txBody>
          <a:bodyPr>
            <a:normAutofit/>
          </a:bodyPr>
          <a:lstStyle/>
          <a:p>
            <a:r>
              <a:rPr lang="tr-T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 İ R İ Ş</a:t>
            </a:r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6E32F79F-955A-4D80-A1FE-0A5649395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99" r="16392" b="-1"/>
          <a:stretch/>
        </p:blipFill>
        <p:spPr>
          <a:xfrm>
            <a:off x="5410200" y="10"/>
            <a:ext cx="6781800" cy="685799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ED87BE4-82D1-4543-8C7F-C52E8CEE2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5" y="577049"/>
            <a:ext cx="6781800" cy="3537752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56451F37-083A-4950-B2E8-BDBC7C722D27}"/>
              </a:ext>
            </a:extLst>
          </p:cNvPr>
          <p:cNvSpPr/>
          <p:nvPr/>
        </p:nvSpPr>
        <p:spPr>
          <a:xfrm>
            <a:off x="5448300" y="0"/>
            <a:ext cx="6743700" cy="57704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dirty="0">
                <a:solidFill>
                  <a:srgbClr val="FF0000"/>
                </a:solidFill>
                <a:highlight>
                  <a:srgbClr val="FFFF00"/>
                </a:highlight>
              </a:rPr>
              <a:t>ARRAYS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61D4EF58-62FE-449D-A6B8-99683B6469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08"/>
          <a:stretch/>
        </p:blipFill>
        <p:spPr>
          <a:xfrm>
            <a:off x="5391149" y="4084950"/>
            <a:ext cx="6743701" cy="2773040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95A1078B-7461-4369-B6A2-978D66A433A8}"/>
              </a:ext>
            </a:extLst>
          </p:cNvPr>
          <p:cNvSpPr txBox="1"/>
          <p:nvPr/>
        </p:nvSpPr>
        <p:spPr>
          <a:xfrm>
            <a:off x="3075710" y="5864422"/>
            <a:ext cx="160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Hazırlayan: </a:t>
            </a:r>
            <a:r>
              <a:rPr lang="tr-TR" sz="1400" dirty="0" err="1"/>
              <a:t>S.Koru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37009038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FB2D26E-FBAE-45B8-B0F6-80E4ABDEC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442A66-721F-4552-A3AD-3A2215F0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7EA5288-5BEB-4C44-949A-ED209FE2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8200BD3-92D3-451D-82BD-7132CD829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223889"/>
            <a:ext cx="2705101" cy="2508139"/>
          </a:xfrm>
        </p:spPr>
        <p:txBody>
          <a:bodyPr anchor="ctr">
            <a:normAutofit/>
          </a:bodyPr>
          <a:lstStyle/>
          <a:p>
            <a:r>
              <a:rPr lang="tr-T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5E476F3-DA9D-40C4-95AD-63326767D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2705100" cy="1371601"/>
          </a:xfrm>
        </p:spPr>
        <p:txBody>
          <a:bodyPr>
            <a:normAutofit/>
          </a:bodyPr>
          <a:lstStyle/>
          <a:p>
            <a:r>
              <a:rPr lang="tr-T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GENEL ÖZELLİKLER</a:t>
            </a:r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6E32F79F-955A-4D80-A1FE-0A5649395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99" r="16392" b="-1"/>
          <a:stretch/>
        </p:blipFill>
        <p:spPr>
          <a:xfrm>
            <a:off x="5448299" y="0"/>
            <a:ext cx="6781800" cy="6857990"/>
          </a:xfrm>
          <a:prstGeom prst="rect">
            <a:avLst/>
          </a:prstGeom>
        </p:spPr>
      </p:pic>
      <p:sp>
        <p:nvSpPr>
          <p:cNvPr id="18" name="Metin kutusu 17">
            <a:extLst>
              <a:ext uri="{FF2B5EF4-FFF2-40B4-BE49-F238E27FC236}">
                <a16:creationId xmlns:a16="http://schemas.microsoft.com/office/drawing/2014/main" id="{252AF484-8293-49F7-B674-8993DB7E191D}"/>
              </a:ext>
            </a:extLst>
          </p:cNvPr>
          <p:cNvSpPr txBox="1"/>
          <p:nvPr/>
        </p:nvSpPr>
        <p:spPr>
          <a:xfrm>
            <a:off x="5410200" y="166961"/>
            <a:ext cx="67818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ve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olarak ikili yapıdadırlar.</a:t>
            </a:r>
          </a:p>
          <a:p>
            <a:pPr algn="ctr"/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ctr"/>
            <a:r>
              <a:rPr lang="tr-TR" u="sng" dirty="0">
                <a:solidFill>
                  <a:srgbClr val="0000FF"/>
                </a:solidFill>
                <a:latin typeface="Consolas" panose="020B0609020204030204" pitchFamily="49" charset="0"/>
              </a:rPr>
              <a:t>{Türkiye=Ankara} gibi</a:t>
            </a:r>
          </a:p>
          <a:p>
            <a:pPr algn="ctr"/>
            <a:endParaRPr lang="tr-TR" u="sng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ctr"/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ctr"/>
            <a:r>
              <a:rPr lang="tr-TR" sz="2400" dirty="0">
                <a:solidFill>
                  <a:srgbClr val="FF0000"/>
                </a:solidFill>
                <a:latin typeface="Consolas" panose="020B0609020204030204" pitchFamily="49" charset="0"/>
              </a:rPr>
              <a:t>{}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600" b="1" dirty="0" err="1"/>
              <a:t>Curly</a:t>
            </a:r>
            <a:r>
              <a:rPr lang="tr-TR" sz="1600" b="1" dirty="0"/>
              <a:t> </a:t>
            </a:r>
            <a:r>
              <a:rPr lang="tr-TR" sz="1600" b="1" dirty="0" err="1"/>
              <a:t>Braces</a:t>
            </a: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2000" u="sng" dirty="0">
                <a:solidFill>
                  <a:srgbClr val="FF0000"/>
                </a:solidFill>
                <a:latin typeface="Consolas" panose="020B0609020204030204" pitchFamily="49" charset="0"/>
              </a:rPr>
              <a:t>yapısı kullanılır.</a:t>
            </a:r>
          </a:p>
          <a:p>
            <a:pPr algn="ctr"/>
            <a:endParaRPr lang="tr-TR" u="sng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ctr"/>
            <a:r>
              <a:rPr lang="tr-TR" u="sng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tr-TR" u="sng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tr-TR" u="sng" dirty="0">
                <a:solidFill>
                  <a:srgbClr val="0000FF"/>
                </a:solidFill>
                <a:latin typeface="Consolas" panose="020B0609020204030204" pitchFamily="49" charset="0"/>
              </a:rPr>
              <a:t>=Aysel Ay, 101=Kamil Kam, 102=Ali Yazar,108=Veli Bozar} gibi</a:t>
            </a:r>
          </a:p>
          <a:p>
            <a:pPr algn="ctr"/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ctr"/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ctr"/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Key'ler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tekrarli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deger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kabul etmez. </a:t>
            </a:r>
          </a:p>
          <a:p>
            <a:pPr algn="ctr"/>
            <a:r>
              <a:rPr lang="tr-T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</a:p>
          <a:p>
            <a:pPr algn="ctr"/>
            <a:r>
              <a:rPr lang="tr-TR" u="sng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tr-TR" u="sng" dirty="0" err="1">
                <a:solidFill>
                  <a:srgbClr val="0000FF"/>
                </a:solidFill>
                <a:latin typeface="Consolas" panose="020B0609020204030204" pitchFamily="49" charset="0"/>
              </a:rPr>
              <a:t>Unique</a:t>
            </a:r>
            <a:r>
              <a:rPr lang="tr-TR" u="sng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u="sng" dirty="0" err="1">
                <a:solidFill>
                  <a:srgbClr val="0000FF"/>
                </a:solidFill>
                <a:latin typeface="Consolas" panose="020B0609020204030204" pitchFamily="49" charset="0"/>
              </a:rPr>
              <a:t>olmalidirlar</a:t>
            </a:r>
            <a:r>
              <a:rPr lang="tr-TR" u="sng" dirty="0">
                <a:solidFill>
                  <a:srgbClr val="0000FF"/>
                </a:solidFill>
                <a:latin typeface="Consolas" panose="020B0609020204030204" pitchFamily="49" charset="0"/>
              </a:rPr>
              <a:t>/Kimlik </a:t>
            </a:r>
            <a:r>
              <a:rPr lang="tr-TR" u="sng" dirty="0" err="1">
                <a:solidFill>
                  <a:srgbClr val="0000FF"/>
                </a:solidFill>
                <a:latin typeface="Consolas" panose="020B0609020204030204" pitchFamily="49" charset="0"/>
              </a:rPr>
              <a:t>numaralari</a:t>
            </a:r>
            <a:r>
              <a:rPr lang="tr-TR" u="sng" dirty="0">
                <a:solidFill>
                  <a:srgbClr val="0000FF"/>
                </a:solidFill>
                <a:latin typeface="Consolas" panose="020B0609020204030204" pitchFamily="49" charset="0"/>
              </a:rPr>
              <a:t> gibi).</a:t>
            </a:r>
          </a:p>
          <a:p>
            <a:pPr algn="ctr"/>
            <a:endParaRPr lang="tr-TR" u="sng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ctr"/>
            <a:endParaRPr lang="tr-TR" u="sng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ctr"/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Value'lar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tekrarli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olabilirler.  (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Isimler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tr-TR" sz="2000" u="sng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tr-TR" sz="2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endParaRPr lang="tr-TR" u="sng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ctr"/>
            <a:r>
              <a:rPr lang="tr-TR" u="sng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  <a:r>
              <a:rPr lang="tr-TR" u="sng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tr-TR" u="sng" dirty="0">
                <a:solidFill>
                  <a:srgbClr val="0000FF"/>
                </a:solidFill>
                <a:latin typeface="Consolas" panose="020B0609020204030204" pitchFamily="49" charset="0"/>
              </a:rPr>
              <a:t>=Aysel Ay, 102=Veli Can,103=Veli Can} gibi</a:t>
            </a:r>
            <a:endParaRPr lang="tr-TR" sz="2000" u="sng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ctr"/>
            <a:endParaRPr lang="tr-TR" sz="2000" u="sng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ctr"/>
            <a:endParaRPr lang="tr-TR" sz="1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l"/>
            <a:endParaRPr lang="tr-TR" sz="1800" u="sng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6D13E2D9-C23B-4386-8D9D-8B30445CEA9E}"/>
              </a:ext>
            </a:extLst>
          </p:cNvPr>
          <p:cNvSpPr txBox="1"/>
          <p:nvPr/>
        </p:nvSpPr>
        <p:spPr>
          <a:xfrm>
            <a:off x="3075710" y="5864422"/>
            <a:ext cx="160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Hazırlayan: </a:t>
            </a:r>
            <a:r>
              <a:rPr lang="tr-TR" sz="1400" dirty="0" err="1"/>
              <a:t>S.Koru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1938358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 advAuto="100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FB2D26E-FBAE-45B8-B0F6-80E4ABDEC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442A66-721F-4552-A3AD-3A2215F0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7EA5288-5BEB-4C44-949A-ED209FE2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6E32F79F-955A-4D80-A1FE-0A5649395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99" r="16392" b="-1"/>
          <a:stretch/>
        </p:blipFill>
        <p:spPr>
          <a:xfrm>
            <a:off x="5410200" y="10"/>
            <a:ext cx="6781800" cy="6857990"/>
          </a:xfrm>
          <a:prstGeom prst="rect">
            <a:avLst/>
          </a:prstGeom>
        </p:spPr>
      </p:pic>
      <p:sp>
        <p:nvSpPr>
          <p:cNvPr id="18" name="Metin kutusu 17">
            <a:extLst>
              <a:ext uri="{FF2B5EF4-FFF2-40B4-BE49-F238E27FC236}">
                <a16:creationId xmlns:a16="http://schemas.microsoft.com/office/drawing/2014/main" id="{252AF484-8293-49F7-B674-8993DB7E191D}"/>
              </a:ext>
            </a:extLst>
          </p:cNvPr>
          <p:cNvSpPr txBox="1"/>
          <p:nvPr/>
        </p:nvSpPr>
        <p:spPr>
          <a:xfrm>
            <a:off x="5915858" y="977615"/>
            <a:ext cx="6134100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4 ÇEŞİT MAP VARDIR</a:t>
            </a:r>
          </a:p>
          <a:p>
            <a:pPr algn="ctr"/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ctr"/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0" indent="-457200" algn="ctr">
              <a:buAutoNum type="arabicParenR"/>
            </a:pPr>
            <a:r>
              <a:rPr lang="tr-TR" sz="2000" u="sng" dirty="0">
                <a:solidFill>
                  <a:srgbClr val="FF0000"/>
                </a:solidFill>
                <a:latin typeface="Consolas" panose="020B0609020204030204" pitchFamily="49" charset="0"/>
              </a:rPr>
              <a:t>HASHMAP</a:t>
            </a:r>
          </a:p>
          <a:p>
            <a:pPr marL="457200" indent="-457200" algn="ctr">
              <a:buAutoNum type="arabicParenR"/>
            </a:pPr>
            <a:endParaRPr lang="tr-TR" sz="2000" u="sng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0" indent="-457200" algn="ctr">
              <a:buAutoNum type="arabicParenR"/>
            </a:pPr>
            <a:r>
              <a:rPr lang="tr-TR" sz="2000" u="sng" dirty="0">
                <a:solidFill>
                  <a:srgbClr val="FF0000"/>
                </a:solidFill>
                <a:latin typeface="Consolas" panose="020B0609020204030204" pitchFamily="49" charset="0"/>
              </a:rPr>
              <a:t>TREEMAP</a:t>
            </a:r>
          </a:p>
          <a:p>
            <a:pPr marL="457200" indent="-457200" algn="ctr">
              <a:buAutoNum type="arabicParenR"/>
            </a:pPr>
            <a:endParaRPr lang="tr-TR" sz="2000" u="sng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0" indent="-457200" algn="ctr">
              <a:buAutoNum type="arabicParenR"/>
            </a:pPr>
            <a:r>
              <a:rPr lang="tr-TR" sz="2000" u="sng" dirty="0">
                <a:solidFill>
                  <a:srgbClr val="FF0000"/>
                </a:solidFill>
                <a:latin typeface="Consolas" panose="020B0609020204030204" pitchFamily="49" charset="0"/>
              </a:rPr>
              <a:t>HASHTABLE</a:t>
            </a:r>
          </a:p>
          <a:p>
            <a:pPr marL="457200" indent="-457200" algn="ctr">
              <a:buAutoNum type="arabicParenR"/>
            </a:pPr>
            <a:endParaRPr lang="tr-TR" sz="2000" u="sng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0" indent="-457200" algn="ctr">
              <a:buAutoNum type="arabicParenR"/>
            </a:pPr>
            <a:r>
              <a:rPr lang="tr-TR" sz="2000" u="sng" dirty="0">
                <a:solidFill>
                  <a:srgbClr val="FF0000"/>
                </a:solidFill>
                <a:latin typeface="Consolas" panose="020B0609020204030204" pitchFamily="49" charset="0"/>
              </a:rPr>
              <a:t>LİNKEDHASHMAP</a:t>
            </a:r>
          </a:p>
          <a:p>
            <a:pPr algn="l"/>
            <a:endParaRPr lang="tr-TR" sz="1800" u="sng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Başlık 1">
            <a:extLst>
              <a:ext uri="{FF2B5EF4-FFF2-40B4-BE49-F238E27FC236}">
                <a16:creationId xmlns:a16="http://schemas.microsoft.com/office/drawing/2014/main" id="{4FC8628E-73F8-4190-AF65-1A83DDC8B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223889"/>
            <a:ext cx="2705101" cy="2508139"/>
          </a:xfrm>
        </p:spPr>
        <p:txBody>
          <a:bodyPr anchor="ctr">
            <a:normAutofit/>
          </a:bodyPr>
          <a:lstStyle/>
          <a:p>
            <a:r>
              <a:rPr lang="tr-T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</a:p>
        </p:txBody>
      </p:sp>
      <p:sp>
        <p:nvSpPr>
          <p:cNvPr id="14" name="Alt Başlık 2">
            <a:extLst>
              <a:ext uri="{FF2B5EF4-FFF2-40B4-BE49-F238E27FC236}">
                <a16:creationId xmlns:a16="http://schemas.microsoft.com/office/drawing/2014/main" id="{C2FBD0C5-E6A7-4844-8498-167C615E4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2705100" cy="1371601"/>
          </a:xfrm>
        </p:spPr>
        <p:txBody>
          <a:bodyPr>
            <a:normAutofit/>
          </a:bodyPr>
          <a:lstStyle/>
          <a:p>
            <a:r>
              <a:rPr lang="tr-T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GENEL ÖZELLİKLER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DDB28BD1-5E0A-4C8A-80F3-DDFF50DF8C44}"/>
              </a:ext>
            </a:extLst>
          </p:cNvPr>
          <p:cNvSpPr txBox="1"/>
          <p:nvPr/>
        </p:nvSpPr>
        <p:spPr>
          <a:xfrm>
            <a:off x="3075710" y="5864422"/>
            <a:ext cx="160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Hazırlayan: </a:t>
            </a:r>
            <a:r>
              <a:rPr lang="tr-TR" sz="1400" dirty="0" err="1"/>
              <a:t>S.Koru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36639901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FB2D26E-FBAE-45B8-B0F6-80E4ABDEC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442A66-721F-4552-A3AD-3A2215F0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7EA5288-5BEB-4C44-949A-ED209FE2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8200BD3-92D3-451D-82BD-7132CD829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223889"/>
            <a:ext cx="2705101" cy="2508139"/>
          </a:xfrm>
        </p:spPr>
        <p:txBody>
          <a:bodyPr anchor="ctr">
            <a:normAutofit/>
          </a:bodyPr>
          <a:lstStyle/>
          <a:p>
            <a:r>
              <a:rPr lang="tr-T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5E476F3-DA9D-40C4-95AD-63326767D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2705100" cy="1371601"/>
          </a:xfrm>
        </p:spPr>
        <p:txBody>
          <a:bodyPr>
            <a:normAutofit/>
          </a:bodyPr>
          <a:lstStyle/>
          <a:p>
            <a:r>
              <a:rPr lang="tr-T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HASHMAP</a:t>
            </a:r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6E32F79F-955A-4D80-A1FE-0A5649395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99" r="16392" b="-1"/>
          <a:stretch/>
        </p:blipFill>
        <p:spPr>
          <a:xfrm>
            <a:off x="4850296" y="0"/>
            <a:ext cx="7341704" cy="6857990"/>
          </a:xfrm>
          <a:prstGeom prst="rect">
            <a:avLst/>
          </a:prstGeom>
        </p:spPr>
      </p:pic>
      <p:sp>
        <p:nvSpPr>
          <p:cNvPr id="18" name="Metin kutusu 17">
            <a:extLst>
              <a:ext uri="{FF2B5EF4-FFF2-40B4-BE49-F238E27FC236}">
                <a16:creationId xmlns:a16="http://schemas.microsoft.com/office/drawing/2014/main" id="{252AF484-8293-49F7-B674-8993DB7E191D}"/>
              </a:ext>
            </a:extLst>
          </p:cNvPr>
          <p:cNvSpPr txBox="1"/>
          <p:nvPr/>
        </p:nvSpPr>
        <p:spPr>
          <a:xfrm>
            <a:off x="5646255" y="377300"/>
            <a:ext cx="61341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En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cok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kullanilani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, en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hizlilaridir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. iş arttıkça hız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yavaşlar.dolayısıyla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az özelliği vardır.</a:t>
            </a:r>
          </a:p>
          <a:p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Hizli olabilmek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icin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siralamayi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rastgele yapar.</a:t>
            </a:r>
          </a:p>
          <a:p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Hizli olabilmek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icin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synchronize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olmazlar ve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thread-safe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degildirler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  <a:p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(telefon misali. aynı anda farklı şeyleri yapabilmesi.)</a:t>
            </a:r>
          </a:p>
          <a:p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Bir tane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olabilir, birden fazla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olabilir. </a:t>
            </a:r>
            <a:endParaRPr lang="tr-TR" sz="1800" u="sng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7D201948-AE2D-4310-A692-FD4B961A94F0}"/>
              </a:ext>
            </a:extLst>
          </p:cNvPr>
          <p:cNvSpPr txBox="1"/>
          <p:nvPr/>
        </p:nvSpPr>
        <p:spPr>
          <a:xfrm>
            <a:off x="5086351" y="5086291"/>
            <a:ext cx="71056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HashMap&lt;</a:t>
            </a:r>
            <a:r>
              <a:rPr lang="tr-TR" sz="2000" dirty="0" err="1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String</a:t>
            </a:r>
            <a:r>
              <a:rPr lang="tr-TR" sz="2000" dirty="0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, </a:t>
            </a:r>
            <a:r>
              <a:rPr lang="tr-TR" sz="2000" dirty="0" err="1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String</a:t>
            </a:r>
            <a:r>
              <a:rPr lang="tr-TR" sz="2000" dirty="0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&gt; isim = </a:t>
            </a:r>
            <a:r>
              <a:rPr lang="tr-TR" sz="2000" dirty="0" err="1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new</a:t>
            </a:r>
            <a:r>
              <a:rPr lang="tr-TR" sz="2000" dirty="0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HashMap&lt;</a:t>
            </a:r>
            <a:r>
              <a:rPr lang="tr-TR" sz="2000" dirty="0" err="1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String</a:t>
            </a:r>
            <a:r>
              <a:rPr lang="tr-TR" sz="2000" dirty="0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, </a:t>
            </a:r>
            <a:r>
              <a:rPr lang="tr-TR" sz="2000" dirty="0" err="1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String</a:t>
            </a:r>
            <a:r>
              <a:rPr lang="tr-TR" sz="2000" dirty="0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&gt;();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04980B23-7BBA-4A89-96B3-9B85B36AD748}"/>
              </a:ext>
            </a:extLst>
          </p:cNvPr>
          <p:cNvSpPr txBox="1"/>
          <p:nvPr/>
        </p:nvSpPr>
        <p:spPr>
          <a:xfrm>
            <a:off x="3075710" y="5864422"/>
            <a:ext cx="160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Hazırlayan: </a:t>
            </a:r>
            <a:r>
              <a:rPr lang="tr-TR" sz="1400" dirty="0" err="1"/>
              <a:t>S.Koru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9318747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dvAuto="400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FB2D26E-FBAE-45B8-B0F6-80E4ABDEC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442A66-721F-4552-A3AD-3A2215F0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7EA5288-5BEB-4C44-949A-ED209FE2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8200BD3-92D3-451D-82BD-7132CD829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746" y="1025107"/>
            <a:ext cx="2705101" cy="2508139"/>
          </a:xfrm>
        </p:spPr>
        <p:txBody>
          <a:bodyPr anchor="ctr">
            <a:normAutofit/>
          </a:bodyPr>
          <a:lstStyle/>
          <a:p>
            <a:r>
              <a:rPr lang="tr-T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5E476F3-DA9D-40C4-95AD-63326767D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2705100" cy="1371601"/>
          </a:xfrm>
        </p:spPr>
        <p:txBody>
          <a:bodyPr>
            <a:normAutofit/>
          </a:bodyPr>
          <a:lstStyle/>
          <a:p>
            <a:r>
              <a:rPr lang="tr-T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TREEMAP</a:t>
            </a:r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6E32F79F-955A-4D80-A1FE-0A5649395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99" r="16392" b="-1"/>
          <a:stretch/>
        </p:blipFill>
        <p:spPr>
          <a:xfrm>
            <a:off x="4802474" y="0"/>
            <a:ext cx="7341704" cy="6857990"/>
          </a:xfrm>
          <a:prstGeom prst="rect">
            <a:avLst/>
          </a:prstGeom>
        </p:spPr>
      </p:pic>
      <p:sp>
        <p:nvSpPr>
          <p:cNvPr id="18" name="Metin kutusu 17">
            <a:extLst>
              <a:ext uri="{FF2B5EF4-FFF2-40B4-BE49-F238E27FC236}">
                <a16:creationId xmlns:a16="http://schemas.microsoft.com/office/drawing/2014/main" id="{252AF484-8293-49F7-B674-8993DB7E191D}"/>
              </a:ext>
            </a:extLst>
          </p:cNvPr>
          <p:cNvSpPr txBox="1"/>
          <p:nvPr/>
        </p:nvSpPr>
        <p:spPr>
          <a:xfrm>
            <a:off x="5283408" y="193599"/>
            <a:ext cx="686077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1)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TreeMap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elemanlari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natural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order'a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gore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siralar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  <a:p>
            <a:pPr algn="ctr"/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ctr"/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>
                <a:solidFill>
                  <a:srgbClr val="FF0000"/>
                </a:solidFill>
                <a:latin typeface="Consolas" panose="020B0609020204030204" pitchFamily="49" charset="0"/>
              </a:rPr>
              <a:t>2)TreeMap, Map'lerin en yava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şıdır</a:t>
            </a:r>
            <a:r>
              <a:rPr lang="nl-NL" sz="20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ctr"/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ctr"/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3)TreeMap'lerde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key'ler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icin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"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" kullanılmaz.</a:t>
            </a:r>
          </a:p>
          <a:p>
            <a:pPr algn="ctr"/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ctr"/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4)TreeMap'lerde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value'lar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icin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"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"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istenildigi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kadar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kullanilabilir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  <a:p>
            <a:pPr algn="ctr"/>
            <a:endParaRPr lang="tr-TR" sz="2000" u="sng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5)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TreeMap'ler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syncronized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ve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thread-safe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degildirler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ctr"/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ctr"/>
            <a:r>
              <a:rPr lang="tr-TR" sz="2000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FirstKey</a:t>
            </a:r>
            <a:r>
              <a:rPr lang="tr-TR" sz="2000" u="sng" dirty="0">
                <a:solidFill>
                  <a:srgbClr val="FF0000"/>
                </a:solidFill>
                <a:latin typeface="Consolas" panose="020B0609020204030204" pitchFamily="49" charset="0"/>
              </a:rPr>
              <a:t> ve </a:t>
            </a:r>
            <a:r>
              <a:rPr lang="tr-TR" sz="2000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Last</a:t>
            </a:r>
            <a:r>
              <a:rPr lang="tr-TR" sz="2000" u="sng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2000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tr-TR" sz="2000" u="sng" dirty="0">
                <a:solidFill>
                  <a:srgbClr val="FF0000"/>
                </a:solidFill>
                <a:latin typeface="Consolas" panose="020B0609020204030204" pitchFamily="49" charset="0"/>
              </a:rPr>
              <a:t> komutları kullanılabilir.</a:t>
            </a:r>
            <a:endParaRPr lang="tr-TR" sz="2000" u="sng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6E58E041-D2D8-4FFA-B52B-88933DB2A6A9}"/>
              </a:ext>
            </a:extLst>
          </p:cNvPr>
          <p:cNvSpPr txBox="1"/>
          <p:nvPr/>
        </p:nvSpPr>
        <p:spPr>
          <a:xfrm>
            <a:off x="5086351" y="5301735"/>
            <a:ext cx="74294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dirty="0" err="1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TreeMap</a:t>
            </a:r>
            <a:r>
              <a:rPr lang="tr-TR" sz="2000" dirty="0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&lt;</a:t>
            </a:r>
            <a:r>
              <a:rPr lang="tr-TR" sz="2000" dirty="0" err="1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String</a:t>
            </a:r>
            <a:r>
              <a:rPr lang="tr-TR" sz="2000" dirty="0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, </a:t>
            </a:r>
            <a:r>
              <a:rPr lang="tr-TR" sz="2000" dirty="0" err="1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String</a:t>
            </a:r>
            <a:r>
              <a:rPr lang="tr-TR" sz="2000" dirty="0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&gt; isim = </a:t>
            </a:r>
            <a:r>
              <a:rPr lang="tr-TR" sz="2000" dirty="0" err="1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new</a:t>
            </a:r>
            <a:r>
              <a:rPr lang="tr-TR" sz="2000" dirty="0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tr-TR" sz="2000" dirty="0" err="1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TreeMap</a:t>
            </a:r>
            <a:r>
              <a:rPr lang="tr-TR" sz="2000" dirty="0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&lt;</a:t>
            </a:r>
            <a:r>
              <a:rPr lang="tr-TR" sz="2000" dirty="0" err="1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String</a:t>
            </a:r>
            <a:r>
              <a:rPr lang="tr-TR" sz="2000" dirty="0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, </a:t>
            </a:r>
            <a:r>
              <a:rPr lang="tr-TR" sz="2000" dirty="0" err="1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String</a:t>
            </a:r>
            <a:r>
              <a:rPr lang="tr-TR" sz="2000" dirty="0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25269031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dvAuto="200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FB2D26E-FBAE-45B8-B0F6-80E4ABDEC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442A66-721F-4552-A3AD-3A2215F0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7EA5288-5BEB-4C44-949A-ED209FE2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8200BD3-92D3-451D-82BD-7132CD829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746" y="1025107"/>
            <a:ext cx="2705101" cy="2508139"/>
          </a:xfrm>
        </p:spPr>
        <p:txBody>
          <a:bodyPr anchor="ctr">
            <a:normAutofit/>
          </a:bodyPr>
          <a:lstStyle/>
          <a:p>
            <a:r>
              <a:rPr lang="tr-T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5E476F3-DA9D-40C4-95AD-63326767D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235" y="4114800"/>
            <a:ext cx="3879542" cy="1371601"/>
          </a:xfrm>
        </p:spPr>
        <p:txBody>
          <a:bodyPr>
            <a:normAutofit/>
          </a:bodyPr>
          <a:lstStyle/>
          <a:p>
            <a:r>
              <a:rPr lang="tr-T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LİNKEDHASHMAP</a:t>
            </a:r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6E32F79F-955A-4D80-A1FE-0A5649395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99" r="16392" b="-1"/>
          <a:stretch/>
        </p:blipFill>
        <p:spPr>
          <a:xfrm>
            <a:off x="4850296" y="10"/>
            <a:ext cx="7341704" cy="6857990"/>
          </a:xfrm>
          <a:prstGeom prst="rect">
            <a:avLst/>
          </a:prstGeom>
        </p:spPr>
      </p:pic>
      <p:sp>
        <p:nvSpPr>
          <p:cNvPr id="18" name="Metin kutusu 17">
            <a:extLst>
              <a:ext uri="{FF2B5EF4-FFF2-40B4-BE49-F238E27FC236}">
                <a16:creationId xmlns:a16="http://schemas.microsoft.com/office/drawing/2014/main" id="{252AF484-8293-49F7-B674-8993DB7E191D}"/>
              </a:ext>
            </a:extLst>
          </p:cNvPr>
          <p:cNvSpPr txBox="1"/>
          <p:nvPr/>
        </p:nvSpPr>
        <p:spPr>
          <a:xfrm>
            <a:off x="5497996" y="898102"/>
            <a:ext cx="61341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tr-TR" sz="2000" u="sng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4CAF70E-92BB-42FA-A4E1-BAB1D3681A16}"/>
              </a:ext>
            </a:extLst>
          </p:cNvPr>
          <p:cNvSpPr txBox="1"/>
          <p:nvPr/>
        </p:nvSpPr>
        <p:spPr>
          <a:xfrm>
            <a:off x="5410200" y="363147"/>
            <a:ext cx="61341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LinkedHashMap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elemanlari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Giriş sırasına göre depolar.</a:t>
            </a:r>
            <a:endParaRPr lang="tr-TR" sz="2000" u="sng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ctr"/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ctr"/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Bir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ve  ve birden çok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olabilir.</a:t>
            </a:r>
          </a:p>
          <a:p>
            <a:pPr algn="ctr"/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ctr"/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Senkronize değildirler.</a:t>
            </a:r>
          </a:p>
          <a:p>
            <a:pPr algn="ctr"/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ctr"/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Ekleme sırasını koruyan ek bir özelliğe sahip HashMap gibidir.</a:t>
            </a:r>
            <a:endParaRPr lang="tr-TR" sz="2000" u="sng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E8FBA17A-3284-4A8A-9E74-384AD9B732CC}"/>
              </a:ext>
            </a:extLst>
          </p:cNvPr>
          <p:cNvSpPr txBox="1"/>
          <p:nvPr/>
        </p:nvSpPr>
        <p:spPr>
          <a:xfrm>
            <a:off x="4857936" y="3930134"/>
            <a:ext cx="7429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LinkedHashMap</a:t>
            </a:r>
            <a:r>
              <a:rPr lang="tr-TR" dirty="0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&lt;</a:t>
            </a:r>
            <a:r>
              <a:rPr lang="tr-TR" dirty="0" err="1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String</a:t>
            </a:r>
            <a:r>
              <a:rPr lang="tr-TR" dirty="0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, </a:t>
            </a:r>
            <a:r>
              <a:rPr lang="tr-TR" dirty="0" err="1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String</a:t>
            </a:r>
            <a:r>
              <a:rPr lang="tr-TR" dirty="0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&gt; isim = </a:t>
            </a:r>
            <a:r>
              <a:rPr lang="tr-TR" dirty="0" err="1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new</a:t>
            </a:r>
            <a:r>
              <a:rPr lang="tr-TR" dirty="0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LinkedHashMap</a:t>
            </a:r>
            <a:r>
              <a:rPr lang="tr-TR" dirty="0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&lt;</a:t>
            </a:r>
            <a:r>
              <a:rPr lang="tr-TR" dirty="0" err="1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String</a:t>
            </a:r>
            <a:r>
              <a:rPr lang="tr-TR" dirty="0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, </a:t>
            </a:r>
            <a:r>
              <a:rPr lang="tr-TR" dirty="0" err="1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String</a:t>
            </a:r>
            <a:r>
              <a:rPr lang="tr-TR" dirty="0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12482879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FB2D26E-FBAE-45B8-B0F6-80E4ABDEC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442A66-721F-4552-A3AD-3A2215F0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7EA5288-5BEB-4C44-949A-ED209FE2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8200BD3-92D3-451D-82BD-7132CD829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223889"/>
            <a:ext cx="2705101" cy="2508139"/>
          </a:xfrm>
        </p:spPr>
        <p:txBody>
          <a:bodyPr anchor="ctr">
            <a:normAutofit/>
          </a:bodyPr>
          <a:lstStyle/>
          <a:p>
            <a:r>
              <a:rPr lang="tr-T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5E476F3-DA9D-40C4-95AD-63326767D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2705100" cy="1371601"/>
          </a:xfrm>
        </p:spPr>
        <p:txBody>
          <a:bodyPr>
            <a:normAutofit/>
          </a:bodyPr>
          <a:lstStyle/>
          <a:p>
            <a:r>
              <a:rPr lang="tr-T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HASHTABLE</a:t>
            </a:r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6E32F79F-955A-4D80-A1FE-0A5649395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99" r="16392" b="-1"/>
          <a:stretch/>
        </p:blipFill>
        <p:spPr>
          <a:xfrm>
            <a:off x="4850296" y="0"/>
            <a:ext cx="7341704" cy="6857990"/>
          </a:xfrm>
          <a:prstGeom prst="rect">
            <a:avLst/>
          </a:prstGeom>
        </p:spPr>
      </p:pic>
      <p:sp>
        <p:nvSpPr>
          <p:cNvPr id="18" name="Metin kutusu 17">
            <a:extLst>
              <a:ext uri="{FF2B5EF4-FFF2-40B4-BE49-F238E27FC236}">
                <a16:creationId xmlns:a16="http://schemas.microsoft.com/office/drawing/2014/main" id="{252AF484-8293-49F7-B674-8993DB7E191D}"/>
              </a:ext>
            </a:extLst>
          </p:cNvPr>
          <p:cNvSpPr txBox="1"/>
          <p:nvPr/>
        </p:nvSpPr>
        <p:spPr>
          <a:xfrm>
            <a:off x="5734050" y="290383"/>
            <a:ext cx="6134100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* HashMap ve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TreeMap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synchronized ve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thread-safe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olmadıklarından Map'ler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arasindan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synchronized ve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thread-safe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olan bir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map'e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ihtiyacı karşılamak üzere oluşturulmuştur.</a:t>
            </a:r>
          </a:p>
          <a:p>
            <a:pPr algn="ctr"/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ctr"/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Yani synchronized ve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thread-safe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dirler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  <a:p>
            <a:pPr algn="ctr"/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</a:p>
          <a:p>
            <a:pPr algn="ctr"/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ctr"/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*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HashTable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ne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icin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ne de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icin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"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"  kullanmaz.</a:t>
            </a:r>
          </a:p>
          <a:p>
            <a:pPr algn="ctr"/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ctr"/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*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HashTable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elemanlari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rastgele </a:t>
            </a:r>
            <a:r>
              <a:rPr 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siralar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268EE86B-014B-4C47-B609-228E963EDAE3}"/>
              </a:ext>
            </a:extLst>
          </p:cNvPr>
          <p:cNvSpPr txBox="1"/>
          <p:nvPr/>
        </p:nvSpPr>
        <p:spPr>
          <a:xfrm>
            <a:off x="5086350" y="5153253"/>
            <a:ext cx="74294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dirty="0" err="1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HashTable</a:t>
            </a:r>
            <a:r>
              <a:rPr lang="tr-TR" sz="2000" dirty="0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&lt;</a:t>
            </a:r>
            <a:r>
              <a:rPr lang="tr-TR" sz="2000" dirty="0" err="1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String</a:t>
            </a:r>
            <a:r>
              <a:rPr lang="tr-TR" sz="2000" dirty="0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, </a:t>
            </a:r>
            <a:r>
              <a:rPr lang="tr-TR" sz="2000" dirty="0" err="1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String</a:t>
            </a:r>
            <a:r>
              <a:rPr lang="tr-TR" sz="2000" dirty="0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&gt; isim = </a:t>
            </a:r>
            <a:r>
              <a:rPr lang="tr-TR" sz="2000" dirty="0" err="1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new</a:t>
            </a:r>
            <a:r>
              <a:rPr lang="tr-TR" sz="2000" dirty="0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tr-TR" sz="2000" dirty="0" err="1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Hashtable</a:t>
            </a:r>
            <a:r>
              <a:rPr lang="tr-TR" sz="2000" dirty="0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&lt;</a:t>
            </a:r>
            <a:r>
              <a:rPr lang="tr-TR" sz="2000" dirty="0" err="1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String</a:t>
            </a:r>
            <a:r>
              <a:rPr lang="tr-TR" sz="2000" dirty="0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, </a:t>
            </a:r>
            <a:r>
              <a:rPr lang="tr-TR" sz="2000" dirty="0" err="1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String</a:t>
            </a:r>
            <a:r>
              <a:rPr lang="tr-TR" sz="2000" dirty="0">
                <a:solidFill>
                  <a:srgbClr val="0000FF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&gt;();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5E71763-6788-4D9F-BE66-C9E9C35D4D9D}"/>
              </a:ext>
            </a:extLst>
          </p:cNvPr>
          <p:cNvSpPr txBox="1"/>
          <p:nvPr/>
        </p:nvSpPr>
        <p:spPr>
          <a:xfrm>
            <a:off x="3075710" y="5864422"/>
            <a:ext cx="160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Hazırlayan: </a:t>
            </a:r>
            <a:r>
              <a:rPr lang="tr-TR" sz="1400" dirty="0" err="1"/>
              <a:t>S.Koru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36019807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4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4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4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4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FB2D26E-FBAE-45B8-B0F6-80E4ABDEC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442A66-721F-4552-A3AD-3A2215F0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7EA5288-5BEB-4C44-949A-ED209FE2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8200BD3-92D3-451D-82BD-7132CD829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223889"/>
            <a:ext cx="2705101" cy="2508139"/>
          </a:xfrm>
        </p:spPr>
        <p:txBody>
          <a:bodyPr anchor="ctr">
            <a:normAutofit/>
          </a:bodyPr>
          <a:lstStyle/>
          <a:p>
            <a:r>
              <a:rPr lang="tr-T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5E476F3-DA9D-40C4-95AD-63326767D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2705100" cy="1371601"/>
          </a:xfrm>
        </p:spPr>
        <p:txBody>
          <a:bodyPr>
            <a:normAutofit/>
          </a:bodyPr>
          <a:lstStyle/>
          <a:p>
            <a:r>
              <a:rPr lang="tr-T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FARKLARI</a:t>
            </a:r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6E32F79F-955A-4D80-A1FE-0A5649395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99" r="16392" b="-1"/>
          <a:stretch/>
        </p:blipFill>
        <p:spPr>
          <a:xfrm>
            <a:off x="4850296" y="10"/>
            <a:ext cx="7341704" cy="6857990"/>
          </a:xfrm>
          <a:prstGeom prst="rect">
            <a:avLst/>
          </a:prstGeom>
        </p:spPr>
      </p:pic>
      <p:sp>
        <p:nvSpPr>
          <p:cNvPr id="18" name="Metin kutusu 17">
            <a:extLst>
              <a:ext uri="{FF2B5EF4-FFF2-40B4-BE49-F238E27FC236}">
                <a16:creationId xmlns:a16="http://schemas.microsoft.com/office/drawing/2014/main" id="{252AF484-8293-49F7-B674-8993DB7E191D}"/>
              </a:ext>
            </a:extLst>
          </p:cNvPr>
          <p:cNvSpPr txBox="1"/>
          <p:nvPr/>
        </p:nvSpPr>
        <p:spPr>
          <a:xfrm>
            <a:off x="5181600" y="1473021"/>
            <a:ext cx="68580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tr-TR" sz="2400" dirty="0">
                <a:solidFill>
                  <a:srgbClr val="FF0000"/>
                </a:solidFill>
                <a:latin typeface="Consolas" panose="020B0609020204030204" pitchFamily="49" charset="0"/>
              </a:rPr>
              <a:t>HashMap ve 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TreeMap</a:t>
            </a:r>
            <a:r>
              <a:rPr lang="tr-TR" sz="2400" dirty="0">
                <a:solidFill>
                  <a:srgbClr val="FF0000"/>
                </a:solidFill>
                <a:latin typeface="Consolas" panose="020B0609020204030204" pitchFamily="49" charset="0"/>
              </a:rPr>
              <a:t> ve 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LinkedHashMap</a:t>
            </a:r>
            <a:r>
              <a:rPr lang="tr-TR" sz="2400" dirty="0">
                <a:solidFill>
                  <a:srgbClr val="FF0000"/>
                </a:solidFill>
                <a:latin typeface="Consolas" panose="020B0609020204030204" pitchFamily="49" charset="0"/>
              </a:rPr>
              <a:t>  synchronized ve 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thread-safe</a:t>
            </a:r>
            <a:r>
              <a:rPr lang="tr-TR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degildir</a:t>
            </a:r>
            <a:r>
              <a:rPr lang="tr-TR" sz="24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  <a:p>
            <a:pPr marL="457200" indent="-457200">
              <a:buAutoNum type="arabicParenR"/>
            </a:pPr>
            <a:endParaRPr lang="tr-TR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tr-TR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tr-TR" sz="2400" dirty="0">
                <a:solidFill>
                  <a:srgbClr val="7030A0"/>
                </a:solidFill>
                <a:latin typeface="Consolas" panose="020B0609020204030204" pitchFamily="49" charset="0"/>
              </a:rPr>
              <a:t>HashTable synchronized ve </a:t>
            </a:r>
            <a:r>
              <a:rPr lang="tr-TR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thread-safe</a:t>
            </a:r>
            <a:r>
              <a:rPr lang="tr-TR" sz="2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dir</a:t>
            </a:r>
            <a:r>
              <a:rPr lang="tr-TR" sz="2400" dirty="0">
                <a:solidFill>
                  <a:srgbClr val="7030A0"/>
                </a:solidFill>
                <a:latin typeface="Consolas" panose="020B0609020204030204" pitchFamily="49" charset="0"/>
              </a:rPr>
              <a:t>.</a:t>
            </a:r>
          </a:p>
          <a:p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4F3729D1-135E-42AB-A84E-8FAB2BB93E41}"/>
              </a:ext>
            </a:extLst>
          </p:cNvPr>
          <p:cNvSpPr txBox="1"/>
          <p:nvPr/>
        </p:nvSpPr>
        <p:spPr>
          <a:xfrm>
            <a:off x="3075710" y="5864422"/>
            <a:ext cx="160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Hazırlayan: </a:t>
            </a:r>
            <a:r>
              <a:rPr lang="tr-TR" sz="1400" dirty="0" err="1"/>
              <a:t>S.Koru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722933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7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7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658</Words>
  <Application>Microsoft Office PowerPoint</Application>
  <PresentationFormat>Geniş ekran</PresentationFormat>
  <Paragraphs>161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20" baseType="lpstr">
      <vt:lpstr>Adobe Devanagari</vt:lpstr>
      <vt:lpstr>Arial</vt:lpstr>
      <vt:lpstr>Consolas</vt:lpstr>
      <vt:lpstr>Gill Sans MT</vt:lpstr>
      <vt:lpstr>Goudy Old Style</vt:lpstr>
      <vt:lpstr>urw-din</vt:lpstr>
      <vt:lpstr>ClassicFrameVTI</vt:lpstr>
      <vt:lpstr>MAP </vt:lpstr>
      <vt:lpstr>MAP</vt:lpstr>
      <vt:lpstr>MAP</vt:lpstr>
      <vt:lpstr>MAP</vt:lpstr>
      <vt:lpstr>MAP</vt:lpstr>
      <vt:lpstr>MAP</vt:lpstr>
      <vt:lpstr>MAP</vt:lpstr>
      <vt:lpstr>MAP</vt:lpstr>
      <vt:lpstr>MAP</vt:lpstr>
      <vt:lpstr>PowerPoint Sunusu</vt:lpstr>
      <vt:lpstr>MAP</vt:lpstr>
      <vt:lpstr>MAP</vt:lpstr>
      <vt:lpstr>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</dc:title>
  <dc:creator>ss</dc:creator>
  <cp:lastModifiedBy>ss</cp:lastModifiedBy>
  <cp:revision>41</cp:revision>
  <dcterms:created xsi:type="dcterms:W3CDTF">2020-11-18T09:16:25Z</dcterms:created>
  <dcterms:modified xsi:type="dcterms:W3CDTF">2020-11-21T11:03:15Z</dcterms:modified>
</cp:coreProperties>
</file>