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7" r:id="rId2"/>
    <p:sldId id="278" r:id="rId3"/>
    <p:sldId id="274" r:id="rId4"/>
    <p:sldId id="292" r:id="rId5"/>
    <p:sldId id="285" r:id="rId6"/>
    <p:sldId id="296" r:id="rId7"/>
    <p:sldId id="283" r:id="rId8"/>
    <p:sldId id="268" r:id="rId9"/>
    <p:sldId id="269" r:id="rId10"/>
    <p:sldId id="286" r:id="rId11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B4E7"/>
    <a:srgbClr val="C8E8F7"/>
    <a:srgbClr val="009DDF"/>
    <a:srgbClr val="82CEEF"/>
    <a:srgbClr val="FFCC66"/>
    <a:srgbClr val="FFFF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84343" autoAdjust="0"/>
  </p:normalViewPr>
  <p:slideViewPr>
    <p:cSldViewPr>
      <p:cViewPr varScale="1">
        <p:scale>
          <a:sx n="92" d="100"/>
          <a:sy n="92" d="100"/>
        </p:scale>
        <p:origin x="75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89" d="100"/>
          <a:sy n="89" d="100"/>
        </p:scale>
        <p:origin x="-3696" y="-108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 smtClean="0"/>
              <a:t>Weitergabe </a:t>
            </a:r>
            <a:r>
              <a:rPr lang="de-DE" dirty="0"/>
              <a:t>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1pPr>
            <a:lvl2pPr marL="742950" indent="-285750" defTabSz="9652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2pPr>
            <a:lvl3pPr marL="1143000" indent="-228600" defTabSz="9652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3pPr>
            <a:lvl4pPr marL="1600200" indent="-228600" defTabSz="9652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4pPr>
            <a:lvl5pPr marL="2057400" indent="-228600" defTabSz="9652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9pPr>
          </a:lstStyle>
          <a:p>
            <a:pPr eaLnBrk="1" hangingPunct="1"/>
            <a:fld id="{84B3F10F-94DA-410C-8AD3-F7390AD3F223}" type="slidenum">
              <a:rPr lang="de-DE" sz="1300" smtClean="0">
                <a:solidFill>
                  <a:schemeClr val="tx1"/>
                </a:solidFill>
                <a:effectLst/>
                <a:latin typeface="Arial" charset="0"/>
              </a:rPr>
              <a:pPr eaLnBrk="1" hangingPunct="1"/>
              <a:t>1</a:t>
            </a:fld>
            <a:endParaRPr lang="de-DE" sz="130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sz="1000" dirty="0" smtClean="0"/>
          </a:p>
        </p:txBody>
      </p:sp>
    </p:spTree>
    <p:extLst>
      <p:ext uri="{BB962C8B-B14F-4D97-AF65-F5344CB8AC3E}">
        <p14:creationId xmlns:p14="http://schemas.microsoft.com/office/powerpoint/2010/main" val="3293785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94" tIns="49497" rIns="98994" bIns="49497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672055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993092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4021138" y="9718675"/>
            <a:ext cx="30765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94" tIns="49497" rIns="98994" bIns="49497" anchor="b"/>
          <a:lstStyle>
            <a:lvl1pPr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1pPr>
            <a:lvl2pPr marL="742950" indent="-285750"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2pPr>
            <a:lvl3pPr marL="1143000" indent="-228600"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3pPr>
            <a:lvl4pPr marL="1600200" indent="-228600"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4pPr>
            <a:lvl5pPr marL="2057400" indent="-228600"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9pPr>
          </a:lstStyle>
          <a:p>
            <a:pPr algn="r" eaLnBrk="1" hangingPunct="1"/>
            <a:fld id="{CC4DE4CF-8B04-4D56-846E-6FA7101E214F}" type="slidenum">
              <a:rPr lang="de-DE" sz="1300">
                <a:solidFill>
                  <a:schemeClr val="tx1"/>
                </a:solidFill>
                <a:effectLst/>
                <a:latin typeface="Arial" charset="0"/>
              </a:rPr>
              <a:pPr algn="r" eaLnBrk="1" hangingPunct="1"/>
              <a:t>5</a:t>
            </a:fld>
            <a:endParaRPr lang="de-DE" sz="130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9688" cy="3840163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69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94" tIns="49497" rIns="98994" bIns="49497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600845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/>
          <p:cNvSpPr txBox="1">
            <a:spLocks noGrp="1" noChangeArrowheads="1"/>
          </p:cNvSpPr>
          <p:nvPr/>
        </p:nvSpPr>
        <p:spPr bwMode="auto">
          <a:xfrm>
            <a:off x="4021138" y="9718675"/>
            <a:ext cx="30765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94" tIns="49497" rIns="98994" bIns="49497" anchor="b"/>
          <a:lstStyle>
            <a:lvl1pPr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C7325426-BB6C-4598-A324-3B2CFD7D0EFE}" type="slidenum">
              <a:rPr lang="de-DE" sz="1300"/>
              <a:pPr algn="r" eaLnBrk="1" hangingPunct="1"/>
              <a:t>6</a:t>
            </a:fld>
            <a:endParaRPr lang="de-DE" sz="1300"/>
          </a:p>
        </p:txBody>
      </p:sp>
      <p:sp>
        <p:nvSpPr>
          <p:cNvPr id="265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766800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9FDFA7D-ADE3-49E3-B94D-45D24EE9C6BD}" type="slidenum">
              <a:rPr lang="de-DE" sz="1300" smtClean="0"/>
              <a:pPr eaLnBrk="1" hangingPunct="1"/>
              <a:t>7</a:t>
            </a:fld>
            <a:endParaRPr lang="de-DE" sz="1300" smtClean="0"/>
          </a:p>
        </p:txBody>
      </p:sp>
      <p:sp>
        <p:nvSpPr>
          <p:cNvPr id="277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084113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9688" cy="3840163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69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94" tIns="49497" rIns="98994" bIns="49497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997605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 txBox="1">
            <a:spLocks noGrp="1" noChangeArrowheads="1"/>
          </p:cNvSpPr>
          <p:nvPr/>
        </p:nvSpPr>
        <p:spPr bwMode="auto">
          <a:xfrm>
            <a:off x="4021138" y="9718675"/>
            <a:ext cx="30765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94" tIns="49497" rIns="98994" bIns="49497" anchor="b"/>
          <a:lstStyle>
            <a:lvl1pPr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1pPr>
            <a:lvl2pPr marL="742950" indent="-285750"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2pPr>
            <a:lvl3pPr marL="1143000" indent="-228600"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3pPr>
            <a:lvl4pPr marL="1600200" indent="-228600"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4pPr>
            <a:lvl5pPr marL="2057400" indent="-228600"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9pPr>
          </a:lstStyle>
          <a:p>
            <a:pPr algn="r" eaLnBrk="1" hangingPunct="1"/>
            <a:fld id="{8E83825F-4488-4D6F-93F4-73B5A00161CF}" type="slidenum">
              <a:rPr lang="de-DE" sz="1300">
                <a:solidFill>
                  <a:schemeClr val="tx1"/>
                </a:solidFill>
                <a:effectLst/>
                <a:latin typeface="Arial" charset="0"/>
              </a:rPr>
              <a:pPr algn="r" eaLnBrk="1" hangingPunct="1"/>
              <a:t>9</a:t>
            </a:fld>
            <a:endParaRPr lang="de-DE" sz="130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9688" cy="3840163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69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94" tIns="49497" rIns="98994" bIns="49497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451445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 txBox="1">
            <a:spLocks noGrp="1"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C266E53A-32C4-49FB-B318-6037B11ECFB9}" type="slidenum">
              <a:rPr lang="de-DE" sz="1300">
                <a:solidFill>
                  <a:schemeClr val="tx1"/>
                </a:solidFill>
                <a:latin typeface="Arial" charset="0"/>
              </a:rPr>
              <a:pPr algn="r">
                <a:spcBef>
                  <a:spcPct val="0"/>
                </a:spcBef>
              </a:pPr>
              <a:t>10</a:t>
            </a:fld>
            <a:endParaRPr lang="de-DE" sz="13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7699" name="Rectangle 7"/>
          <p:cNvSpPr txBox="1">
            <a:spLocks noGrp="1" noChangeArrowheads="1"/>
          </p:cNvSpPr>
          <p:nvPr/>
        </p:nvSpPr>
        <p:spPr bwMode="auto">
          <a:xfrm>
            <a:off x="4021294" y="9719329"/>
            <a:ext cx="3076363" cy="513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67" tIns="49484" rIns="98967" bIns="49484" anchor="b"/>
          <a:lstStyle>
            <a:lvl1pPr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752B91F4-2443-45D6-BFFD-505192474C77}" type="slidenum">
              <a:rPr lang="de-DE" sz="1200" b="1">
                <a:solidFill>
                  <a:schemeClr val="tx1"/>
                </a:solidFill>
                <a:latin typeface="Arial" charset="0"/>
              </a:rPr>
              <a:pPr algn="r" eaLnBrk="1" hangingPunct="1"/>
              <a:t>10</a:t>
            </a:fld>
            <a:endParaRPr lang="de-DE" sz="1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77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3338" cy="3836988"/>
          </a:xfrm>
          <a:ln/>
        </p:spPr>
      </p:sp>
      <p:sp>
        <p:nvSpPr>
          <p:cNvPr id="157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575" y="4861441"/>
            <a:ext cx="567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67" tIns="49484" rIns="98967" bIns="49484"/>
          <a:lstStyle/>
          <a:p>
            <a:endParaRPr lang="de-DE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7201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tart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</p:spPr>
        <p:txBody>
          <a:bodyPr anchor="ctr"/>
          <a:lstStyle>
            <a:lvl1pPr algn="ctr">
              <a:defRPr sz="2800" b="1" cap="none" baseline="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Textplatzhalter 4"/>
          <p:cNvSpPr txBox="1">
            <a:spLocks/>
          </p:cNvSpPr>
          <p:nvPr userDrawn="1"/>
        </p:nvSpPr>
        <p:spPr>
          <a:xfrm>
            <a:off x="4572000" y="6381328"/>
            <a:ext cx="3024336" cy="40466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dirty="0" smtClean="0"/>
              <a:t>Dr.</a:t>
            </a:r>
            <a:r>
              <a:rPr lang="de-DE" baseline="0" dirty="0" smtClean="0"/>
              <a:t> Joachim Fuchs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009DDF"/>
          </a:solidFill>
        </p:spPr>
        <p:txBody>
          <a:bodyPr anchor="ctr"/>
          <a:lstStyle>
            <a:lvl1pPr algn="ctr">
              <a:defRPr sz="2800" b="1" cap="none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Textplatzhalter 4"/>
          <p:cNvSpPr txBox="1">
            <a:spLocks/>
          </p:cNvSpPr>
          <p:nvPr userDrawn="1"/>
        </p:nvSpPr>
        <p:spPr>
          <a:xfrm>
            <a:off x="4572000" y="6381328"/>
            <a:ext cx="3024336" cy="40466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dirty="0" smtClean="0"/>
              <a:t>Dr. Joachim Fuchs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txBody>
          <a:bodyPr anchor="ctr"/>
          <a:lstStyle>
            <a:lvl1pPr algn="ctr">
              <a:defRPr sz="2800" b="1" cap="none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platzhalter 4"/>
          <p:cNvSpPr txBox="1">
            <a:spLocks/>
          </p:cNvSpPr>
          <p:nvPr userDrawn="1"/>
        </p:nvSpPr>
        <p:spPr>
          <a:xfrm>
            <a:off x="4572000" y="6381328"/>
            <a:ext cx="3024336" cy="40466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dirty="0" smtClean="0"/>
              <a:t>Dr. Joachim Fuchs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4600" y="0"/>
            <a:ext cx="6400800" cy="1052736"/>
          </a:xfrm>
          <a:prstGeom prst="rect">
            <a:avLst/>
          </a:prstGeom>
        </p:spPr>
        <p:txBody>
          <a:bodyPr anchor="ctr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4644008" y="6453336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 smtClean="0">
                <a:solidFill>
                  <a:schemeClr val="tx1"/>
                </a:solidFill>
                <a:effectLst/>
              </a:rPr>
              <a:t>Dr. Joachim Fuchs</a:t>
            </a:r>
            <a:endParaRPr lang="de-DE" sz="1600" b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4600" y="152400"/>
            <a:ext cx="6400800" cy="900336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340768"/>
            <a:ext cx="4248472" cy="49685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340768"/>
            <a:ext cx="4248472" cy="49685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44008" y="6453336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 smtClean="0">
                <a:solidFill>
                  <a:schemeClr val="tx1"/>
                </a:solidFill>
                <a:effectLst/>
              </a:rPr>
              <a:t>Dr. Joachim Fuchs</a:t>
            </a:r>
            <a:endParaRPr lang="de-DE" sz="1600" b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4600" y="152400"/>
            <a:ext cx="6400800" cy="990600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5" name="Textfeld 4"/>
          <p:cNvSpPr txBox="1"/>
          <p:nvPr userDrawn="1"/>
        </p:nvSpPr>
        <p:spPr>
          <a:xfrm>
            <a:off x="4644008" y="6453336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 smtClean="0">
                <a:solidFill>
                  <a:schemeClr val="tx1"/>
                </a:solidFill>
                <a:effectLst/>
              </a:rPr>
              <a:t>Dr. Joachim Fuchs</a:t>
            </a:r>
            <a:endParaRPr lang="de-DE" sz="1600" b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4644008" y="6453336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 smtClean="0">
                <a:solidFill>
                  <a:schemeClr val="tx1"/>
                </a:solidFill>
                <a:effectLst/>
              </a:rPr>
              <a:t>Dr. Joachim Fuchs</a:t>
            </a:r>
            <a:endParaRPr lang="de-DE" sz="1600" b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882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4600" y="152400"/>
            <a:ext cx="6400800" cy="9906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914400" y="1524000"/>
            <a:ext cx="3924300" cy="46482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91100" y="1524000"/>
            <a:ext cx="3924300" cy="46482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44008" y="6453336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 smtClean="0">
                <a:solidFill>
                  <a:schemeClr val="tx1"/>
                </a:solidFill>
                <a:effectLst/>
              </a:rPr>
              <a:t>Dr. Joachim Fuchs</a:t>
            </a:r>
            <a:endParaRPr lang="de-DE" sz="1600" b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935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7162"/>
          <a:stretch/>
        </p:blipFill>
        <p:spPr>
          <a:xfrm>
            <a:off x="-180528" y="6181925"/>
            <a:ext cx="9577064" cy="676076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92" name="Rectangle 16"/>
          <p:cNvSpPr>
            <a:spLocks noChangeArrowheads="1"/>
          </p:cNvSpPr>
          <p:nvPr/>
        </p:nvSpPr>
        <p:spPr bwMode="auto">
          <a:xfrm>
            <a:off x="8001000" y="6453336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>
              <a:defRPr/>
            </a:pPr>
            <a:r>
              <a:rPr lang="en-US" sz="900" dirty="0" smtClean="0">
                <a:solidFill>
                  <a:srgbClr val="009DDF"/>
                </a:solidFill>
                <a:effectLst/>
              </a:rPr>
              <a:t>#</a:t>
            </a:r>
            <a:fld id="{51A0501B-877B-477B-A4CF-19CF111160B2}" type="slidenum">
              <a:rPr lang="en-US" sz="900" smtClean="0">
                <a:solidFill>
                  <a:srgbClr val="009DDF"/>
                </a:solidFill>
                <a:effectLst/>
              </a:rPr>
              <a:pPr algn="r" eaLnBrk="0" hangingPunct="0">
                <a:defRPr/>
              </a:pPr>
              <a:t>‹Nr.›</a:t>
            </a:fld>
            <a:endParaRPr lang="en-US" sz="900" dirty="0">
              <a:solidFill>
                <a:srgbClr val="009DDF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058" name="Picture 24" descr="\\MI-SBS\Projekte\IT-Visions\Projekte\200907_Redesign CI\CI-Elemente\20100108_001_Logo.emf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5442"/>
            <a:ext cx="184467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9" name="Gruppieren 37"/>
          <p:cNvGrpSpPr>
            <a:grpSpLocks/>
          </p:cNvGrpSpPr>
          <p:nvPr userDrawn="1"/>
        </p:nvGrpSpPr>
        <p:grpSpPr bwMode="auto">
          <a:xfrm>
            <a:off x="0" y="1052513"/>
            <a:ext cx="9144000" cy="90487"/>
            <a:chOff x="0" y="1267298"/>
            <a:chExt cx="9144000" cy="90000"/>
          </a:xfrm>
        </p:grpSpPr>
        <p:sp>
          <p:nvSpPr>
            <p:cNvPr id="32" name="Rechteck 31"/>
            <p:cNvSpPr/>
            <p:nvPr userDrawn="1"/>
          </p:nvSpPr>
          <p:spPr bwMode="auto">
            <a:xfrm>
              <a:off x="0" y="1267298"/>
              <a:ext cx="2286000" cy="90000"/>
            </a:xfrm>
            <a:prstGeom prst="rect">
              <a:avLst/>
            </a:prstGeom>
            <a:solidFill>
              <a:srgbClr val="009DD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4" name="Rechteck 33"/>
            <p:cNvSpPr/>
            <p:nvPr userDrawn="1"/>
          </p:nvSpPr>
          <p:spPr bwMode="auto">
            <a:xfrm>
              <a:off x="2286000" y="1267298"/>
              <a:ext cx="2286000" cy="90000"/>
            </a:xfrm>
            <a:prstGeom prst="rect">
              <a:avLst/>
            </a:prstGeom>
            <a:solidFill>
              <a:srgbClr val="00B4E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5" name="Rechteck 34"/>
            <p:cNvSpPr/>
            <p:nvPr userDrawn="1"/>
          </p:nvSpPr>
          <p:spPr bwMode="auto">
            <a:xfrm>
              <a:off x="4572000" y="1267298"/>
              <a:ext cx="2286000" cy="90000"/>
            </a:xfrm>
            <a:prstGeom prst="rect">
              <a:avLst/>
            </a:prstGeom>
            <a:solidFill>
              <a:srgbClr val="82CEE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6" name="Rechteck 35"/>
            <p:cNvSpPr/>
            <p:nvPr userDrawn="1"/>
          </p:nvSpPr>
          <p:spPr bwMode="auto">
            <a:xfrm>
              <a:off x="6858000" y="1267298"/>
              <a:ext cx="2286000" cy="90000"/>
            </a:xfrm>
            <a:prstGeom prst="rect">
              <a:avLst/>
            </a:prstGeom>
            <a:solidFill>
              <a:srgbClr val="C8E8F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799" r:id="rId6"/>
    <p:sldLayoutId id="2147483805" r:id="rId7"/>
    <p:sldLayoutId id="2147483806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26" Type="http://schemas.openxmlformats.org/officeDocument/2006/relationships/hyperlink" Target="https://www.commerzbank.de/de/hauptnavigation/home/home.html" TargetMode="External"/><Relationship Id="rId3" Type="http://schemas.openxmlformats.org/officeDocument/2006/relationships/image" Target="../media/image4.png"/><Relationship Id="rId21" Type="http://schemas.openxmlformats.org/officeDocument/2006/relationships/image" Target="../media/image18.png"/><Relationship Id="rId7" Type="http://schemas.openxmlformats.org/officeDocument/2006/relationships/hyperlink" Target="http://www.t-com.de/is-bin/INTERSHOP.enfinity/WFS/EKI-TCOM-Site/de_DE/-/EUR/SVCPresentationPipeline-Start;sid=nawbx2y7vNkbxigOk-YRX028MBxgugGKpQUh6AbvAwtaTA==?Page=issite://EKI-TCOM-Site/storefront/home/de_DE/start.page" TargetMode="External"/><Relationship Id="rId12" Type="http://schemas.openxmlformats.org/officeDocument/2006/relationships/hyperlink" Target="http://www.bayer.de/de/Homepage.aspx" TargetMode="External"/><Relationship Id="rId17" Type="http://schemas.openxmlformats.org/officeDocument/2006/relationships/hyperlink" Target="http://www.vodafone.de/privat/index.html" TargetMode="External"/><Relationship Id="rId25" Type="http://schemas.openxmlformats.org/officeDocument/2006/relationships/image" Target="../media/image22.gi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24" Type="http://schemas.openxmlformats.org/officeDocument/2006/relationships/image" Target="../media/image21.png"/><Relationship Id="rId5" Type="http://schemas.openxmlformats.org/officeDocument/2006/relationships/image" Target="../media/image6.png"/><Relationship Id="rId15" Type="http://schemas.openxmlformats.org/officeDocument/2006/relationships/image" Target="../media/image14.png"/><Relationship Id="rId23" Type="http://schemas.openxmlformats.org/officeDocument/2006/relationships/image" Target="../media/image20.gif"/><Relationship Id="rId10" Type="http://schemas.openxmlformats.org/officeDocument/2006/relationships/image" Target="../media/image10.png"/><Relationship Id="rId19" Type="http://schemas.openxmlformats.org/officeDocument/2006/relationships/hyperlink" Target="http://www.man.de/MAN/de/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Relationship Id="rId22" Type="http://schemas.openxmlformats.org/officeDocument/2006/relationships/image" Target="../media/image19.jpeg"/><Relationship Id="rId27" Type="http://schemas.openxmlformats.org/officeDocument/2006/relationships/image" Target="../media/image2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image" Target="../media/image33.png"/><Relationship Id="rId3" Type="http://schemas.openxmlformats.org/officeDocument/2006/relationships/image" Target="../media/image25.jpeg"/><Relationship Id="rId7" Type="http://schemas.openxmlformats.org/officeDocument/2006/relationships/hyperlink" Target="http://www.dotnetpro.de/CurrentIssue.aspx" TargetMode="External"/><Relationship Id="rId12" Type="http://schemas.openxmlformats.org/officeDocument/2006/relationships/image" Target="../media/image32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hyperlink" Target="http://it-visions.de/buecher/n45/default.aspx" TargetMode="External"/><Relationship Id="rId5" Type="http://schemas.openxmlformats.org/officeDocument/2006/relationships/image" Target="../media/image27.jpeg"/><Relationship Id="rId10" Type="http://schemas.openxmlformats.org/officeDocument/2006/relationships/image" Target="../media/image31.jpeg"/><Relationship Id="rId4" Type="http://schemas.openxmlformats.org/officeDocument/2006/relationships/image" Target="../media/image26.jpeg"/><Relationship Id="rId9" Type="http://schemas.openxmlformats.org/officeDocument/2006/relationships/image" Target="../media/image3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340768"/>
            <a:ext cx="8784976" cy="2448272"/>
          </a:xfrm>
        </p:spPr>
        <p:txBody>
          <a:bodyPr/>
          <a:lstStyle/>
          <a:p>
            <a:r>
              <a:rPr lang="de-DE" dirty="0" smtClean="0"/>
              <a:t>Windows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Foundation</a:t>
            </a:r>
            <a:r>
              <a:rPr lang="de-DE" dirty="0"/>
              <a:t> (WPF) - Basiswissen</a:t>
            </a:r>
            <a:endParaRPr lang="de-DE" b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Dr. Joachim Fuchs</a:t>
            </a:r>
          </a:p>
          <a:p>
            <a:r>
              <a:rPr lang="de-DE" dirty="0" smtClean="0"/>
              <a:t>Softwareentwickler, Trainer, Buchautor</a:t>
            </a:r>
            <a:endParaRPr lang="de-DE" dirty="0"/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0" y="5830888"/>
            <a:ext cx="9144000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endParaRPr lang="de-DE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4572000" y="6309320"/>
            <a:ext cx="2664296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rgbClr val="00B4E7"/>
                </a:solidFill>
                <a:effectLst/>
                <a:latin typeface="Tahoma" pitchFamily="34" charset="0"/>
              </a:rPr>
              <a:t>Version 1.0 – 01.01.0001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de-DE" sz="2000" dirty="0" smtClean="0"/>
              <a:t>Brauchen Sie Unterstützung </a:t>
            </a:r>
            <a:br>
              <a:rPr lang="de-DE" sz="2000" dirty="0" smtClean="0"/>
            </a:br>
            <a:r>
              <a:rPr lang="de-DE" sz="2000" dirty="0" smtClean="0"/>
              <a:t>bei .NET, </a:t>
            </a:r>
            <a:r>
              <a:rPr lang="de-DE" sz="2000" dirty="0" err="1" smtClean="0"/>
              <a:t>SilverLight</a:t>
            </a:r>
            <a:r>
              <a:rPr lang="de-DE" sz="2000" dirty="0" smtClean="0"/>
              <a:t>, SQL Server, SharePoint, Windows Server, BizTalk, </a:t>
            </a:r>
            <a:r>
              <a:rPr lang="de-DE" sz="2000" dirty="0" err="1" smtClean="0"/>
              <a:t>CRM,u.v.a</a:t>
            </a:r>
            <a:r>
              <a:rPr lang="de-DE" sz="2000" dirty="0" smtClean="0"/>
              <a:t>. Microsoft-Produkten?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e-DE" sz="2400" smtClean="0"/>
              <a:t>Beratung bei Einführung, Migration und Betrieb</a:t>
            </a:r>
          </a:p>
          <a:p>
            <a:pPr eaLnBrk="1" hangingPunct="1"/>
            <a:r>
              <a:rPr lang="de-DE" sz="2400" smtClean="0"/>
              <a:t>(Vor-Ort-)Schulungen, Workshops </a:t>
            </a:r>
          </a:p>
          <a:p>
            <a:pPr eaLnBrk="1" hangingPunct="1"/>
            <a:r>
              <a:rPr lang="de-DE" sz="2400" smtClean="0"/>
              <a:t>Coaching (Vor-Ort | Telefon | E-Mail | Online-Meeting)</a:t>
            </a:r>
          </a:p>
          <a:p>
            <a:pPr eaLnBrk="1" hangingPunct="1"/>
            <a:r>
              <a:rPr lang="de-DE" sz="2400" smtClean="0"/>
              <a:t>Support (Vor-Ort | Telefon | E-Mail | Online-Meeting)</a:t>
            </a:r>
          </a:p>
          <a:p>
            <a:pPr eaLnBrk="1" hangingPunct="1"/>
            <a:r>
              <a:rPr lang="de-DE" sz="2400" smtClean="0"/>
              <a:t>Entwicklung von Prototypen und Lösung</a:t>
            </a:r>
          </a:p>
          <a:p>
            <a:pPr eaLnBrk="1" hangingPunct="1"/>
            <a:endParaRPr lang="de-DE" sz="2400" smtClean="0"/>
          </a:p>
          <a:p>
            <a:pPr eaLnBrk="1" hangingPunct="1">
              <a:buFontTx/>
              <a:buNone/>
            </a:pPr>
            <a:r>
              <a:rPr lang="de-DE" sz="2400" smtClean="0"/>
              <a:t>http://www.IT-Visions.de</a:t>
            </a:r>
          </a:p>
          <a:p>
            <a:pPr eaLnBrk="1" hangingPunct="1">
              <a:buFontTx/>
              <a:buNone/>
            </a:pPr>
            <a:r>
              <a:rPr lang="de-DE" sz="2400" smtClean="0"/>
              <a:t>Telefon 0201/7490-700</a:t>
            </a:r>
          </a:p>
          <a:p>
            <a:pPr eaLnBrk="1" hangingPunct="1">
              <a:buFontTx/>
              <a:buNone/>
            </a:pPr>
            <a:r>
              <a:rPr lang="de-DE" sz="2400" smtClean="0"/>
              <a:t>hs@IT-Visions.de</a:t>
            </a:r>
          </a:p>
        </p:txBody>
      </p:sp>
    </p:spTree>
    <p:extLst>
      <p:ext uri="{BB962C8B-B14F-4D97-AF65-F5344CB8AC3E}">
        <p14:creationId xmlns:p14="http://schemas.microsoft.com/office/powerpoint/2010/main" val="1570801610"/>
      </p:ext>
    </p:extLst>
  </p:cSld>
  <p:clrMapOvr>
    <a:masterClrMapping/>
  </p:clrMapOvr>
  <p:transition advClick="0" advTm="8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7380288" y="0"/>
            <a:ext cx="1857375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Über uns www.IT-Visions.de</a:t>
            </a:r>
            <a:endParaRPr lang="de-DE" dirty="0"/>
          </a:p>
        </p:txBody>
      </p:sp>
      <p:sp>
        <p:nvSpPr>
          <p:cNvPr id="2662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e-DE" sz="1600" dirty="0" smtClean="0"/>
              <a:t>Expertennetzwerk mit Schwerpunkt auf Microsoft-Produkten:</a:t>
            </a:r>
          </a:p>
          <a:p>
            <a:pPr lvl="1" eaLnBrk="1" hangingPunct="1"/>
            <a:r>
              <a:rPr lang="de-DE" sz="1400" dirty="0" smtClean="0"/>
              <a:t>.NET, Silverlight, Mono, Visual Studio, TFS</a:t>
            </a:r>
          </a:p>
          <a:p>
            <a:pPr lvl="1" eaLnBrk="1" hangingPunct="1"/>
            <a:r>
              <a:rPr lang="de-DE" sz="1400" dirty="0" smtClean="0"/>
              <a:t>SQL Server, SharePoint, BizTalk, CRM, Windows Azure</a:t>
            </a:r>
          </a:p>
          <a:p>
            <a:pPr lvl="1" eaLnBrk="1" hangingPunct="1"/>
            <a:r>
              <a:rPr lang="de-DE" sz="1400" dirty="0" smtClean="0"/>
              <a:t>Windows Client &amp; Server, Exchange Server, </a:t>
            </a:r>
            <a:r>
              <a:rPr lang="de-DE" sz="1400" dirty="0" err="1" smtClean="0"/>
              <a:t>PowerShell</a:t>
            </a:r>
            <a:endParaRPr lang="de-DE" sz="1400" dirty="0" smtClean="0"/>
          </a:p>
          <a:p>
            <a:pPr lvl="1" eaLnBrk="1" hangingPunct="1"/>
            <a:r>
              <a:rPr lang="de-DE" sz="1400" dirty="0" smtClean="0"/>
              <a:t>OOAD, ALM, </a:t>
            </a:r>
            <a:r>
              <a:rPr lang="de-DE" sz="1400" dirty="0" err="1" smtClean="0"/>
              <a:t>Scrum</a:t>
            </a:r>
            <a:r>
              <a:rPr lang="de-DE" sz="1400" dirty="0" smtClean="0"/>
              <a:t>, Design &amp; </a:t>
            </a:r>
            <a:r>
              <a:rPr lang="de-DE" sz="1400" dirty="0" err="1" smtClean="0"/>
              <a:t>Usalibity</a:t>
            </a:r>
            <a:r>
              <a:rPr lang="de-DE" sz="1400" dirty="0" smtClean="0"/>
              <a:t>, Java, MySQL, Oracle, SAP</a:t>
            </a:r>
          </a:p>
          <a:p>
            <a:pPr eaLnBrk="1" hangingPunct="1"/>
            <a:r>
              <a:rPr lang="de-DE" sz="1600" dirty="0" smtClean="0"/>
              <a:t>Gegründet 1996</a:t>
            </a:r>
          </a:p>
          <a:p>
            <a:pPr eaLnBrk="1" hangingPunct="1"/>
            <a:r>
              <a:rPr lang="de-DE" sz="1600" dirty="0" smtClean="0"/>
              <a:t>Geleitet von Dr. Holger Schwichtenberg (MVP)</a:t>
            </a:r>
          </a:p>
          <a:p>
            <a:pPr eaLnBrk="1" hangingPunct="1"/>
            <a:r>
              <a:rPr lang="de-DE" sz="1600" dirty="0" smtClean="0"/>
              <a:t>Rund 15 Top-Experten mit sehr viel Praxiserfahrung</a:t>
            </a:r>
            <a:br>
              <a:rPr lang="de-DE" sz="1600" dirty="0" smtClean="0"/>
            </a:br>
            <a:r>
              <a:rPr lang="de-DE" sz="1600" dirty="0" smtClean="0"/>
              <a:t>(viele davon Buchautoren, Konferenzredner, MVPs)</a:t>
            </a:r>
          </a:p>
          <a:p>
            <a:pPr eaLnBrk="1" hangingPunct="1"/>
            <a:r>
              <a:rPr lang="de-DE" sz="1600" dirty="0" smtClean="0"/>
              <a:t>Tätigkeiten</a:t>
            </a:r>
          </a:p>
          <a:p>
            <a:pPr lvl="1" eaLnBrk="1" hangingPunct="1"/>
            <a:r>
              <a:rPr lang="de-DE" sz="1400" dirty="0" smtClean="0"/>
              <a:t>Softwareentwicklung</a:t>
            </a:r>
          </a:p>
          <a:p>
            <a:pPr lvl="1" eaLnBrk="1" hangingPunct="1"/>
            <a:r>
              <a:rPr lang="de-DE" sz="1400" dirty="0" smtClean="0"/>
              <a:t>Strategische und technische Beratung </a:t>
            </a:r>
          </a:p>
          <a:p>
            <a:pPr lvl="1" eaLnBrk="1" hangingPunct="1"/>
            <a:r>
              <a:rPr lang="de-DE" sz="1400" dirty="0" smtClean="0"/>
              <a:t>Individuelle, maßgeschneiderte technische Schulungen </a:t>
            </a:r>
          </a:p>
          <a:p>
            <a:pPr lvl="1" eaLnBrk="1" hangingPunct="1"/>
            <a:r>
              <a:rPr lang="de-DE" sz="1400" dirty="0" smtClean="0"/>
              <a:t>Strategie-Vorträge (Management-Level) </a:t>
            </a:r>
          </a:p>
          <a:p>
            <a:pPr lvl="1" eaLnBrk="1" hangingPunct="1"/>
            <a:r>
              <a:rPr lang="de-DE" sz="1400" dirty="0" smtClean="0"/>
              <a:t>Coaching bei Entwicklungsprojekten und Prototyp-Workshops </a:t>
            </a:r>
          </a:p>
          <a:p>
            <a:pPr lvl="1" eaLnBrk="1" hangingPunct="1"/>
            <a:r>
              <a:rPr lang="de-DE" sz="1400" dirty="0" smtClean="0"/>
              <a:t>Support (Telefon/Online)</a:t>
            </a:r>
          </a:p>
          <a:p>
            <a:pPr eaLnBrk="1" hangingPunct="1"/>
            <a:r>
              <a:rPr lang="de-DE" sz="1700" dirty="0" smtClean="0"/>
              <a:t>Weitere Informationen:</a:t>
            </a:r>
          </a:p>
          <a:p>
            <a:pPr lvl="1" eaLnBrk="1" hangingPunct="1"/>
            <a:r>
              <a:rPr lang="de-DE" sz="1400" dirty="0" smtClean="0"/>
              <a:t>www.IT-Visions.de</a:t>
            </a:r>
          </a:p>
          <a:p>
            <a:pPr lvl="1" eaLnBrk="1" hangingPunct="1">
              <a:buFontTx/>
              <a:buNone/>
            </a:pPr>
            <a:endParaRPr lang="de-DE" sz="1400" dirty="0" smtClean="0"/>
          </a:p>
          <a:p>
            <a:pPr lvl="1" eaLnBrk="1" hangingPunct="1"/>
            <a:endParaRPr lang="de-DE" sz="1400" dirty="0" smtClean="0"/>
          </a:p>
          <a:p>
            <a:pPr lvl="1" eaLnBrk="1" hangingPunct="1"/>
            <a:endParaRPr lang="de-DE" sz="1600" dirty="0" smtClean="0"/>
          </a:p>
          <a:p>
            <a:pPr lvl="1" eaLnBrk="1" hangingPunct="1">
              <a:buFontTx/>
              <a:buNone/>
            </a:pPr>
            <a:endParaRPr lang="de-DE" sz="1600" b="1" dirty="0" smtClean="0"/>
          </a:p>
        </p:txBody>
      </p:sp>
      <p:pic>
        <p:nvPicPr>
          <p:cNvPr id="26629" name="Picture 11" descr="Carl Zei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3356992"/>
            <a:ext cx="61118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0" t="81000" r="21628" b="2000"/>
          <a:stretch>
            <a:fillRect/>
          </a:stretch>
        </p:blipFill>
        <p:spPr bwMode="auto">
          <a:xfrm>
            <a:off x="7452320" y="980728"/>
            <a:ext cx="17287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3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446" y="620688"/>
            <a:ext cx="1032639" cy="272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5" descr="Sieme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3"/>
          <a:stretch>
            <a:fillRect/>
          </a:stretch>
        </p:blipFill>
        <p:spPr bwMode="auto">
          <a:xfrm>
            <a:off x="7559675" y="332656"/>
            <a:ext cx="1235075" cy="225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3" name="Rectangle 13"/>
          <p:cNvSpPr>
            <a:spLocks noChangeArrowheads="1"/>
          </p:cNvSpPr>
          <p:nvPr/>
        </p:nvSpPr>
        <p:spPr bwMode="auto">
          <a:xfrm>
            <a:off x="7380289" y="0"/>
            <a:ext cx="1871662" cy="285750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de-DE" sz="1400" dirty="0">
                <a:effectLst/>
              </a:rPr>
              <a:t>Kundenbeispiele</a:t>
            </a:r>
          </a:p>
        </p:txBody>
      </p:sp>
      <p:pic>
        <p:nvPicPr>
          <p:cNvPr id="26634" name="Picture 20" descr="T-Com Startseite">
            <a:hlinkClick r:id="rId7" tooltip="T-Com Startseit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6850"/>
          <a:stretch>
            <a:fillRect/>
          </a:stretch>
        </p:blipFill>
        <p:spPr bwMode="auto">
          <a:xfrm>
            <a:off x="7452320" y="1916832"/>
            <a:ext cx="935038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5" name="Picture 33" descr="Fest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172" y="4077072"/>
            <a:ext cx="1202308" cy="224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6" name="Picture 2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688" y="4797152"/>
            <a:ext cx="15033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7" name="Picture 7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157" y="4437112"/>
            <a:ext cx="10572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8" name="Picture 82" descr="Bayer AG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5589240"/>
            <a:ext cx="11525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0" name="Picture 51" descr="draeger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6099324"/>
            <a:ext cx="107950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1" name="Picture 6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738" y="1340768"/>
            <a:ext cx="76517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2" name="Picture 6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925" y="1268760"/>
            <a:ext cx="6191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3" name="Picture 10" descr="vlogo">
            <a:hlinkClick r:id="rId17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22" b="11436"/>
          <a:stretch>
            <a:fillRect/>
          </a:stretch>
        </p:blipFill>
        <p:spPr bwMode="auto">
          <a:xfrm>
            <a:off x="7668344" y="2492896"/>
            <a:ext cx="1178619" cy="37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4" name="Picture 58" descr="logo">
            <a:hlinkClick r:id="rId19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666" y="3429000"/>
            <a:ext cx="910838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844824"/>
            <a:ext cx="1629768" cy="20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5" name="Picture 5" descr="http://www.xginsider.com/wp-content/uploads/2010/07/HP-logo.jp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239" y="2060848"/>
            <a:ext cx="605265" cy="38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7" name="Picture 7" descr="WestLB Portal Logo"/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8" b="14995"/>
          <a:stretch/>
        </p:blipFill>
        <p:spPr bwMode="auto">
          <a:xfrm>
            <a:off x="7600454" y="5206726"/>
            <a:ext cx="1333500" cy="43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96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598" y="4428151"/>
            <a:ext cx="672108" cy="370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02" descr="http://www.weltenstreicher.de/wp-content/gallery/sonstige/logo_fielmann.gif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950" y="2924944"/>
            <a:ext cx="1205825" cy="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91" name="Picture 11" descr="Commerzbank">
            <a:hlinkClick r:id="rId26" tooltip="Zur Commerzbank Webseite"/>
          </p:cNvPr>
          <p:cNvPicPr>
            <a:picLocks noChangeAspect="1" noChangeArrowheads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2" t="1" b="-1"/>
          <a:stretch/>
        </p:blipFill>
        <p:spPr bwMode="auto">
          <a:xfrm>
            <a:off x="7452320" y="6511855"/>
            <a:ext cx="1648445" cy="21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348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Referentenvorstellung</a:t>
            </a:r>
            <a:endParaRPr lang="de-DE" dirty="0" smtClean="0"/>
          </a:p>
        </p:txBody>
      </p:sp>
      <p:sp>
        <p:nvSpPr>
          <p:cNvPr id="512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Dr. Joachim Fuchs</a:t>
            </a:r>
          </a:p>
          <a:p>
            <a:r>
              <a:rPr lang="de-DE" dirty="0"/>
              <a:t>Studium Elektrotechnik, Schwerpunkt Technische Informatik, RWTH Aachen</a:t>
            </a:r>
          </a:p>
          <a:p>
            <a:r>
              <a:rPr lang="de-DE" dirty="0"/>
              <a:t>Themengebiete im .NET-Umfeld</a:t>
            </a:r>
          </a:p>
          <a:p>
            <a:pPr lvl="1"/>
            <a:r>
              <a:rPr lang="de-DE" dirty="0"/>
              <a:t>Softwareentwicklung</a:t>
            </a:r>
          </a:p>
          <a:p>
            <a:pPr lvl="1"/>
            <a:r>
              <a:rPr lang="de-DE" dirty="0"/>
              <a:t>Schulungen</a:t>
            </a:r>
          </a:p>
          <a:p>
            <a:pPr lvl="1"/>
            <a:r>
              <a:rPr lang="de-DE" dirty="0"/>
              <a:t>Beratungen</a:t>
            </a:r>
          </a:p>
          <a:p>
            <a:pPr lvl="1"/>
            <a:r>
              <a:rPr lang="de-DE" dirty="0"/>
              <a:t>Fachbücher und Artikel in Fachzeitschriften</a:t>
            </a:r>
          </a:p>
          <a:p>
            <a:r>
              <a:rPr lang="de-DE" dirty="0"/>
              <a:t>E-Mail: </a:t>
            </a:r>
          </a:p>
          <a:p>
            <a:pPr lvl="1"/>
            <a:r>
              <a:rPr lang="de-DE" dirty="0"/>
              <a:t>J.fuchs@it-visions.de</a:t>
            </a:r>
          </a:p>
          <a:p>
            <a:pPr lvl="1"/>
            <a:r>
              <a:rPr lang="de-DE" dirty="0"/>
              <a:t>buero@fuechse-online.de</a:t>
            </a:r>
          </a:p>
          <a:p>
            <a:r>
              <a:rPr lang="de-DE" dirty="0"/>
              <a:t>Web: </a:t>
            </a:r>
          </a:p>
          <a:p>
            <a:pPr lvl="1"/>
            <a:r>
              <a:rPr lang="de-DE" dirty="0"/>
              <a:t>www.fuechse-online.de</a:t>
            </a:r>
          </a:p>
          <a:p>
            <a:pPr marL="0" indent="0">
              <a:buNone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Veröffentlichungen</a:t>
            </a:r>
            <a:endParaRPr lang="de-DE" dirty="0"/>
          </a:p>
        </p:txBody>
      </p:sp>
      <p:pic>
        <p:nvPicPr>
          <p:cNvPr id="4" name="Picture 10" descr="dotnetpro 12/20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86" y="4391047"/>
            <a:ext cx="809625" cy="1114425"/>
          </a:xfrm>
          <a:prstGeom prst="rect">
            <a:avLst/>
          </a:prstGeom>
          <a:noFill/>
        </p:spPr>
      </p:pic>
      <p:pic>
        <p:nvPicPr>
          <p:cNvPr id="5" name="Inhaltsplatzhalter 3" descr="dnp_082008_k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000900" y="2105031"/>
            <a:ext cx="10795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R:\Mesh\Seminare\VBCB2008g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3744" y="1910887"/>
            <a:ext cx="1912288" cy="1912288"/>
          </a:xfrm>
          <a:prstGeom prst="rect">
            <a:avLst/>
          </a:prstGeom>
          <a:noFill/>
        </p:spPr>
      </p:pic>
      <p:pic>
        <p:nvPicPr>
          <p:cNvPr id="7" name="Picture 3" descr="R:\Mesh\Seminare\AC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4372348"/>
            <a:ext cx="1696264" cy="1696264"/>
          </a:xfrm>
          <a:prstGeom prst="rect">
            <a:avLst/>
          </a:prstGeom>
          <a:noFill/>
        </p:spPr>
      </p:pic>
      <p:pic>
        <p:nvPicPr>
          <p:cNvPr id="8" name="Picture 4" descr="R:\Mesh\Seminare\ASPMC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54148" y="4581127"/>
            <a:ext cx="1021498" cy="1487485"/>
          </a:xfrm>
          <a:prstGeom prst="rect">
            <a:avLst/>
          </a:prstGeom>
          <a:noFill/>
        </p:spPr>
      </p:pic>
      <p:pic>
        <p:nvPicPr>
          <p:cNvPr id="9" name="Picture 6" descr="dotnetpro 02/2009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27102" y="1700807"/>
            <a:ext cx="1169039" cy="1618669"/>
          </a:xfrm>
          <a:prstGeom prst="rect">
            <a:avLst/>
          </a:prstGeom>
          <a:noFill/>
        </p:spPr>
      </p:pic>
      <p:pic>
        <p:nvPicPr>
          <p:cNvPr id="10" name="Picture 8" descr="dotnetpro 07/200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00966" y="3605229"/>
            <a:ext cx="809625" cy="1143001"/>
          </a:xfrm>
          <a:prstGeom prst="rect">
            <a:avLst/>
          </a:prstGeom>
          <a:noFill/>
        </p:spPr>
      </p:pic>
      <p:pic>
        <p:nvPicPr>
          <p:cNvPr id="1028" name="Picture 4" descr="dotnetpro 03/20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90731"/>
            <a:ext cx="12382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uch .NET 4.5 Update, Microsoft Press, Dezember 2012">
            <a:hlinkClick r:id="rId1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430" y="1467695"/>
            <a:ext cx="1944216" cy="267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363" y="4401115"/>
            <a:ext cx="1715505" cy="177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4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mtClean="0"/>
              <a:t>Vorstellungsrunde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419872" y="1268760"/>
            <a:ext cx="5472608" cy="5040560"/>
          </a:xfrm>
        </p:spPr>
        <p:txBody>
          <a:bodyPr/>
          <a:lstStyle/>
          <a:p>
            <a:r>
              <a:rPr lang="de-DE" sz="2800" dirty="0" smtClean="0"/>
              <a:t>Wer sind Sie?</a:t>
            </a:r>
          </a:p>
          <a:p>
            <a:r>
              <a:rPr lang="de-DE" sz="2800" dirty="0" smtClean="0"/>
              <a:t>Was ist Ihre Tätigkeit hier?</a:t>
            </a:r>
          </a:p>
          <a:p>
            <a:r>
              <a:rPr lang="de-DE" sz="2800" dirty="0" smtClean="0"/>
              <a:t>Welche Vorkenntnisse haben Sie (Programmiersprachen, Werkzeuge, .NET)?</a:t>
            </a:r>
          </a:p>
          <a:p>
            <a:r>
              <a:rPr lang="de-DE" sz="2800" dirty="0" smtClean="0"/>
              <a:t>Was erwarten Sie von diesem Kurs?</a:t>
            </a:r>
          </a:p>
        </p:txBody>
      </p:sp>
      <p:pic>
        <p:nvPicPr>
          <p:cNvPr id="7172" name="Picture 4" descr="j02330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2907514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0079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Standard-Seminarzeiten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31840" y="1268760"/>
            <a:ext cx="5760640" cy="5040560"/>
          </a:xfrm>
        </p:spPr>
        <p:txBody>
          <a:bodyPr/>
          <a:lstStyle/>
          <a:p>
            <a:pPr algn="ctr">
              <a:lnSpc>
                <a:spcPct val="80000"/>
              </a:lnSpc>
            </a:pPr>
            <a:endParaRPr lang="de-DE" dirty="0" smtClean="0">
              <a:latin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de-DE" sz="3600" dirty="0" smtClean="0">
                <a:latin typeface="Tahoma" pitchFamily="34" charset="0"/>
              </a:rPr>
              <a:t>09:00 – 10:30</a:t>
            </a:r>
          </a:p>
          <a:p>
            <a:pPr>
              <a:lnSpc>
                <a:spcPct val="80000"/>
              </a:lnSpc>
            </a:pPr>
            <a:r>
              <a:rPr lang="de-DE" sz="3600" dirty="0" smtClean="0">
                <a:solidFill>
                  <a:srgbClr val="009DDF"/>
                </a:solidFill>
                <a:latin typeface="Tahoma" pitchFamily="34" charset="0"/>
              </a:rPr>
              <a:t>Pause 15 Minuten</a:t>
            </a:r>
          </a:p>
          <a:p>
            <a:pPr>
              <a:lnSpc>
                <a:spcPct val="80000"/>
              </a:lnSpc>
            </a:pPr>
            <a:r>
              <a:rPr lang="de-DE" sz="3600" dirty="0" smtClean="0">
                <a:latin typeface="Tahoma" pitchFamily="34" charset="0"/>
              </a:rPr>
              <a:t>10:45 – 12:30</a:t>
            </a:r>
          </a:p>
          <a:p>
            <a:pPr>
              <a:lnSpc>
                <a:spcPct val="80000"/>
              </a:lnSpc>
            </a:pPr>
            <a:r>
              <a:rPr lang="de-DE" sz="3600" dirty="0" smtClean="0">
                <a:solidFill>
                  <a:srgbClr val="009DDF"/>
                </a:solidFill>
                <a:latin typeface="Tahoma" pitchFamily="34" charset="0"/>
              </a:rPr>
              <a:t>Mittagspause 1 Stunde</a:t>
            </a:r>
          </a:p>
          <a:p>
            <a:pPr>
              <a:lnSpc>
                <a:spcPct val="80000"/>
              </a:lnSpc>
            </a:pPr>
            <a:r>
              <a:rPr lang="de-DE" sz="3600" dirty="0" smtClean="0">
                <a:latin typeface="Tahoma" pitchFamily="34" charset="0"/>
              </a:rPr>
              <a:t>13:30 – 15:00</a:t>
            </a:r>
          </a:p>
          <a:p>
            <a:pPr>
              <a:lnSpc>
                <a:spcPct val="80000"/>
              </a:lnSpc>
            </a:pPr>
            <a:r>
              <a:rPr lang="de-DE" sz="3600" dirty="0" smtClean="0">
                <a:solidFill>
                  <a:srgbClr val="009DDF"/>
                </a:solidFill>
                <a:latin typeface="Tahoma" pitchFamily="34" charset="0"/>
              </a:rPr>
              <a:t>Pause 15 Minuten</a:t>
            </a:r>
          </a:p>
          <a:p>
            <a:pPr>
              <a:lnSpc>
                <a:spcPct val="80000"/>
              </a:lnSpc>
            </a:pPr>
            <a:r>
              <a:rPr lang="de-DE" sz="3600" dirty="0" smtClean="0">
                <a:latin typeface="Tahoma" pitchFamily="34" charset="0"/>
              </a:rPr>
              <a:t>15:15 – 16:30</a:t>
            </a:r>
          </a:p>
          <a:p>
            <a:pPr marL="0" indent="0">
              <a:lnSpc>
                <a:spcPct val="80000"/>
              </a:lnSpc>
              <a:buNone/>
            </a:pPr>
            <a:endParaRPr lang="de-DE" dirty="0" smtClean="0">
              <a:latin typeface="Tahoma" pitchFamily="34" charset="0"/>
            </a:endParaRPr>
          </a:p>
          <a:p>
            <a:endParaRPr lang="de-DE" dirty="0"/>
          </a:p>
        </p:txBody>
      </p:sp>
      <p:pic>
        <p:nvPicPr>
          <p:cNvPr id="111619" name="Picture 3" descr="j02341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341438"/>
            <a:ext cx="195262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6481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Schulungs-FAQ</a:t>
            </a:r>
          </a:p>
        </p:txBody>
      </p:sp>
      <p:graphicFrame>
        <p:nvGraphicFramePr>
          <p:cNvPr id="76845" name="Group 4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57019367"/>
              </p:ext>
            </p:extLst>
          </p:nvPr>
        </p:nvGraphicFramePr>
        <p:xfrm>
          <a:off x="323528" y="1340768"/>
          <a:ext cx="8520113" cy="478105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960813"/>
                <a:gridCol w="4559300"/>
              </a:tblGrid>
              <a:tr h="3604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Folienpräsentation?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Ja 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</a:tr>
              <a:tr h="3651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Live-Vorführungen?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Ja, zum Teil Live-Coding!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</a:tr>
              <a:tr h="3651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Teilnehmerübungen („Hands On“)?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Ja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</a:tr>
              <a:tr h="5791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Werden alle Folien aus der Sammlung ausführlich besprochen?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Nein. </a:t>
                      </a:r>
                      <a:r>
                        <a:rPr kumimoji="0" lang="de-DE" sz="1800" u="none" strike="noStrike" cap="none" normalizeH="0" baseline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 Flexibilität, Material zum Nachlesen! 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</a:tr>
              <a:tr h="4286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Bekommen wir die Folien?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Ja als PDF-Dokumente (Ausdrucke wurden nicht bestellt)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</a:tr>
              <a:tr h="3651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Bekommen wir Codebeispiele?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Live-</a:t>
                      </a:r>
                      <a:r>
                        <a:rPr kumimoji="0" lang="de-DE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Coding</a:t>
                      </a:r>
                      <a:r>
                        <a:rPr kumimoji="0" lang="de-D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am Ende per USB-Stick oder E-Mail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</a:tr>
              <a:tr h="3666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Zwischenfragen?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Gerne, jederzeit </a:t>
                      </a:r>
                      <a:r>
                        <a:rPr kumimoji="0" lang="de-DE" sz="1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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</a:tr>
              <a:tr h="3651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Wunschthemen?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Ja (sofern es die Zeit erlaubt!)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</a:tr>
              <a:tr h="3689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Zeit für Fragen am Ende?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Ja!</a:t>
                      </a:r>
                    </a:p>
                  </a:txBody>
                  <a:tcPr marT="45726" marB="45726" horzOverflow="overflow"/>
                </a:tc>
              </a:tr>
              <a:tr h="662077">
                <a:tc>
                  <a:txBody>
                    <a:bodyPr/>
                    <a:lstStyle/>
                    <a:p>
                      <a:r>
                        <a:rPr lang="de-DE" dirty="0" smtClean="0"/>
                        <a:t>Zertifikate?</a:t>
                      </a:r>
                      <a:endParaRPr lang="de-DE" dirty="0"/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Der </a:t>
                      </a:r>
                      <a:r>
                        <a:rPr lang="de-DE" dirty="0" err="1" smtClean="0"/>
                        <a:t>Beauftrager</a:t>
                      </a:r>
                      <a:r>
                        <a:rPr lang="de-DE" dirty="0" smtClean="0"/>
                        <a:t> hat einen Link für die Teilnehmerliste erhalten.</a:t>
                      </a:r>
                      <a:endParaRPr lang="de-DE" dirty="0"/>
                    </a:p>
                  </a:txBody>
                  <a:tcPr marT="45726" marB="45726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481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mtClean="0"/>
              <a:t>Noch irgendwas unklar?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268" name="Picture 3" descr="Q&amp;A-sli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41638" y="-1395413"/>
            <a:ext cx="10514013" cy="788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 smtClean="0"/>
              <a:t>Ok, dann: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pPr>
              <a:buFontTx/>
              <a:buNone/>
            </a:pPr>
            <a:r>
              <a:rPr lang="de-DE" sz="5400" smtClean="0"/>
              <a:t>Auf die Plätze,</a:t>
            </a:r>
            <a:br>
              <a:rPr lang="de-DE" sz="5400" smtClean="0"/>
            </a:br>
            <a:r>
              <a:rPr lang="de-DE" sz="5400" smtClean="0"/>
              <a:t>fertig…</a:t>
            </a:r>
          </a:p>
        </p:txBody>
      </p:sp>
      <p:pic>
        <p:nvPicPr>
          <p:cNvPr id="12292" name="Picture 4" descr="j021295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789363"/>
            <a:ext cx="4062412" cy="255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ww.IT-Visions.de">
  <a:themeElements>
    <a:clrScheme name="Präsentation IT-Objec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0</TotalTime>
  <Words>346</Words>
  <Application>Microsoft Office PowerPoint</Application>
  <PresentationFormat>Bildschirmpräsentation (4:3)</PresentationFormat>
  <Paragraphs>96</Paragraphs>
  <Slides>10</Slides>
  <Notes>9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ＭＳ Ｐゴシック</vt:lpstr>
      <vt:lpstr>Arial</vt:lpstr>
      <vt:lpstr>Tahoma</vt:lpstr>
      <vt:lpstr>Times New Roman</vt:lpstr>
      <vt:lpstr>Wingdings</vt:lpstr>
      <vt:lpstr>www.IT-Visions.de</vt:lpstr>
      <vt:lpstr>Windows Presentation Foundation (WPF) - Basiswissen</vt:lpstr>
      <vt:lpstr>Über uns www.IT-Visions.de</vt:lpstr>
      <vt:lpstr>Referentenvorstellung</vt:lpstr>
      <vt:lpstr>Veröffentlichungen</vt:lpstr>
      <vt:lpstr>Vorstellungsrunde</vt:lpstr>
      <vt:lpstr>Standard-Seminarzeiten</vt:lpstr>
      <vt:lpstr>Schulungs-FAQ</vt:lpstr>
      <vt:lpstr>Noch irgendwas unklar?</vt:lpstr>
      <vt:lpstr>Ok, dann:</vt:lpstr>
      <vt:lpstr>Brauchen Sie Unterstützung  bei .NET, SilverLight, SQL Server, SharePoint, Windows Server, BizTalk, CRM,u.v.a. Microsoft-Produkten?</vt:lpstr>
    </vt:vector>
  </TitlesOfParts>
  <Company>www.IT-Visions.de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creator>Dr. Holger Schwichtenberg</dc:creator>
  <cp:lastModifiedBy>Joachim Fuchs</cp:lastModifiedBy>
  <cp:revision>174</cp:revision>
  <dcterms:created xsi:type="dcterms:W3CDTF">2007-07-20T07:41:41Z</dcterms:created>
  <dcterms:modified xsi:type="dcterms:W3CDTF">2017-11-27T11:40:15Z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