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45AE1-A2F0-41B1-B806-1BD52FDA1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4DDFD-BA8D-476F-9A93-4E2A80D86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C4C7C-159F-4446-B581-20AEAB25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826EC-80EA-4AE3-B3FE-7F434AA3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68E0C7-C156-4A6C-93C3-AB9AEBE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00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BAB5D-57B0-4391-863E-D60FC881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598BA-959D-4999-8801-249929069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ED0D0-BD5F-4B9A-A67B-E532FFB8C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2706F-A8B9-4468-9667-A58522C01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E4C27-0827-4F3C-ABE7-E446FBAB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1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632B2-9F89-4562-B08D-6DF2F1C7B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255D3C-63B0-43B7-A0F1-DA37EC973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F47C-BE7E-4C83-BC19-C06EE808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29574-9467-488A-AB12-3BA58707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E44C-533C-4B32-B302-CBC406C1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034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71A60-0D88-451D-A141-9EEDEA5F9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70F0-DD54-4486-A7B7-53F99982C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4AF28-329A-4D55-BE40-EC37DAE4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830CB-9EEA-4CB0-9E48-6BE0ED83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EF4E4-5A72-447E-AEEF-B7518A5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9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D1996-4882-4E6E-B12B-5487FACE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04B9D-D82D-4804-99B3-EA366C471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0A942-DADD-426F-9DCF-76D78DC39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006-B04D-4009-BC05-0074BA05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31933-285A-48C6-ACA7-A938BF88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33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AE04B-B92E-44B4-A0C2-6F69DC3A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570E4-B786-4087-91CD-B41365EF0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4882E-DF20-4DC8-B218-3C752D5B9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E720A-E8BD-46CE-9456-87BBC56C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7C52-9876-41FC-8F11-E4A8C23D9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3120B-1B62-45E0-8F20-CA2C1758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59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43C1-95FD-4A47-9ECD-E7948EE8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96CF8-BBB5-4B9D-A674-80799628D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B1C1C-FDAD-4FBC-98C5-0BC5AD50C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86AB78-EEBC-42D4-9D5E-CE5CC95B8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24A428-98B4-407A-859D-FF94C880A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0F1118-8280-4004-8C12-CDFF86092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EB14E-A3F0-482D-A093-763904A0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FF1967-6392-42F3-8A82-D9FFC126C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40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0AEA2-2B2D-45BD-8053-04BAECC2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F0D0E0-7B4D-4F6A-AA05-704352828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DAF8B-4119-4CB5-949F-4E7A9CE4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A52F2-D6BA-4340-9F4C-6B42B468D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60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55087-2EAC-4566-B9A6-EAF7CFC0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612A2-6BCA-4A77-8452-73605E806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61A3A-F8A6-4E34-A902-526A0D015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09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B2345-B071-4679-8ABB-35D75E2A0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F9D1A-B47C-4F23-8820-E0B15257E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BDF55-032E-45E1-A6B2-60D77FD21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866C-4718-4E87-BDFD-C3ABCD94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1A702-9629-446A-AF3F-0B40A295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E8CC5-9769-4178-B587-CBC8B353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3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CEA3-F9BE-442C-A396-C4056B34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600E7C-06A4-46D4-B351-9440EAEC9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1E227-2A17-43C7-B967-E043304D94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FE4CD-90F8-412B-BF07-740B658E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1BB5E-E0D6-4047-8943-FDF2B84C6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2D4EF-2397-4718-8197-7C8BCC25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EFA83A-752D-4299-BE56-4613E9F6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F3D3E-D525-45EF-BA83-D02F1DC9F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F8647-3745-4F66-A5C8-67EFFB3C4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13B06-8A15-47C3-A7A5-27785D14372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2C8CE-155A-4194-BE63-EE4E9F98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0E9E4-4842-4ACA-A2F1-E5BB785DBB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D046C-992D-41DB-9311-61A49D0ABC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321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3CF5-3E49-4C6A-BEB1-408DCFE6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9126"/>
          </a:xfrm>
          <a:ln>
            <a:solidFill>
              <a:schemeClr val="tx1"/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Unlocking E-commerce Growth: A Data-Driven Approach to Customer Retention with SQL</a:t>
            </a:r>
            <a:endParaRPr lang="en-IN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E606E6-880D-4775-B1F3-BF188691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49" y="2254102"/>
            <a:ext cx="8123274" cy="423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230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B585429-3C69-4FE5-8C17-AF426B5ED9B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IN" b="1" dirty="0"/>
              <a:t>Key Performance Indicators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C1AB1A3-FE0F-4D55-B081-9D6043BEA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839433"/>
            <a:ext cx="10811540" cy="3604437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SzPct val="117000"/>
            </a:pPr>
            <a:r>
              <a:rPr lang="en-IN" sz="1400" b="1" dirty="0"/>
              <a:t>Repeat Purchase Detection</a:t>
            </a:r>
          </a:p>
          <a:p>
            <a:pPr marL="0" indent="0">
              <a:buNone/>
            </a:pPr>
            <a:r>
              <a:rPr lang="en-US" sz="1000" dirty="0"/>
              <a:t>              Identified customers who bought in January and February but have recently lapsed — a prime target for re-engagement campaigns.</a:t>
            </a:r>
            <a:endParaRPr lang="en-IN" sz="1200" dirty="0"/>
          </a:p>
          <a:p>
            <a:r>
              <a:rPr lang="en-US" sz="1400" b="1" dirty="0"/>
              <a:t>Customer Lifetime Value (CLV) Segmentation</a:t>
            </a:r>
          </a:p>
          <a:p>
            <a:pPr marL="0" indent="0">
              <a:buNone/>
            </a:pPr>
            <a:r>
              <a:rPr lang="en-US" sz="1100" dirty="0"/>
              <a:t>              Classified customers into High, Medium, and Low value tiers to guide loyalty programs and upsell opportunities.</a:t>
            </a:r>
          </a:p>
          <a:p>
            <a:r>
              <a:rPr lang="en-US" sz="1400" b="1" dirty="0"/>
              <a:t>RFM Scoring (Recency, Frequency, Monetary)</a:t>
            </a:r>
          </a:p>
          <a:p>
            <a:pPr marL="0" indent="0">
              <a:buNone/>
            </a:pPr>
            <a:r>
              <a:rPr lang="en-US" sz="1050" dirty="0"/>
              <a:t>              </a:t>
            </a:r>
            <a:r>
              <a:rPr lang="en-US" sz="1200" dirty="0"/>
              <a:t>Segmented users based on recent activity, purchase frequency, and spend to anticipate churn and optimize retention strategies.</a:t>
            </a:r>
          </a:p>
          <a:p>
            <a:r>
              <a:rPr lang="en-IN" sz="1400" b="1" dirty="0"/>
              <a:t>Cohort Analysis</a:t>
            </a:r>
          </a:p>
          <a:p>
            <a:pPr marL="0" indent="0">
              <a:buNone/>
            </a:pPr>
            <a:r>
              <a:rPr lang="en-IN" sz="1400" b="1" dirty="0"/>
              <a:t>          </a:t>
            </a:r>
            <a:r>
              <a:rPr lang="en-US" sz="1200" dirty="0"/>
              <a:t>Tracked user retention by signup month to assess onboarding effectiveness and long-term engagement.</a:t>
            </a:r>
          </a:p>
          <a:p>
            <a:r>
              <a:rPr lang="en-IN" sz="1400" b="1" dirty="0"/>
              <a:t>Category Retention Drivers</a:t>
            </a:r>
          </a:p>
          <a:p>
            <a:pPr marL="0" indent="0">
              <a:buNone/>
            </a:pPr>
            <a:r>
              <a:rPr lang="en-US" sz="1200" dirty="0"/>
              <a:t>          Uncovered which product categories drive repeat purchases — aligning product focus with retention and marketing goals.</a:t>
            </a:r>
            <a:endParaRPr lang="en-IN" sz="1200" b="1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7D3899C-B6C6-4764-8851-8C12C99A83B0}"/>
              </a:ext>
            </a:extLst>
          </p:cNvPr>
          <p:cNvSpPr/>
          <p:nvPr/>
        </p:nvSpPr>
        <p:spPr>
          <a:xfrm>
            <a:off x="748709" y="2169042"/>
            <a:ext cx="218854" cy="170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538AD07-D427-4BE7-B8C3-17E406B9657A}"/>
              </a:ext>
            </a:extLst>
          </p:cNvPr>
          <p:cNvSpPr/>
          <p:nvPr/>
        </p:nvSpPr>
        <p:spPr>
          <a:xfrm>
            <a:off x="748709" y="2757376"/>
            <a:ext cx="238790" cy="170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FFA02CE-CF0B-4929-8DDD-34E3B7BE49DE}"/>
              </a:ext>
            </a:extLst>
          </p:cNvPr>
          <p:cNvSpPr/>
          <p:nvPr/>
        </p:nvSpPr>
        <p:spPr>
          <a:xfrm>
            <a:off x="738741" y="3343939"/>
            <a:ext cx="238790" cy="170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2CCD8BD-1F96-4002-A444-45D663234B06}"/>
              </a:ext>
            </a:extLst>
          </p:cNvPr>
          <p:cNvSpPr/>
          <p:nvPr/>
        </p:nvSpPr>
        <p:spPr>
          <a:xfrm>
            <a:off x="707508" y="3993947"/>
            <a:ext cx="238790" cy="170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E1A15F1-7ECF-4AC4-950E-407C8524C8F4}"/>
              </a:ext>
            </a:extLst>
          </p:cNvPr>
          <p:cNvSpPr/>
          <p:nvPr/>
        </p:nvSpPr>
        <p:spPr>
          <a:xfrm>
            <a:off x="707508" y="4590329"/>
            <a:ext cx="238790" cy="170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962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FA89CE-D05C-4BB3-B8A1-3FD60D44CAD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930" y="834883"/>
            <a:ext cx="9057802" cy="518823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39186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A40BE9-F2C6-41D3-8FF2-1E46610D55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82233" y="710439"/>
            <a:ext cx="8272129" cy="51799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</p:pic>
    </p:spTree>
    <p:extLst>
      <p:ext uri="{BB962C8B-B14F-4D97-AF65-F5344CB8AC3E}">
        <p14:creationId xmlns:p14="http://schemas.microsoft.com/office/powerpoint/2010/main" val="1641015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0AB684-098A-4BDF-948D-DB6D1FFEE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2865" y="622324"/>
            <a:ext cx="8686799" cy="5613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prst="angle"/>
          </a:sp3d>
        </p:spPr>
      </p:pic>
    </p:spTree>
    <p:extLst>
      <p:ext uri="{BB962C8B-B14F-4D97-AF65-F5344CB8AC3E}">
        <p14:creationId xmlns:p14="http://schemas.microsoft.com/office/powerpoint/2010/main" val="357163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2C788-4FA6-4B2D-8DE0-92456CA5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830" y="265814"/>
            <a:ext cx="10926388" cy="624131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</p:pic>
    </p:spTree>
    <p:extLst>
      <p:ext uri="{BB962C8B-B14F-4D97-AF65-F5344CB8AC3E}">
        <p14:creationId xmlns:p14="http://schemas.microsoft.com/office/powerpoint/2010/main" val="3873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008DE-B37B-4148-96E4-E67CE41C2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0808" y="393405"/>
            <a:ext cx="10450383" cy="606055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8906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134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Unlocking E-commerce Growth: A Data-Driven Approach to Customer Retention with SQL</vt:lpstr>
      <vt:lpstr>Key Performance Indicators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Subhankar Mondal</dc:creator>
  <cp:lastModifiedBy>Subhankar Mondal</cp:lastModifiedBy>
  <cp:revision>3</cp:revision>
  <dcterms:created xsi:type="dcterms:W3CDTF">2025-05-10T17:33:47Z</dcterms:created>
  <dcterms:modified xsi:type="dcterms:W3CDTF">2025-05-11T06:03:23Z</dcterms:modified>
</cp:coreProperties>
</file>