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Rounds Condensed" charset="1" panose="02000506030000020003"/>
      <p:regular r:id="rId10"/>
    </p:embeddedFont>
    <p:embeddedFont>
      <p:font typeface="TT Rounds Condensed Bold" charset="1" panose="02000806030000020003"/>
      <p:regular r:id="rId11"/>
    </p:embeddedFont>
    <p:embeddedFont>
      <p:font typeface="TT Rounds Condensed Italics" charset="1" panose="02000506030000090003"/>
      <p:regular r:id="rId12"/>
    </p:embeddedFont>
    <p:embeddedFont>
      <p:font typeface="TT Rounds Condensed Bold Italics" charset="1" panose="02000806030000090003"/>
      <p:regular r:id="rId13"/>
    </p:embeddedFont>
    <p:embeddedFont>
      <p:font typeface="TT Rounds Condensed Thin" charset="1" panose="02000503020000020003"/>
      <p:regular r:id="rId14"/>
    </p:embeddedFont>
    <p:embeddedFont>
      <p:font typeface="TT Rounds Condensed Thin Italics" charset="1" panose="02000503020000090003"/>
      <p:regular r:id="rId15"/>
    </p:embeddedFont>
    <p:embeddedFont>
      <p:font typeface="TT Rounds Condensed Heavy" charset="1" panose="02000506030000020003"/>
      <p:regular r:id="rId16"/>
    </p:embeddedFont>
    <p:embeddedFont>
      <p:font typeface="TT Rounds Condensed Heavy Italics" charset="1" panose="02000506000000090003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TestimonyAdeyemi/British-Airways-Virtual-Internship" TargetMode="External" Type="http://schemas.openxmlformats.org/officeDocument/2006/relationships/hyperlink"/><Relationship Id="rId3" Target="https://github.com/TestimonyAdeyemi/British-Airways-Virtual-Internship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9340" y="357664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SOLELY FOR PURPOSES OF FORAGE WORK EXPERIENCE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77440" y="3691685"/>
            <a:ext cx="13533120" cy="249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 spc="-54" u="sng">
                <a:solidFill>
                  <a:srgbClr val="000000"/>
                </a:solidFill>
                <a:latin typeface="TT Rounds Condensed Light"/>
                <a:hlinkClick r:id="rId2" tooltip="https://github.com/TestimonyAdeyemi/British-Airways-Virtual-Internship"/>
              </a:rPr>
              <a:t>Customer Review Analysis </a:t>
            </a:r>
          </a:p>
          <a:p>
            <a:pPr algn="ctr">
              <a:lnSpc>
                <a:spcPts val="9720"/>
              </a:lnSpc>
            </a:pPr>
            <a:r>
              <a:rPr lang="en-US" sz="9000" spc="-54" u="sng">
                <a:solidFill>
                  <a:srgbClr val="000000"/>
                </a:solidFill>
                <a:latin typeface="TT Rounds Condensed Light"/>
                <a:hlinkClick r:id="rId3" tooltip="https://github.com/TestimonyAdeyemi/British-Airways-Virtual-Internship"/>
              </a:rPr>
              <a:t>British Airways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647" y="3425980"/>
            <a:ext cx="4792946" cy="3435041"/>
          </a:xfrm>
          <a:custGeom>
            <a:avLst/>
            <a:gdLst/>
            <a:ahLst/>
            <a:cxnLst/>
            <a:rect r="r" b="b" t="t" l="l"/>
            <a:pathLst>
              <a:path h="3435041" w="4792946">
                <a:moveTo>
                  <a:pt x="0" y="0"/>
                </a:moveTo>
                <a:lnTo>
                  <a:pt x="4792946" y="0"/>
                </a:lnTo>
                <a:lnTo>
                  <a:pt x="4792946" y="3435040"/>
                </a:lnTo>
                <a:lnTo>
                  <a:pt x="0" y="3435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42444" y="847408"/>
            <a:ext cx="4925952" cy="3234689"/>
          </a:xfrm>
          <a:custGeom>
            <a:avLst/>
            <a:gdLst/>
            <a:ahLst/>
            <a:cxnLst/>
            <a:rect r="r" b="b" t="t" l="l"/>
            <a:pathLst>
              <a:path h="3234689" w="4925952">
                <a:moveTo>
                  <a:pt x="0" y="0"/>
                </a:moveTo>
                <a:lnTo>
                  <a:pt x="4925952" y="0"/>
                </a:lnTo>
                <a:lnTo>
                  <a:pt x="4925952" y="3234689"/>
                </a:lnTo>
                <a:lnTo>
                  <a:pt x="0" y="3234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96409" y="6410527"/>
            <a:ext cx="5438716" cy="3461001"/>
          </a:xfrm>
          <a:custGeom>
            <a:avLst/>
            <a:gdLst/>
            <a:ahLst/>
            <a:cxnLst/>
            <a:rect r="r" b="b" t="t" l="l"/>
            <a:pathLst>
              <a:path h="3461001" w="5438716">
                <a:moveTo>
                  <a:pt x="0" y="0"/>
                </a:moveTo>
                <a:lnTo>
                  <a:pt x="5438716" y="0"/>
                </a:lnTo>
                <a:lnTo>
                  <a:pt x="5438716" y="3461001"/>
                </a:lnTo>
                <a:lnTo>
                  <a:pt x="0" y="34610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5599519" y="744302"/>
            <a:ext cx="19050" cy="9789238"/>
          </a:xfrm>
          <a:prstGeom prst="line">
            <a:avLst/>
          </a:prstGeom>
          <a:ln cap="flat" w="38100">
            <a:solidFill>
              <a:srgbClr val="898989">
                <a:alpha val="33725"/>
              </a:srgbClr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873275" y="456248"/>
            <a:ext cx="0" cy="9793814"/>
          </a:xfrm>
          <a:prstGeom prst="line">
            <a:avLst/>
          </a:prstGeom>
          <a:ln cap="flat" w="38100">
            <a:solidFill>
              <a:srgbClr val="898989">
                <a:alpha val="49804"/>
              </a:srgbClr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210126" y="1414507"/>
            <a:ext cx="5512424" cy="4399235"/>
          </a:xfrm>
          <a:custGeom>
            <a:avLst/>
            <a:gdLst/>
            <a:ahLst/>
            <a:cxnLst/>
            <a:rect r="r" b="b" t="t" l="l"/>
            <a:pathLst>
              <a:path h="4399235" w="5512424">
                <a:moveTo>
                  <a:pt x="0" y="0"/>
                </a:moveTo>
                <a:lnTo>
                  <a:pt x="5512423" y="0"/>
                </a:lnTo>
                <a:lnTo>
                  <a:pt x="5512423" y="4399235"/>
                </a:lnTo>
                <a:lnTo>
                  <a:pt x="0" y="43992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79614" y="6607059"/>
            <a:ext cx="5830596" cy="3067936"/>
          </a:xfrm>
          <a:custGeom>
            <a:avLst/>
            <a:gdLst/>
            <a:ahLst/>
            <a:cxnLst/>
            <a:rect r="r" b="b" t="t" l="l"/>
            <a:pathLst>
              <a:path h="3067936" w="5830596">
                <a:moveTo>
                  <a:pt x="0" y="0"/>
                </a:moveTo>
                <a:lnTo>
                  <a:pt x="5830596" y="0"/>
                </a:lnTo>
                <a:lnTo>
                  <a:pt x="5830596" y="3067937"/>
                </a:lnTo>
                <a:lnTo>
                  <a:pt x="0" y="30679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42" t="0" r="-174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64905" y="0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SOLELY FOR PURPOSES OF FORAGE WORK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2698" y="715690"/>
            <a:ext cx="4792946" cy="136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1. Overall 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Average Ratings: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The average overall rating for British Airways during Jan - Oct 2023 was approximately 3.15 out of 10.</a:t>
            </a:r>
          </a:p>
          <a:p>
            <a:pPr>
              <a:lnSpc>
                <a:spcPts val="224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64647" y="2183316"/>
            <a:ext cx="4629049" cy="81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2. Monthly Average O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verall Ratings:</a:t>
            </a:r>
          </a:p>
          <a:p>
            <a:pPr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The highest average overall ratings were observed in February and January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698" y="7530692"/>
            <a:ext cx="5124055" cy="164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3. Average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 Ratings by Cabin Class: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First Class received the highest average overall rating at 6.5 out of 10.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Econom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y Class had the lowest average rating at 2.67.</a:t>
            </a:r>
          </a:p>
          <a:p>
            <a:pPr>
              <a:lnSpc>
                <a:spcPts val="22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966254" y="4786889"/>
            <a:ext cx="5499026" cy="136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4.  Recommend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ations: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Approximately 10% of the reviews indicated a "Yes" recommendation, suggesting a relatively low rate of positive recommendations.</a:t>
            </a:r>
          </a:p>
          <a:p>
            <a:pPr>
              <a:lnSpc>
                <a:spcPts val="22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701950" y="6127373"/>
            <a:ext cx="4528775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 Bold"/>
              </a:rPr>
              <a:t>Word cloud of the negative  reviews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30525" y="882333"/>
            <a:ext cx="4528775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 Bold"/>
              </a:rPr>
              <a:t>Distribution of the reviews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DAFzh4pkIQY</dc:identifier>
  <dcterms:modified xsi:type="dcterms:W3CDTF">2011-08-01T06:04:30Z</dcterms:modified>
  <cp:revision>1</cp:revision>
  <dc:title>Task 1.pptx</dc:title>
</cp:coreProperties>
</file>