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4"/>
  </p:notesMasterIdLst>
  <p:sldIdLst>
    <p:sldId id="256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9E2AC-FD7C-49C6-B54A-FBC7A3427A84}" v="12" dt="2023-11-13T16:36:24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67" d="100"/>
          <a:sy n="67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810FD-3D6C-FD4A-9D39-8D2D651EC8D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73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2023/24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1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07 Novembre 2024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A11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latin typeface="Calibri" panose="020F0502020204030204"/>
              </a:rPr>
              <a:t>: Gennaro Iannicelli, Giuseppe Gatta, Nicola Garofalo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T6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Descrizione del Task assegnato 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53196"/>
          </a:xfrm>
        </p:spPr>
        <p:txBody>
          <a:bodyPr>
            <a:normAutofit lnSpcReduction="10000"/>
          </a:bodyPr>
          <a:lstStyle/>
          <a:p>
            <a:endParaRPr lang="it-IT" sz="2200" dirty="0"/>
          </a:p>
          <a:p>
            <a:r>
              <a:rPr lang="it-IT" sz="2200" dirty="0"/>
              <a:t>Analizzare e comprendere le caratteristiche del Componente  </a:t>
            </a:r>
            <a:r>
              <a:rPr lang="it-IT" sz="2200" dirty="0">
                <a:solidFill>
                  <a:srgbClr val="FF0000"/>
                </a:solidFill>
              </a:rPr>
              <a:t>T6</a:t>
            </a:r>
          </a:p>
          <a:p>
            <a:r>
              <a:rPr lang="it-IT" sz="2200" dirty="0">
                <a:solidFill>
                  <a:srgbClr val="FF0000"/>
                </a:solidFill>
              </a:rPr>
              <a:t>Text Editor per giocare la partita -&gt; implementa un’interfaccia di Text Editor che mette in collegamento la logica sullo scenario di gioco con quelle per il mantenimento delle partite giocate e per la compilazione ed esecuzione dei Test</a:t>
            </a:r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/>
              <a:t>Organizzazione del team in questa iterazione: </a:t>
            </a:r>
          </a:p>
          <a:p>
            <a:r>
              <a:rPr lang="it-IT" sz="2200" dirty="0">
                <a:solidFill>
                  <a:srgbClr val="FF0000"/>
                </a:solidFill>
              </a:rPr>
              <a:t>Uso della documentazione </a:t>
            </a:r>
            <a:r>
              <a:rPr lang="it-IT" sz="2200" dirty="0" err="1">
                <a:solidFill>
                  <a:srgbClr val="FF0000"/>
                </a:solidFill>
              </a:rPr>
              <a:t>pre</a:t>
            </a:r>
            <a:r>
              <a:rPr lang="it-IT" sz="2200" dirty="0">
                <a:solidFill>
                  <a:srgbClr val="FF0000"/>
                </a:solidFill>
              </a:rPr>
              <a:t> – esistente per comprendere la struttura del task (Gruppi G12 e G16)</a:t>
            </a:r>
          </a:p>
          <a:p>
            <a:r>
              <a:rPr lang="it-IT" sz="2200" dirty="0">
                <a:solidFill>
                  <a:srgbClr val="FF0000"/>
                </a:solidFill>
              </a:rPr>
              <a:t>Sfruttamento di video tutorial presenti in rete al fine di capirne il funzionamento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59D695-A041-4578-E64E-2FE8B355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32" y="3642799"/>
            <a:ext cx="4557415" cy="10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11EA05-1BFE-2287-1017-FC4E088C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583"/>
          </a:xfrm>
        </p:spPr>
        <p:txBody>
          <a:bodyPr>
            <a:normAutofit fontScale="90000"/>
          </a:bodyPr>
          <a:lstStyle/>
          <a:p>
            <a:r>
              <a:rPr lang="it-IT" sz="3000" dirty="0"/>
              <a:t>Presentazione della Vista Funzionale (Requisiti/ Servizi offerti)</a:t>
            </a:r>
            <a:br>
              <a:rPr lang="it-IT" sz="3000" dirty="0"/>
            </a:br>
            <a:endParaRPr lang="it-IT" sz="30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D90201-7D4B-4978-45CB-51346179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60" y="959001"/>
            <a:ext cx="10515600" cy="4742750"/>
          </a:xfrm>
        </p:spPr>
        <p:txBody>
          <a:bodyPr>
            <a:normAutofit/>
          </a:bodyPr>
          <a:lstStyle/>
          <a:p>
            <a:r>
              <a:rPr lang="it-IT" sz="2200" dirty="0"/>
              <a:t>L’interfaccia implementata deve consentire al giocatore di:</a:t>
            </a:r>
          </a:p>
          <a:p>
            <a:endParaRPr lang="it-IT" sz="2200" dirty="0"/>
          </a:p>
          <a:p>
            <a:pPr lvl="1"/>
            <a:r>
              <a:rPr lang="it-IT" sz="1800" dirty="0"/>
              <a:t>Caricare un template della classe da testare</a:t>
            </a:r>
          </a:p>
          <a:p>
            <a:pPr lvl="1"/>
            <a:r>
              <a:rPr lang="it-IT" sz="1800" dirty="0"/>
              <a:t>Creare, salvare e modificare file di testo, tramite IDE Java, al fine di scrivere i propri test case relativi alla classe caricata</a:t>
            </a:r>
          </a:p>
          <a:p>
            <a:pPr lvl="1"/>
            <a:r>
              <a:rPr lang="it-IT" sz="1800" dirty="0"/>
              <a:t>Confrontare i propri test case con dei test case prodotti da tool di generazione automatica (</a:t>
            </a:r>
            <a:r>
              <a:rPr lang="it-IT" sz="1800" dirty="0" err="1"/>
              <a:t>Randoop</a:t>
            </a:r>
            <a:r>
              <a:rPr lang="it-IT" sz="1800" dirty="0"/>
              <a:t> ed </a:t>
            </a:r>
            <a:r>
              <a:rPr lang="it-IT" sz="1800" dirty="0" err="1"/>
              <a:t>EvoSuite</a:t>
            </a:r>
            <a:r>
              <a:rPr lang="it-IT" sz="1800" dirty="0"/>
              <a:t>).</a:t>
            </a:r>
          </a:p>
          <a:p>
            <a:pPr lvl="1"/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BA8B76-0898-195C-D9C6-075DD2B4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30" y="3151187"/>
            <a:ext cx="3905737" cy="35234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3A92C2-28C4-7CC5-C59F-3FD4F211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94" y="3429000"/>
            <a:ext cx="6217098" cy="25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4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0A9863-7C08-9EB6-10ED-49B1EFE6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400"/>
              <a:t>Architettura (Vista Logica)- scelte di progetto (pattern/ Stili)</a:t>
            </a:r>
            <a:br>
              <a:rPr lang="it-IT" sz="3400"/>
            </a:br>
            <a:endParaRPr lang="it-IT" sz="3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ED0442-76F6-E5FC-74FA-03560FF5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L’implementazione del Task T6 ha previsto l’adozione di un pattern architetturale di tipo MVC affiancato ad uno stile architetturale di tipo client – server.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CFA155-8F88-95BF-052E-12824F12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01" y="4184939"/>
            <a:ext cx="4200525" cy="138112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DC30E7-6D31-FF98-D2A8-C55ACF762D8C}"/>
              </a:ext>
            </a:extLst>
          </p:cNvPr>
          <p:cNvSpPr txBox="1"/>
          <p:nvPr/>
        </p:nvSpPr>
        <p:spPr>
          <a:xfrm>
            <a:off x="963460" y="2551837"/>
            <a:ext cx="5951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MVC</a:t>
            </a:r>
          </a:p>
          <a:p>
            <a:r>
              <a:rPr lang="it-IT" b="1" dirty="0"/>
              <a:t>Model: </a:t>
            </a:r>
            <a:r>
              <a:rPr lang="it-IT" dirty="0"/>
              <a:t>Logica di business, gestione ed elaborazione dei dati</a:t>
            </a:r>
          </a:p>
          <a:p>
            <a:r>
              <a:rPr lang="it-IT" b="1" dirty="0" err="1"/>
              <a:t>View</a:t>
            </a:r>
            <a:r>
              <a:rPr lang="it-IT" b="1" dirty="0"/>
              <a:t>: </a:t>
            </a:r>
            <a:r>
              <a:rPr lang="it-IT" dirty="0"/>
              <a:t>Presentazione dell’interfaccia utente</a:t>
            </a:r>
          </a:p>
          <a:p>
            <a:r>
              <a:rPr lang="it-IT" b="1" dirty="0"/>
              <a:t>Controller: </a:t>
            </a:r>
            <a:r>
              <a:rPr lang="it-IT" dirty="0"/>
              <a:t>Intermediario tra modello e vista; riceve ed elabora gli input dell’utente e ottiene i dati dal modello che utilizzerà per aggiornare le </a:t>
            </a:r>
            <a:r>
              <a:rPr lang="it-IT" dirty="0" err="1"/>
              <a:t>View</a:t>
            </a: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5C8EA0-2FDF-6C72-E1A5-D6216B72496D}"/>
              </a:ext>
            </a:extLst>
          </p:cNvPr>
          <p:cNvSpPr txBox="1"/>
          <p:nvPr/>
        </p:nvSpPr>
        <p:spPr>
          <a:xfrm>
            <a:off x="963460" y="4343373"/>
            <a:ext cx="4575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L’utilizzo di C-S ed MVC ha consentito: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Separazione delle responsabilità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Riusabilità del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Semplificazione della fase di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Scalabilità (semplice modifica o aggiunta di componenti)</a:t>
            </a:r>
          </a:p>
        </p:txBody>
      </p:sp>
    </p:spTree>
    <p:extLst>
      <p:ext uri="{BB962C8B-B14F-4D97-AF65-F5344CB8AC3E}">
        <p14:creationId xmlns:p14="http://schemas.microsoft.com/office/powerpoint/2010/main" val="163468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F0E498-A90A-08DB-DE54-4419F434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400"/>
              <a:t>Vista C&amp;C- Interfacce Usate ed Offerte dal componente</a:t>
            </a:r>
            <a:br>
              <a:rPr lang="it-IT" sz="3400"/>
            </a:br>
            <a:endParaRPr lang="it-IT" sz="3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79FEA-F91A-C436-5F42-610AF049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T6 interagisce con l’interfaccia di gioco T5 per caricare la classe da testare</a:t>
            </a:r>
          </a:p>
          <a:p>
            <a:r>
              <a:rPr lang="it-IT" sz="2200" dirty="0"/>
              <a:t>T6 consente all’utente di compilare ed eseguire codice tramite l’interazione con T7</a:t>
            </a:r>
          </a:p>
          <a:p>
            <a:endParaRPr lang="it-IT" sz="2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AAF5C43-5868-3CE4-6228-D8094045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88" y="3341086"/>
            <a:ext cx="9020175" cy="24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1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6B54B8-F246-C933-9DFA-54AF4731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Viste Dinamiche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5AFC95A-41AF-CCBB-DC38-AFB949E5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26" y="2055812"/>
            <a:ext cx="4141890" cy="227359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57DE04-4301-7145-5E8D-ADCA2A30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1922106"/>
            <a:ext cx="3180153" cy="455926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9D2865-D01A-2FE5-2215-8C3B7EDCE6E5}"/>
              </a:ext>
            </a:extLst>
          </p:cNvPr>
          <p:cNvSpPr txBox="1"/>
          <p:nvPr/>
        </p:nvSpPr>
        <p:spPr>
          <a:xfrm>
            <a:off x="1045029" y="4646645"/>
            <a:ext cx="417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di comunicazione</a:t>
            </a:r>
          </a:p>
          <a:p>
            <a:r>
              <a:rPr lang="it-IT" dirty="0"/>
              <a:t>Scenario: l’utente ha già eseguito il login e interagisce con l’interfaccia di gioco per l’utilizzo dell’editor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6E51AF-CCFC-8717-22E6-16137D5FF2E1}"/>
              </a:ext>
            </a:extLst>
          </p:cNvPr>
          <p:cNvSpPr txBox="1"/>
          <p:nvPr/>
        </p:nvSpPr>
        <p:spPr>
          <a:xfrm>
            <a:off x="9722498" y="2547257"/>
            <a:ext cx="1800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di sequenza, mostra i passi di una tipica interazione dell’editor con i task T5 e T7 per</a:t>
            </a:r>
          </a:p>
        </p:txBody>
      </p:sp>
    </p:spTree>
    <p:extLst>
      <p:ext uri="{BB962C8B-B14F-4D97-AF65-F5344CB8AC3E}">
        <p14:creationId xmlns:p14="http://schemas.microsoft.com/office/powerpoint/2010/main" val="205492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E83C67-0875-C5DE-C30C-A9A00FB8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000" dirty="0"/>
              <a:t>Tecnologie / Framework / Piattaforme adottate per lo sviluppo </a:t>
            </a:r>
            <a:br>
              <a:rPr lang="it-IT" sz="3000" dirty="0"/>
            </a:br>
            <a:endParaRPr lang="it-IT" sz="30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CB3AE-CE65-1508-8959-CBE42D31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Linguaggi utilizzati: </a:t>
            </a:r>
            <a:r>
              <a:rPr lang="it-IT" sz="2200" b="1" dirty="0"/>
              <a:t>HTML, CSS, JavaScript</a:t>
            </a:r>
          </a:p>
          <a:p>
            <a:r>
              <a:rPr lang="it-IT" sz="2200" dirty="0"/>
              <a:t>Framework </a:t>
            </a:r>
            <a:r>
              <a:rPr lang="it-IT" sz="2200" b="1" dirty="0"/>
              <a:t>Spring MVC </a:t>
            </a:r>
            <a:r>
              <a:rPr lang="it-IT" sz="2200" dirty="0"/>
              <a:t>per l’implementazione di una struttura predefinita del pattern MVC</a:t>
            </a:r>
          </a:p>
          <a:p>
            <a:r>
              <a:rPr lang="it-IT" sz="2200" b="1" dirty="0" err="1"/>
              <a:t>CodeMirror</a:t>
            </a:r>
            <a:r>
              <a:rPr lang="it-IT" sz="2200" b="1" dirty="0"/>
              <a:t>:</a:t>
            </a:r>
            <a:r>
              <a:rPr lang="it-IT" sz="2200" dirty="0"/>
              <a:t> libreria JavaScript per la realizzazione dell’editor di testo</a:t>
            </a:r>
          </a:p>
          <a:p>
            <a:pPr lvl="1"/>
            <a:r>
              <a:rPr lang="it-IT" sz="1800" b="1" dirty="0"/>
              <a:t>Funzionalità che introduce: </a:t>
            </a:r>
            <a:r>
              <a:rPr lang="it-IT" sz="1800" dirty="0"/>
              <a:t>evidenziazione della sintassi, completamento automatico, indentazione intelligente, ricerca e sostituzione</a:t>
            </a:r>
            <a:endParaRPr lang="it-IT" sz="1800" b="1" dirty="0"/>
          </a:p>
          <a:p>
            <a:r>
              <a:rPr lang="it-IT" sz="2200" b="1" dirty="0" err="1"/>
              <a:t>RESTful</a:t>
            </a:r>
            <a:r>
              <a:rPr lang="it-IT" sz="2200" b="1" dirty="0"/>
              <a:t> API: </a:t>
            </a:r>
            <a:r>
              <a:rPr lang="it-IT" sz="2200" dirty="0"/>
              <a:t>interfacce applicative per l’implementazione dello stile architetturale Client - Server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33513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DDF9BD-E289-8257-E51C-2415A64F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Deploy</a:t>
            </a:r>
            <a:r>
              <a:rPr lang="it-IT" sz="5400" dirty="0"/>
              <a:t> del Componente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86F86-0E07-FEAD-5E71-7D7AF282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Si evince che: il componente T6 comunica con gli altri attraverso richieste http ed è fisicamente situato su un JSP Server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E16FF5F-D46E-EBE2-20F9-AA64851B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08" y="2999660"/>
            <a:ext cx="7529805" cy="31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980B30-2426-1CD1-1C88-7A32931B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400" dirty="0"/>
              <a:t>Eventuali criticità sul componente emerse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09AF33-63E7-2B1A-5616-6FDF8CC0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L’installazione fisica del software presenta complicazioni; in particolare</a:t>
            </a:r>
            <a:r>
              <a:rPr lang="it-IT" sz="2200"/>
              <a:t>, su </a:t>
            </a:r>
            <a:r>
              <a:rPr lang="it-IT" sz="2200" dirty="0"/>
              <a:t>Docker, necessario per l’utilizzo del software, soltanto il container relativo all’amministratore (con relative funzioni di caricamento e modifica delle classi) viene correttamente installato, mentre il container relativo all’interfaccia grafica del giocatore non viene mai caricato e non riesce ad andare in esecuzione</a:t>
            </a:r>
          </a:p>
          <a:p>
            <a:r>
              <a:rPr lang="it-IT" sz="2200" dirty="0"/>
              <a:t>In alcune occasioni, l’installazione ha perfino portato al crash del calcolatore</a:t>
            </a:r>
          </a:p>
        </p:txBody>
      </p:sp>
    </p:spTree>
    <p:extLst>
      <p:ext uri="{BB962C8B-B14F-4D97-AF65-F5344CB8AC3E}">
        <p14:creationId xmlns:p14="http://schemas.microsoft.com/office/powerpoint/2010/main" val="650606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B476F9F3FCE418DEA2CD550DD36A5" ma:contentTypeVersion="14" ma:contentTypeDescription="Create a new document." ma:contentTypeScope="" ma:versionID="aea195ad1aa8cd7674a53ba733073f69">
  <xsd:schema xmlns:xsd="http://www.w3.org/2001/XMLSchema" xmlns:xs="http://www.w3.org/2001/XMLSchema" xmlns:p="http://schemas.microsoft.com/office/2006/metadata/properties" xmlns:ns3="e4ea8ca7-2a22-400a-a5ca-c3d5b8483985" xmlns:ns4="23e585a3-b6b1-4c57-812a-728aac619ac8" targetNamespace="http://schemas.microsoft.com/office/2006/metadata/properties" ma:root="true" ma:fieldsID="17be0240e1f4f8c7881c2e75f00f1cbd" ns3:_="" ns4:_="">
    <xsd:import namespace="e4ea8ca7-2a22-400a-a5ca-c3d5b8483985"/>
    <xsd:import namespace="23e585a3-b6b1-4c57-812a-728aac619a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a8ca7-2a22-400a-a5ca-c3d5b84839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585a3-b6b1-4c57-812a-728aac619ac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ea8ca7-2a22-400a-a5ca-c3d5b8483985" xsi:nil="true"/>
  </documentManagement>
</p:properties>
</file>

<file path=customXml/itemProps1.xml><?xml version="1.0" encoding="utf-8"?>
<ds:datastoreItem xmlns:ds="http://schemas.openxmlformats.org/officeDocument/2006/customXml" ds:itemID="{3BF1C451-B044-4E5A-9B6A-B4EB58F0A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a8ca7-2a22-400a-a5ca-c3d5b8483985"/>
    <ds:schemaRef ds:uri="23e585a3-b6b1-4c57-812a-728aac619a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23e585a3-b6b1-4c57-812a-728aac619ac8"/>
    <ds:schemaRef ds:uri="e4ea8ca7-2a22-400a-a5ca-c3d5b848398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565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Corso di Software Architecture Design a.a. 2023/24  Presentazione dei risultati della Iteration Review n. 1  07 Novembre 2024</vt:lpstr>
      <vt:lpstr>Descrizione del Task assegnato </vt:lpstr>
      <vt:lpstr>Presentazione della Vista Funzionale (Requisiti/ Servizi offerti) </vt:lpstr>
      <vt:lpstr>Architettura (Vista Logica)- scelte di progetto (pattern/ Stili) </vt:lpstr>
      <vt:lpstr>Vista C&amp;C- Interfacce Usate ed Offerte dal componente </vt:lpstr>
      <vt:lpstr>Viste Dinamiche </vt:lpstr>
      <vt:lpstr>Tecnologie / Framework / Piattaforme adottate per lo sviluppo  </vt:lpstr>
      <vt:lpstr>Deploy del Componente</vt:lpstr>
      <vt:lpstr>Eventuali criticità sul componente emerse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GENNARO IANNICELLI</cp:lastModifiedBy>
  <cp:revision>4</cp:revision>
  <cp:lastPrinted>2023-04-03T18:48:49Z</cp:lastPrinted>
  <dcterms:created xsi:type="dcterms:W3CDTF">2023-03-23T08:56:21Z</dcterms:created>
  <dcterms:modified xsi:type="dcterms:W3CDTF">2023-11-13T16:53:05Z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0x010100BD2B476F9F3FCE418DEA2CD550DD36A5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2023-10-30T15:55:36Z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bbf74cf3-c247-45ba-a1c7-3fbe5dc99738</vt:lpwstr>
  </property>
  <property fmtid="{D5CDD505-2E9C-101B-9397-08002B2CF9AE}" pid="9" name="MSIP_Label_2ad0b24d-6422-44b0-b3de-abb3a9e8c81a_ContentBits">
    <vt:lpwstr>0</vt:lpwstr>
  </property>
</Properties>
</file>